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2B2CF2-24EB-4A0B-A8D0-53AC92960A06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6E944C-C1EB-4AAE-8ECB-E700D51A9135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KLİNİK YÖNETİMİ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857208"/>
            <a:ext cx="8572560" cy="54293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Muayene odasına erişim; 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Hastanın tedavi odasına kolay giriş çıkışı sağlanmalı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Sterilizasyon, radyoloji, depo ve ofis gibi alanlarla muayene odasına uygun bir geçiş trafik modeli sağlanmalıdır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Temiz aletler ve malzemelerin, temiz olamayanlardan ayrıldığı düz geçiş alanları oluşturulmalı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İlgili resi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85794"/>
            <a:ext cx="7358082" cy="5624846"/>
          </a:xfrm>
          <a:prstGeom prst="rect">
            <a:avLst/>
          </a:prstGeom>
          <a:noFill/>
        </p:spPr>
      </p:pic>
      <p:cxnSp>
        <p:nvCxnSpPr>
          <p:cNvPr id="4" name="3 Düz Ok Bağlayıcısı"/>
          <p:cNvCxnSpPr/>
          <p:nvPr/>
        </p:nvCxnSpPr>
        <p:spPr>
          <a:xfrm>
            <a:off x="1285852" y="200024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4 Metin kutusu"/>
          <p:cNvSpPr txBox="1"/>
          <p:nvPr/>
        </p:nvSpPr>
        <p:spPr>
          <a:xfrm>
            <a:off x="1000100" y="157161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Reflektör</a:t>
            </a:r>
            <a:endParaRPr lang="tr-TR" dirty="0"/>
          </a:p>
        </p:txBody>
      </p:sp>
      <p:cxnSp>
        <p:nvCxnSpPr>
          <p:cNvPr id="6" name="5 Düz Ok Bağlayıcısı"/>
          <p:cNvCxnSpPr/>
          <p:nvPr/>
        </p:nvCxnSpPr>
        <p:spPr>
          <a:xfrm>
            <a:off x="214282" y="314324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264318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Tetiyer</a:t>
            </a:r>
            <a:endParaRPr lang="tr-TR" dirty="0"/>
          </a:p>
        </p:txBody>
      </p:sp>
      <p:cxnSp>
        <p:nvCxnSpPr>
          <p:cNvPr id="8" name="7 Düz Ok Bağlayıcısı"/>
          <p:cNvCxnSpPr/>
          <p:nvPr/>
        </p:nvCxnSpPr>
        <p:spPr>
          <a:xfrm>
            <a:off x="2857488" y="2643182"/>
            <a:ext cx="642942" cy="35877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9 Metin kutusu"/>
          <p:cNvSpPr txBox="1"/>
          <p:nvPr/>
        </p:nvSpPr>
        <p:spPr>
          <a:xfrm>
            <a:off x="2285984" y="228599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Kreşuar</a:t>
            </a:r>
            <a:endParaRPr lang="tr-TR" dirty="0"/>
          </a:p>
        </p:txBody>
      </p:sp>
      <p:cxnSp>
        <p:nvCxnSpPr>
          <p:cNvPr id="11" name="10 Düz Ok Bağlayıcısı"/>
          <p:cNvCxnSpPr/>
          <p:nvPr/>
        </p:nvCxnSpPr>
        <p:spPr>
          <a:xfrm>
            <a:off x="2000232" y="3000372"/>
            <a:ext cx="1071570" cy="4302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>
            <a:off x="1142976" y="257174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Aspiratör ucu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6072198" y="507207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Tabla</a:t>
            </a:r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214282" y="550070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Ayak pedalı</a:t>
            </a:r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6858016" y="2000240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Hava-su spreyi</a:t>
            </a:r>
          </a:p>
          <a:p>
            <a:r>
              <a:rPr lang="tr-TR" dirty="0" err="1" smtClean="0"/>
              <a:t>Aeratör</a:t>
            </a:r>
            <a:endParaRPr lang="tr-TR" dirty="0" smtClean="0"/>
          </a:p>
          <a:p>
            <a:r>
              <a:rPr lang="tr-TR" dirty="0" err="1" smtClean="0"/>
              <a:t>Kavitron</a:t>
            </a:r>
            <a:endParaRPr lang="tr-TR" dirty="0" smtClean="0"/>
          </a:p>
          <a:p>
            <a:r>
              <a:rPr lang="tr-TR" dirty="0" smtClean="0"/>
              <a:t>Işık cihazı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4929190" y="1142984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Ağız içi kamera</a:t>
            </a:r>
          </a:p>
          <a:p>
            <a:r>
              <a:rPr lang="tr-TR" dirty="0" smtClean="0"/>
              <a:t>Monitör</a:t>
            </a:r>
            <a:endParaRPr lang="tr-TR" dirty="0"/>
          </a:p>
        </p:txBody>
      </p:sp>
      <p:sp>
        <p:nvSpPr>
          <p:cNvPr id="20" name="19 Metin kutusu"/>
          <p:cNvSpPr txBox="1"/>
          <p:nvPr/>
        </p:nvSpPr>
        <p:spPr>
          <a:xfrm>
            <a:off x="3286116" y="621508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FOTÖY</a:t>
            </a:r>
            <a:endParaRPr lang="tr-T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tr-TR" sz="3200" dirty="0" smtClean="0"/>
              <a:t>Sterilizasyon Odası</a:t>
            </a:r>
          </a:p>
          <a:p>
            <a:endParaRPr lang="tr-TR" sz="3200" dirty="0" smtClean="0"/>
          </a:p>
          <a:p>
            <a:r>
              <a:rPr lang="tr-TR" sz="3200" dirty="0" smtClean="0"/>
              <a:t>Protez ve Ortodonti </a:t>
            </a:r>
            <a:r>
              <a:rPr lang="tr-TR" sz="3200" dirty="0" err="1" smtClean="0"/>
              <a:t>Laboratuvarı</a:t>
            </a:r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Hekim ve Personel Dinlenme Odası</a:t>
            </a:r>
          </a:p>
          <a:p>
            <a:endParaRPr lang="tr-TR" sz="3200" dirty="0" smtClean="0"/>
          </a:p>
          <a:p>
            <a:r>
              <a:rPr lang="tr-TR" sz="3200" dirty="0" smtClean="0"/>
              <a:t>Mutfak</a:t>
            </a:r>
          </a:p>
          <a:p>
            <a:endParaRPr lang="tr-TR" sz="3200" dirty="0" smtClean="0"/>
          </a:p>
          <a:p>
            <a:r>
              <a:rPr lang="tr-TR" sz="3200" dirty="0" smtClean="0"/>
              <a:t>Tuvalet ve Temizlik Alanları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Günümüz mevzuatına göre diş hekimliği mesleği;</a:t>
            </a:r>
          </a:p>
          <a:p>
            <a:endParaRPr lang="tr-TR" dirty="0" smtClean="0"/>
          </a:p>
          <a:p>
            <a:r>
              <a:rPr lang="tr-TR" dirty="0" smtClean="0"/>
              <a:t>Muayenehane</a:t>
            </a:r>
          </a:p>
          <a:p>
            <a:r>
              <a:rPr lang="tr-TR" dirty="0" smtClean="0"/>
              <a:t>Ortak muayenehane</a:t>
            </a:r>
          </a:p>
          <a:p>
            <a:r>
              <a:rPr lang="tr-TR" dirty="0" smtClean="0"/>
              <a:t>Poliklinik</a:t>
            </a:r>
          </a:p>
          <a:p>
            <a:r>
              <a:rPr lang="tr-TR" dirty="0" smtClean="0"/>
              <a:t>Ağız ve diş sağlığı merkezi</a:t>
            </a:r>
          </a:p>
          <a:p>
            <a:r>
              <a:rPr lang="tr-TR" dirty="0" smtClean="0"/>
              <a:t>Ağız ve diş sağlığı hastanelerinde icra edilebilmektedir.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332037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Kliniğin hangi formatta açılacağı ve bu formatın gereklilikleri bilinmeli ayrıca yasal mevzuatın zorunlu kıldığı koşullara dikkat edilmelidir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88315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Muayenehanede hizmet konforu için sağlanması gereken koşullar;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Isısal konfor</a:t>
            </a:r>
          </a:p>
          <a:p>
            <a:r>
              <a:rPr lang="tr-TR" dirty="0" smtClean="0"/>
              <a:t>Uygun aydınlatma</a:t>
            </a:r>
          </a:p>
          <a:p>
            <a:r>
              <a:rPr lang="tr-TR" dirty="0" smtClean="0"/>
              <a:t>Gürültüden uzak ses düzeni</a:t>
            </a:r>
          </a:p>
          <a:p>
            <a:r>
              <a:rPr lang="tr-TR" dirty="0" smtClean="0"/>
              <a:t>Elektrik ve veri tesisatının ideal döşenmesi gereklidir</a:t>
            </a:r>
          </a:p>
          <a:p>
            <a:endParaRPr lang="tr-TR" dirty="0"/>
          </a:p>
          <a:p>
            <a:pPr>
              <a:buNone/>
            </a:pPr>
            <a:r>
              <a:rPr lang="tr-TR" dirty="0" smtClean="0"/>
              <a:t>	M</a:t>
            </a:r>
            <a:r>
              <a:rPr lang="tr-TR" sz="2600" dirty="0" smtClean="0"/>
              <a:t>uayenehanenin düzenli şekilde işletilebilmesi için; resepsiyon, muayene ve müdahale odası ve </a:t>
            </a:r>
            <a:r>
              <a:rPr lang="tr-TR" sz="2600" dirty="0" err="1" smtClean="0"/>
              <a:t>laboratuvar</a:t>
            </a:r>
            <a:r>
              <a:rPr lang="tr-TR" sz="2600" dirty="0" smtClean="0"/>
              <a:t> gibi ana bölümlere ayrılmış olması, mekanın bütününün temiz kokulu ve iyi havalandırılabiliyor olması gereklidir</a:t>
            </a:r>
            <a:endParaRPr lang="tr-T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785794"/>
            <a:ext cx="7715304" cy="321471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3500" dirty="0" smtClean="0">
                <a:solidFill>
                  <a:srgbClr val="0070C0"/>
                </a:solidFill>
              </a:rPr>
              <a:t>Resepsiyon (hasta kabul);</a:t>
            </a:r>
          </a:p>
          <a:p>
            <a:pPr>
              <a:buNone/>
            </a:pPr>
            <a:endParaRPr lang="tr-T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i="1" dirty="0" smtClean="0">
                <a:solidFill>
                  <a:srgbClr val="FF0000"/>
                </a:solidFill>
              </a:rPr>
              <a:t>	İlk intibah</a:t>
            </a: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r>
              <a:rPr lang="tr-TR" sz="2200" dirty="0" smtClean="0"/>
              <a:t>Sıkışık olmamalıdır, hoş geldiniz hissi yaratmalı</a:t>
            </a:r>
          </a:p>
          <a:p>
            <a:endParaRPr lang="tr-TR" sz="2200" dirty="0" smtClean="0"/>
          </a:p>
          <a:p>
            <a:r>
              <a:rPr lang="tr-TR" sz="2200" dirty="0" smtClean="0"/>
              <a:t>Hastanın bu bölümdeki görevli ile görüşürken kendini saygın hissetmesi ve özel görüşme yapabilmesi gerekir</a:t>
            </a:r>
            <a:endParaRPr lang="tr-TR" sz="2200" dirty="0"/>
          </a:p>
        </p:txBody>
      </p:sp>
      <p:pic>
        <p:nvPicPr>
          <p:cNvPr id="1027" name="Picture 3" descr="C:\Users\Asus\Desktop\dis-klinigi-dis-hekimi-muayenehanesi-ankara-dekorasyon-mimarlik-icmimarlik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786190"/>
            <a:ext cx="4800600" cy="2743200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5572132" y="4143380"/>
            <a:ext cx="34290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Uygun alan varsa kliniğin genel girişinde yoksa resepsiyon bölgesinde hastaların galoş giyebileceği düzenekler oluşturulmalıdır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642918"/>
            <a:ext cx="4500594" cy="592935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500" dirty="0" smtClean="0">
                <a:solidFill>
                  <a:srgbClr val="0070C0"/>
                </a:solidFill>
              </a:rPr>
              <a:t>Bekleme Salonu</a:t>
            </a:r>
          </a:p>
          <a:p>
            <a:pPr>
              <a:buNone/>
            </a:pPr>
            <a:endParaRPr lang="tr-TR" sz="3500" dirty="0" smtClean="0">
              <a:solidFill>
                <a:srgbClr val="0070C0"/>
              </a:solidFill>
            </a:endParaRPr>
          </a:p>
          <a:p>
            <a:endParaRPr lang="tr-TR" dirty="0" smtClean="0">
              <a:solidFill>
                <a:srgbClr val="0070C0"/>
              </a:solidFill>
            </a:endParaRPr>
          </a:p>
          <a:p>
            <a:pPr algn="just"/>
            <a:r>
              <a:rPr lang="tr-TR" dirty="0" smtClean="0"/>
              <a:t>Rahat ve geçerli mevzuata uygun büyüklükte olmalı </a:t>
            </a:r>
            <a:r>
              <a:rPr lang="tr-TR" i="1" dirty="0" smtClean="0">
                <a:solidFill>
                  <a:srgbClr val="00B0F0"/>
                </a:solidFill>
              </a:rPr>
              <a:t>Tek diş hekimi için en az 10 metrekare büyüklüğünde, birden fazla her diş hekimi için ilave 5 metrekare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Hastanın kaygısını, bekleme sürecinde konforu arttırarak,huzur yaratarak , en aza indirmek önemlidir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Kaygıyı azaltmak için; özel mobilya tasarımları, sanat eserleri, yumuşak sakin bir müzik, özel aydınlatma ve uygun renk seçimi önemli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Sıcak ve rahat bir dekor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Anne bebek odaları, çocuklar için oyun alanları</a:t>
            </a:r>
            <a:endParaRPr lang="tr-TR" dirty="0"/>
          </a:p>
        </p:txBody>
      </p:sp>
      <p:pic>
        <p:nvPicPr>
          <p:cNvPr id="2051" name="Picture 3" descr="C:\Users\Asus\Desktop\ind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857232"/>
            <a:ext cx="2786082" cy="1594727"/>
          </a:xfrm>
          <a:prstGeom prst="rect">
            <a:avLst/>
          </a:prstGeom>
          <a:noFill/>
        </p:spPr>
      </p:pic>
      <p:pic>
        <p:nvPicPr>
          <p:cNvPr id="2052" name="Picture 4" descr="C:\Users\Asus\Desktop\indir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643182"/>
            <a:ext cx="2857520" cy="1635618"/>
          </a:xfrm>
          <a:prstGeom prst="rect">
            <a:avLst/>
          </a:prstGeom>
          <a:noFill/>
        </p:spPr>
      </p:pic>
      <p:pic>
        <p:nvPicPr>
          <p:cNvPr id="2054" name="Picture 6" descr="diş hekimi muayenehanesi ile ilgili görsel sonuc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4500570"/>
            <a:ext cx="2928990" cy="21939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500042"/>
            <a:ext cx="8358214" cy="3571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dirty="0" smtClean="0">
                <a:solidFill>
                  <a:srgbClr val="0070C0"/>
                </a:solidFill>
              </a:rPr>
              <a:t>Görüşme Odası</a:t>
            </a:r>
          </a:p>
          <a:p>
            <a:pPr>
              <a:buNone/>
            </a:pPr>
            <a:endParaRPr lang="tr-TR" sz="3200" dirty="0" smtClean="0">
              <a:solidFill>
                <a:srgbClr val="0070C0"/>
              </a:solidFill>
            </a:endParaRPr>
          </a:p>
          <a:p>
            <a:r>
              <a:rPr lang="tr-TR" sz="2400" dirty="0" smtClean="0"/>
              <a:t>İşlev açısından bekleme salonunun devamı şeklindedir</a:t>
            </a:r>
          </a:p>
          <a:p>
            <a:endParaRPr lang="tr-TR" sz="2400" dirty="0" smtClean="0"/>
          </a:p>
          <a:p>
            <a:r>
              <a:rPr lang="tr-TR" sz="2400" dirty="0" smtClean="0"/>
              <a:t>Muayene odalarından bağımsız olmalı</a:t>
            </a:r>
          </a:p>
          <a:p>
            <a:endParaRPr lang="tr-TR" sz="2400" dirty="0" smtClean="0"/>
          </a:p>
          <a:p>
            <a:r>
              <a:rPr lang="tr-TR" sz="2400" dirty="0" smtClean="0"/>
              <a:t>Diğer hastalara ait evrak vs olmamalı</a:t>
            </a:r>
          </a:p>
          <a:p>
            <a:endParaRPr lang="tr-TR" sz="2400" dirty="0" smtClean="0"/>
          </a:p>
          <a:p>
            <a:endParaRPr lang="tr-TR" dirty="0" smtClean="0"/>
          </a:p>
        </p:txBody>
      </p:sp>
      <p:sp>
        <p:nvSpPr>
          <p:cNvPr id="19458" name="AutoShape 2" descr="diş hekimi muayenehanesi görüşme odası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460" name="AutoShape 4" descr="diş hekimi muayenehanesi görüşme odası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9462" name="Picture 6" descr="diş hekimi muayenehanesi görüşme odası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786190"/>
            <a:ext cx="3895735" cy="29180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428604"/>
            <a:ext cx="8072494" cy="38576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500" dirty="0" smtClean="0">
                <a:solidFill>
                  <a:srgbClr val="0070C0"/>
                </a:solidFill>
              </a:rPr>
              <a:t>Muayene ve Müdahale Odası</a:t>
            </a:r>
          </a:p>
          <a:p>
            <a:endParaRPr lang="tr-TR" dirty="0" smtClean="0"/>
          </a:p>
          <a:p>
            <a:r>
              <a:rPr lang="tr-TR" dirty="0" smtClean="0"/>
              <a:t>Hasta ve çalışanların tüm ihtiyaçlarını karşılayacak genişlikte olmalı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i="1" dirty="0" smtClean="0">
                <a:solidFill>
                  <a:srgbClr val="FF0000"/>
                </a:solidFill>
              </a:rPr>
              <a:t>en az 12 metrekare)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Mekan tasarımı hareket kabiliyetini sınırlamayacak ve aletlere kolay erişilebilecek şekilde tasarlanmalı</a:t>
            </a:r>
          </a:p>
          <a:p>
            <a:endParaRPr lang="tr-TR" dirty="0" smtClean="0"/>
          </a:p>
          <a:p>
            <a:r>
              <a:rPr lang="tr-TR" dirty="0" smtClean="0"/>
              <a:t>Odada sağlık personelinin kullanacağı ayrı bir lavabo, dolap ve çekmece sistemi olmalı</a:t>
            </a:r>
          </a:p>
          <a:p>
            <a:endParaRPr lang="tr-TR" dirty="0" smtClean="0"/>
          </a:p>
          <a:p>
            <a:r>
              <a:rPr lang="tr-TR" dirty="0" smtClean="0"/>
              <a:t>Röntgen cihazı kullanılacaksa duvarlar kurşunla izole edilmiş olmalıdır</a:t>
            </a:r>
            <a:endParaRPr lang="tr-TR" dirty="0"/>
          </a:p>
        </p:txBody>
      </p:sp>
      <p:pic>
        <p:nvPicPr>
          <p:cNvPr id="1026" name="Picture 2" descr="C:\Users\Asus\Desktop\muayenehane_2-660x3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786190"/>
            <a:ext cx="5500726" cy="27503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00108"/>
            <a:ext cx="8643998" cy="5143536"/>
          </a:xfrm>
        </p:spPr>
        <p:txBody>
          <a:bodyPr>
            <a:normAutofit fontScale="92500" lnSpcReduction="20000"/>
          </a:bodyPr>
          <a:lstStyle/>
          <a:p>
            <a:r>
              <a:rPr lang="tr-TR" b="1" i="1" dirty="0" smtClean="0">
                <a:solidFill>
                  <a:srgbClr val="0070C0"/>
                </a:solidFill>
              </a:rPr>
              <a:t>Güvenli ve ergonomik bir tedavi ortamı oluşturmak için,</a:t>
            </a:r>
          </a:p>
          <a:p>
            <a:endParaRPr lang="tr-TR" dirty="0" smtClean="0"/>
          </a:p>
          <a:p>
            <a:r>
              <a:rPr lang="tr-TR" dirty="0" smtClean="0"/>
              <a:t>Tüm araç ve gereçler yardımcının </a:t>
            </a:r>
            <a:r>
              <a:rPr lang="tr-TR" dirty="0" err="1" smtClean="0"/>
              <a:t>minumum</a:t>
            </a:r>
            <a:r>
              <a:rPr lang="tr-TR" dirty="0" smtClean="0"/>
              <a:t> hareketle ulaşabileceği 50cm yarıçapında alana yerleştirilmelidir.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Sabit dolap kullanımı minimum seviyede tutulmalı, hareketli dolaplar tercih edilmeli,</a:t>
            </a:r>
          </a:p>
          <a:p>
            <a:endParaRPr lang="tr-TR" dirty="0" smtClean="0"/>
          </a:p>
          <a:p>
            <a:r>
              <a:rPr lang="tr-TR" dirty="0" smtClean="0"/>
              <a:t>Yeterli ışık kullanımı sağlanmalı</a:t>
            </a:r>
          </a:p>
          <a:p>
            <a:endParaRPr lang="tr-TR" dirty="0" smtClean="0"/>
          </a:p>
          <a:p>
            <a:r>
              <a:rPr lang="tr-TR" dirty="0" smtClean="0"/>
              <a:t>Yeterli havalandırma sağlanmalı</a:t>
            </a:r>
          </a:p>
          <a:p>
            <a:endParaRPr lang="tr-TR" dirty="0" smtClean="0"/>
          </a:p>
          <a:p>
            <a:r>
              <a:rPr lang="tr-TR" dirty="0" smtClean="0"/>
              <a:t>Engellilerin de hizmet alabileceği alanlar oluşturulmalı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352</Words>
  <Application>Microsoft Office PowerPoint</Application>
  <PresentationFormat>Ekran Gösterisi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Akış</vt:lpstr>
      <vt:lpstr>KLİNİK YÖNETİMİ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YÖNETİMİ</dc:title>
  <dc:creator>Asus</dc:creator>
  <cp:lastModifiedBy>Asus</cp:lastModifiedBy>
  <cp:revision>1</cp:revision>
  <dcterms:created xsi:type="dcterms:W3CDTF">2018-03-13T09:40:30Z</dcterms:created>
  <dcterms:modified xsi:type="dcterms:W3CDTF">2018-03-13T09:41:03Z</dcterms:modified>
</cp:coreProperties>
</file>