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6" r:id="rId2"/>
    <p:sldId id="277" r:id="rId3"/>
    <p:sldId id="310" r:id="rId4"/>
    <p:sldId id="311" r:id="rId5"/>
    <p:sldId id="312" r:id="rId6"/>
    <p:sldId id="313" r:id="rId7"/>
    <p:sldId id="305" r:id="rId8"/>
    <p:sldId id="32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4630"/>
  </p:normalViewPr>
  <p:slideViewPr>
    <p:cSldViewPr snapToGrid="0" snapToObjects="1">
      <p:cViewPr varScale="1">
        <p:scale>
          <a:sx n="92" d="100"/>
          <a:sy n="92" d="100"/>
        </p:scale>
        <p:origin x="10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D06E01-1432-D34D-84AC-26F9EA2E48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B8307DD-5725-6140-A319-EA6C0BC741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AB062FF-7F5B-D447-89D2-E98AF9FCF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3685-23EC-524E-B07A-EC3828C39186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97765E5-05F4-4046-9CE5-F49259D91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C05E9B-2917-9942-B2D1-4B211A802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6725-E52E-9E47-B3A4-EFF852BA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3756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10EDC2-EAED-5048-850F-8A34CEE11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1C1D7CC-E0BB-2446-818B-C2A9607D8D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96FD0F2-3763-FF46-B374-C13FAE283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3685-23EC-524E-B07A-EC3828C39186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15DDD9F-0729-0B4D-9A85-E9B21914D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9570F5-7995-D247-8AD3-8BCF11D78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6725-E52E-9E47-B3A4-EFF852BA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4571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56182AC-AFDC-D04B-B634-0396E83100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0AF292D-9AF9-C846-A417-0F13AAB623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241C554-D4F1-0C41-8F78-9F9149EBB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3685-23EC-524E-B07A-EC3828C39186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6E6BE5A-C35E-4C45-8BEA-EEE4022F0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91A9073-6B70-3747-8196-DA3FE18F5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6725-E52E-9E47-B3A4-EFF852BA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5048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5F931C2-B574-464B-99BD-D4747B72A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FF3F80-6A00-D24A-896C-17B145EEE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A385256-77F3-A64B-8722-652C91C23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3685-23EC-524E-B07A-EC3828C39186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4A67374-1E82-374D-AA19-B6A63D2E1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3F85CD1-BAAB-0446-845B-2831A24DC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6725-E52E-9E47-B3A4-EFF852BA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6055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9F49F8E-BFAB-9246-A40B-C234D18C6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465A85B-92E3-6945-B5ED-72154B5277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0DDC926-C68B-0047-A564-83BEBAAFF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3685-23EC-524E-B07A-EC3828C39186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9B7E496-E475-704B-A84A-D847BF4D9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4376F00-207D-9B44-AC05-611AC213E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6725-E52E-9E47-B3A4-EFF852BA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468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285519-D82B-0346-844A-204181226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AE4554-D2DE-C542-8839-4A2DAFE269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C2E751C-8ACD-D741-BF72-4A1BA1E6A6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102D77D-E13A-8F4B-B741-6FD596F7C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3685-23EC-524E-B07A-EC3828C39186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0D03E55-A581-A44D-AD13-244DE81EB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F7328C6-51E2-494C-BD87-CB66D840E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6725-E52E-9E47-B3A4-EFF852BA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865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1D3A4D-5820-9D45-90A6-ED0BBF674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1E8F629-5C62-1749-A1FD-051466AD7B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80DB423-CC14-6049-8F41-EAA2D700A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FBB964E7-2756-294E-AAE7-351DCE048E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2E06FC1-36D7-2440-B232-8ABCDA7EC0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F701A1D-287A-5B41-8E7B-1F68177E9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3685-23EC-524E-B07A-EC3828C39186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D33B3B3-185F-E940-A311-30C81CDCD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6468C132-7DAE-C04B-9849-78A95E5AF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6725-E52E-9E47-B3A4-EFF852BA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3591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3CA693-23BC-294E-A567-CFC8FDA44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3D74067-4C2A-D04E-89A4-F24F13154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3685-23EC-524E-B07A-EC3828C39186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C175EDF-789A-6346-A23A-01323D100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8196138-2507-6A41-AABD-A6AF7D61B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6725-E52E-9E47-B3A4-EFF852BA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0679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0EE2212-5031-0A4A-B80D-D47940B02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3685-23EC-524E-B07A-EC3828C39186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C865ED3-62EC-A54B-909D-C71B895DD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A21353B-429E-D94F-B89F-F3C3FA162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6725-E52E-9E47-B3A4-EFF852BA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9087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645DED-0B53-6C4A-A503-F6A084D17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1F033E-A243-7746-BFF1-8563F845A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B9AF8C9-2E74-5745-9EF2-BDACA87996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FFE9ADC-0E14-A548-8BF1-212464E1D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3685-23EC-524E-B07A-EC3828C39186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EBF3A1A-E73C-6C44-97B4-F1766FC6A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4B41234-9A0E-FF4E-B18C-CBB7C8A61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6725-E52E-9E47-B3A4-EFF852BA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1650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CEEEAE-6AD0-B84F-8C82-A10C07ADB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6D95793-2058-7E47-8962-DC553A8E0A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BD8B20B-97B2-C949-BF2E-84B6CD8E1D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64A0BCA-705F-1E4F-8B34-0F459EF04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3685-23EC-524E-B07A-EC3828C39186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CFD068-7A03-454F-8F2D-34562E0DA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C426210-57E6-3C44-87EC-6238FCACD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6725-E52E-9E47-B3A4-EFF852BA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7826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1EB736C-25E3-2C40-9AB6-9ED9B59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7117B86-DF19-9149-8D06-6CF1B68595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C34D6ED-0091-CF46-87AB-8C4F0A1479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23685-23EC-524E-B07A-EC3828C39186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49A7616-A6D6-F34A-8684-698BC9F195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9BA541A-A25F-914A-9157-B5CAE8A9B4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46725-E52E-9E47-B3A4-EFF852BA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98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C2646B1-C8CC-984C-AB8B-D5FFAE5CA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MAĞDUR HAKLARI BAKIMINDAN HUKUK KLİNİKLERİ NEDEN ÖNEMLİDİR?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6771467-1547-3943-BD3E-BB89B4B85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ADALETE ERİŞİMİ SAĞLAMAK BAKIMINDAN ÖNEMLİDİR</a:t>
            </a:r>
          </a:p>
          <a:p>
            <a:r>
              <a:rPr lang="en-GB" dirty="0"/>
              <a:t>-</a:t>
            </a:r>
            <a:r>
              <a:rPr lang="en-GB" dirty="0" err="1"/>
              <a:t>Etkli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adli</a:t>
            </a:r>
            <a:r>
              <a:rPr lang="en-GB" dirty="0"/>
              <a:t> </a:t>
            </a:r>
            <a:r>
              <a:rPr lang="en-GB" dirty="0" err="1"/>
              <a:t>yardımı</a:t>
            </a:r>
            <a:r>
              <a:rPr lang="en-GB" dirty="0"/>
              <a:t> </a:t>
            </a:r>
            <a:r>
              <a:rPr lang="en-GB" dirty="0" err="1"/>
              <a:t>sağlamak</a:t>
            </a:r>
            <a:endParaRPr lang="en-GB" dirty="0"/>
          </a:p>
          <a:p>
            <a:r>
              <a:rPr lang="en-GB" dirty="0"/>
              <a:t>-</a:t>
            </a:r>
            <a:r>
              <a:rPr lang="en-GB" dirty="0" err="1"/>
              <a:t>Sosyal</a:t>
            </a:r>
            <a:r>
              <a:rPr lang="en-GB" dirty="0"/>
              <a:t> </a:t>
            </a:r>
            <a:r>
              <a:rPr lang="en-GB" dirty="0" err="1"/>
              <a:t>adaleti</a:t>
            </a:r>
            <a:r>
              <a:rPr lang="en-GB" dirty="0"/>
              <a:t> </a:t>
            </a:r>
            <a:r>
              <a:rPr lang="en-GB" dirty="0" err="1"/>
              <a:t>sağlamak</a:t>
            </a:r>
            <a:endParaRPr lang="en-GB" dirty="0"/>
          </a:p>
          <a:p>
            <a:r>
              <a:rPr lang="en-GB" dirty="0"/>
              <a:t>-</a:t>
            </a:r>
            <a:r>
              <a:rPr lang="en-GB" dirty="0" err="1"/>
              <a:t>Etkili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adli</a:t>
            </a:r>
            <a:r>
              <a:rPr lang="en-GB" dirty="0"/>
              <a:t> </a:t>
            </a:r>
            <a:r>
              <a:rPr lang="en-GB" dirty="0" err="1"/>
              <a:t>yardımın</a:t>
            </a:r>
            <a:r>
              <a:rPr lang="en-GB" dirty="0"/>
              <a:t> </a:t>
            </a:r>
            <a:r>
              <a:rPr lang="en-GB" dirty="0" err="1"/>
              <a:t>ortaya</a:t>
            </a:r>
            <a:r>
              <a:rPr lang="en-GB" dirty="0"/>
              <a:t> </a:t>
            </a:r>
            <a:r>
              <a:rPr lang="en-GB" dirty="0" err="1"/>
              <a:t>çıkmasını</a:t>
            </a:r>
            <a:r>
              <a:rPr lang="en-GB" dirty="0"/>
              <a:t> </a:t>
            </a:r>
            <a:r>
              <a:rPr lang="en-GB" dirty="0" err="1"/>
              <a:t>sağlayan</a:t>
            </a:r>
            <a:r>
              <a:rPr lang="en-GB" dirty="0"/>
              <a:t> </a:t>
            </a:r>
            <a:r>
              <a:rPr lang="en-GB" dirty="0" err="1"/>
              <a:t>hukukçular</a:t>
            </a:r>
            <a:r>
              <a:rPr lang="en-GB" dirty="0"/>
              <a:t> </a:t>
            </a:r>
            <a:r>
              <a:rPr lang="en-GB" dirty="0" err="1"/>
              <a:t>yetiştirmek</a:t>
            </a:r>
            <a:r>
              <a:rPr lang="en-GB" dirty="0"/>
              <a:t> </a:t>
            </a:r>
            <a:r>
              <a:rPr lang="en-GB" dirty="0" err="1"/>
              <a:t>bakımından</a:t>
            </a:r>
            <a:r>
              <a:rPr lang="en-GB" dirty="0"/>
              <a:t> </a:t>
            </a:r>
            <a:r>
              <a:rPr lang="en-GB" dirty="0" err="1"/>
              <a:t>önemlidir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1200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468FC4C-628D-A147-95F2-E7051AD7F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HUKUK KLİNİĞİNİN ORTAYA ÇIKIŞ NEDENLERİ VE BAŞLICA AMAÇLARI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AC5F10-D6F6-184E-BFC4-2378457F0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1.DEZAVANTAJLI GRUPLARIN ADALETE ERİŞİMİNİ SAĞLAMAK</a:t>
            </a:r>
          </a:p>
          <a:p>
            <a:endParaRPr lang="en-GB" dirty="0"/>
          </a:p>
          <a:p>
            <a:r>
              <a:rPr lang="en-GB" dirty="0"/>
              <a:t>2.HUKUK EĞİTİMİNİ GELİŞTİRMEK-TEORİ VE UYGULAMAYI BİRLEŞTİRMEK</a:t>
            </a:r>
          </a:p>
        </p:txBody>
      </p:sp>
    </p:spTree>
    <p:extLst>
      <p:ext uri="{BB962C8B-B14F-4D97-AF65-F5344CB8AC3E}">
        <p14:creationId xmlns:p14="http://schemas.microsoft.com/office/powerpoint/2010/main" val="2969250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0E31C419-8C54-D94D-BDB5-E8741AF3C4B0}"/>
              </a:ext>
            </a:extLst>
          </p:cNvPr>
          <p:cNvSpPr txBox="1"/>
          <p:nvPr/>
        </p:nvSpPr>
        <p:spPr>
          <a:xfrm>
            <a:off x="834461" y="2146300"/>
            <a:ext cx="1018830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GB" sz="4800" dirty="0"/>
              <a:t>HUKUK KLİNİKLERİNE İLİŞKİN RAPORLAR</a:t>
            </a:r>
          </a:p>
          <a:p>
            <a:pPr algn="just"/>
            <a:r>
              <a:rPr lang="en-GB" sz="4800" dirty="0"/>
              <a:t>KAÇ ÖĞRENCİ GİTTİ</a:t>
            </a:r>
          </a:p>
          <a:p>
            <a:pPr algn="just"/>
            <a:r>
              <a:rPr lang="en-GB" sz="4800" dirty="0"/>
              <a:t>NELER YAPTILAR</a:t>
            </a:r>
          </a:p>
        </p:txBody>
      </p:sp>
    </p:spTree>
    <p:extLst>
      <p:ext uri="{BB962C8B-B14F-4D97-AF65-F5344CB8AC3E}">
        <p14:creationId xmlns:p14="http://schemas.microsoft.com/office/powerpoint/2010/main" val="1278348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7D23A650-0712-D146-A38F-0766089C345E}"/>
              </a:ext>
            </a:extLst>
          </p:cNvPr>
          <p:cNvSpPr txBox="1"/>
          <p:nvPr/>
        </p:nvSpPr>
        <p:spPr>
          <a:xfrm>
            <a:off x="698500" y="1092200"/>
            <a:ext cx="1665029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/>
              <a:t>Öğrencilerin faaliyetleri: </a:t>
            </a:r>
            <a:endParaRPr lang="tr-TR" sz="2800" dirty="0"/>
          </a:p>
          <a:p>
            <a:r>
              <a:rPr lang="tr-TR" sz="2800" dirty="0"/>
              <a:t>-İkili gruplar halinde ilk kabul merkezine giden öğrenciler öncelikle </a:t>
            </a:r>
          </a:p>
          <a:p>
            <a:r>
              <a:rPr lang="tr-TR" sz="2800" dirty="0"/>
              <a:t>6284 sayılı Kanun, CEDAW ve İstanbul Sözleşmesi hakkında detaylı </a:t>
            </a:r>
          </a:p>
          <a:p>
            <a:r>
              <a:rPr lang="tr-TR" sz="2800" dirty="0"/>
              <a:t>metin incelemesi yaptılar.</a:t>
            </a:r>
          </a:p>
          <a:p>
            <a:r>
              <a:rPr lang="tr-TR" sz="2800" dirty="0"/>
              <a:t>-İlk kabul merkezinde kurumun işleyişi ve yapılabilecek yardımlar ile </a:t>
            </a:r>
          </a:p>
          <a:p>
            <a:r>
              <a:rPr lang="tr-TR" sz="2800" dirty="0"/>
              <a:t>başvurulabilecek yerler hakkında merkezde hizmet veren sosyal hizmet </a:t>
            </a:r>
          </a:p>
          <a:p>
            <a:r>
              <a:rPr lang="tr-TR" sz="2800" dirty="0"/>
              <a:t>uzmanlarından bilgi aldılar.</a:t>
            </a:r>
          </a:p>
          <a:p>
            <a:r>
              <a:rPr lang="tr-TR" sz="2800" dirty="0"/>
              <a:t>-Mağdurun görüşmeye katılmalarına izin vermesi halinde </a:t>
            </a:r>
          </a:p>
          <a:p>
            <a:r>
              <a:rPr lang="tr-TR" sz="2800" dirty="0"/>
              <a:t>öğrenciler, psikolog ve sosyal hizmet uzmanı eşliğinde </a:t>
            </a:r>
          </a:p>
          <a:p>
            <a:r>
              <a:rPr lang="tr-TR" sz="2800" dirty="0"/>
              <a:t>yapılan görüşmelere dinleyici olarak katıldılar.</a:t>
            </a:r>
          </a:p>
          <a:p>
            <a:pPr marL="285750" indent="-285750">
              <a:buFontTx/>
              <a:buChar char="-"/>
            </a:pPr>
            <a:r>
              <a:rPr lang="tr-TR" sz="2800" dirty="0"/>
              <a:t>Katıldıkları görüşmeler ve kendilerine yöneltilen sorular çerçevesinde neler </a:t>
            </a:r>
          </a:p>
          <a:p>
            <a:r>
              <a:rPr lang="tr-TR" sz="2800" dirty="0"/>
              <a:t>yapılabileceğine ilişkin ilgili kaynaklara dayanarak raporlar düzenlediler.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797878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6E1D28ED-7260-DD4A-A38F-AB77C83134E6}"/>
              </a:ext>
            </a:extLst>
          </p:cNvPr>
          <p:cNvSpPr txBox="1"/>
          <p:nvPr/>
        </p:nvSpPr>
        <p:spPr>
          <a:xfrm>
            <a:off x="440456" y="1005551"/>
            <a:ext cx="11709103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/>
              <a:t>Öğrencilerin faaliyetleri:</a:t>
            </a:r>
            <a:endParaRPr lang="tr-TR" dirty="0"/>
          </a:p>
          <a:p>
            <a:r>
              <a:rPr lang="tr-TR" dirty="0"/>
              <a:t>-Standa başvuran ve 6284 Sayılı Ailenin Korunması ve Kadına Karşı Şiddetin Önlenmesine Dair Kanun </a:t>
            </a:r>
          </a:p>
          <a:p>
            <a:r>
              <a:rPr lang="tr-TR" dirty="0"/>
              <a:t>hakkında bilgi almak isteyen (çevresinde şiddet mağduru olanlar da dahil olmak üzere) 16 kişiye kanun </a:t>
            </a:r>
          </a:p>
          <a:p>
            <a:r>
              <a:rPr lang="tr-TR" dirty="0"/>
              <a:t>hakkında öğrenciler tarafından genel olarak bilgi verilmiştir. Bu bilgiler doğrultusunda kanunun kimleri kapsadığı ve </a:t>
            </a:r>
          </a:p>
          <a:p>
            <a:r>
              <a:rPr lang="tr-TR" dirty="0"/>
              <a:t>koruduğu, kanun kapsamında nerelere başvurulabileceği ve bu kapsamda ne gibi tedbirlerin uygulanabileceği </a:t>
            </a:r>
          </a:p>
          <a:p>
            <a:r>
              <a:rPr lang="tr-TR" dirty="0"/>
              <a:t>genel olarak açıklanmıştır. Bilhassa kanunun sadece kadınlara mı yönelik olduğu konusunda öğrencilere birkaç soru </a:t>
            </a:r>
          </a:p>
          <a:p>
            <a:r>
              <a:rPr lang="tr-TR" dirty="0"/>
              <a:t>yöneltildiği görülmektedir. Öğrenciler kanunun cinsiyet farkına dayanmadan aile içi şiddete maruz kalan tüm </a:t>
            </a:r>
          </a:p>
          <a:p>
            <a:r>
              <a:rPr lang="tr-TR" dirty="0"/>
              <a:t>kadın ve erkekleri korumaya yöneldiğini, sanılanın aksine erkeklerin de aile içi şiddete maruz kalabileceğini kişilere </a:t>
            </a:r>
          </a:p>
          <a:p>
            <a:r>
              <a:rPr lang="tr-TR" dirty="0"/>
              <a:t>aktarmıştır. Bunun dışında kanunun sadece resmi evlilik yoluyla kurulan ailelerin bireylerini korumaya yönelik olduğu </a:t>
            </a:r>
          </a:p>
          <a:p>
            <a:r>
              <a:rPr lang="tr-TR" dirty="0"/>
              <a:t>yanılgısına sahip başvuranlar da kanunun aile tanımının kapsayıcılığı hakkında aydınlatılmıştır. </a:t>
            </a:r>
          </a:p>
          <a:p>
            <a:r>
              <a:rPr lang="tr-TR" dirty="0"/>
              <a:t>-Standa başvuran 3 şiddet uygulayana talepleri üzerine kanun kapsamında kendileri aleyhine alınabilecek</a:t>
            </a:r>
          </a:p>
          <a:p>
            <a:r>
              <a:rPr lang="tr-TR" dirty="0"/>
              <a:t> tedbirler hakkında bilgi verilmiştir. Şiddet uygulayan 2 kişi öfke kontrolü alması tavsiyesiyle ilgili kurumlara yönlendirilmiştir.</a:t>
            </a:r>
          </a:p>
          <a:p>
            <a:r>
              <a:rPr lang="tr-TR" dirty="0"/>
              <a:t>- </a:t>
            </a:r>
          </a:p>
          <a:p>
            <a:r>
              <a:rPr lang="tr-TR" dirty="0"/>
              <a:t>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4009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B3F8D0EB-838C-AB42-8802-26CD67F7B566}"/>
              </a:ext>
            </a:extLst>
          </p:cNvPr>
          <p:cNvSpPr txBox="1"/>
          <p:nvPr/>
        </p:nvSpPr>
        <p:spPr>
          <a:xfrm>
            <a:off x="208344" y="451414"/>
            <a:ext cx="1214373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Standa başvuran ve aleyhine tedbir kararı alınmış 3 kişiye talepleri üzerine kanun hakkında bilgi verilmiştir.</a:t>
            </a:r>
          </a:p>
          <a:p>
            <a:r>
              <a:rPr lang="tr-TR" dirty="0"/>
              <a:t>-Standa başvuran 19 mağdura kanun hakkında genel olarak bilgi verilmiştir. Kanun kapsamında alınabilecek </a:t>
            </a:r>
          </a:p>
          <a:p>
            <a:r>
              <a:rPr lang="tr-TR" dirty="0"/>
              <a:t>koruyucu ve önleyici tedbirler kısaca anlatılmıştır.</a:t>
            </a:r>
          </a:p>
          <a:p>
            <a:r>
              <a:rPr lang="tr-TR" dirty="0"/>
              <a:t>-Standa başvuran 6 mağdura broşür verilmiştir. </a:t>
            </a:r>
          </a:p>
          <a:p>
            <a:r>
              <a:rPr lang="tr-TR" dirty="0"/>
              <a:t>-Standa danışan 92 mağdura öğrenciler tarafından 6284 Sayılı Kanun gereği şiddet öyküleri bağlamında talep </a:t>
            </a:r>
          </a:p>
          <a:p>
            <a:r>
              <a:rPr lang="tr-TR" dirty="0"/>
              <a:t>edebilecekleri tedbir kararları hakkında ayrıntılı bilgi verilmiştir. Öğrenciler durumun özelliğine göre mağdurları</a:t>
            </a:r>
          </a:p>
          <a:p>
            <a:r>
              <a:rPr lang="tr-TR" dirty="0"/>
              <a:t> talep edebilecekleri belli tedbirler hakkında özellikle bilgilendirmiştir. Öğrencilerin mağdurları yönlendirdiği tedbir </a:t>
            </a:r>
          </a:p>
          <a:p>
            <a:r>
              <a:rPr lang="tr-TR" dirty="0"/>
              <a:t>talepleri arasında 2 müşterek yerleşim yerinden ayrı yerleşim yeri belirlenmesi talebi,  1 kimlik ve diğer bilgilerin </a:t>
            </a:r>
          </a:p>
          <a:p>
            <a:r>
              <a:rPr lang="tr-TR" dirty="0"/>
              <a:t>değiştirilmesi talebi, 9 barınma yeri sağlanması talebi, 1 geçici maddi yardım talebi, 4 rehberlik ve danışmanlık </a:t>
            </a:r>
          </a:p>
          <a:p>
            <a:r>
              <a:rPr lang="tr-TR" dirty="0"/>
              <a:t>hizmeti talebi, 5 geçici koruma altına alınma talebi, 3 şiddet mağduruna yönelik olarak şiddet tehdidi, hakaret,</a:t>
            </a:r>
          </a:p>
          <a:p>
            <a:r>
              <a:rPr lang="tr-TR" dirty="0"/>
              <a:t> aşağılama veya küçük düşürmeyi içeren söz ve davranışlarda bulunmamaya karar verilmesi talebi, </a:t>
            </a:r>
          </a:p>
          <a:p>
            <a:r>
              <a:rPr lang="tr-TR" dirty="0"/>
              <a:t>16 müşterek konuttan ve bulunduğu yerden uzaklaştırma tedbirine karar verilmesi talebi, 12 korunan kişiye, </a:t>
            </a:r>
          </a:p>
          <a:p>
            <a:r>
              <a:rPr lang="tr-TR" dirty="0"/>
              <a:t>bulunduğu yere, konutuna, işyerine ve çocuğuna yaklaşmama tedbirine karar verilmesi talebi, 4 çocukla kişisel ilişkinin </a:t>
            </a:r>
          </a:p>
          <a:p>
            <a:r>
              <a:rPr lang="tr-TR" dirty="0"/>
              <a:t>sınırlandırılması, refakatçi eşliğinde gerçekleştirilmesi veya tamamen kaldırılması talebi,  </a:t>
            </a:r>
          </a:p>
          <a:p>
            <a:r>
              <a:rPr lang="tr-TR" dirty="0"/>
              <a:t>8 korunan kişiyi iletişim araçları ve sair surette rahatsız etmeme kararının alınması talebi,  </a:t>
            </a:r>
          </a:p>
          <a:p>
            <a:r>
              <a:rPr lang="tr-TR" dirty="0"/>
              <a:t>4 kanunen izin verilen silahların kolluğa teslim edilmesine karar verilmesi talebi, 1</a:t>
            </a:r>
          </a:p>
          <a:p>
            <a:r>
              <a:rPr lang="tr-TR" dirty="0"/>
              <a:t>2 bağımlılığın muayene ve tedavisinin sağlanmasına karar verilmesi talebi,</a:t>
            </a:r>
          </a:p>
          <a:p>
            <a:r>
              <a:rPr lang="tr-TR" dirty="0"/>
              <a:t> 1 korunan kişinin bulunduğu yerde alkol veya uyarıcı madde kullanmama ve </a:t>
            </a:r>
          </a:p>
          <a:p>
            <a:r>
              <a:rPr lang="tr-TR" dirty="0"/>
              <a:t>bu maddelerin etkisindeyken korunan kişiye yaklaşmama talebi ve 12 tedbir nafakası talebi yer almaktadır. </a:t>
            </a:r>
          </a:p>
          <a:p>
            <a:r>
              <a:rPr lang="tr-TR" dirty="0"/>
              <a:t>-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3683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3530E03E-4474-4848-9514-F83AA23E5AB2}"/>
              </a:ext>
            </a:extLst>
          </p:cNvPr>
          <p:cNvSpPr txBox="1"/>
          <p:nvPr/>
        </p:nvSpPr>
        <p:spPr>
          <a:xfrm>
            <a:off x="533400" y="1117600"/>
            <a:ext cx="1150010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                                   HUKUK KLİNİĞİNE KATILANLARIN BELİRTTİKLERİ</a:t>
            </a:r>
          </a:p>
          <a:p>
            <a:r>
              <a:rPr lang="en-GB" dirty="0"/>
              <a:t>BÜŞRA “</a:t>
            </a:r>
            <a:r>
              <a:rPr lang="tr-TR" dirty="0"/>
              <a:t>Hayatımızın her köşesinde hukuka eşitliğe aykırı şeylerin bulunduğunu gördüm.         </a:t>
            </a:r>
          </a:p>
          <a:p>
            <a:r>
              <a:rPr lang="tr-TR" dirty="0"/>
              <a:t>Yaptığım ve yapılan her şeye bu yönden bakmaya ve daha dikkatli olmaya başladım.»</a:t>
            </a:r>
          </a:p>
          <a:p>
            <a:r>
              <a:rPr lang="tr-TR" dirty="0"/>
              <a:t>ŞEHRİ «Hukukun sadece kanunlardan ibaret olmadığını anlamam ve </a:t>
            </a:r>
          </a:p>
          <a:p>
            <a:r>
              <a:rPr lang="tr-TR" dirty="0"/>
              <a:t>hayatımızın her alanında farklı bir  bakış açısı edinmem»</a:t>
            </a:r>
          </a:p>
          <a:p>
            <a:r>
              <a:rPr lang="tr-TR" dirty="0"/>
              <a:t>İLKSEN «Öncelikle toplumsal problemlere yönelik farkındalığım fazlasıyla arttı. </a:t>
            </a:r>
          </a:p>
          <a:p>
            <a:r>
              <a:rPr lang="tr-TR" dirty="0"/>
              <a:t>Katıldığım dersler ve çalışmalar, olayları ve olguları tam anlamıyla görebilmek için dikkat etmem gereken hususları </a:t>
            </a:r>
          </a:p>
          <a:p>
            <a:r>
              <a:rPr lang="tr-TR" dirty="0"/>
              <a:t>fark etmemi sağladı.  Toplumdaki adaletsizlik ve eşitsizlikten kaynaklanan problemleri çözebilmek için e</a:t>
            </a:r>
          </a:p>
          <a:p>
            <a:r>
              <a:rPr lang="tr-TR" dirty="0"/>
              <a:t>n azından bireysel olarak yapabileceklerim konusunda aydınlandım.  </a:t>
            </a:r>
          </a:p>
          <a:p>
            <a:r>
              <a:rPr lang="tr-TR" dirty="0"/>
              <a:t>Olayların arka yüzünü görebilmeyi, farklı bakış açılarıyla doğru değerlendirmeye ulaşabilmeyi öğrendim.   </a:t>
            </a:r>
          </a:p>
          <a:p>
            <a:r>
              <a:rPr lang="tr-TR" dirty="0"/>
              <a:t> Hukuk kliniği dersinin benim için en ilginç yanı ilk kabul merkezindeki kadınlarla görüşme imkânının tanınmış olmasıydı. </a:t>
            </a:r>
          </a:p>
          <a:p>
            <a:r>
              <a:rPr lang="tr-TR" dirty="0"/>
              <a:t>Bizlere, derste konuştuğumuz konuların gerçek hayattaki yansımalarını görmemiz için fırsat verdi.»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0007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66918C04-5447-FD47-9FD6-D6B784F0FC6F}"/>
              </a:ext>
            </a:extLst>
          </p:cNvPr>
          <p:cNvSpPr txBox="1"/>
          <p:nvPr/>
        </p:nvSpPr>
        <p:spPr>
          <a:xfrm>
            <a:off x="203200" y="2019300"/>
            <a:ext cx="11814388" cy="29546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/>
              <a:t>AYÇA «Başta insan hakları konusunda daha bilgili ve duyarlı akabinde kliniklerde </a:t>
            </a:r>
          </a:p>
          <a:p>
            <a:r>
              <a:rPr lang="tr-TR" sz="2800" dirty="0"/>
              <a:t>uygulamalı olarak yaptığımız etkinlikler sonucunda ise çevremde olup biten </a:t>
            </a:r>
          </a:p>
          <a:p>
            <a:r>
              <a:rPr lang="tr-TR" sz="2800" dirty="0"/>
              <a:t>hukuki sorunların daha farkında olduğumu hissediyorum. </a:t>
            </a:r>
          </a:p>
          <a:p>
            <a:r>
              <a:rPr lang="tr-TR" sz="2800" dirty="0"/>
              <a:t>Fakülte sıralarında varsayımlar üzerine konuşurken bu ders sayesinde </a:t>
            </a:r>
          </a:p>
          <a:p>
            <a:r>
              <a:rPr lang="tr-TR" sz="2800" dirty="0"/>
              <a:t>yapacağım mesleği, aynı ortamı paylaşacağım diğer meslek mensuplarını </a:t>
            </a:r>
          </a:p>
          <a:p>
            <a:r>
              <a:rPr lang="tr-TR" sz="2800" dirty="0"/>
              <a:t>tanımış oldum. 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8145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775</Words>
  <Application>Microsoft Macintosh PowerPoint</Application>
  <PresentationFormat>Geniş ekran</PresentationFormat>
  <Paragraphs>80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MAĞDUR HAKLARI BAKIMINDAN HUKUK KLİNİKLERİ NEDEN ÖNEMLİDİR?</vt:lpstr>
      <vt:lpstr>HUKUK KLİNİĞİNİN ORTAYA ÇIKIŞ NEDENLERİ VE BAŞLICA AMAÇLARI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MAĞDUR HAKLARI BAKIMINDAN HUKUK KLİNİKLERİ NEDEN ÖNEMLİDİR?</dc:title>
  <dc:creator>Gülriz Uygur</dc:creator>
  <cp:lastModifiedBy>Gülriz Uygur</cp:lastModifiedBy>
  <cp:revision>1</cp:revision>
  <dcterms:created xsi:type="dcterms:W3CDTF">2020-02-01T12:37:17Z</dcterms:created>
  <dcterms:modified xsi:type="dcterms:W3CDTF">2020-02-01T12:41:51Z</dcterms:modified>
</cp:coreProperties>
</file>