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8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29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89962" y="17526"/>
            <a:ext cx="416407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91462" y="2871342"/>
            <a:ext cx="5561075" cy="215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73304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14. 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257107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76144" y="765047"/>
            <a:ext cx="3535679" cy="6092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425" y="0"/>
            <a:ext cx="8534400" cy="759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Kapalı</a:t>
            </a:r>
            <a:r>
              <a:rPr sz="2800" spc="10" dirty="0"/>
              <a:t> </a:t>
            </a:r>
            <a:r>
              <a:rPr sz="2800" spc="-5" dirty="0"/>
              <a:t>Siper</a:t>
            </a:r>
            <a:endParaRPr sz="2800"/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000" dirty="0"/>
              <a:t>Maksimum </a:t>
            </a:r>
            <a:r>
              <a:rPr sz="2000" spc="-15" dirty="0"/>
              <a:t>ve </a:t>
            </a:r>
            <a:r>
              <a:rPr sz="2000" dirty="0"/>
              <a:t>Minimum </a:t>
            </a:r>
            <a:r>
              <a:rPr sz="2000" spc="-15" dirty="0"/>
              <a:t>Termometreler </a:t>
            </a:r>
            <a:r>
              <a:rPr sz="2000" spc="-5" dirty="0"/>
              <a:t>ile Islak </a:t>
            </a:r>
            <a:r>
              <a:rPr sz="2000" spc="-15" dirty="0"/>
              <a:t>ve </a:t>
            </a:r>
            <a:r>
              <a:rPr sz="2000" dirty="0"/>
              <a:t>Kuru</a:t>
            </a:r>
            <a:r>
              <a:rPr sz="2000" spc="-25" dirty="0"/>
              <a:t> </a:t>
            </a:r>
            <a:r>
              <a:rPr sz="2000" spc="-10" dirty="0"/>
              <a:t>Termometreler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620268"/>
            <a:ext cx="8066532" cy="4704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6573" y="23571"/>
            <a:ext cx="4240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 Sınıfı Buharlaşma</a:t>
            </a:r>
            <a:r>
              <a:rPr sz="2800" spc="-120" dirty="0"/>
              <a:t> </a:t>
            </a:r>
            <a:r>
              <a:rPr sz="2800" spc="-10" dirty="0"/>
              <a:t>Kabı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304190" y="5474309"/>
            <a:ext cx="85375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2. Buharlaşma havuzu</a:t>
            </a:r>
            <a:r>
              <a:rPr sz="1800" spc="-5" dirty="0">
                <a:latin typeface="Arial"/>
                <a:cs typeface="Arial"/>
              </a:rPr>
              <a:t>: Genellikle 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5" dirty="0">
                <a:latin typeface="Arial"/>
                <a:cs typeface="Arial"/>
              </a:rPr>
              <a:t>sınıfı buharlaşma kabı </a:t>
            </a:r>
            <a:r>
              <a:rPr sz="1800" spc="-15" dirty="0">
                <a:latin typeface="Arial"/>
                <a:cs typeface="Arial"/>
              </a:rPr>
              <a:t>kullanılır. </a:t>
            </a:r>
            <a:r>
              <a:rPr sz="1800" spc="-5" dirty="0">
                <a:latin typeface="Arial"/>
                <a:cs typeface="Arial"/>
              </a:rPr>
              <a:t>Kesit alanı  1 </a:t>
            </a:r>
            <a:r>
              <a:rPr sz="1800" spc="-20" dirty="0">
                <a:latin typeface="Arial"/>
                <a:cs typeface="Arial"/>
              </a:rPr>
              <a:t>m</a:t>
            </a:r>
            <a:r>
              <a:rPr sz="1800" b="1" spc="-30" baseline="25462" dirty="0">
                <a:latin typeface="Arial"/>
                <a:cs typeface="Arial"/>
              </a:rPr>
              <a:t>2</a:t>
            </a:r>
            <a:r>
              <a:rPr sz="1800" spc="-20" dirty="0">
                <a:latin typeface="Arial"/>
                <a:cs typeface="Arial"/>
              </a:rPr>
              <a:t>’dir. </a:t>
            </a:r>
            <a:r>
              <a:rPr sz="1800" spc="-5" dirty="0">
                <a:latin typeface="Arial"/>
                <a:cs typeface="Arial"/>
              </a:rPr>
              <a:t>Yüksekliği 35-40 </a:t>
            </a:r>
            <a:r>
              <a:rPr sz="1800" dirty="0">
                <a:latin typeface="Arial"/>
                <a:cs typeface="Arial"/>
              </a:rPr>
              <a:t>cm </a:t>
            </a:r>
            <a:r>
              <a:rPr sz="1800" spc="-5" dirty="0">
                <a:latin typeface="Arial"/>
                <a:cs typeface="Arial"/>
              </a:rPr>
              <a:t>olup, silindir şeklinde paslanmaz çelikten </a:t>
            </a:r>
            <a:r>
              <a:rPr sz="1800" spc="-10" dirty="0">
                <a:latin typeface="Arial"/>
                <a:cs typeface="Arial"/>
              </a:rPr>
              <a:t>yapılmıştır.  </a:t>
            </a:r>
            <a:r>
              <a:rPr sz="1800" spc="-5" dirty="0">
                <a:latin typeface="Arial"/>
                <a:cs typeface="Arial"/>
              </a:rPr>
              <a:t>Günlük buharlaşma miktarından yararlanılarak </a:t>
            </a:r>
            <a:r>
              <a:rPr sz="1800" spc="-10" dirty="0">
                <a:latin typeface="Arial"/>
                <a:cs typeface="Arial"/>
              </a:rPr>
              <a:t>açık </a:t>
            </a:r>
            <a:r>
              <a:rPr sz="1800" spc="-5" dirty="0">
                <a:latin typeface="Arial"/>
                <a:cs typeface="Arial"/>
              </a:rPr>
              <a:t>su </a:t>
            </a:r>
            <a:r>
              <a:rPr sz="1800" spc="-10" dirty="0">
                <a:latin typeface="Arial"/>
                <a:cs typeface="Arial"/>
              </a:rPr>
              <a:t>yüzeyinden </a:t>
            </a:r>
            <a:r>
              <a:rPr sz="1800" spc="-5" dirty="0">
                <a:latin typeface="Arial"/>
                <a:cs typeface="Arial"/>
              </a:rPr>
              <a:t>olan buharlaşma  </a:t>
            </a:r>
            <a:r>
              <a:rPr sz="1800" dirty="0">
                <a:latin typeface="Arial"/>
                <a:cs typeface="Arial"/>
              </a:rPr>
              <a:t>miktarı </a:t>
            </a:r>
            <a:r>
              <a:rPr sz="1800" spc="-20" dirty="0">
                <a:latin typeface="Arial"/>
                <a:cs typeface="Arial"/>
              </a:rPr>
              <a:t>ölçülür.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0967" y="925066"/>
            <a:ext cx="3966972" cy="59329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1269" y="73279"/>
            <a:ext cx="5664835" cy="759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71145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Bellani</a:t>
            </a:r>
            <a:r>
              <a:rPr sz="2800" spc="-10" dirty="0"/>
              <a:t> </a:t>
            </a:r>
            <a:r>
              <a:rPr sz="2800" spc="-20" dirty="0"/>
              <a:t>Termometresi</a:t>
            </a:r>
            <a:endParaRPr sz="2800"/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000" dirty="0"/>
              <a:t>( Maksimum, </a:t>
            </a:r>
            <a:r>
              <a:rPr sz="2000" spc="-5" dirty="0"/>
              <a:t>Minimum </a:t>
            </a:r>
            <a:r>
              <a:rPr sz="2000" spc="-15" dirty="0"/>
              <a:t>ve </a:t>
            </a:r>
            <a:r>
              <a:rPr sz="2000" spc="-5" dirty="0"/>
              <a:t>Anlık Sıcaklık </a:t>
            </a:r>
            <a:r>
              <a:rPr sz="2000" dirty="0"/>
              <a:t>Ölçer</a:t>
            </a:r>
            <a:r>
              <a:rPr sz="2000" spc="-185" dirty="0"/>
              <a:t> </a:t>
            </a:r>
            <a:r>
              <a:rPr sz="2000" dirty="0"/>
              <a:t>)</a:t>
            </a:r>
            <a:endParaRPr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4120" y="620268"/>
            <a:ext cx="4405883" cy="4796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8539" y="89154"/>
            <a:ext cx="48133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Anemometre ve</a:t>
            </a:r>
            <a:r>
              <a:rPr sz="2800" spc="-110" dirty="0"/>
              <a:t> </a:t>
            </a:r>
            <a:r>
              <a:rPr sz="2800" spc="-5" dirty="0"/>
              <a:t>Anemoskop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329590" y="5763259"/>
            <a:ext cx="84855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3. Sabit anemometre</a:t>
            </a:r>
            <a:r>
              <a:rPr sz="1800" spc="-5" dirty="0">
                <a:latin typeface="Arial"/>
                <a:cs typeface="Arial"/>
              </a:rPr>
              <a:t>: </a:t>
            </a:r>
            <a:r>
              <a:rPr sz="1800" spc="-30" dirty="0">
                <a:latin typeface="Arial"/>
                <a:cs typeface="Arial"/>
              </a:rPr>
              <a:t>Yerden </a:t>
            </a:r>
            <a:r>
              <a:rPr sz="1800" spc="-5" dirty="0">
                <a:latin typeface="Arial"/>
                <a:cs typeface="Arial"/>
              </a:rPr>
              <a:t>1.25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5" dirty="0">
                <a:latin typeface="Arial"/>
                <a:cs typeface="Arial"/>
              </a:rPr>
              <a:t>2.00 </a:t>
            </a:r>
            <a:r>
              <a:rPr sz="1800" dirty="0">
                <a:latin typeface="Arial"/>
                <a:cs typeface="Arial"/>
              </a:rPr>
              <a:t>m </a:t>
            </a:r>
            <a:r>
              <a:rPr sz="1800" spc="-5" dirty="0">
                <a:latin typeface="Arial"/>
                <a:cs typeface="Arial"/>
              </a:rPr>
              <a:t>yükseklikte 30 </a:t>
            </a:r>
            <a:r>
              <a:rPr sz="1800" dirty="0">
                <a:latin typeface="Arial"/>
                <a:cs typeface="Arial"/>
              </a:rPr>
              <a:t>cm x </a:t>
            </a:r>
            <a:r>
              <a:rPr sz="1800" spc="-5" dirty="0">
                <a:latin typeface="Arial"/>
                <a:cs typeface="Arial"/>
              </a:rPr>
              <a:t>30 </a:t>
            </a:r>
            <a:r>
              <a:rPr sz="1800" spc="10" dirty="0">
                <a:latin typeface="Arial"/>
                <a:cs typeface="Arial"/>
              </a:rPr>
              <a:t>cm  </a:t>
            </a:r>
            <a:r>
              <a:rPr sz="1800" spc="-5" dirty="0">
                <a:latin typeface="Arial"/>
                <a:cs typeface="Arial"/>
              </a:rPr>
              <a:t>boyutlarındaki beton blok üzerinde </a:t>
            </a:r>
            <a:r>
              <a:rPr sz="1800" spc="-10" dirty="0">
                <a:latin typeface="Arial"/>
                <a:cs typeface="Arial"/>
              </a:rPr>
              <a:t>yer </a:t>
            </a:r>
            <a:r>
              <a:rPr sz="1800" spc="-5" dirty="0">
                <a:latin typeface="Arial"/>
                <a:cs typeface="Arial"/>
              </a:rPr>
              <a:t>alan 2 inç’lik bir borunun uç </a:t>
            </a:r>
            <a:r>
              <a:rPr sz="1800" dirty="0">
                <a:latin typeface="Arial"/>
                <a:cs typeface="Arial"/>
              </a:rPr>
              <a:t>kısmına </a:t>
            </a:r>
            <a:r>
              <a:rPr sz="1800" spc="-5" dirty="0">
                <a:latin typeface="Arial"/>
                <a:cs typeface="Arial"/>
              </a:rPr>
              <a:t>monte  </a:t>
            </a:r>
            <a:r>
              <a:rPr sz="1800" spc="-15" dirty="0">
                <a:latin typeface="Arial"/>
                <a:cs typeface="Arial"/>
              </a:rPr>
              <a:t>edilmiştir. </a:t>
            </a:r>
            <a:r>
              <a:rPr sz="1800" spc="-5" dirty="0">
                <a:latin typeface="Arial"/>
                <a:cs typeface="Arial"/>
              </a:rPr>
              <a:t>Rüzgar </a:t>
            </a:r>
            <a:r>
              <a:rPr sz="1800" spc="-10" dirty="0">
                <a:latin typeface="Arial"/>
                <a:cs typeface="Arial"/>
              </a:rPr>
              <a:t>hızının </a:t>
            </a:r>
            <a:r>
              <a:rPr sz="1800" spc="-5" dirty="0">
                <a:latin typeface="Arial"/>
                <a:cs typeface="Arial"/>
              </a:rPr>
              <a:t>ölçülmesinde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kullanılır.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620268"/>
            <a:ext cx="8173211" cy="4978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31745" y="23571"/>
            <a:ext cx="3847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40" dirty="0"/>
              <a:t>Toprak</a:t>
            </a:r>
            <a:r>
              <a:rPr sz="2800" spc="5" dirty="0"/>
              <a:t> </a:t>
            </a:r>
            <a:r>
              <a:rPr sz="2800" spc="-20" dirty="0"/>
              <a:t>Termometreleri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329590" y="5763259"/>
            <a:ext cx="84836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4.Toprak </a:t>
            </a:r>
            <a:r>
              <a:rPr sz="1800" b="1" spc="-5" dirty="0">
                <a:latin typeface="Arial"/>
                <a:cs typeface="Arial"/>
              </a:rPr>
              <a:t>sıcaklık rasatlarının yapıldığı kısım</a:t>
            </a:r>
            <a:r>
              <a:rPr sz="1800" spc="-5" dirty="0">
                <a:latin typeface="Arial"/>
                <a:cs typeface="Arial"/>
              </a:rPr>
              <a:t>: Burada toprak üstü minimum  termometresi ile 5 </a:t>
            </a:r>
            <a:r>
              <a:rPr sz="1800" dirty="0">
                <a:latin typeface="Arial"/>
                <a:cs typeface="Arial"/>
              </a:rPr>
              <a:t>cm, </a:t>
            </a:r>
            <a:r>
              <a:rPr sz="1800" spc="-5" dirty="0">
                <a:latin typeface="Arial"/>
                <a:cs typeface="Arial"/>
              </a:rPr>
              <a:t>10 </a:t>
            </a:r>
            <a:r>
              <a:rPr sz="1800" dirty="0">
                <a:latin typeface="Arial"/>
                <a:cs typeface="Arial"/>
              </a:rPr>
              <a:t>cm, </a:t>
            </a:r>
            <a:r>
              <a:rPr sz="1800" spc="-5" dirty="0">
                <a:latin typeface="Arial"/>
                <a:cs typeface="Arial"/>
              </a:rPr>
              <a:t>20 </a:t>
            </a:r>
            <a:r>
              <a:rPr sz="1800" dirty="0">
                <a:latin typeface="Arial"/>
                <a:cs typeface="Arial"/>
              </a:rPr>
              <a:t>cm, </a:t>
            </a:r>
            <a:r>
              <a:rPr sz="1800" spc="-5" dirty="0">
                <a:latin typeface="Arial"/>
                <a:cs typeface="Arial"/>
              </a:rPr>
              <a:t>50 </a:t>
            </a:r>
            <a:r>
              <a:rPr sz="1800" dirty="0">
                <a:latin typeface="Arial"/>
                <a:cs typeface="Arial"/>
              </a:rPr>
              <a:t>cm </a:t>
            </a:r>
            <a:r>
              <a:rPr sz="1800" spc="-5" dirty="0">
                <a:latin typeface="Arial"/>
                <a:cs typeface="Arial"/>
              </a:rPr>
              <a:t>ve 100 </a:t>
            </a:r>
            <a:r>
              <a:rPr sz="1800" dirty="0">
                <a:latin typeface="Arial"/>
                <a:cs typeface="Arial"/>
              </a:rPr>
              <a:t>cm </a:t>
            </a:r>
            <a:r>
              <a:rPr sz="1800" spc="-5" dirty="0">
                <a:latin typeface="Arial"/>
                <a:cs typeface="Arial"/>
              </a:rPr>
              <a:t>derinliklerdeki toprak  sıcaklıklarının ölçümü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yapılmaktadır.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02918"/>
            <a:ext cx="9144000" cy="63550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5283" y="23571"/>
            <a:ext cx="44989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45" dirty="0"/>
              <a:t>Toprak </a:t>
            </a:r>
            <a:r>
              <a:rPr sz="2800" spc="-5" dirty="0"/>
              <a:t>Üstü</a:t>
            </a:r>
            <a:r>
              <a:rPr sz="2800" spc="45" dirty="0"/>
              <a:t> </a:t>
            </a:r>
            <a:r>
              <a:rPr sz="2800" spc="-25" dirty="0"/>
              <a:t>Termometresi</a:t>
            </a:r>
            <a:endParaRPr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77923"/>
            <a:ext cx="9144000" cy="51800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4644" y="500253"/>
            <a:ext cx="3844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40" dirty="0"/>
              <a:t>Toprak</a:t>
            </a:r>
            <a:r>
              <a:rPr sz="2800" spc="-20" dirty="0"/>
              <a:t> Termometreleri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4911978" y="550545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(5 cm, 10 </a:t>
            </a:r>
            <a:r>
              <a:rPr sz="2400" b="1" dirty="0">
                <a:latin typeface="Arial"/>
                <a:cs typeface="Arial"/>
              </a:rPr>
              <a:t>cm, </a:t>
            </a:r>
            <a:r>
              <a:rPr sz="2400" b="1" spc="-5" dirty="0">
                <a:latin typeface="Arial"/>
                <a:cs typeface="Arial"/>
              </a:rPr>
              <a:t>20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cm)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5748" y="0"/>
            <a:ext cx="4032504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664" y="1870709"/>
            <a:ext cx="2018030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Toprak  </a:t>
            </a:r>
            <a:r>
              <a:rPr spc="-185" dirty="0"/>
              <a:t>T</a:t>
            </a:r>
            <a:r>
              <a:rPr spc="-5" dirty="0"/>
              <a:t>ermometresi  </a:t>
            </a:r>
            <a:r>
              <a:rPr sz="2000" dirty="0"/>
              <a:t>(50</a:t>
            </a:r>
            <a:r>
              <a:rPr sz="2000" spc="-35" dirty="0"/>
              <a:t> </a:t>
            </a:r>
            <a:r>
              <a:rPr sz="2000" dirty="0"/>
              <a:t>cm)</a:t>
            </a:r>
            <a:endParaRPr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555748" y="981454"/>
            <a:ext cx="6604634" cy="5876925"/>
            <a:chOff x="2555748" y="981454"/>
            <a:chExt cx="6604634" cy="5876925"/>
          </a:xfrm>
        </p:grpSpPr>
        <p:sp>
          <p:nvSpPr>
            <p:cNvPr id="4" name="object 4"/>
            <p:cNvSpPr/>
            <p:nvPr/>
          </p:nvSpPr>
          <p:spPr>
            <a:xfrm>
              <a:off x="4335780" y="1170431"/>
              <a:ext cx="4808855" cy="4993640"/>
            </a:xfrm>
            <a:custGeom>
              <a:avLst/>
              <a:gdLst/>
              <a:ahLst/>
              <a:cxnLst/>
              <a:rect l="l" t="t" r="r" b="b"/>
              <a:pathLst>
                <a:path w="4808855" h="4993640">
                  <a:moveTo>
                    <a:pt x="4808601" y="0"/>
                  </a:moveTo>
                  <a:lnTo>
                    <a:pt x="1674876" y="3135248"/>
                  </a:lnTo>
                </a:path>
                <a:path w="4808855" h="4993640">
                  <a:moveTo>
                    <a:pt x="4808220" y="184912"/>
                  </a:moveTo>
                  <a:lnTo>
                    <a:pt x="0" y="4993195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25796" y="1470659"/>
              <a:ext cx="3911600" cy="3911600"/>
            </a:xfrm>
            <a:custGeom>
              <a:avLst/>
              <a:gdLst/>
              <a:ahLst/>
              <a:cxnLst/>
              <a:rect l="l" t="t" r="r" b="b"/>
              <a:pathLst>
                <a:path w="3911600" h="3911600">
                  <a:moveTo>
                    <a:pt x="3911600" y="0"/>
                  </a:moveTo>
                  <a:lnTo>
                    <a:pt x="0" y="391160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05805" y="1308353"/>
              <a:ext cx="3838575" cy="3840479"/>
            </a:xfrm>
            <a:custGeom>
              <a:avLst/>
              <a:gdLst/>
              <a:ahLst/>
              <a:cxnLst/>
              <a:rect l="l" t="t" r="r" b="b"/>
              <a:pathLst>
                <a:path w="3838575" h="3840479">
                  <a:moveTo>
                    <a:pt x="3838575" y="0"/>
                  </a:moveTo>
                  <a:lnTo>
                    <a:pt x="0" y="3840099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08142" y="1770125"/>
              <a:ext cx="3430904" cy="3430904"/>
            </a:xfrm>
            <a:custGeom>
              <a:avLst/>
              <a:gdLst/>
              <a:ahLst/>
              <a:cxnLst/>
              <a:rect l="l" t="t" r="r" b="b"/>
              <a:pathLst>
                <a:path w="3430904" h="3430904">
                  <a:moveTo>
                    <a:pt x="3430524" y="0"/>
                  </a:moveTo>
                  <a:lnTo>
                    <a:pt x="0" y="3430524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15383" y="2811779"/>
              <a:ext cx="714756" cy="12359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55748" y="981454"/>
              <a:ext cx="4037076" cy="587654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42438" y="141478"/>
            <a:ext cx="3242945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Toprak</a:t>
            </a:r>
            <a:r>
              <a:rPr spc="-80" dirty="0"/>
              <a:t> </a:t>
            </a:r>
            <a:r>
              <a:rPr dirty="0"/>
              <a:t>termometreleri</a:t>
            </a:r>
          </a:p>
          <a:p>
            <a:pPr marL="76200">
              <a:lnSpc>
                <a:spcPct val="100000"/>
              </a:lnSpc>
              <a:spcBef>
                <a:spcPts val="10"/>
              </a:spcBef>
              <a:tabLst>
                <a:tab pos="1731010" algn="l"/>
              </a:tabLst>
            </a:pPr>
            <a:r>
              <a:rPr sz="1800" b="0" spc="-5" dirty="0">
                <a:latin typeface="Arial"/>
                <a:cs typeface="Arial"/>
              </a:rPr>
              <a:t>50</a:t>
            </a:r>
            <a:r>
              <a:rPr sz="1800" b="0" dirty="0">
                <a:latin typeface="Arial"/>
                <a:cs typeface="Arial"/>
              </a:rPr>
              <a:t> cm</a:t>
            </a:r>
            <a:r>
              <a:rPr sz="1800" b="0" spc="10" dirty="0">
                <a:latin typeface="Arial"/>
                <a:cs typeface="Arial"/>
              </a:rPr>
              <a:t> </a:t>
            </a:r>
            <a:r>
              <a:rPr sz="1800" b="0" spc="-5" dirty="0">
                <a:latin typeface="Arial"/>
                <a:cs typeface="Arial"/>
              </a:rPr>
              <a:t>(kırmızı)	100 </a:t>
            </a:r>
            <a:r>
              <a:rPr sz="1800" b="0" dirty="0">
                <a:latin typeface="Arial"/>
                <a:cs typeface="Arial"/>
              </a:rPr>
              <a:t>cm</a:t>
            </a:r>
            <a:r>
              <a:rPr sz="1800" b="0" spc="-60" dirty="0">
                <a:latin typeface="Arial"/>
                <a:cs typeface="Arial"/>
              </a:rPr>
              <a:t> </a:t>
            </a:r>
            <a:r>
              <a:rPr sz="1800" b="0" spc="-10" dirty="0">
                <a:latin typeface="Arial"/>
                <a:cs typeface="Arial"/>
              </a:rPr>
              <a:t>(siyah)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548638"/>
            <a:ext cx="3654552" cy="6309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  <a:tabLst>
                <a:tab pos="2072005" algn="l"/>
                <a:tab pos="2494280" algn="l"/>
              </a:tabLst>
            </a:pPr>
            <a:r>
              <a:rPr dirty="0"/>
              <a:t>Plüvi</a:t>
            </a:r>
            <a:r>
              <a:rPr spc="-25" dirty="0"/>
              <a:t>y</a:t>
            </a:r>
            <a:r>
              <a:rPr dirty="0"/>
              <a:t>ome</a:t>
            </a:r>
            <a:r>
              <a:rPr spc="5" dirty="0"/>
              <a:t>t</a:t>
            </a:r>
            <a:r>
              <a:rPr spc="-5" dirty="0"/>
              <a:t>r</a:t>
            </a:r>
            <a:r>
              <a:rPr dirty="0"/>
              <a:t>e	</a:t>
            </a:r>
            <a:r>
              <a:rPr sz="2000" spc="-25" dirty="0"/>
              <a:t>v</a:t>
            </a:r>
            <a:r>
              <a:rPr sz="2000" dirty="0"/>
              <a:t>e	</a:t>
            </a:r>
            <a:r>
              <a:rPr dirty="0"/>
              <a:t>Plüvi</a:t>
            </a:r>
            <a:r>
              <a:rPr spc="-30" dirty="0"/>
              <a:t>y</a:t>
            </a:r>
            <a:r>
              <a:rPr dirty="0"/>
              <a:t>ograf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4440682" y="2088896"/>
            <a:ext cx="4047490" cy="1943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267335" algn="l"/>
              </a:tabLst>
            </a:pPr>
            <a:r>
              <a:rPr sz="1800" b="1" spc="-10" dirty="0">
                <a:latin typeface="Arial"/>
                <a:cs typeface="Arial"/>
              </a:rPr>
              <a:t>Plüviyograf: </a:t>
            </a:r>
            <a:r>
              <a:rPr sz="1800" spc="-35" dirty="0">
                <a:latin typeface="Arial"/>
                <a:cs typeface="Arial"/>
              </a:rPr>
              <a:t>Yağış </a:t>
            </a:r>
            <a:r>
              <a:rPr sz="1800" spc="-5" dirty="0">
                <a:latin typeface="Arial"/>
                <a:cs typeface="Arial"/>
              </a:rPr>
              <a:t>miktarının </a:t>
            </a:r>
            <a:r>
              <a:rPr sz="1800" dirty="0">
                <a:latin typeface="Arial"/>
                <a:cs typeface="Arial"/>
              </a:rPr>
              <a:t>ve </a:t>
            </a:r>
            <a:r>
              <a:rPr sz="1800" spc="-10" dirty="0">
                <a:latin typeface="Arial"/>
                <a:cs typeface="Arial"/>
              </a:rPr>
              <a:t>gün  </a:t>
            </a:r>
            <a:r>
              <a:rPr sz="1800" spc="-5" dirty="0">
                <a:latin typeface="Arial"/>
                <a:cs typeface="Arial"/>
              </a:rPr>
              <a:t>içerisindeki </a:t>
            </a:r>
            <a:r>
              <a:rPr sz="1800" spc="-10" dirty="0">
                <a:latin typeface="Arial"/>
                <a:cs typeface="Arial"/>
              </a:rPr>
              <a:t>dağılımının belirlenmesinde  </a:t>
            </a:r>
            <a:r>
              <a:rPr sz="1800" spc="-15" dirty="0">
                <a:latin typeface="Arial"/>
                <a:cs typeface="Arial"/>
              </a:rPr>
              <a:t>kullanılır.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 startAt="5"/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AutoNum type="arabicPeriod" startAt="5"/>
            </a:pPr>
            <a:endParaRPr sz="1700">
              <a:latin typeface="Arial"/>
              <a:cs typeface="Arial"/>
            </a:endParaRPr>
          </a:p>
          <a:p>
            <a:pPr marL="12700" marR="578485">
              <a:lnSpc>
                <a:spcPct val="100000"/>
              </a:lnSpc>
              <a:buAutoNum type="arabicPeriod" startAt="5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Plüviyometre</a:t>
            </a:r>
            <a:r>
              <a:rPr sz="1800" spc="-5" dirty="0">
                <a:latin typeface="Arial"/>
                <a:cs typeface="Arial"/>
              </a:rPr>
              <a:t>: </a:t>
            </a:r>
            <a:r>
              <a:rPr sz="1800" spc="-35" dirty="0">
                <a:latin typeface="Arial"/>
                <a:cs typeface="Arial"/>
              </a:rPr>
              <a:t>Yağış </a:t>
            </a:r>
            <a:r>
              <a:rPr sz="1800" spc="-5" dirty="0">
                <a:latin typeface="Arial"/>
                <a:cs typeface="Arial"/>
              </a:rPr>
              <a:t>miktarının  belirlenmesinde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kullanılır.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3570" y="136906"/>
            <a:ext cx="27438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45" dirty="0"/>
              <a:t>RASAT</a:t>
            </a:r>
            <a:r>
              <a:rPr sz="3200" spc="-90" dirty="0"/>
              <a:t> </a:t>
            </a:r>
            <a:r>
              <a:rPr sz="3200" spc="-50" dirty="0"/>
              <a:t>PARKI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29590" y="937006"/>
            <a:ext cx="8558530" cy="5574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5"/>
              </a:spcBef>
            </a:pPr>
            <a:r>
              <a:rPr sz="2600" spc="-5" dirty="0">
                <a:latin typeface="Arial"/>
                <a:cs typeface="Arial"/>
              </a:rPr>
              <a:t>Meteorolojik </a:t>
            </a:r>
            <a:r>
              <a:rPr sz="2600" spc="-20" dirty="0">
                <a:latin typeface="Arial"/>
                <a:cs typeface="Arial"/>
              </a:rPr>
              <a:t>rasatlar, </a:t>
            </a:r>
            <a:r>
              <a:rPr sz="2600" dirty="0">
                <a:latin typeface="Arial"/>
                <a:cs typeface="Arial"/>
              </a:rPr>
              <a:t>aletlerin yerleştirildiği </a:t>
            </a:r>
            <a:r>
              <a:rPr sz="2600" spc="5" dirty="0">
                <a:latin typeface="Arial"/>
                <a:cs typeface="Arial"/>
              </a:rPr>
              <a:t>ve  </a:t>
            </a:r>
            <a:r>
              <a:rPr sz="2600" dirty="0">
                <a:latin typeface="Arial"/>
                <a:cs typeface="Arial"/>
              </a:rPr>
              <a:t>uygun </a:t>
            </a:r>
            <a:r>
              <a:rPr sz="2600" spc="-5" dirty="0">
                <a:latin typeface="Arial"/>
                <a:cs typeface="Arial"/>
              </a:rPr>
              <a:t>biçimde düzenlendiği bir </a:t>
            </a:r>
            <a:r>
              <a:rPr sz="2600" dirty="0">
                <a:latin typeface="Arial"/>
                <a:cs typeface="Arial"/>
              </a:rPr>
              <a:t>alanda </a:t>
            </a:r>
            <a:r>
              <a:rPr sz="2600" spc="-20" dirty="0">
                <a:latin typeface="Arial"/>
                <a:cs typeface="Arial"/>
              </a:rPr>
              <a:t>yapılır. </a:t>
            </a:r>
            <a:r>
              <a:rPr sz="2600" dirty="0">
                <a:latin typeface="Arial"/>
                <a:cs typeface="Arial"/>
              </a:rPr>
              <a:t>Bu alana  </a:t>
            </a:r>
            <a:r>
              <a:rPr sz="2600" b="1" dirty="0">
                <a:latin typeface="Arial"/>
                <a:cs typeface="Arial"/>
              </a:rPr>
              <a:t>Rasat Parkı </a:t>
            </a:r>
            <a:r>
              <a:rPr sz="2600" dirty="0">
                <a:latin typeface="Arial"/>
                <a:cs typeface="Arial"/>
              </a:rPr>
              <a:t>ya </a:t>
            </a:r>
            <a:r>
              <a:rPr sz="2600" spc="5" dirty="0">
                <a:latin typeface="Arial"/>
                <a:cs typeface="Arial"/>
              </a:rPr>
              <a:t>da </a:t>
            </a:r>
            <a:r>
              <a:rPr sz="2600" b="1" dirty="0">
                <a:latin typeface="Arial"/>
                <a:cs typeface="Arial"/>
              </a:rPr>
              <a:t>Meteoroloji İstasyonu </a:t>
            </a:r>
            <a:r>
              <a:rPr sz="2600" dirty="0">
                <a:latin typeface="Arial"/>
                <a:cs typeface="Arial"/>
              </a:rPr>
              <a:t>adı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verilir.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Arial"/>
              <a:cs typeface="Arial"/>
            </a:endParaRPr>
          </a:p>
          <a:p>
            <a:pPr marL="12700" marR="6350" indent="914400" algn="just">
              <a:lnSpc>
                <a:spcPct val="100000"/>
              </a:lnSpc>
            </a:pPr>
            <a:r>
              <a:rPr sz="2600" dirty="0">
                <a:latin typeface="Arial"/>
                <a:cs typeface="Arial"/>
              </a:rPr>
              <a:t>Rasat </a:t>
            </a:r>
            <a:r>
              <a:rPr sz="2600" spc="-5" dirty="0">
                <a:latin typeface="Arial"/>
                <a:cs typeface="Arial"/>
              </a:rPr>
              <a:t>parkları düzenlenirken birçok noktanın </a:t>
            </a:r>
            <a:r>
              <a:rPr sz="2600" spc="5" dirty="0">
                <a:latin typeface="Arial"/>
                <a:cs typeface="Arial"/>
              </a:rPr>
              <a:t>göz  </a:t>
            </a:r>
            <a:r>
              <a:rPr sz="2600" dirty="0">
                <a:latin typeface="Arial"/>
                <a:cs typeface="Arial"/>
              </a:rPr>
              <a:t>önünde tutulması ve </a:t>
            </a:r>
            <a:r>
              <a:rPr sz="2600" spc="-5" dirty="0">
                <a:latin typeface="Arial"/>
                <a:cs typeface="Arial"/>
              </a:rPr>
              <a:t>yerlerinin </a:t>
            </a:r>
            <a:r>
              <a:rPr sz="2600" dirty="0">
                <a:latin typeface="Arial"/>
                <a:cs typeface="Arial"/>
              </a:rPr>
              <a:t>olanaklar </a:t>
            </a:r>
            <a:r>
              <a:rPr sz="2600" spc="-5" dirty="0">
                <a:latin typeface="Arial"/>
                <a:cs typeface="Arial"/>
              </a:rPr>
              <a:t>ölçüsünde  </a:t>
            </a:r>
            <a:r>
              <a:rPr sz="2600" dirty="0">
                <a:latin typeface="Arial"/>
                <a:cs typeface="Arial"/>
              </a:rPr>
              <a:t>gelecekte </a:t>
            </a:r>
            <a:r>
              <a:rPr sz="2600" spc="-5" dirty="0">
                <a:latin typeface="Arial"/>
                <a:cs typeface="Arial"/>
              </a:rPr>
              <a:t>değişmeyecek biçimde seçilmesi </a:t>
            </a:r>
            <a:r>
              <a:rPr sz="2600" spc="-20" dirty="0">
                <a:latin typeface="Arial"/>
                <a:cs typeface="Arial"/>
              </a:rPr>
              <a:t>gerekir. </a:t>
            </a:r>
            <a:r>
              <a:rPr sz="2600" dirty="0">
                <a:latin typeface="Arial"/>
                <a:cs typeface="Arial"/>
              </a:rPr>
              <a:t>Rasat  parkı olarak </a:t>
            </a:r>
            <a:r>
              <a:rPr sz="2600" spc="-5" dirty="0">
                <a:latin typeface="Arial"/>
                <a:cs typeface="Arial"/>
              </a:rPr>
              <a:t>seçilen </a:t>
            </a:r>
            <a:r>
              <a:rPr sz="2600" spc="-35" dirty="0">
                <a:latin typeface="Arial"/>
                <a:cs typeface="Arial"/>
              </a:rPr>
              <a:t>yer, </a:t>
            </a:r>
            <a:r>
              <a:rPr sz="2600" dirty="0">
                <a:latin typeface="Arial"/>
                <a:cs typeface="Arial"/>
              </a:rPr>
              <a:t>yörenin </a:t>
            </a:r>
            <a:r>
              <a:rPr sz="2600" spc="-5" dirty="0">
                <a:latin typeface="Arial"/>
                <a:cs typeface="Arial"/>
              </a:rPr>
              <a:t>iklimini </a:t>
            </a:r>
            <a:r>
              <a:rPr sz="2600" dirty="0">
                <a:latin typeface="Arial"/>
                <a:cs typeface="Arial"/>
              </a:rPr>
              <a:t>ortaya  koyabilecek nitelikte </a:t>
            </a:r>
            <a:r>
              <a:rPr sz="2600" spc="-5" dirty="0">
                <a:latin typeface="Arial"/>
                <a:cs typeface="Arial"/>
              </a:rPr>
              <a:t>olmalı, </a:t>
            </a:r>
            <a:r>
              <a:rPr sz="2600" dirty="0">
                <a:latin typeface="Arial"/>
                <a:cs typeface="Arial"/>
              </a:rPr>
              <a:t>çevresinde iklim </a:t>
            </a:r>
            <a:r>
              <a:rPr sz="2600" spc="-5" dirty="0">
                <a:latin typeface="Arial"/>
                <a:cs typeface="Arial"/>
              </a:rPr>
              <a:t>elemanlarını  </a:t>
            </a:r>
            <a:r>
              <a:rPr sz="2600" dirty="0">
                <a:latin typeface="Arial"/>
                <a:cs typeface="Arial"/>
              </a:rPr>
              <a:t>etkileyecek bir engel </a:t>
            </a:r>
            <a:r>
              <a:rPr sz="2600" spc="-15" dirty="0">
                <a:latin typeface="Arial"/>
                <a:cs typeface="Arial"/>
              </a:rPr>
              <a:t>bulunmamalıdır. </a:t>
            </a:r>
            <a:r>
              <a:rPr sz="2600" dirty="0">
                <a:latin typeface="Arial"/>
                <a:cs typeface="Arial"/>
              </a:rPr>
              <a:t>Bu nedenle </a:t>
            </a:r>
            <a:r>
              <a:rPr sz="2600" spc="-5" dirty="0">
                <a:latin typeface="Arial"/>
                <a:cs typeface="Arial"/>
              </a:rPr>
              <a:t>özellikle  klimatolojik </a:t>
            </a:r>
            <a:r>
              <a:rPr sz="2600" dirty="0">
                <a:latin typeface="Arial"/>
                <a:cs typeface="Arial"/>
              </a:rPr>
              <a:t>rasat </a:t>
            </a:r>
            <a:r>
              <a:rPr sz="2600" spc="-5" dirty="0">
                <a:latin typeface="Arial"/>
                <a:cs typeface="Arial"/>
              </a:rPr>
              <a:t>parkının </a:t>
            </a:r>
            <a:r>
              <a:rPr sz="2600" dirty="0">
                <a:latin typeface="Arial"/>
                <a:cs typeface="Arial"/>
              </a:rPr>
              <a:t>mahalle </a:t>
            </a:r>
            <a:r>
              <a:rPr sz="2600" spc="-5" dirty="0">
                <a:latin typeface="Arial"/>
                <a:cs typeface="Arial"/>
              </a:rPr>
              <a:t>arasına, </a:t>
            </a:r>
            <a:r>
              <a:rPr sz="2600" dirty="0">
                <a:latin typeface="Arial"/>
                <a:cs typeface="Arial"/>
              </a:rPr>
              <a:t>çevreye oranla  çok </a:t>
            </a:r>
            <a:r>
              <a:rPr sz="2600" spc="-5" dirty="0">
                <a:latin typeface="Arial"/>
                <a:cs typeface="Arial"/>
              </a:rPr>
              <a:t>yüksek </a:t>
            </a:r>
            <a:r>
              <a:rPr sz="2600" dirty="0">
                <a:latin typeface="Arial"/>
                <a:cs typeface="Arial"/>
              </a:rPr>
              <a:t>veya </a:t>
            </a:r>
            <a:r>
              <a:rPr sz="2600" spc="-5" dirty="0">
                <a:latin typeface="Arial"/>
                <a:cs typeface="Arial"/>
              </a:rPr>
              <a:t>çok alçak </a:t>
            </a:r>
            <a:r>
              <a:rPr sz="2600" dirty="0">
                <a:latin typeface="Arial"/>
                <a:cs typeface="Arial"/>
              </a:rPr>
              <a:t>bir bölgeye, </a:t>
            </a:r>
            <a:r>
              <a:rPr sz="2600" spc="-5" dirty="0">
                <a:latin typeface="Arial"/>
                <a:cs typeface="Arial"/>
              </a:rPr>
              <a:t>bataklık, </a:t>
            </a:r>
            <a:r>
              <a:rPr sz="2600" dirty="0">
                <a:latin typeface="Arial"/>
                <a:cs typeface="Arial"/>
              </a:rPr>
              <a:t>göl </a:t>
            </a:r>
            <a:r>
              <a:rPr sz="2600" spc="5" dirty="0">
                <a:latin typeface="Arial"/>
                <a:cs typeface="Arial"/>
              </a:rPr>
              <a:t>ve  </a:t>
            </a:r>
            <a:r>
              <a:rPr sz="2600" dirty="0">
                <a:latin typeface="Arial"/>
                <a:cs typeface="Arial"/>
              </a:rPr>
              <a:t>nehir </a:t>
            </a:r>
            <a:r>
              <a:rPr sz="2600" spc="-5" dirty="0">
                <a:latin typeface="Arial"/>
                <a:cs typeface="Arial"/>
              </a:rPr>
              <a:t>kenarlarına, </a:t>
            </a:r>
            <a:r>
              <a:rPr sz="2600" dirty="0">
                <a:latin typeface="Arial"/>
                <a:cs typeface="Arial"/>
              </a:rPr>
              <a:t>fazla toz veren yol </a:t>
            </a:r>
            <a:r>
              <a:rPr sz="2600" spc="-5" dirty="0">
                <a:latin typeface="Arial"/>
                <a:cs typeface="Arial"/>
              </a:rPr>
              <a:t>kenarlarına,  ağaçların arasına </a:t>
            </a:r>
            <a:r>
              <a:rPr sz="2600" dirty="0">
                <a:latin typeface="Arial"/>
                <a:cs typeface="Arial"/>
              </a:rPr>
              <a:t>yerleştirilmemesi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gerekir.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00527" y="548638"/>
            <a:ext cx="3834383" cy="6309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2966" y="23571"/>
            <a:ext cx="195516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Plüviyograf</a:t>
            </a:r>
            <a:endParaRPr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69235" y="620267"/>
            <a:ext cx="4386071" cy="6237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8744" y="23571"/>
            <a:ext cx="2252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Plüviyometre</a:t>
            </a:r>
            <a:endParaRPr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3200" y="620267"/>
            <a:ext cx="3596640" cy="6237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4776" y="23571"/>
            <a:ext cx="2252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Plüviyometre</a:t>
            </a:r>
            <a:endParaRPr sz="2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29912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45555" y="1005331"/>
            <a:ext cx="165988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Helyograf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304535" y="2449829"/>
            <a:ext cx="33305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7. Helyograf</a:t>
            </a:r>
            <a:r>
              <a:rPr sz="1800" spc="-5" dirty="0">
                <a:latin typeface="Arial"/>
                <a:cs typeface="Arial"/>
              </a:rPr>
              <a:t>: Güneşlenme  süresinin ölçülmesinde </a:t>
            </a:r>
            <a:r>
              <a:rPr sz="1800" spc="-15" dirty="0">
                <a:latin typeface="Arial"/>
                <a:cs typeface="Arial"/>
              </a:rPr>
              <a:t>kullanılır.  </a:t>
            </a:r>
            <a:r>
              <a:rPr sz="1800" spc="-5" dirty="0">
                <a:latin typeface="Arial"/>
                <a:cs typeface="Arial"/>
              </a:rPr>
              <a:t>Birimi </a:t>
            </a:r>
            <a:r>
              <a:rPr sz="1800" b="1" spc="-15" dirty="0">
                <a:latin typeface="Arial"/>
                <a:cs typeface="Arial"/>
              </a:rPr>
              <a:t>saat/gün</a:t>
            </a:r>
            <a:r>
              <a:rPr sz="1800" spc="-15" dirty="0">
                <a:latin typeface="Arial"/>
                <a:cs typeface="Arial"/>
              </a:rPr>
              <a:t>’dür. </a:t>
            </a:r>
            <a:r>
              <a:rPr sz="1800" spc="-35" dirty="0">
                <a:latin typeface="Arial"/>
                <a:cs typeface="Arial"/>
              </a:rPr>
              <a:t>Yerden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1.50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4535" y="3273044"/>
            <a:ext cx="2519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0059" algn="l"/>
                <a:tab pos="1871980" algn="l"/>
              </a:tabLst>
            </a:pPr>
            <a:r>
              <a:rPr sz="1800" dirty="0">
                <a:latin typeface="Arial"/>
                <a:cs typeface="Arial"/>
              </a:rPr>
              <a:t>m	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spc="-5" dirty="0">
                <a:latin typeface="Arial"/>
                <a:cs typeface="Arial"/>
              </a:rPr>
              <a:t>ük</a:t>
            </a:r>
            <a:r>
              <a:rPr sz="1800" spc="5" dirty="0">
                <a:latin typeface="Arial"/>
                <a:cs typeface="Arial"/>
              </a:rPr>
              <a:t>s</a:t>
            </a:r>
            <a:r>
              <a:rPr sz="1800" spc="-5" dirty="0">
                <a:latin typeface="Arial"/>
                <a:cs typeface="Arial"/>
              </a:rPr>
              <a:t>ek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ik</a:t>
            </a:r>
            <a:r>
              <a:rPr sz="1800" spc="10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e	</a:t>
            </a:r>
            <a:r>
              <a:rPr sz="1800" spc="-5" dirty="0">
                <a:latin typeface="Arial"/>
                <a:cs typeface="Arial"/>
              </a:rPr>
              <a:t>mo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4535" y="3273044"/>
            <a:ext cx="3328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69235">
              <a:lnSpc>
                <a:spcPct val="100000"/>
              </a:lnSpc>
              <a:spcBef>
                <a:spcPts val="100"/>
              </a:spcBef>
              <a:tabLst>
                <a:tab pos="1408430" algn="l"/>
                <a:tab pos="2146300" algn="l"/>
                <a:tab pos="2692400" algn="l"/>
              </a:tabLst>
            </a:pPr>
            <a:r>
              <a:rPr sz="1800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d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95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.  </a:t>
            </a:r>
            <a:r>
              <a:rPr sz="1800" spc="-5" dirty="0">
                <a:latin typeface="Arial"/>
                <a:cs typeface="Arial"/>
              </a:rPr>
              <a:t>H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1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gr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flar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5" dirty="0">
                <a:latin typeface="Arial"/>
                <a:cs typeface="Arial"/>
              </a:rPr>
              <a:t>b</a:t>
            </a:r>
            <a:r>
              <a:rPr sz="1800" spc="-5" dirty="0">
                <a:latin typeface="Arial"/>
                <a:cs typeface="Arial"/>
              </a:rPr>
              <a:t>üt</a:t>
            </a:r>
            <a:r>
              <a:rPr sz="1800" spc="-10" dirty="0">
                <a:latin typeface="Arial"/>
                <a:cs typeface="Arial"/>
              </a:rPr>
              <a:t>ü</a:t>
            </a:r>
            <a:r>
              <a:rPr sz="1800" dirty="0">
                <a:latin typeface="Arial"/>
                <a:cs typeface="Arial"/>
              </a:rPr>
              <a:t>n	</a:t>
            </a:r>
            <a:r>
              <a:rPr sz="1800" spc="-10" dirty="0">
                <a:latin typeface="Arial"/>
                <a:cs typeface="Arial"/>
              </a:rPr>
              <a:t>gü</a:t>
            </a:r>
            <a:r>
              <a:rPr sz="1800" dirty="0">
                <a:latin typeface="Arial"/>
                <a:cs typeface="Arial"/>
              </a:rPr>
              <a:t>n	</a:t>
            </a:r>
            <a:r>
              <a:rPr sz="1800" spc="5" dirty="0">
                <a:latin typeface="Arial"/>
                <a:cs typeface="Arial"/>
              </a:rPr>
              <a:t>g</a:t>
            </a:r>
            <a:r>
              <a:rPr sz="1800" spc="-5" dirty="0">
                <a:latin typeface="Arial"/>
                <a:cs typeface="Arial"/>
              </a:rPr>
              <a:t>üneş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04535" y="3821683"/>
            <a:ext cx="32219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alabilecek bir </a:t>
            </a:r>
            <a:r>
              <a:rPr sz="1800" spc="-10" dirty="0">
                <a:latin typeface="Arial"/>
                <a:cs typeface="Arial"/>
              </a:rPr>
              <a:t>yere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konulmalıdır.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260604"/>
            <a:ext cx="3768852" cy="6380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09108" y="284479"/>
            <a:ext cx="18008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Akt</a:t>
            </a:r>
            <a:r>
              <a:rPr sz="2800" dirty="0"/>
              <a:t>i</a:t>
            </a:r>
            <a:r>
              <a:rPr sz="2800" spc="-5" dirty="0"/>
              <a:t>n</a:t>
            </a:r>
            <a:r>
              <a:rPr sz="2800" spc="-15" dirty="0"/>
              <a:t>o</a:t>
            </a:r>
            <a:r>
              <a:rPr sz="2800" spc="-5" dirty="0"/>
              <a:t>graf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4402582" y="1802638"/>
            <a:ext cx="43059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 algn="just">
              <a:lnSpc>
                <a:spcPct val="100000"/>
              </a:lnSpc>
              <a:spcBef>
                <a:spcPts val="100"/>
              </a:spcBef>
              <a:tabLst>
                <a:tab pos="2084070" algn="l"/>
                <a:tab pos="3684270" algn="l"/>
              </a:tabLst>
            </a:pPr>
            <a:r>
              <a:rPr sz="1800" b="1" spc="-5" dirty="0">
                <a:latin typeface="Arial"/>
                <a:cs typeface="Arial"/>
              </a:rPr>
              <a:t>8. Aktinograf</a:t>
            </a:r>
            <a:r>
              <a:rPr sz="1800" spc="-5" dirty="0">
                <a:latin typeface="Arial"/>
                <a:cs typeface="Arial"/>
              </a:rPr>
              <a:t>: Güneş ışınları şiddetinin  ö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çü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spc="10" dirty="0">
                <a:latin typeface="Arial"/>
                <a:cs typeface="Arial"/>
              </a:rPr>
              <a:t>m</a:t>
            </a:r>
            <a:r>
              <a:rPr sz="1800" spc="-5" dirty="0">
                <a:latin typeface="Arial"/>
                <a:cs typeface="Arial"/>
              </a:rPr>
              <a:t>es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spc="5" dirty="0">
                <a:latin typeface="Arial"/>
                <a:cs typeface="Arial"/>
              </a:rPr>
              <a:t>n</a:t>
            </a:r>
            <a:r>
              <a:rPr sz="1800" spc="-5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e	kul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n</a:t>
            </a:r>
            <a:r>
              <a:rPr sz="1800" spc="-10" dirty="0">
                <a:latin typeface="Arial"/>
                <a:cs typeface="Arial"/>
              </a:rPr>
              <a:t>ı</a:t>
            </a:r>
            <a:r>
              <a:rPr sz="1800" spc="5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ı</a:t>
            </a:r>
            <a:r>
              <a:rPr sz="1800" spc="-110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.	</a:t>
            </a:r>
            <a:r>
              <a:rPr sz="1800" spc="-5" dirty="0">
                <a:latin typeface="Arial"/>
                <a:cs typeface="Arial"/>
              </a:rPr>
              <a:t>Bir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mi  </a:t>
            </a:r>
            <a:r>
              <a:rPr sz="1800" b="1" spc="-10" dirty="0">
                <a:latin typeface="Arial"/>
                <a:cs typeface="Arial"/>
              </a:rPr>
              <a:t>cal </a:t>
            </a:r>
            <a:r>
              <a:rPr sz="1800" b="1" dirty="0">
                <a:latin typeface="Arial"/>
                <a:cs typeface="Arial"/>
              </a:rPr>
              <a:t>/ </a:t>
            </a:r>
            <a:r>
              <a:rPr sz="1800" b="1" spc="-15" dirty="0">
                <a:latin typeface="Arial"/>
                <a:cs typeface="Arial"/>
              </a:rPr>
              <a:t>cm</a:t>
            </a:r>
            <a:r>
              <a:rPr sz="1800" b="1" spc="-22" baseline="25462" dirty="0">
                <a:latin typeface="Arial"/>
                <a:cs typeface="Arial"/>
              </a:rPr>
              <a:t>2</a:t>
            </a:r>
            <a:r>
              <a:rPr sz="1800" b="1" spc="-15" dirty="0">
                <a:latin typeface="Arial"/>
                <a:cs typeface="Arial"/>
              </a:rPr>
              <a:t>/gün</a:t>
            </a:r>
            <a:r>
              <a:rPr sz="1800" spc="-15" dirty="0">
                <a:latin typeface="Arial"/>
                <a:cs typeface="Arial"/>
              </a:rPr>
              <a:t>’dür. </a:t>
            </a:r>
            <a:r>
              <a:rPr sz="1800" spc="-5" dirty="0">
                <a:latin typeface="Arial"/>
                <a:cs typeface="Arial"/>
              </a:rPr>
              <a:t>Helyograf </a:t>
            </a:r>
            <a:r>
              <a:rPr sz="1800" spc="-10" dirty="0">
                <a:latin typeface="Arial"/>
                <a:cs typeface="Arial"/>
              </a:rPr>
              <a:t>gibi</a:t>
            </a:r>
            <a:r>
              <a:rPr sz="1800" spc="2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monte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0682" y="2625978"/>
            <a:ext cx="27673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08355" algn="l"/>
                <a:tab pos="1405890" algn="l"/>
                <a:tab pos="1642110" algn="l"/>
                <a:tab pos="2145030" algn="l"/>
              </a:tabLst>
            </a:pPr>
            <a:r>
              <a:rPr sz="1800" spc="-5" dirty="0">
                <a:latin typeface="Arial"/>
                <a:cs typeface="Arial"/>
              </a:rPr>
              <a:t>e</a:t>
            </a:r>
            <a:r>
              <a:rPr sz="1800" spc="-15" dirty="0">
                <a:latin typeface="Arial"/>
                <a:cs typeface="Arial"/>
              </a:rPr>
              <a:t>d</a:t>
            </a:r>
            <a:r>
              <a:rPr sz="1800" spc="-5" dirty="0">
                <a:latin typeface="Arial"/>
                <a:cs typeface="Arial"/>
              </a:rPr>
              <a:t>ili</a:t>
            </a:r>
            <a:r>
              <a:rPr sz="1800" spc="-100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.	</a:t>
            </a:r>
            <a:r>
              <a:rPr sz="1800" spc="-5" dirty="0">
                <a:latin typeface="Arial"/>
                <a:cs typeface="Arial"/>
              </a:rPr>
              <a:t>S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h</a:t>
            </a:r>
            <a:r>
              <a:rPr sz="1800" dirty="0">
                <a:latin typeface="Arial"/>
                <a:cs typeface="Arial"/>
              </a:rPr>
              <a:t>		</a:t>
            </a:r>
            <a:r>
              <a:rPr sz="1800" spc="-5" dirty="0">
                <a:latin typeface="Arial"/>
                <a:cs typeface="Arial"/>
              </a:rPr>
              <a:t>ve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" dirty="0">
                <a:latin typeface="Arial"/>
                <a:cs typeface="Arial"/>
              </a:rPr>
              <a:t>be</a:t>
            </a:r>
            <a:r>
              <a:rPr sz="1800" spc="-15" dirty="0">
                <a:latin typeface="Arial"/>
                <a:cs typeface="Arial"/>
              </a:rPr>
              <a:t>y</a:t>
            </a:r>
            <a:r>
              <a:rPr sz="1800" spc="-5" dirty="0">
                <a:latin typeface="Arial"/>
                <a:cs typeface="Arial"/>
              </a:rPr>
              <a:t>az  termometre	</a:t>
            </a:r>
            <a:r>
              <a:rPr sz="1800" spc="-15" dirty="0">
                <a:latin typeface="Arial"/>
                <a:cs typeface="Arial"/>
              </a:rPr>
              <a:t>içermektedir.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0682" y="3174619"/>
            <a:ext cx="2825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83590" algn="l"/>
                <a:tab pos="1807845" algn="l"/>
              </a:tabLst>
            </a:pPr>
            <a:r>
              <a:rPr sz="1800" spc="-10" dirty="0">
                <a:latin typeface="Arial"/>
                <a:cs typeface="Arial"/>
              </a:rPr>
              <a:t>güneş	</a:t>
            </a:r>
            <a:r>
              <a:rPr sz="1800" spc="-5" dirty="0">
                <a:latin typeface="Arial"/>
                <a:cs typeface="Arial"/>
              </a:rPr>
              <a:t>ışınlarını	emmekte,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53681" y="2625978"/>
            <a:ext cx="13176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hazneli iki  Siyah </a:t>
            </a:r>
            <a:r>
              <a:rPr sz="1800" spc="-10" dirty="0">
                <a:latin typeface="Arial"/>
                <a:cs typeface="Arial"/>
              </a:rPr>
              <a:t>olanı  </a:t>
            </a:r>
            <a:r>
              <a:rPr sz="1800" spc="-5" dirty="0">
                <a:latin typeface="Arial"/>
                <a:cs typeface="Arial"/>
              </a:rPr>
              <a:t>beyaz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olanı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0682" y="3448939"/>
            <a:ext cx="4228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ise güneş ışınlarını yansıtmakta,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böylece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40682" y="3997832"/>
            <a:ext cx="3186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9830" algn="l"/>
                <a:tab pos="2896235" algn="l"/>
              </a:tabLst>
            </a:pPr>
            <a:r>
              <a:rPr sz="1800" spc="-5" dirty="0">
                <a:latin typeface="Arial"/>
                <a:cs typeface="Arial"/>
              </a:rPr>
              <a:t>d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ğ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spc="10" dirty="0">
                <a:latin typeface="Arial"/>
                <a:cs typeface="Arial"/>
              </a:rPr>
              <a:t>r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ri	</a:t>
            </a:r>
            <a:r>
              <a:rPr sz="1800" spc="-5" dirty="0">
                <a:latin typeface="Arial"/>
                <a:cs typeface="Arial"/>
              </a:rPr>
              <a:t>okunm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ktad</a:t>
            </a:r>
            <a:r>
              <a:rPr sz="1800" spc="-10" dirty="0">
                <a:latin typeface="Arial"/>
                <a:cs typeface="Arial"/>
              </a:rPr>
              <a:t>ı</a:t>
            </a:r>
            <a:r>
              <a:rPr sz="1800" spc="-90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.	</a:t>
            </a:r>
            <a:r>
              <a:rPr sz="1800" spc="-20" dirty="0">
                <a:latin typeface="Arial"/>
                <a:cs typeface="Arial"/>
              </a:rPr>
              <a:t>Bu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0682" y="3722954"/>
            <a:ext cx="42284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  <a:tabLst>
                <a:tab pos="574675" algn="l"/>
                <a:tab pos="1035050" algn="l"/>
                <a:tab pos="2700655" algn="l"/>
                <a:tab pos="3441700" algn="l"/>
              </a:tabLst>
            </a:pPr>
            <a:r>
              <a:rPr sz="1800" spc="-10" dirty="0">
                <a:latin typeface="Arial"/>
                <a:cs typeface="Arial"/>
              </a:rPr>
              <a:t>he</a:t>
            </a:r>
            <a:r>
              <a:rPr sz="1800" dirty="0">
                <a:latin typeface="Arial"/>
                <a:cs typeface="Arial"/>
              </a:rPr>
              <a:t>r	iki	term</a:t>
            </a:r>
            <a:r>
              <a:rPr sz="1800" spc="-15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tre</a:t>
            </a:r>
            <a:r>
              <a:rPr sz="1800" spc="-10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e	fa</a:t>
            </a:r>
            <a:r>
              <a:rPr sz="1800" spc="5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klı	s</a:t>
            </a:r>
            <a:r>
              <a:rPr sz="1800" spc="-15" dirty="0">
                <a:latin typeface="Arial"/>
                <a:cs typeface="Arial"/>
              </a:rPr>
              <a:t>ı</a:t>
            </a:r>
            <a:r>
              <a:rPr sz="1800" dirty="0">
                <a:latin typeface="Arial"/>
                <a:cs typeface="Arial"/>
              </a:rPr>
              <a:t>c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k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spc="-15" dirty="0">
                <a:latin typeface="Arial"/>
                <a:cs typeface="Arial"/>
              </a:rPr>
              <a:t>ı</a:t>
            </a:r>
            <a:r>
              <a:rPr sz="1800" dirty="0">
                <a:latin typeface="Arial"/>
                <a:cs typeface="Arial"/>
              </a:rPr>
              <a:t>k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s</a:t>
            </a:r>
            <a:r>
              <a:rPr sz="1800" spc="-10" dirty="0">
                <a:latin typeface="Arial"/>
                <a:cs typeface="Arial"/>
              </a:rPr>
              <a:t>ı</a:t>
            </a:r>
            <a:r>
              <a:rPr sz="1800" dirty="0">
                <a:latin typeface="Arial"/>
                <a:cs typeface="Arial"/>
              </a:rPr>
              <a:t>caklık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40682" y="4272153"/>
            <a:ext cx="4228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farklarından yararlanılarak güneş ışınları  şiddeti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hesaplanmaktadır.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1844" y="548638"/>
            <a:ext cx="4139183" cy="6309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3714" y="15697"/>
            <a:ext cx="1804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Aktinograf</a:t>
            </a:r>
            <a:endParaRPr sz="2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69491"/>
            <a:ext cx="9144000" cy="5588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0526" y="376554"/>
            <a:ext cx="2098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Aktinometre</a:t>
            </a:r>
            <a:endParaRPr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7012"/>
            <a:ext cx="9144000" cy="532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2348" y="0"/>
            <a:ext cx="7392670" cy="8509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664845" algn="ctr">
              <a:lnSpc>
                <a:spcPct val="100000"/>
              </a:lnSpc>
              <a:spcBef>
                <a:spcPts val="380"/>
              </a:spcBef>
            </a:pPr>
            <a:r>
              <a:rPr sz="2800" spc="-5" dirty="0">
                <a:solidFill>
                  <a:srgbClr val="C52223"/>
                </a:solidFill>
              </a:rPr>
              <a:t>Açık </a:t>
            </a:r>
            <a:r>
              <a:rPr sz="2800" spc="-10" dirty="0">
                <a:solidFill>
                  <a:srgbClr val="C52223"/>
                </a:solidFill>
              </a:rPr>
              <a:t>Kademeli</a:t>
            </a:r>
            <a:r>
              <a:rPr sz="2800" spc="25" dirty="0">
                <a:solidFill>
                  <a:srgbClr val="C52223"/>
                </a:solidFill>
              </a:rPr>
              <a:t> </a:t>
            </a:r>
            <a:r>
              <a:rPr sz="2800" spc="-10" dirty="0">
                <a:solidFill>
                  <a:srgbClr val="C52223"/>
                </a:solidFill>
              </a:rPr>
              <a:t>Siper</a:t>
            </a:r>
            <a:endParaRPr sz="2800"/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2200" spc="-5" dirty="0">
                <a:solidFill>
                  <a:srgbClr val="C52223"/>
                </a:solidFill>
              </a:rPr>
              <a:t>Maksimum ve Minimum </a:t>
            </a:r>
            <a:r>
              <a:rPr sz="2200" dirty="0">
                <a:solidFill>
                  <a:srgbClr val="C52223"/>
                </a:solidFill>
              </a:rPr>
              <a:t>ile Islak </a:t>
            </a:r>
            <a:r>
              <a:rPr sz="2200" spc="-5" dirty="0">
                <a:solidFill>
                  <a:srgbClr val="C52223"/>
                </a:solidFill>
              </a:rPr>
              <a:t>ve Kuru</a:t>
            </a:r>
            <a:r>
              <a:rPr sz="2200" spc="105" dirty="0">
                <a:solidFill>
                  <a:srgbClr val="C52223"/>
                </a:solidFill>
              </a:rPr>
              <a:t> </a:t>
            </a:r>
            <a:r>
              <a:rPr sz="2200" spc="-15" dirty="0">
                <a:solidFill>
                  <a:srgbClr val="C52223"/>
                </a:solidFill>
              </a:rPr>
              <a:t>Termometreler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444500" y="6017158"/>
            <a:ext cx="83705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9. </a:t>
            </a:r>
            <a:r>
              <a:rPr sz="1800" b="1" spc="-10" dirty="0">
                <a:latin typeface="Arial"/>
                <a:cs typeface="Arial"/>
              </a:rPr>
              <a:t>Açık </a:t>
            </a:r>
            <a:r>
              <a:rPr sz="1800" b="1" spc="-5" dirty="0">
                <a:latin typeface="Arial"/>
                <a:cs typeface="Arial"/>
              </a:rPr>
              <a:t>kademeli siper</a:t>
            </a:r>
            <a:r>
              <a:rPr sz="1800" spc="-5" dirty="0">
                <a:latin typeface="Arial"/>
                <a:cs typeface="Arial"/>
              </a:rPr>
              <a:t>: </a:t>
            </a:r>
            <a:r>
              <a:rPr sz="1800" spc="-35" dirty="0">
                <a:latin typeface="Arial"/>
                <a:cs typeface="Arial"/>
              </a:rPr>
              <a:t>Yerden </a:t>
            </a:r>
            <a:r>
              <a:rPr sz="1800" spc="-5" dirty="0">
                <a:latin typeface="Arial"/>
                <a:cs typeface="Arial"/>
              </a:rPr>
              <a:t>20 </a:t>
            </a:r>
            <a:r>
              <a:rPr sz="1800" dirty="0">
                <a:latin typeface="Arial"/>
                <a:cs typeface="Arial"/>
              </a:rPr>
              <a:t>cm, </a:t>
            </a:r>
            <a:r>
              <a:rPr sz="1800" spc="-5" dirty="0">
                <a:latin typeface="Arial"/>
                <a:cs typeface="Arial"/>
              </a:rPr>
              <a:t>50 </a:t>
            </a:r>
            <a:r>
              <a:rPr sz="1800" dirty="0">
                <a:latin typeface="Arial"/>
                <a:cs typeface="Arial"/>
              </a:rPr>
              <a:t>cm, </a:t>
            </a:r>
            <a:r>
              <a:rPr sz="1800" spc="-5" dirty="0">
                <a:latin typeface="Arial"/>
                <a:cs typeface="Arial"/>
              </a:rPr>
              <a:t>100 </a:t>
            </a:r>
            <a:r>
              <a:rPr sz="1800" dirty="0">
                <a:latin typeface="Arial"/>
                <a:cs typeface="Arial"/>
              </a:rPr>
              <a:t>cm, </a:t>
            </a:r>
            <a:r>
              <a:rPr sz="1800" spc="-5" dirty="0">
                <a:latin typeface="Arial"/>
                <a:cs typeface="Arial"/>
              </a:rPr>
              <a:t>150 </a:t>
            </a:r>
            <a:r>
              <a:rPr sz="1800" dirty="0">
                <a:latin typeface="Arial"/>
                <a:cs typeface="Arial"/>
              </a:rPr>
              <a:t>cm </a:t>
            </a:r>
            <a:r>
              <a:rPr sz="1800" spc="-5" dirty="0">
                <a:latin typeface="Arial"/>
                <a:cs typeface="Arial"/>
              </a:rPr>
              <a:t>ve 200 </a:t>
            </a:r>
            <a:r>
              <a:rPr sz="1800" spc="10" dirty="0">
                <a:latin typeface="Arial"/>
                <a:cs typeface="Arial"/>
              </a:rPr>
              <a:t>cm  </a:t>
            </a:r>
            <a:r>
              <a:rPr sz="1800" spc="-5" dirty="0">
                <a:latin typeface="Arial"/>
                <a:cs typeface="Arial"/>
              </a:rPr>
              <a:t>yüksekliklerdeki bu siperlerde maksimum, minimum, kuru </a:t>
            </a:r>
            <a:r>
              <a:rPr sz="1800" dirty="0">
                <a:latin typeface="Arial"/>
                <a:cs typeface="Arial"/>
              </a:rPr>
              <a:t>ve </a:t>
            </a:r>
            <a:r>
              <a:rPr sz="1800" spc="-5" dirty="0">
                <a:latin typeface="Arial"/>
                <a:cs typeface="Arial"/>
              </a:rPr>
              <a:t>ıslak termometreler  </a:t>
            </a:r>
            <a:r>
              <a:rPr sz="1800" spc="-15" dirty="0">
                <a:latin typeface="Arial"/>
                <a:cs typeface="Arial"/>
              </a:rPr>
              <a:t>bulunmaktadır.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516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38298" y="0"/>
            <a:ext cx="4180204" cy="890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2025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C52223"/>
                </a:solidFill>
              </a:rPr>
              <a:t>Kapalı</a:t>
            </a:r>
            <a:r>
              <a:rPr sz="3200" spc="-30" dirty="0">
                <a:solidFill>
                  <a:srgbClr val="C52223"/>
                </a:solidFill>
              </a:rPr>
              <a:t> </a:t>
            </a:r>
            <a:r>
              <a:rPr sz="3200" spc="-5" dirty="0">
                <a:solidFill>
                  <a:srgbClr val="C52223"/>
                </a:solidFill>
              </a:rPr>
              <a:t>Siper</a:t>
            </a:r>
            <a:endParaRPr sz="3200"/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>
                <a:solidFill>
                  <a:srgbClr val="C52223"/>
                </a:solidFill>
              </a:rPr>
              <a:t>Evaporigraf </a:t>
            </a:r>
            <a:r>
              <a:rPr spc="-5" dirty="0">
                <a:solidFill>
                  <a:srgbClr val="C52223"/>
                </a:solidFill>
              </a:rPr>
              <a:t>ve</a:t>
            </a:r>
            <a:r>
              <a:rPr spc="-65" dirty="0">
                <a:solidFill>
                  <a:srgbClr val="C52223"/>
                </a:solidFill>
              </a:rPr>
              <a:t> </a:t>
            </a:r>
            <a:r>
              <a:rPr dirty="0">
                <a:solidFill>
                  <a:srgbClr val="C52223"/>
                </a:solidFill>
              </a:rPr>
              <a:t>Evaporimetre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4065" y="5690108"/>
            <a:ext cx="84099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10. Gölgedeki buharlaşma rasatlarına </a:t>
            </a:r>
            <a:r>
              <a:rPr sz="1800" b="1" dirty="0">
                <a:latin typeface="Arial"/>
                <a:cs typeface="Arial"/>
              </a:rPr>
              <a:t>ait </a:t>
            </a:r>
            <a:r>
              <a:rPr sz="1800" b="1" spc="-5" dirty="0">
                <a:latin typeface="Arial"/>
                <a:cs typeface="Arial"/>
              </a:rPr>
              <a:t>rasat siperi</a:t>
            </a:r>
            <a:r>
              <a:rPr sz="1800" spc="-5" dirty="0">
                <a:latin typeface="Arial"/>
                <a:cs typeface="Arial"/>
              </a:rPr>
              <a:t>: Normal standart  yüksekliktedir (1.25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5" dirty="0">
                <a:latin typeface="Arial"/>
                <a:cs typeface="Arial"/>
              </a:rPr>
              <a:t>2.00 </a:t>
            </a:r>
            <a:r>
              <a:rPr sz="1800" dirty="0">
                <a:latin typeface="Arial"/>
                <a:cs typeface="Arial"/>
              </a:rPr>
              <a:t>m ). </a:t>
            </a:r>
            <a:r>
              <a:rPr sz="1800" spc="-5" dirty="0">
                <a:latin typeface="Arial"/>
                <a:cs typeface="Arial"/>
              </a:rPr>
              <a:t>Bu siper içerisinde </a:t>
            </a:r>
            <a:r>
              <a:rPr sz="1800" b="1" spc="-5" dirty="0">
                <a:latin typeface="Arial"/>
                <a:cs typeface="Arial"/>
              </a:rPr>
              <a:t>evaporimetre </a:t>
            </a:r>
            <a:r>
              <a:rPr sz="1800" spc="-5" dirty="0">
                <a:latin typeface="Arial"/>
                <a:cs typeface="Arial"/>
              </a:rPr>
              <a:t>ve </a:t>
            </a:r>
            <a:r>
              <a:rPr sz="1800" b="1" spc="-5" dirty="0">
                <a:latin typeface="Arial"/>
                <a:cs typeface="Arial"/>
              </a:rPr>
              <a:t>evaporigraf  </a:t>
            </a:r>
            <a:r>
              <a:rPr sz="1800" spc="-5" dirty="0">
                <a:latin typeface="Arial"/>
                <a:cs typeface="Arial"/>
              </a:rPr>
              <a:t>aletleri </a:t>
            </a:r>
            <a:r>
              <a:rPr sz="1800" spc="-10" dirty="0">
                <a:latin typeface="Arial"/>
                <a:cs typeface="Arial"/>
              </a:rPr>
              <a:t>bulunmaktadır </a:t>
            </a:r>
            <a:r>
              <a:rPr sz="1800" spc="-5" dirty="0">
                <a:latin typeface="Arial"/>
                <a:cs typeface="Arial"/>
              </a:rPr>
              <a:t>ve </a:t>
            </a:r>
            <a:r>
              <a:rPr sz="1800" spc="-10" dirty="0">
                <a:latin typeface="Arial"/>
                <a:cs typeface="Arial"/>
              </a:rPr>
              <a:t>gölgedeki </a:t>
            </a:r>
            <a:r>
              <a:rPr sz="1800" spc="-5" dirty="0">
                <a:latin typeface="Arial"/>
                <a:cs typeface="Arial"/>
              </a:rPr>
              <a:t>buharlaşma miktarı</a:t>
            </a:r>
            <a:r>
              <a:rPr sz="1800" spc="13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ölçülmektedir.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3142"/>
            <a:ext cx="9144000" cy="5324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8907" y="641426"/>
            <a:ext cx="54463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Evaporimetre </a:t>
            </a:r>
            <a:r>
              <a:rPr spc="-5" dirty="0"/>
              <a:t>ve</a:t>
            </a:r>
            <a:r>
              <a:rPr spc="170" dirty="0"/>
              <a:t> </a:t>
            </a:r>
            <a:r>
              <a:rPr sz="3200" dirty="0"/>
              <a:t>Evaporigraf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49A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665976" y="3889247"/>
            <a:ext cx="2485390" cy="2668905"/>
            <a:chOff x="6665976" y="3889247"/>
            <a:chExt cx="2485390" cy="2668905"/>
          </a:xfrm>
        </p:grpSpPr>
        <p:sp>
          <p:nvSpPr>
            <p:cNvPr id="4" name="object 4"/>
            <p:cNvSpPr/>
            <p:nvPr/>
          </p:nvSpPr>
          <p:spPr>
            <a:xfrm>
              <a:off x="6670548" y="3893819"/>
              <a:ext cx="2470150" cy="2659380"/>
            </a:xfrm>
            <a:custGeom>
              <a:avLst/>
              <a:gdLst/>
              <a:ahLst/>
              <a:cxnLst/>
              <a:rect l="l" t="t" r="r" b="b"/>
              <a:pathLst>
                <a:path w="2470150" h="2659379">
                  <a:moveTo>
                    <a:pt x="2470150" y="0"/>
                  </a:moveTo>
                  <a:lnTo>
                    <a:pt x="1714500" y="755649"/>
                  </a:lnTo>
                </a:path>
                <a:path w="2470150" h="2659379">
                  <a:moveTo>
                    <a:pt x="2470150" y="187451"/>
                  </a:moveTo>
                  <a:lnTo>
                    <a:pt x="0" y="2659189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69708" y="4160519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1571625" y="0"/>
                  </a:moveTo>
                  <a:lnTo>
                    <a:pt x="0" y="1571624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95438" y="4039361"/>
              <a:ext cx="1441450" cy="1441450"/>
            </a:xfrm>
            <a:custGeom>
              <a:avLst/>
              <a:gdLst/>
              <a:ahLst/>
              <a:cxnLst/>
              <a:rect l="l" t="t" r="r" b="b"/>
              <a:pathLst>
                <a:path w="1441450" h="1441450">
                  <a:moveTo>
                    <a:pt x="1441450" y="0"/>
                  </a:moveTo>
                  <a:lnTo>
                    <a:pt x="0" y="1441450"/>
                  </a:lnTo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88630" y="4496561"/>
              <a:ext cx="1047750" cy="1047750"/>
            </a:xfrm>
            <a:custGeom>
              <a:avLst/>
              <a:gdLst/>
              <a:ahLst/>
              <a:cxnLst/>
              <a:rect l="l" t="t" r="r" b="b"/>
              <a:pathLst>
                <a:path w="1047750" h="1047750">
                  <a:moveTo>
                    <a:pt x="1047750" y="0"/>
                  </a:moveTo>
                  <a:lnTo>
                    <a:pt x="0" y="1047750"/>
                  </a:lnTo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58267" y="48895"/>
            <a:ext cx="180403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Arial"/>
                <a:cs typeface="Arial"/>
              </a:rPr>
              <a:t>Rasat  </a:t>
            </a:r>
            <a:r>
              <a:rPr sz="2600" spc="-5" dirty="0">
                <a:latin typeface="Arial"/>
                <a:cs typeface="Arial"/>
              </a:rPr>
              <a:t>özelliklerine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61107" y="48895"/>
            <a:ext cx="655447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" marR="5080" indent="-29209">
              <a:lnSpc>
                <a:spcPct val="100000"/>
              </a:lnSpc>
              <a:spcBef>
                <a:spcPts val="100"/>
              </a:spcBef>
              <a:tabLst>
                <a:tab pos="970915" algn="l"/>
                <a:tab pos="1010285" algn="l"/>
                <a:tab pos="1841500" algn="l"/>
                <a:tab pos="2364105" algn="l"/>
                <a:tab pos="3462020" algn="l"/>
                <a:tab pos="3844290" algn="l"/>
                <a:tab pos="4403725" algn="l"/>
                <a:tab pos="4886960" algn="l"/>
                <a:tab pos="5897245" algn="l"/>
              </a:tabLst>
            </a:pPr>
            <a:r>
              <a:rPr sz="2600" spc="-5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arkı	k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re	</a:t>
            </a:r>
            <a:r>
              <a:rPr sz="2600" spc="-5" dirty="0">
                <a:latin typeface="Arial"/>
                <a:cs typeface="Arial"/>
              </a:rPr>
              <a:t>bi</a:t>
            </a:r>
            <a:r>
              <a:rPr sz="2600" dirty="0">
                <a:latin typeface="Arial"/>
                <a:cs typeface="Arial"/>
              </a:rPr>
              <a:t>ç</a:t>
            </a:r>
            <a:r>
              <a:rPr sz="2600" spc="-15" dirty="0">
                <a:latin typeface="Arial"/>
                <a:cs typeface="Arial"/>
              </a:rPr>
              <a:t>i</a:t>
            </a:r>
            <a:r>
              <a:rPr sz="2600" dirty="0">
                <a:latin typeface="Arial"/>
                <a:cs typeface="Arial"/>
              </a:rPr>
              <a:t>min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e	olu</a:t>
            </a:r>
            <a:r>
              <a:rPr sz="2600" spc="5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,	</a:t>
            </a:r>
            <a:r>
              <a:rPr sz="2600" spc="-5" dirty="0">
                <a:latin typeface="Arial"/>
                <a:cs typeface="Arial"/>
              </a:rPr>
              <a:t>b</a:t>
            </a:r>
            <a:r>
              <a:rPr sz="2600" spc="1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y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tları	p</a:t>
            </a:r>
            <a:r>
              <a:rPr sz="2600" spc="15" dirty="0">
                <a:latin typeface="Arial"/>
                <a:cs typeface="Arial"/>
              </a:rPr>
              <a:t>a</a:t>
            </a:r>
            <a:r>
              <a:rPr sz="2600" spc="-20" dirty="0">
                <a:latin typeface="Arial"/>
                <a:cs typeface="Arial"/>
              </a:rPr>
              <a:t>r</a:t>
            </a:r>
            <a:r>
              <a:rPr sz="2600" dirty="0">
                <a:latin typeface="Arial"/>
                <a:cs typeface="Arial"/>
              </a:rPr>
              <a:t>k  </a:t>
            </a:r>
            <a:r>
              <a:rPr sz="2600" spc="-5" dirty="0">
                <a:latin typeface="Arial"/>
                <a:cs typeface="Arial"/>
              </a:rPr>
              <a:t>g</a:t>
            </a:r>
            <a:r>
              <a:rPr sz="2600" dirty="0">
                <a:latin typeface="Arial"/>
                <a:cs typeface="Arial"/>
              </a:rPr>
              <a:t>öre		</a:t>
            </a:r>
            <a:r>
              <a:rPr sz="2600" spc="-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5" dirty="0">
                <a:latin typeface="Arial"/>
                <a:cs typeface="Arial"/>
              </a:rPr>
              <a:t>ği</a:t>
            </a:r>
            <a:r>
              <a:rPr sz="2600" dirty="0">
                <a:latin typeface="Arial"/>
                <a:cs typeface="Arial"/>
              </a:rPr>
              <a:t>ş</a:t>
            </a:r>
            <a:r>
              <a:rPr sz="2600" spc="-5" dirty="0">
                <a:latin typeface="Arial"/>
                <a:cs typeface="Arial"/>
              </a:rPr>
              <a:t>i</a:t>
            </a:r>
            <a:r>
              <a:rPr sz="2600" spc="-145" dirty="0">
                <a:latin typeface="Arial"/>
                <a:cs typeface="Arial"/>
              </a:rPr>
              <a:t>r</a:t>
            </a:r>
            <a:r>
              <a:rPr sz="2600" dirty="0">
                <a:latin typeface="Arial"/>
                <a:cs typeface="Arial"/>
              </a:rPr>
              <a:t>.	</a:t>
            </a:r>
            <a:r>
              <a:rPr sz="2600" spc="-5" dirty="0">
                <a:latin typeface="Arial"/>
                <a:cs typeface="Arial"/>
              </a:rPr>
              <a:t>Ü</a:t>
            </a:r>
            <a:r>
              <a:rPr sz="2600" spc="-15" dirty="0">
                <a:latin typeface="Arial"/>
                <a:cs typeface="Arial"/>
              </a:rPr>
              <a:t>l</a:t>
            </a:r>
            <a:r>
              <a:rPr sz="2600" dirty="0">
                <a:latin typeface="Arial"/>
                <a:cs typeface="Arial"/>
              </a:rPr>
              <a:t>k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spc="-15" dirty="0">
                <a:latin typeface="Arial"/>
                <a:cs typeface="Arial"/>
              </a:rPr>
              <a:t>m</a:t>
            </a:r>
            <a:r>
              <a:rPr sz="2600" spc="-5" dirty="0">
                <a:latin typeface="Arial"/>
                <a:cs typeface="Arial"/>
              </a:rPr>
              <a:t>i</a:t>
            </a:r>
            <a:r>
              <a:rPr sz="2600" dirty="0">
                <a:latin typeface="Arial"/>
                <a:cs typeface="Arial"/>
              </a:rPr>
              <a:t>z	ras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	</a:t>
            </a:r>
            <a:r>
              <a:rPr sz="2600" spc="-5" dirty="0">
                <a:latin typeface="Arial"/>
                <a:cs typeface="Arial"/>
              </a:rPr>
              <a:t>p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spc="-15" dirty="0">
                <a:latin typeface="Arial"/>
                <a:cs typeface="Arial"/>
              </a:rPr>
              <a:t>r</a:t>
            </a:r>
            <a:r>
              <a:rPr sz="2600" spc="5" dirty="0">
                <a:latin typeface="Arial"/>
                <a:cs typeface="Arial"/>
              </a:rPr>
              <a:t>k</a:t>
            </a:r>
            <a:r>
              <a:rPr sz="2600" spc="-5" dirty="0">
                <a:latin typeface="Arial"/>
                <a:cs typeface="Arial"/>
              </a:rPr>
              <a:t>larında</a:t>
            </a:r>
            <a:endParaRPr sz="2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267" y="841375"/>
            <a:ext cx="8559165" cy="597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Arial"/>
                <a:cs typeface="Arial"/>
              </a:rPr>
              <a:t>boyutlar küçük olup, küçük klimatoloji </a:t>
            </a:r>
            <a:r>
              <a:rPr sz="2600" spc="-5" dirty="0">
                <a:latin typeface="Arial"/>
                <a:cs typeface="Arial"/>
              </a:rPr>
              <a:t>rasat parklarında  </a:t>
            </a:r>
            <a:r>
              <a:rPr sz="2600" dirty="0">
                <a:latin typeface="Arial"/>
                <a:cs typeface="Arial"/>
              </a:rPr>
              <a:t>6 </a:t>
            </a:r>
            <a:r>
              <a:rPr sz="2600" spc="5" dirty="0">
                <a:latin typeface="Arial"/>
                <a:cs typeface="Arial"/>
              </a:rPr>
              <a:t>m </a:t>
            </a:r>
            <a:r>
              <a:rPr sz="2600" dirty="0">
                <a:latin typeface="Arial"/>
                <a:cs typeface="Arial"/>
              </a:rPr>
              <a:t>x 6 </a:t>
            </a:r>
            <a:r>
              <a:rPr sz="2600" spc="-5" dirty="0">
                <a:latin typeface="Arial"/>
                <a:cs typeface="Arial"/>
              </a:rPr>
              <a:t>m, </a:t>
            </a:r>
            <a:r>
              <a:rPr sz="2600" dirty="0">
                <a:latin typeface="Arial"/>
                <a:cs typeface="Arial"/>
              </a:rPr>
              <a:t>büyük klimatoloji </a:t>
            </a:r>
            <a:r>
              <a:rPr sz="2600" spc="-5" dirty="0">
                <a:latin typeface="Arial"/>
                <a:cs typeface="Arial"/>
              </a:rPr>
              <a:t>rasat parklarında </a:t>
            </a:r>
            <a:r>
              <a:rPr sz="2600" dirty="0">
                <a:latin typeface="Arial"/>
                <a:cs typeface="Arial"/>
              </a:rPr>
              <a:t>9 </a:t>
            </a:r>
            <a:r>
              <a:rPr sz="2600" spc="5" dirty="0">
                <a:latin typeface="Arial"/>
                <a:cs typeface="Arial"/>
              </a:rPr>
              <a:t>m </a:t>
            </a:r>
            <a:r>
              <a:rPr sz="2600" dirty="0">
                <a:latin typeface="Arial"/>
                <a:cs typeface="Arial"/>
              </a:rPr>
              <a:t>x 9 </a:t>
            </a:r>
            <a:r>
              <a:rPr sz="2600" spc="5" dirty="0">
                <a:latin typeface="Arial"/>
                <a:cs typeface="Arial"/>
              </a:rPr>
              <a:t>m  </a:t>
            </a:r>
            <a:r>
              <a:rPr sz="2600" dirty="0">
                <a:latin typeface="Arial"/>
                <a:cs typeface="Arial"/>
              </a:rPr>
              <a:t>ya da 10 m x 10 m, fenolojik </a:t>
            </a:r>
            <a:r>
              <a:rPr sz="2600" spc="-5" dirty="0">
                <a:latin typeface="Arial"/>
                <a:cs typeface="Arial"/>
              </a:rPr>
              <a:t>rasatların yapıldığı </a:t>
            </a:r>
            <a:r>
              <a:rPr sz="2600" dirty="0">
                <a:latin typeface="Arial"/>
                <a:cs typeface="Arial"/>
              </a:rPr>
              <a:t>parklarda  ise 12 m x 12 m ya da 20 m x 20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m’dir.</a:t>
            </a:r>
            <a:endParaRPr sz="2600">
              <a:latin typeface="Arial"/>
              <a:cs typeface="Arial"/>
            </a:endParaRPr>
          </a:p>
          <a:p>
            <a:pPr marL="12700" marR="5080" indent="914400" algn="just">
              <a:lnSpc>
                <a:spcPct val="100000"/>
              </a:lnSpc>
            </a:pPr>
            <a:r>
              <a:rPr sz="2600" dirty="0">
                <a:latin typeface="Arial"/>
                <a:cs typeface="Arial"/>
              </a:rPr>
              <a:t>Rasat </a:t>
            </a:r>
            <a:r>
              <a:rPr sz="2600" spc="-5" dirty="0">
                <a:latin typeface="Arial"/>
                <a:cs typeface="Arial"/>
              </a:rPr>
              <a:t>parklarına </a:t>
            </a:r>
            <a:r>
              <a:rPr sz="2600" dirty="0">
                <a:latin typeface="Arial"/>
                <a:cs typeface="Arial"/>
              </a:rPr>
              <a:t>dışarıdan müdahale </a:t>
            </a:r>
            <a:r>
              <a:rPr sz="2600" spc="-5" dirty="0">
                <a:latin typeface="Arial"/>
                <a:cs typeface="Arial"/>
              </a:rPr>
              <a:t>yapılmaması  için, çevresinin </a:t>
            </a:r>
            <a:r>
              <a:rPr sz="2600" dirty="0">
                <a:latin typeface="Arial"/>
                <a:cs typeface="Arial"/>
              </a:rPr>
              <a:t>çitle çevrilmesi </a:t>
            </a:r>
            <a:r>
              <a:rPr sz="2600" spc="-20" dirty="0">
                <a:latin typeface="Arial"/>
                <a:cs typeface="Arial"/>
              </a:rPr>
              <a:t>gerekir. </a:t>
            </a:r>
            <a:r>
              <a:rPr sz="2600" spc="-5" dirty="0">
                <a:latin typeface="Arial"/>
                <a:cs typeface="Arial"/>
              </a:rPr>
              <a:t>Çit yüksekliğinin,  </a:t>
            </a:r>
            <a:r>
              <a:rPr sz="2600" dirty="0">
                <a:latin typeface="Arial"/>
                <a:cs typeface="Arial"/>
              </a:rPr>
              <a:t>parka bir etkisinin </a:t>
            </a:r>
            <a:r>
              <a:rPr sz="2600" spc="-5" dirty="0">
                <a:latin typeface="Arial"/>
                <a:cs typeface="Arial"/>
              </a:rPr>
              <a:t>olmaması </a:t>
            </a:r>
            <a:r>
              <a:rPr sz="2600" dirty="0">
                <a:latin typeface="Arial"/>
                <a:cs typeface="Arial"/>
              </a:rPr>
              <a:t>yönünden </a:t>
            </a:r>
            <a:r>
              <a:rPr sz="2600" spc="-60" dirty="0">
                <a:latin typeface="Arial"/>
                <a:cs typeface="Arial"/>
              </a:rPr>
              <a:t>110 </a:t>
            </a:r>
            <a:r>
              <a:rPr sz="2600" spc="-5" dirty="0">
                <a:latin typeface="Arial"/>
                <a:cs typeface="Arial"/>
              </a:rPr>
              <a:t>cm’yi  </a:t>
            </a:r>
            <a:r>
              <a:rPr sz="2600" dirty="0">
                <a:latin typeface="Arial"/>
                <a:cs typeface="Arial"/>
              </a:rPr>
              <a:t>geçmemesi ve beyaz renge boyanması </a:t>
            </a:r>
            <a:r>
              <a:rPr sz="2600" spc="-20" dirty="0">
                <a:latin typeface="Arial"/>
                <a:cs typeface="Arial"/>
              </a:rPr>
              <a:t>gerekir. </a:t>
            </a:r>
            <a:r>
              <a:rPr sz="2600" spc="-5" dirty="0">
                <a:latin typeface="Arial"/>
                <a:cs typeface="Arial"/>
              </a:rPr>
              <a:t>Park </a:t>
            </a:r>
            <a:r>
              <a:rPr sz="2600" dirty="0">
                <a:latin typeface="Arial"/>
                <a:cs typeface="Arial"/>
              </a:rPr>
              <a:t>yeri  </a:t>
            </a:r>
            <a:r>
              <a:rPr sz="2600" spc="-5" dirty="0">
                <a:latin typeface="Arial"/>
                <a:cs typeface="Arial"/>
              </a:rPr>
              <a:t>düzenlenirken kenarları </a:t>
            </a:r>
            <a:r>
              <a:rPr sz="2600" dirty="0">
                <a:latin typeface="Arial"/>
                <a:cs typeface="Arial"/>
              </a:rPr>
              <a:t>dört ana yöne gelmeli ve </a:t>
            </a:r>
            <a:r>
              <a:rPr sz="2600" spc="-5" dirty="0">
                <a:latin typeface="Arial"/>
                <a:cs typeface="Arial"/>
              </a:rPr>
              <a:t>park  girişi </a:t>
            </a:r>
            <a:r>
              <a:rPr sz="2600" dirty="0">
                <a:latin typeface="Arial"/>
                <a:cs typeface="Arial"/>
              </a:rPr>
              <a:t>kuzey yönüne </a:t>
            </a:r>
            <a:r>
              <a:rPr sz="2600" spc="-15" dirty="0">
                <a:latin typeface="Arial"/>
                <a:cs typeface="Arial"/>
              </a:rPr>
              <a:t>bakmalıdır. </a:t>
            </a:r>
            <a:r>
              <a:rPr sz="2600" dirty="0">
                <a:latin typeface="Arial"/>
                <a:cs typeface="Arial"/>
              </a:rPr>
              <a:t>Kurulacak rasat </a:t>
            </a:r>
            <a:r>
              <a:rPr sz="2600" spc="-5" dirty="0">
                <a:latin typeface="Arial"/>
                <a:cs typeface="Arial"/>
              </a:rPr>
              <a:t>parkının  </a:t>
            </a:r>
            <a:r>
              <a:rPr sz="2600" dirty="0">
                <a:latin typeface="Arial"/>
                <a:cs typeface="Arial"/>
              </a:rPr>
              <a:t>enlem ve boylam dereceleri de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belirtilmelidir.</a:t>
            </a:r>
            <a:endParaRPr sz="2600">
              <a:latin typeface="Arial"/>
              <a:cs typeface="Arial"/>
            </a:endParaRPr>
          </a:p>
          <a:p>
            <a:pPr marL="12700" marR="6350" indent="914400" algn="just">
              <a:lnSpc>
                <a:spcPct val="100000"/>
              </a:lnSpc>
              <a:spcBef>
                <a:spcPts val="5"/>
              </a:spcBef>
            </a:pPr>
            <a:r>
              <a:rPr sz="2600" dirty="0">
                <a:latin typeface="Arial"/>
                <a:cs typeface="Arial"/>
              </a:rPr>
              <a:t>Rasat </a:t>
            </a:r>
            <a:r>
              <a:rPr sz="2600" spc="-5" dirty="0">
                <a:latin typeface="Arial"/>
                <a:cs typeface="Arial"/>
              </a:rPr>
              <a:t>parkı içerisine </a:t>
            </a:r>
            <a:r>
              <a:rPr sz="2600" dirty="0">
                <a:latin typeface="Arial"/>
                <a:cs typeface="Arial"/>
              </a:rPr>
              <a:t>aletler </a:t>
            </a:r>
            <a:r>
              <a:rPr sz="2600" spc="-5" dirty="0">
                <a:latin typeface="Arial"/>
                <a:cs typeface="Arial"/>
              </a:rPr>
              <a:t>birbirine </a:t>
            </a:r>
            <a:r>
              <a:rPr sz="2600" dirty="0">
                <a:latin typeface="Arial"/>
                <a:cs typeface="Arial"/>
              </a:rPr>
              <a:t>engel  olmayacak </a:t>
            </a:r>
            <a:r>
              <a:rPr sz="2600" spc="-5" dirty="0">
                <a:latin typeface="Arial"/>
                <a:cs typeface="Arial"/>
              </a:rPr>
              <a:t>biçimde </a:t>
            </a:r>
            <a:r>
              <a:rPr sz="2600" spc="-15" dirty="0">
                <a:latin typeface="Arial"/>
                <a:cs typeface="Arial"/>
              </a:rPr>
              <a:t>yerleştirilir. </a:t>
            </a:r>
            <a:r>
              <a:rPr sz="2600" b="1" spc="-5" dirty="0">
                <a:latin typeface="Arial"/>
                <a:cs typeface="Arial"/>
              </a:rPr>
              <a:t>Basınç ölçerler </a:t>
            </a:r>
            <a:r>
              <a:rPr sz="2600" spc="-5" dirty="0">
                <a:latin typeface="Arial"/>
                <a:cs typeface="Arial"/>
              </a:rPr>
              <a:t>ile </a:t>
            </a:r>
            <a:r>
              <a:rPr sz="2600" dirty="0">
                <a:latin typeface="Arial"/>
                <a:cs typeface="Arial"/>
              </a:rPr>
              <a:t>saatlik  rüzgar </a:t>
            </a:r>
            <a:r>
              <a:rPr sz="2600" spc="-5" dirty="0">
                <a:latin typeface="Arial"/>
                <a:cs typeface="Arial"/>
              </a:rPr>
              <a:t>hızı ölçümü </a:t>
            </a:r>
            <a:r>
              <a:rPr sz="2600" dirty="0">
                <a:latin typeface="Arial"/>
                <a:cs typeface="Arial"/>
              </a:rPr>
              <a:t>yapan </a:t>
            </a:r>
            <a:r>
              <a:rPr sz="2600" b="1" dirty="0">
                <a:latin typeface="Arial"/>
                <a:cs typeface="Arial"/>
              </a:rPr>
              <a:t>anemograflar </a:t>
            </a:r>
            <a:r>
              <a:rPr sz="2600" dirty="0">
                <a:latin typeface="Arial"/>
                <a:cs typeface="Arial"/>
              </a:rPr>
              <a:t>bina </a:t>
            </a:r>
            <a:r>
              <a:rPr sz="2600" spc="-5" dirty="0">
                <a:latin typeface="Arial"/>
                <a:cs typeface="Arial"/>
              </a:rPr>
              <a:t>içerisinde  </a:t>
            </a:r>
            <a:r>
              <a:rPr sz="2600" dirty="0">
                <a:latin typeface="Arial"/>
                <a:cs typeface="Arial"/>
              </a:rPr>
              <a:t>özel yerlerinde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spc="-15" dirty="0">
                <a:latin typeface="Arial"/>
                <a:cs typeface="Arial"/>
              </a:rPr>
              <a:t>bulunur.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2155" y="0"/>
            <a:ext cx="3845052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6595" y="23571"/>
            <a:ext cx="38792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C52223"/>
                </a:solidFill>
              </a:rPr>
              <a:t>Barometre ve</a:t>
            </a:r>
            <a:r>
              <a:rPr sz="2800" spc="-10" dirty="0">
                <a:solidFill>
                  <a:srgbClr val="C52223"/>
                </a:solidFill>
              </a:rPr>
              <a:t> </a:t>
            </a:r>
            <a:r>
              <a:rPr sz="2800" spc="-5" dirty="0">
                <a:solidFill>
                  <a:srgbClr val="C52223"/>
                </a:solidFill>
              </a:rPr>
              <a:t>Barograf</a:t>
            </a:r>
            <a:endParaRPr sz="2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85443"/>
            <a:ext cx="9144000" cy="5972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11422" y="304622"/>
            <a:ext cx="1505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Baro</a:t>
            </a:r>
            <a:r>
              <a:rPr sz="2800" spc="-15" dirty="0"/>
              <a:t>g</a:t>
            </a:r>
            <a:r>
              <a:rPr sz="2800" spc="-5" dirty="0"/>
              <a:t>raf</a:t>
            </a:r>
            <a:endParaRPr sz="2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59634"/>
            <a:ext cx="9144000" cy="51983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9073" y="304622"/>
            <a:ext cx="48145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Anemometre ve</a:t>
            </a:r>
            <a:r>
              <a:rPr sz="2800" spc="-110" dirty="0"/>
              <a:t> </a:t>
            </a:r>
            <a:r>
              <a:rPr sz="2800" spc="-5" dirty="0"/>
              <a:t>Anemoskop</a:t>
            </a:r>
            <a:endParaRPr sz="2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83918"/>
            <a:ext cx="9144000" cy="59740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4417" y="212547"/>
            <a:ext cx="1898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</a:t>
            </a:r>
            <a:r>
              <a:rPr sz="2800" spc="-20" dirty="0"/>
              <a:t>n</a:t>
            </a:r>
            <a:r>
              <a:rPr sz="2800" spc="-5" dirty="0"/>
              <a:t>emo</a:t>
            </a:r>
            <a:r>
              <a:rPr sz="2800" spc="-20" dirty="0"/>
              <a:t>g</a:t>
            </a:r>
            <a:r>
              <a:rPr sz="2800" spc="-5" dirty="0"/>
              <a:t>raf</a:t>
            </a:r>
            <a:endParaRPr sz="2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2155" y="0"/>
            <a:ext cx="4085844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2180" y="2662504"/>
            <a:ext cx="8883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</a:t>
            </a:r>
            <a:r>
              <a:rPr spc="-10" dirty="0"/>
              <a:t>a</a:t>
            </a:r>
            <a:r>
              <a:rPr dirty="0"/>
              <a:t>d</a:t>
            </a:r>
            <a:r>
              <a:rPr spc="-10" dirty="0"/>
              <a:t>a</a:t>
            </a:r>
            <a:r>
              <a:rPr dirty="0"/>
              <a:t>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4120" y="0"/>
            <a:ext cx="4332732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6089" y="2590037"/>
            <a:ext cx="103314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Rad</a:t>
            </a:r>
            <a:r>
              <a:rPr sz="2800" spc="5" dirty="0"/>
              <a:t>a</a:t>
            </a:r>
            <a:r>
              <a:rPr sz="2800" spc="-5" dirty="0"/>
              <a:t>r</a:t>
            </a:r>
            <a:endParaRPr sz="2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2155" y="0"/>
            <a:ext cx="417576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5085" y="2929889"/>
            <a:ext cx="10318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Radar</a:t>
            </a:r>
            <a:endParaRPr sz="2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76755"/>
            <a:ext cx="9144000" cy="5381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5561" y="126250"/>
            <a:ext cx="5641340" cy="1089025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45"/>
              </a:spcBef>
            </a:pPr>
            <a:r>
              <a:rPr sz="3200" dirty="0"/>
              <a:t>Ravin</a:t>
            </a:r>
            <a:endParaRPr sz="3200"/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pc="-40" dirty="0"/>
              <a:t>Veri </a:t>
            </a:r>
            <a:r>
              <a:rPr spc="-30" dirty="0"/>
              <a:t>Toplama </a:t>
            </a:r>
            <a:r>
              <a:rPr spc="-5" dirty="0"/>
              <a:t>ve Değerlendirme</a:t>
            </a:r>
            <a:r>
              <a:rPr spc="10" dirty="0"/>
              <a:t> </a:t>
            </a:r>
            <a:r>
              <a:rPr spc="-5" dirty="0"/>
              <a:t>Ünitesi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4120" y="0"/>
            <a:ext cx="4893563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2744" y="2375103"/>
            <a:ext cx="85534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</a:t>
            </a:r>
            <a:r>
              <a:rPr spc="-10" dirty="0"/>
              <a:t>a</a:t>
            </a:r>
            <a:r>
              <a:rPr dirty="0"/>
              <a:t>vin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9676" y="7618"/>
            <a:ext cx="5152644" cy="6850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908303"/>
            <a:ext cx="8324088" cy="5494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1" y="333756"/>
            <a:ext cx="5858255" cy="6076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50082" y="6464909"/>
            <a:ext cx="26098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Balon </a:t>
            </a:r>
            <a:r>
              <a:rPr sz="2000" b="1" spc="-15" dirty="0">
                <a:latin typeface="Arial"/>
                <a:cs typeface="Arial"/>
              </a:rPr>
              <a:t>ve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Radiosonde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04770"/>
            <a:ext cx="9144000" cy="52532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80942" y="573404"/>
            <a:ext cx="196468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Rasat</a:t>
            </a:r>
            <a:r>
              <a:rPr sz="2800" spc="-50" dirty="0"/>
              <a:t> </a:t>
            </a:r>
            <a:r>
              <a:rPr sz="2800" spc="-5" dirty="0"/>
              <a:t>Parkı</a:t>
            </a:r>
            <a:endParaRPr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13203"/>
            <a:ext cx="9144000" cy="48447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4859" y="857757"/>
            <a:ext cx="23533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4295" algn="l"/>
              </a:tabLst>
            </a:pPr>
            <a:r>
              <a:rPr sz="3200" spc="-5" dirty="0"/>
              <a:t>Rasa</a:t>
            </a:r>
            <a:r>
              <a:rPr sz="3200" dirty="0"/>
              <a:t>t	Parkı</a:t>
            </a:r>
            <a:endParaRPr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59634"/>
            <a:ext cx="9144000" cy="51983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9894" y="641426"/>
            <a:ext cx="23507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3025" algn="l"/>
              </a:tabLst>
            </a:pPr>
            <a:r>
              <a:rPr sz="3200" spc="-5" dirty="0"/>
              <a:t>Ra</a:t>
            </a:r>
            <a:r>
              <a:rPr sz="3200" spc="-15" dirty="0"/>
              <a:t>s</a:t>
            </a:r>
            <a:r>
              <a:rPr sz="3200" spc="-5" dirty="0"/>
              <a:t>a</a:t>
            </a:r>
            <a:r>
              <a:rPr sz="3200" dirty="0"/>
              <a:t>t	P</a:t>
            </a:r>
            <a:r>
              <a:rPr sz="3200" spc="-15" dirty="0"/>
              <a:t>a</a:t>
            </a:r>
            <a:r>
              <a:rPr sz="3200" spc="-5" dirty="0"/>
              <a:t>rkı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2311" y="765048"/>
            <a:ext cx="7234428" cy="472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9590" y="25095"/>
            <a:ext cx="80448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Termograf </a:t>
            </a:r>
            <a:r>
              <a:rPr dirty="0"/>
              <a:t>ve</a:t>
            </a:r>
            <a:r>
              <a:rPr spc="20" dirty="0"/>
              <a:t> </a:t>
            </a:r>
            <a:r>
              <a:rPr dirty="0"/>
              <a:t>Higrograf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Maksimum ve </a:t>
            </a:r>
            <a:r>
              <a:rPr dirty="0"/>
              <a:t>Minimum ile </a:t>
            </a:r>
            <a:r>
              <a:rPr spc="-5" dirty="0"/>
              <a:t>Islak ve Kuru</a:t>
            </a:r>
            <a:r>
              <a:rPr spc="-25" dirty="0"/>
              <a:t> </a:t>
            </a:r>
            <a:r>
              <a:rPr spc="-15" dirty="0"/>
              <a:t>Termometreler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9590" y="5545328"/>
            <a:ext cx="84848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1. Sıcaklık </a:t>
            </a:r>
            <a:r>
              <a:rPr sz="1800" b="1" spc="-20" dirty="0">
                <a:latin typeface="Arial"/>
                <a:cs typeface="Arial"/>
              </a:rPr>
              <a:t>ve </a:t>
            </a:r>
            <a:r>
              <a:rPr sz="1800" b="1" dirty="0">
                <a:latin typeface="Arial"/>
                <a:cs typeface="Arial"/>
              </a:rPr>
              <a:t>nemlilik </a:t>
            </a:r>
            <a:r>
              <a:rPr sz="1800" b="1" spc="-10" dirty="0">
                <a:latin typeface="Arial"/>
                <a:cs typeface="Arial"/>
              </a:rPr>
              <a:t>rasat </a:t>
            </a:r>
            <a:r>
              <a:rPr sz="1800" b="1" spc="-5" dirty="0">
                <a:latin typeface="Arial"/>
                <a:cs typeface="Arial"/>
              </a:rPr>
              <a:t>siperi</a:t>
            </a:r>
            <a:r>
              <a:rPr sz="1800" spc="-5" dirty="0">
                <a:latin typeface="Arial"/>
                <a:cs typeface="Arial"/>
              </a:rPr>
              <a:t>: </a:t>
            </a:r>
            <a:r>
              <a:rPr sz="1800" spc="-10" dirty="0">
                <a:latin typeface="Arial"/>
                <a:cs typeface="Arial"/>
              </a:rPr>
              <a:t>Bu </a:t>
            </a:r>
            <a:r>
              <a:rPr sz="1800" spc="-5" dirty="0">
                <a:latin typeface="Arial"/>
                <a:cs typeface="Arial"/>
              </a:rPr>
              <a:t>siperler yerden 1.25 </a:t>
            </a:r>
            <a:r>
              <a:rPr sz="1800" dirty="0">
                <a:latin typeface="Arial"/>
                <a:cs typeface="Arial"/>
              </a:rPr>
              <a:t>m – </a:t>
            </a:r>
            <a:r>
              <a:rPr sz="1800" spc="-5" dirty="0">
                <a:latin typeface="Arial"/>
                <a:cs typeface="Arial"/>
              </a:rPr>
              <a:t>2.00 </a:t>
            </a:r>
            <a:r>
              <a:rPr sz="1800" dirty="0">
                <a:latin typeface="Arial"/>
                <a:cs typeface="Arial"/>
              </a:rPr>
              <a:t>m  </a:t>
            </a:r>
            <a:r>
              <a:rPr sz="1800" spc="-15" dirty="0">
                <a:latin typeface="Arial"/>
                <a:cs typeface="Arial"/>
              </a:rPr>
              <a:t>yüksekliktedir. </a:t>
            </a:r>
            <a:r>
              <a:rPr sz="1800" spc="-5" dirty="0">
                <a:latin typeface="Arial"/>
                <a:cs typeface="Arial"/>
              </a:rPr>
              <a:t>Siper </a:t>
            </a:r>
            <a:r>
              <a:rPr sz="1800" dirty="0">
                <a:latin typeface="Arial"/>
                <a:cs typeface="Arial"/>
              </a:rPr>
              <a:t>kapağı </a:t>
            </a:r>
            <a:r>
              <a:rPr sz="1800" spc="-5" dirty="0">
                <a:latin typeface="Arial"/>
                <a:cs typeface="Arial"/>
              </a:rPr>
              <a:t>kuzeye </a:t>
            </a:r>
            <a:r>
              <a:rPr sz="1800" spc="-15" dirty="0">
                <a:latin typeface="Arial"/>
                <a:cs typeface="Arial"/>
              </a:rPr>
              <a:t>bakmaktadır. </a:t>
            </a:r>
            <a:r>
              <a:rPr sz="1800" spc="-5" dirty="0">
                <a:latin typeface="Arial"/>
                <a:cs typeface="Arial"/>
              </a:rPr>
              <a:t>Bu </a:t>
            </a:r>
            <a:r>
              <a:rPr sz="1800" dirty="0">
                <a:latin typeface="Arial"/>
                <a:cs typeface="Arial"/>
              </a:rPr>
              <a:t>siperde </a:t>
            </a:r>
            <a:r>
              <a:rPr sz="1800" spc="-5" dirty="0">
                <a:latin typeface="Arial"/>
                <a:cs typeface="Arial"/>
              </a:rPr>
              <a:t>maksimum, minimum,  ıslak </a:t>
            </a:r>
            <a:r>
              <a:rPr sz="1800" dirty="0">
                <a:latin typeface="Arial"/>
                <a:cs typeface="Arial"/>
              </a:rPr>
              <a:t>ve </a:t>
            </a:r>
            <a:r>
              <a:rPr sz="1800" spc="-5" dirty="0">
                <a:latin typeface="Arial"/>
                <a:cs typeface="Arial"/>
              </a:rPr>
              <a:t>kuru termometreler ile termograf, higrograf ve higrometreler </a:t>
            </a:r>
            <a:r>
              <a:rPr sz="1800" spc="-15" dirty="0">
                <a:latin typeface="Arial"/>
                <a:cs typeface="Arial"/>
              </a:rPr>
              <a:t>bulunur. </a:t>
            </a:r>
            <a:r>
              <a:rPr sz="1800" spc="-5" dirty="0">
                <a:latin typeface="Arial"/>
                <a:cs typeface="Arial"/>
              </a:rPr>
              <a:t>Islak  ve kuru termometreler havanın </a:t>
            </a:r>
            <a:r>
              <a:rPr sz="1800" spc="-10" dirty="0">
                <a:latin typeface="Arial"/>
                <a:cs typeface="Arial"/>
              </a:rPr>
              <a:t>nemliliğini, havanın </a:t>
            </a:r>
            <a:r>
              <a:rPr sz="1800" spc="-5" dirty="0">
                <a:latin typeface="Arial"/>
                <a:cs typeface="Arial"/>
              </a:rPr>
              <a:t>nispi nemini</a:t>
            </a:r>
            <a:r>
              <a:rPr sz="1800" spc="15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ölçer.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3783" y="908302"/>
            <a:ext cx="3631692" cy="59496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7373" y="23571"/>
            <a:ext cx="4772025" cy="8204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Kapalı</a:t>
            </a:r>
            <a:r>
              <a:rPr sz="2800" dirty="0"/>
              <a:t> </a:t>
            </a:r>
            <a:r>
              <a:rPr sz="2800" spc="-10" dirty="0"/>
              <a:t>Siper</a:t>
            </a:r>
            <a:endParaRPr sz="2800"/>
          </a:p>
          <a:p>
            <a:pPr algn="ctr">
              <a:lnSpc>
                <a:spcPct val="100000"/>
              </a:lnSpc>
              <a:spcBef>
                <a:spcPts val="20"/>
              </a:spcBef>
              <a:tabLst>
                <a:tab pos="2567940" algn="l"/>
              </a:tabLst>
            </a:pPr>
            <a:r>
              <a:rPr spc="-25" dirty="0"/>
              <a:t>Termograf</a:t>
            </a:r>
            <a:r>
              <a:rPr spc="-85" dirty="0"/>
              <a:t> </a:t>
            </a:r>
            <a:r>
              <a:rPr sz="2000" dirty="0"/>
              <a:t>(Üstte),	</a:t>
            </a:r>
            <a:r>
              <a:rPr dirty="0"/>
              <a:t>Higrograf</a:t>
            </a:r>
            <a:r>
              <a:rPr spc="-185" dirty="0"/>
              <a:t> </a:t>
            </a:r>
            <a:r>
              <a:rPr sz="2000" dirty="0"/>
              <a:t>(Altta)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672</Words>
  <Application>Microsoft Office PowerPoint</Application>
  <PresentationFormat>Ekran Gösterisi (4:3)</PresentationFormat>
  <Paragraphs>79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5" baseType="lpstr">
      <vt:lpstr>Arial</vt:lpstr>
      <vt:lpstr>Calibri</vt:lpstr>
      <vt:lpstr>TeXGyreAdventor</vt:lpstr>
      <vt:lpstr>Times New Roman</vt:lpstr>
      <vt:lpstr>Office Theme</vt:lpstr>
      <vt:lpstr>METEOROLOJİ</vt:lpstr>
      <vt:lpstr>RASAT PARKI</vt:lpstr>
      <vt:lpstr>PowerPoint Sunusu</vt:lpstr>
      <vt:lpstr>PowerPoint Sunusu</vt:lpstr>
      <vt:lpstr>Rasat Parkı</vt:lpstr>
      <vt:lpstr>Rasat Parkı</vt:lpstr>
      <vt:lpstr>Rasat Parkı</vt:lpstr>
      <vt:lpstr>Termograf ve Higrograf Maksimum ve Minimum ile Islak ve Kuru Termometreler</vt:lpstr>
      <vt:lpstr>Kapalı Siper Termograf (Üstte), Higrograf (Altta)</vt:lpstr>
      <vt:lpstr>Kapalı Siper Maksimum ve Minimum Termometreler ile Islak ve Kuru Termometreler</vt:lpstr>
      <vt:lpstr>A Sınıfı Buharlaşma Kabı</vt:lpstr>
      <vt:lpstr>Bellani Termometresi ( Maksimum, Minimum ve Anlık Sıcaklık Ölçer )</vt:lpstr>
      <vt:lpstr>Anemometre ve Anemoskop</vt:lpstr>
      <vt:lpstr>Toprak Termometreleri</vt:lpstr>
      <vt:lpstr>Toprak Üstü Termometresi</vt:lpstr>
      <vt:lpstr>Toprak Termometreleri</vt:lpstr>
      <vt:lpstr>Toprak  Termometresi  (50 cm)</vt:lpstr>
      <vt:lpstr>Toprak termometreleri 50 cm (kırmızı) 100 cm (siyah)</vt:lpstr>
      <vt:lpstr>Plüviyometre ve Plüviyograf</vt:lpstr>
      <vt:lpstr>Plüviyograf</vt:lpstr>
      <vt:lpstr>Plüviyometre</vt:lpstr>
      <vt:lpstr>Plüviyometre</vt:lpstr>
      <vt:lpstr>Helyograf</vt:lpstr>
      <vt:lpstr>Aktinograf</vt:lpstr>
      <vt:lpstr>Aktinograf</vt:lpstr>
      <vt:lpstr>Aktinometre</vt:lpstr>
      <vt:lpstr>Açık Kademeli Siper Maksimum ve Minimum ile Islak ve Kuru Termometreler</vt:lpstr>
      <vt:lpstr>Kapalı Siper Evaporigraf ve Evaporimetre</vt:lpstr>
      <vt:lpstr>Evaporimetre ve Evaporigraf</vt:lpstr>
      <vt:lpstr>Barometre ve Barograf</vt:lpstr>
      <vt:lpstr>Barograf</vt:lpstr>
      <vt:lpstr>Anemometre ve Anemoskop</vt:lpstr>
      <vt:lpstr>Anemograf</vt:lpstr>
      <vt:lpstr>Radar</vt:lpstr>
      <vt:lpstr>Radar</vt:lpstr>
      <vt:lpstr>Radar</vt:lpstr>
      <vt:lpstr>Ravin Veri Toplama ve Değerlendirme Ünitesi</vt:lpstr>
      <vt:lpstr>Ravin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2020-05-11T07:03:23Z</dcterms:created>
  <dcterms:modified xsi:type="dcterms:W3CDTF">2020-05-11T07:10:08Z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