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8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29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9962" y="17526"/>
            <a:ext cx="41640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1462" y="2871342"/>
            <a:ext cx="556107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173304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14. 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257107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6144" y="765047"/>
            <a:ext cx="3535679" cy="609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425" y="0"/>
            <a:ext cx="853440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Kapalı</a:t>
            </a:r>
            <a:r>
              <a:rPr sz="2800" spc="10" dirty="0"/>
              <a:t> </a:t>
            </a:r>
            <a:r>
              <a:rPr sz="2800" spc="-5" dirty="0"/>
              <a:t>Siper</a:t>
            </a:r>
            <a:endParaRPr sz="28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dirty="0"/>
              <a:t>Maksimum </a:t>
            </a:r>
            <a:r>
              <a:rPr sz="2000" spc="-15" dirty="0"/>
              <a:t>ve </a:t>
            </a:r>
            <a:r>
              <a:rPr sz="2000" dirty="0"/>
              <a:t>Minimum </a:t>
            </a:r>
            <a:r>
              <a:rPr sz="2000" spc="-15" dirty="0"/>
              <a:t>Termometreler </a:t>
            </a:r>
            <a:r>
              <a:rPr sz="2000" spc="-5" dirty="0"/>
              <a:t>ile Islak </a:t>
            </a:r>
            <a:r>
              <a:rPr sz="2000" spc="-15" dirty="0"/>
              <a:t>ve </a:t>
            </a:r>
            <a:r>
              <a:rPr sz="2000" dirty="0"/>
              <a:t>Kuru</a:t>
            </a:r>
            <a:r>
              <a:rPr sz="2000" spc="-25" dirty="0"/>
              <a:t> </a:t>
            </a:r>
            <a:r>
              <a:rPr sz="2000" spc="-10" dirty="0"/>
              <a:t>Termometreler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620268"/>
            <a:ext cx="8066532" cy="4704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6573" y="23571"/>
            <a:ext cx="4240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 Sınıfı Buharlaşma</a:t>
            </a:r>
            <a:r>
              <a:rPr sz="2800" spc="-120" dirty="0"/>
              <a:t> </a:t>
            </a:r>
            <a:r>
              <a:rPr sz="2800" spc="-10" dirty="0"/>
              <a:t>Kabı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04190" y="5474309"/>
            <a:ext cx="8537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2. Buharlaşma havuzu</a:t>
            </a:r>
            <a:r>
              <a:rPr sz="1800" spc="-5" dirty="0">
                <a:latin typeface="Arial"/>
                <a:cs typeface="Arial"/>
              </a:rPr>
              <a:t>: Genellikle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sınıfı buharlaşma kabı </a:t>
            </a:r>
            <a:r>
              <a:rPr sz="1800" spc="-15" dirty="0">
                <a:latin typeface="Arial"/>
                <a:cs typeface="Arial"/>
              </a:rPr>
              <a:t>kullanılır. </a:t>
            </a:r>
            <a:r>
              <a:rPr sz="1800" spc="-5" dirty="0">
                <a:latin typeface="Arial"/>
                <a:cs typeface="Arial"/>
              </a:rPr>
              <a:t>Kesit alanı  1 </a:t>
            </a:r>
            <a:r>
              <a:rPr sz="1800" spc="-20" dirty="0">
                <a:latin typeface="Arial"/>
                <a:cs typeface="Arial"/>
              </a:rPr>
              <a:t>m</a:t>
            </a:r>
            <a:r>
              <a:rPr sz="1800" b="1" spc="-30" baseline="25462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’dir. </a:t>
            </a:r>
            <a:r>
              <a:rPr sz="1800" spc="-5" dirty="0">
                <a:latin typeface="Arial"/>
                <a:cs typeface="Arial"/>
              </a:rPr>
              <a:t>Yüksekliği 35-40 </a:t>
            </a:r>
            <a:r>
              <a:rPr sz="1800" dirty="0">
                <a:latin typeface="Arial"/>
                <a:cs typeface="Arial"/>
              </a:rPr>
              <a:t>cm </a:t>
            </a:r>
            <a:r>
              <a:rPr sz="1800" spc="-5" dirty="0">
                <a:latin typeface="Arial"/>
                <a:cs typeface="Arial"/>
              </a:rPr>
              <a:t>olup, silindir şeklinde paslanmaz çelikten </a:t>
            </a:r>
            <a:r>
              <a:rPr sz="1800" spc="-10" dirty="0">
                <a:latin typeface="Arial"/>
                <a:cs typeface="Arial"/>
              </a:rPr>
              <a:t>yapılmıştır.  </a:t>
            </a:r>
            <a:r>
              <a:rPr sz="1800" spc="-5" dirty="0">
                <a:latin typeface="Arial"/>
                <a:cs typeface="Arial"/>
              </a:rPr>
              <a:t>Günlük buharlaşma miktarından yararlanılarak </a:t>
            </a:r>
            <a:r>
              <a:rPr sz="1800" spc="-10" dirty="0">
                <a:latin typeface="Arial"/>
                <a:cs typeface="Arial"/>
              </a:rPr>
              <a:t>açık </a:t>
            </a:r>
            <a:r>
              <a:rPr sz="1800" spc="-5" dirty="0">
                <a:latin typeface="Arial"/>
                <a:cs typeface="Arial"/>
              </a:rPr>
              <a:t>su </a:t>
            </a:r>
            <a:r>
              <a:rPr sz="1800" spc="-10" dirty="0">
                <a:latin typeface="Arial"/>
                <a:cs typeface="Arial"/>
              </a:rPr>
              <a:t>yüzeyinden </a:t>
            </a:r>
            <a:r>
              <a:rPr sz="1800" spc="-5" dirty="0">
                <a:latin typeface="Arial"/>
                <a:cs typeface="Arial"/>
              </a:rPr>
              <a:t>olan buharlaşma  </a:t>
            </a:r>
            <a:r>
              <a:rPr sz="1800" dirty="0">
                <a:latin typeface="Arial"/>
                <a:cs typeface="Arial"/>
              </a:rPr>
              <a:t>miktarı </a:t>
            </a:r>
            <a:r>
              <a:rPr sz="1800" spc="-20" dirty="0">
                <a:latin typeface="Arial"/>
                <a:cs typeface="Arial"/>
              </a:rPr>
              <a:t>ölçülür.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0967" y="925066"/>
            <a:ext cx="3966972" cy="5932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1269" y="73279"/>
            <a:ext cx="5664835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7114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Bellani</a:t>
            </a:r>
            <a:r>
              <a:rPr sz="2800" spc="-10" dirty="0"/>
              <a:t> </a:t>
            </a:r>
            <a:r>
              <a:rPr sz="2800" spc="-20" dirty="0"/>
              <a:t>Termometresi</a:t>
            </a:r>
            <a:endParaRPr sz="28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/>
              <a:t>( Maksimum, </a:t>
            </a:r>
            <a:r>
              <a:rPr sz="2000" spc="-5" dirty="0"/>
              <a:t>Minimum </a:t>
            </a:r>
            <a:r>
              <a:rPr sz="2000" spc="-15" dirty="0"/>
              <a:t>ve </a:t>
            </a:r>
            <a:r>
              <a:rPr sz="2000" spc="-5" dirty="0"/>
              <a:t>Anlık Sıcaklık </a:t>
            </a:r>
            <a:r>
              <a:rPr sz="2000" dirty="0"/>
              <a:t>Ölçer</a:t>
            </a:r>
            <a:r>
              <a:rPr sz="2000" spc="-185" dirty="0"/>
              <a:t> </a:t>
            </a:r>
            <a:r>
              <a:rPr sz="2000" dirty="0"/>
              <a:t>)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20268"/>
            <a:ext cx="4405883" cy="479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539" y="89154"/>
            <a:ext cx="4813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Anemometre ve</a:t>
            </a:r>
            <a:r>
              <a:rPr sz="2800" spc="-110" dirty="0"/>
              <a:t> </a:t>
            </a:r>
            <a:r>
              <a:rPr sz="2800" spc="-5" dirty="0"/>
              <a:t>Anemoskop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29590" y="5763259"/>
            <a:ext cx="8485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3. Sabit anemometre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30" dirty="0">
                <a:latin typeface="Arial"/>
                <a:cs typeface="Arial"/>
              </a:rPr>
              <a:t>Yerden </a:t>
            </a:r>
            <a:r>
              <a:rPr sz="1800" spc="-5" dirty="0">
                <a:latin typeface="Arial"/>
                <a:cs typeface="Arial"/>
              </a:rPr>
              <a:t>1.25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2.00 </a:t>
            </a:r>
            <a:r>
              <a:rPr sz="1800" dirty="0">
                <a:latin typeface="Arial"/>
                <a:cs typeface="Arial"/>
              </a:rPr>
              <a:t>m </a:t>
            </a:r>
            <a:r>
              <a:rPr sz="1800" spc="-5" dirty="0">
                <a:latin typeface="Arial"/>
                <a:cs typeface="Arial"/>
              </a:rPr>
              <a:t>yükseklikte 30 </a:t>
            </a:r>
            <a:r>
              <a:rPr sz="1800" dirty="0">
                <a:latin typeface="Arial"/>
                <a:cs typeface="Arial"/>
              </a:rPr>
              <a:t>cm x </a:t>
            </a:r>
            <a:r>
              <a:rPr sz="1800" spc="-5" dirty="0">
                <a:latin typeface="Arial"/>
                <a:cs typeface="Arial"/>
              </a:rPr>
              <a:t>30 </a:t>
            </a:r>
            <a:r>
              <a:rPr sz="1800" spc="10" dirty="0">
                <a:latin typeface="Arial"/>
                <a:cs typeface="Arial"/>
              </a:rPr>
              <a:t>cm  </a:t>
            </a:r>
            <a:r>
              <a:rPr sz="1800" spc="-5" dirty="0">
                <a:latin typeface="Arial"/>
                <a:cs typeface="Arial"/>
              </a:rPr>
              <a:t>boyutlarındaki beton blok üzerinde </a:t>
            </a:r>
            <a:r>
              <a:rPr sz="1800" spc="-10" dirty="0">
                <a:latin typeface="Arial"/>
                <a:cs typeface="Arial"/>
              </a:rPr>
              <a:t>yer </a:t>
            </a:r>
            <a:r>
              <a:rPr sz="1800" spc="-5" dirty="0">
                <a:latin typeface="Arial"/>
                <a:cs typeface="Arial"/>
              </a:rPr>
              <a:t>alan 2 inç’lik bir borunun uç </a:t>
            </a:r>
            <a:r>
              <a:rPr sz="1800" dirty="0">
                <a:latin typeface="Arial"/>
                <a:cs typeface="Arial"/>
              </a:rPr>
              <a:t>kısmına </a:t>
            </a:r>
            <a:r>
              <a:rPr sz="1800" spc="-5" dirty="0">
                <a:latin typeface="Arial"/>
                <a:cs typeface="Arial"/>
              </a:rPr>
              <a:t>monte  </a:t>
            </a:r>
            <a:r>
              <a:rPr sz="1800" spc="-15" dirty="0">
                <a:latin typeface="Arial"/>
                <a:cs typeface="Arial"/>
              </a:rPr>
              <a:t>edilmiştir. </a:t>
            </a:r>
            <a:r>
              <a:rPr sz="1800" spc="-5" dirty="0">
                <a:latin typeface="Arial"/>
                <a:cs typeface="Arial"/>
              </a:rPr>
              <a:t>Rüzgar </a:t>
            </a:r>
            <a:r>
              <a:rPr sz="1800" spc="-10" dirty="0">
                <a:latin typeface="Arial"/>
                <a:cs typeface="Arial"/>
              </a:rPr>
              <a:t>hızının </a:t>
            </a:r>
            <a:r>
              <a:rPr sz="1800" spc="-5" dirty="0">
                <a:latin typeface="Arial"/>
                <a:cs typeface="Arial"/>
              </a:rPr>
              <a:t>ölçülmesinde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kullanılır.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620268"/>
            <a:ext cx="8173211" cy="497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1745" y="23571"/>
            <a:ext cx="3847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Toprak</a:t>
            </a:r>
            <a:r>
              <a:rPr sz="2800" spc="5" dirty="0"/>
              <a:t> </a:t>
            </a:r>
            <a:r>
              <a:rPr sz="2800" spc="-20" dirty="0"/>
              <a:t>Termometreleri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29590" y="5763259"/>
            <a:ext cx="8483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4.Toprak </a:t>
            </a:r>
            <a:r>
              <a:rPr sz="1800" b="1" spc="-5" dirty="0">
                <a:latin typeface="Arial"/>
                <a:cs typeface="Arial"/>
              </a:rPr>
              <a:t>sıcaklık rasatlarının yapıldığı kısım</a:t>
            </a:r>
            <a:r>
              <a:rPr sz="1800" spc="-5" dirty="0">
                <a:latin typeface="Arial"/>
                <a:cs typeface="Arial"/>
              </a:rPr>
              <a:t>: Burada toprak üstü minimum  termometresi ile 5 </a:t>
            </a:r>
            <a:r>
              <a:rPr sz="1800" dirty="0">
                <a:latin typeface="Arial"/>
                <a:cs typeface="Arial"/>
              </a:rPr>
              <a:t>cm, </a:t>
            </a:r>
            <a:r>
              <a:rPr sz="1800" spc="-5" dirty="0">
                <a:latin typeface="Arial"/>
                <a:cs typeface="Arial"/>
              </a:rPr>
              <a:t>10 </a:t>
            </a:r>
            <a:r>
              <a:rPr sz="1800" dirty="0">
                <a:latin typeface="Arial"/>
                <a:cs typeface="Arial"/>
              </a:rPr>
              <a:t>cm, </a:t>
            </a:r>
            <a:r>
              <a:rPr sz="1800" spc="-5" dirty="0">
                <a:latin typeface="Arial"/>
                <a:cs typeface="Arial"/>
              </a:rPr>
              <a:t>20 </a:t>
            </a:r>
            <a:r>
              <a:rPr sz="1800" dirty="0">
                <a:latin typeface="Arial"/>
                <a:cs typeface="Arial"/>
              </a:rPr>
              <a:t>cm, </a:t>
            </a:r>
            <a:r>
              <a:rPr sz="1800" spc="-5" dirty="0">
                <a:latin typeface="Arial"/>
                <a:cs typeface="Arial"/>
              </a:rPr>
              <a:t>50 </a:t>
            </a:r>
            <a:r>
              <a:rPr sz="1800" dirty="0">
                <a:latin typeface="Arial"/>
                <a:cs typeface="Arial"/>
              </a:rPr>
              <a:t>cm </a:t>
            </a:r>
            <a:r>
              <a:rPr sz="1800" spc="-5" dirty="0">
                <a:latin typeface="Arial"/>
                <a:cs typeface="Arial"/>
              </a:rPr>
              <a:t>ve 100 </a:t>
            </a:r>
            <a:r>
              <a:rPr sz="1800" dirty="0">
                <a:latin typeface="Arial"/>
                <a:cs typeface="Arial"/>
              </a:rPr>
              <a:t>cm </a:t>
            </a:r>
            <a:r>
              <a:rPr sz="1800" spc="-5" dirty="0">
                <a:latin typeface="Arial"/>
                <a:cs typeface="Arial"/>
              </a:rPr>
              <a:t>derinliklerdeki toprak  sıcaklıklarının ölçümü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yapılmaktadır.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918"/>
            <a:ext cx="9144000" cy="6355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5283" y="23571"/>
            <a:ext cx="4498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Toprak </a:t>
            </a:r>
            <a:r>
              <a:rPr sz="2800" spc="-5" dirty="0"/>
              <a:t>Üstü</a:t>
            </a:r>
            <a:r>
              <a:rPr sz="2800" spc="45" dirty="0"/>
              <a:t> </a:t>
            </a:r>
            <a:r>
              <a:rPr sz="2800" spc="-25" dirty="0"/>
              <a:t>Termometresi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7923"/>
            <a:ext cx="9144000" cy="5180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644" y="500253"/>
            <a:ext cx="3844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Toprak</a:t>
            </a:r>
            <a:r>
              <a:rPr sz="2800" spc="-20" dirty="0"/>
              <a:t> Termometreleri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911978" y="550545"/>
            <a:ext cx="298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(5 cm, 10 </a:t>
            </a:r>
            <a:r>
              <a:rPr sz="2400" b="1" dirty="0">
                <a:latin typeface="Arial"/>
                <a:cs typeface="Arial"/>
              </a:rPr>
              <a:t>cm, </a:t>
            </a:r>
            <a:r>
              <a:rPr sz="2400" b="1" spc="-5" dirty="0">
                <a:latin typeface="Arial"/>
                <a:cs typeface="Arial"/>
              </a:rPr>
              <a:t>20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cm)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0"/>
            <a:ext cx="403250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664" y="1870709"/>
            <a:ext cx="201803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Toprak  </a:t>
            </a:r>
            <a:r>
              <a:rPr spc="-185" dirty="0"/>
              <a:t>T</a:t>
            </a:r>
            <a:r>
              <a:rPr spc="-5" dirty="0"/>
              <a:t>ermometresi  </a:t>
            </a:r>
            <a:r>
              <a:rPr sz="2000" dirty="0"/>
              <a:t>(50</a:t>
            </a:r>
            <a:r>
              <a:rPr sz="2000" spc="-35" dirty="0"/>
              <a:t> </a:t>
            </a:r>
            <a:r>
              <a:rPr sz="2000" dirty="0"/>
              <a:t>cm)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55748" y="981454"/>
            <a:ext cx="6604634" cy="5876925"/>
            <a:chOff x="2555748" y="981454"/>
            <a:chExt cx="6604634" cy="5876925"/>
          </a:xfrm>
        </p:grpSpPr>
        <p:sp>
          <p:nvSpPr>
            <p:cNvPr id="4" name="object 4"/>
            <p:cNvSpPr/>
            <p:nvPr/>
          </p:nvSpPr>
          <p:spPr>
            <a:xfrm>
              <a:off x="4335780" y="1170431"/>
              <a:ext cx="4808855" cy="4993640"/>
            </a:xfrm>
            <a:custGeom>
              <a:avLst/>
              <a:gdLst/>
              <a:ahLst/>
              <a:cxnLst/>
              <a:rect l="l" t="t" r="r" b="b"/>
              <a:pathLst>
                <a:path w="4808855" h="4993640">
                  <a:moveTo>
                    <a:pt x="4808601" y="0"/>
                  </a:moveTo>
                  <a:lnTo>
                    <a:pt x="1674876" y="3135248"/>
                  </a:lnTo>
                </a:path>
                <a:path w="4808855" h="4993640">
                  <a:moveTo>
                    <a:pt x="4808220" y="184912"/>
                  </a:moveTo>
                  <a:lnTo>
                    <a:pt x="0" y="499319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5796" y="1470659"/>
              <a:ext cx="3911600" cy="3911600"/>
            </a:xfrm>
            <a:custGeom>
              <a:avLst/>
              <a:gdLst/>
              <a:ahLst/>
              <a:cxnLst/>
              <a:rect l="l" t="t" r="r" b="b"/>
              <a:pathLst>
                <a:path w="3911600" h="3911600">
                  <a:moveTo>
                    <a:pt x="3911600" y="0"/>
                  </a:moveTo>
                  <a:lnTo>
                    <a:pt x="0" y="39116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5805" y="1308353"/>
              <a:ext cx="3838575" cy="3840479"/>
            </a:xfrm>
            <a:custGeom>
              <a:avLst/>
              <a:gdLst/>
              <a:ahLst/>
              <a:cxnLst/>
              <a:rect l="l" t="t" r="r" b="b"/>
              <a:pathLst>
                <a:path w="3838575" h="3840479">
                  <a:moveTo>
                    <a:pt x="3838575" y="0"/>
                  </a:moveTo>
                  <a:lnTo>
                    <a:pt x="0" y="3840099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08142" y="1770125"/>
              <a:ext cx="3430904" cy="3430904"/>
            </a:xfrm>
            <a:custGeom>
              <a:avLst/>
              <a:gdLst/>
              <a:ahLst/>
              <a:cxnLst/>
              <a:rect l="l" t="t" r="r" b="b"/>
              <a:pathLst>
                <a:path w="3430904" h="3430904">
                  <a:moveTo>
                    <a:pt x="3430524" y="0"/>
                  </a:moveTo>
                  <a:lnTo>
                    <a:pt x="0" y="3430524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5383" y="2811779"/>
              <a:ext cx="714756" cy="1235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5748" y="981454"/>
              <a:ext cx="4037076" cy="5876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42438" y="141478"/>
            <a:ext cx="324294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Toprak</a:t>
            </a:r>
            <a:r>
              <a:rPr spc="-80" dirty="0"/>
              <a:t> </a:t>
            </a:r>
            <a:r>
              <a:rPr dirty="0"/>
              <a:t>termometreleri</a:t>
            </a:r>
          </a:p>
          <a:p>
            <a:pPr marL="76200">
              <a:lnSpc>
                <a:spcPct val="100000"/>
              </a:lnSpc>
              <a:spcBef>
                <a:spcPts val="10"/>
              </a:spcBef>
              <a:tabLst>
                <a:tab pos="1731010" algn="l"/>
              </a:tabLst>
            </a:pPr>
            <a:r>
              <a:rPr sz="1800" b="0" spc="-5" dirty="0">
                <a:latin typeface="Arial"/>
                <a:cs typeface="Arial"/>
              </a:rPr>
              <a:t>50</a:t>
            </a:r>
            <a:r>
              <a:rPr sz="1800" b="0" dirty="0">
                <a:latin typeface="Arial"/>
                <a:cs typeface="Arial"/>
              </a:rPr>
              <a:t> cm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(kırmızı)	100 </a:t>
            </a:r>
            <a:r>
              <a:rPr sz="1800" b="0" dirty="0">
                <a:latin typeface="Arial"/>
                <a:cs typeface="Arial"/>
              </a:rPr>
              <a:t>cm</a:t>
            </a:r>
            <a:r>
              <a:rPr sz="1800" b="0" spc="-6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(siyah)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548638"/>
            <a:ext cx="3654552" cy="630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2072005" algn="l"/>
                <a:tab pos="2494280" algn="l"/>
              </a:tabLst>
            </a:pPr>
            <a:r>
              <a:rPr dirty="0"/>
              <a:t>Plüvi</a:t>
            </a:r>
            <a:r>
              <a:rPr spc="-25" dirty="0"/>
              <a:t>y</a:t>
            </a:r>
            <a:r>
              <a:rPr dirty="0"/>
              <a:t>ome</a:t>
            </a:r>
            <a:r>
              <a:rPr spc="5" dirty="0"/>
              <a:t>t</a:t>
            </a:r>
            <a:r>
              <a:rPr spc="-5" dirty="0"/>
              <a:t>r</a:t>
            </a:r>
            <a:r>
              <a:rPr dirty="0"/>
              <a:t>e	</a:t>
            </a:r>
            <a:r>
              <a:rPr sz="2000" spc="-25" dirty="0"/>
              <a:t>v</a:t>
            </a:r>
            <a:r>
              <a:rPr sz="2000" dirty="0"/>
              <a:t>e	</a:t>
            </a:r>
            <a:r>
              <a:rPr dirty="0"/>
              <a:t>Plüvi</a:t>
            </a:r>
            <a:r>
              <a:rPr spc="-30" dirty="0"/>
              <a:t>y</a:t>
            </a:r>
            <a:r>
              <a:rPr dirty="0"/>
              <a:t>ograf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40682" y="2088896"/>
            <a:ext cx="4047490" cy="194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67335" algn="l"/>
              </a:tabLst>
            </a:pPr>
            <a:r>
              <a:rPr sz="1800" b="1" spc="-10" dirty="0">
                <a:latin typeface="Arial"/>
                <a:cs typeface="Arial"/>
              </a:rPr>
              <a:t>Plüviyograf: </a:t>
            </a:r>
            <a:r>
              <a:rPr sz="1800" spc="-35" dirty="0">
                <a:latin typeface="Arial"/>
                <a:cs typeface="Arial"/>
              </a:rPr>
              <a:t>Yağış </a:t>
            </a:r>
            <a:r>
              <a:rPr sz="1800" spc="-5" dirty="0">
                <a:latin typeface="Arial"/>
                <a:cs typeface="Arial"/>
              </a:rPr>
              <a:t>miktarının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10" dirty="0">
                <a:latin typeface="Arial"/>
                <a:cs typeface="Arial"/>
              </a:rPr>
              <a:t>gün  </a:t>
            </a:r>
            <a:r>
              <a:rPr sz="1800" spc="-5" dirty="0">
                <a:latin typeface="Arial"/>
                <a:cs typeface="Arial"/>
              </a:rPr>
              <a:t>içerisindeki </a:t>
            </a:r>
            <a:r>
              <a:rPr sz="1800" spc="-10" dirty="0">
                <a:latin typeface="Arial"/>
                <a:cs typeface="Arial"/>
              </a:rPr>
              <a:t>dağılımının belirlenmesinde  </a:t>
            </a:r>
            <a:r>
              <a:rPr sz="1800" spc="-15" dirty="0">
                <a:latin typeface="Arial"/>
                <a:cs typeface="Arial"/>
              </a:rPr>
              <a:t>kullanılır.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5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 startAt="5"/>
            </a:pPr>
            <a:endParaRPr sz="1700">
              <a:latin typeface="Arial"/>
              <a:cs typeface="Arial"/>
            </a:endParaRPr>
          </a:p>
          <a:p>
            <a:pPr marL="12700" marR="578485">
              <a:lnSpc>
                <a:spcPct val="100000"/>
              </a:lnSpc>
              <a:buAutoNum type="arabicPeriod" startAt="5"/>
              <a:tabLst>
                <a:tab pos="267335" algn="l"/>
              </a:tabLst>
            </a:pPr>
            <a:r>
              <a:rPr sz="1800" b="1" spc="-5" dirty="0">
                <a:latin typeface="Arial"/>
                <a:cs typeface="Arial"/>
              </a:rPr>
              <a:t>Plüviyometre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35" dirty="0">
                <a:latin typeface="Arial"/>
                <a:cs typeface="Arial"/>
              </a:rPr>
              <a:t>Yağış </a:t>
            </a:r>
            <a:r>
              <a:rPr sz="1800" spc="-5" dirty="0">
                <a:latin typeface="Arial"/>
                <a:cs typeface="Arial"/>
              </a:rPr>
              <a:t>miktarının  belirlenmesinde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kullanılır.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570" y="136906"/>
            <a:ext cx="2743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RASAT</a:t>
            </a:r>
            <a:r>
              <a:rPr sz="3200" spc="-90" dirty="0"/>
              <a:t> </a:t>
            </a:r>
            <a:r>
              <a:rPr sz="3200" spc="-50" dirty="0"/>
              <a:t>PARKI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937006"/>
            <a:ext cx="8558530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Arial"/>
                <a:cs typeface="Arial"/>
              </a:rPr>
              <a:t>Meteorolojik </a:t>
            </a:r>
            <a:r>
              <a:rPr sz="2600" spc="-20" dirty="0">
                <a:latin typeface="Arial"/>
                <a:cs typeface="Arial"/>
              </a:rPr>
              <a:t>rasatlar, </a:t>
            </a:r>
            <a:r>
              <a:rPr sz="2600" dirty="0">
                <a:latin typeface="Arial"/>
                <a:cs typeface="Arial"/>
              </a:rPr>
              <a:t>aletlerin yerleştirildiği </a:t>
            </a:r>
            <a:r>
              <a:rPr sz="2600" spc="5" dirty="0">
                <a:latin typeface="Arial"/>
                <a:cs typeface="Arial"/>
              </a:rPr>
              <a:t>ve  </a:t>
            </a:r>
            <a:r>
              <a:rPr sz="2600" dirty="0">
                <a:latin typeface="Arial"/>
                <a:cs typeface="Arial"/>
              </a:rPr>
              <a:t>uygun </a:t>
            </a:r>
            <a:r>
              <a:rPr sz="2600" spc="-5" dirty="0">
                <a:latin typeface="Arial"/>
                <a:cs typeface="Arial"/>
              </a:rPr>
              <a:t>biçimde düzenlendiği bir </a:t>
            </a:r>
            <a:r>
              <a:rPr sz="2600" dirty="0">
                <a:latin typeface="Arial"/>
                <a:cs typeface="Arial"/>
              </a:rPr>
              <a:t>alanda </a:t>
            </a:r>
            <a:r>
              <a:rPr sz="2600" spc="-20" dirty="0">
                <a:latin typeface="Arial"/>
                <a:cs typeface="Arial"/>
              </a:rPr>
              <a:t>yapılır. </a:t>
            </a:r>
            <a:r>
              <a:rPr sz="2600" dirty="0">
                <a:latin typeface="Arial"/>
                <a:cs typeface="Arial"/>
              </a:rPr>
              <a:t>Bu alana  </a:t>
            </a:r>
            <a:r>
              <a:rPr sz="2600" b="1" dirty="0">
                <a:latin typeface="Arial"/>
                <a:cs typeface="Arial"/>
              </a:rPr>
              <a:t>Rasat Parkı </a:t>
            </a:r>
            <a:r>
              <a:rPr sz="2600" dirty="0">
                <a:latin typeface="Arial"/>
                <a:cs typeface="Arial"/>
              </a:rPr>
              <a:t>ya </a:t>
            </a:r>
            <a:r>
              <a:rPr sz="2600" spc="5" dirty="0">
                <a:latin typeface="Arial"/>
                <a:cs typeface="Arial"/>
              </a:rPr>
              <a:t>da </a:t>
            </a:r>
            <a:r>
              <a:rPr sz="2600" b="1" dirty="0">
                <a:latin typeface="Arial"/>
                <a:cs typeface="Arial"/>
              </a:rPr>
              <a:t>Meteoroloji İstasyonu </a:t>
            </a:r>
            <a:r>
              <a:rPr sz="2600" dirty="0">
                <a:latin typeface="Arial"/>
                <a:cs typeface="Arial"/>
              </a:rPr>
              <a:t>adı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verilir.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Rasat </a:t>
            </a:r>
            <a:r>
              <a:rPr sz="2600" spc="-5" dirty="0">
                <a:latin typeface="Arial"/>
                <a:cs typeface="Arial"/>
              </a:rPr>
              <a:t>parkları düzenlenirken birçok noktanın </a:t>
            </a:r>
            <a:r>
              <a:rPr sz="2600" spc="5" dirty="0">
                <a:latin typeface="Arial"/>
                <a:cs typeface="Arial"/>
              </a:rPr>
              <a:t>göz  </a:t>
            </a:r>
            <a:r>
              <a:rPr sz="2600" dirty="0">
                <a:latin typeface="Arial"/>
                <a:cs typeface="Arial"/>
              </a:rPr>
              <a:t>önünde tutulması ve </a:t>
            </a:r>
            <a:r>
              <a:rPr sz="2600" spc="-5" dirty="0">
                <a:latin typeface="Arial"/>
                <a:cs typeface="Arial"/>
              </a:rPr>
              <a:t>yerlerinin </a:t>
            </a:r>
            <a:r>
              <a:rPr sz="2600" dirty="0">
                <a:latin typeface="Arial"/>
                <a:cs typeface="Arial"/>
              </a:rPr>
              <a:t>olanaklar </a:t>
            </a:r>
            <a:r>
              <a:rPr sz="2600" spc="-5" dirty="0">
                <a:latin typeface="Arial"/>
                <a:cs typeface="Arial"/>
              </a:rPr>
              <a:t>ölçüsünde  </a:t>
            </a:r>
            <a:r>
              <a:rPr sz="2600" dirty="0">
                <a:latin typeface="Arial"/>
                <a:cs typeface="Arial"/>
              </a:rPr>
              <a:t>gelecekte </a:t>
            </a:r>
            <a:r>
              <a:rPr sz="2600" spc="-5" dirty="0">
                <a:latin typeface="Arial"/>
                <a:cs typeface="Arial"/>
              </a:rPr>
              <a:t>değişmeyecek biçimde seçilmesi </a:t>
            </a:r>
            <a:r>
              <a:rPr sz="2600" spc="-20" dirty="0">
                <a:latin typeface="Arial"/>
                <a:cs typeface="Arial"/>
              </a:rPr>
              <a:t>gerekir. </a:t>
            </a:r>
            <a:r>
              <a:rPr sz="2600" dirty="0">
                <a:latin typeface="Arial"/>
                <a:cs typeface="Arial"/>
              </a:rPr>
              <a:t>Rasat  parkı olarak </a:t>
            </a:r>
            <a:r>
              <a:rPr sz="2600" spc="-5" dirty="0">
                <a:latin typeface="Arial"/>
                <a:cs typeface="Arial"/>
              </a:rPr>
              <a:t>seçilen </a:t>
            </a:r>
            <a:r>
              <a:rPr sz="2600" spc="-35" dirty="0">
                <a:latin typeface="Arial"/>
                <a:cs typeface="Arial"/>
              </a:rPr>
              <a:t>yer, </a:t>
            </a:r>
            <a:r>
              <a:rPr sz="2600" dirty="0">
                <a:latin typeface="Arial"/>
                <a:cs typeface="Arial"/>
              </a:rPr>
              <a:t>yörenin </a:t>
            </a:r>
            <a:r>
              <a:rPr sz="2600" spc="-5" dirty="0">
                <a:latin typeface="Arial"/>
                <a:cs typeface="Arial"/>
              </a:rPr>
              <a:t>iklimini </a:t>
            </a:r>
            <a:r>
              <a:rPr sz="2600" dirty="0">
                <a:latin typeface="Arial"/>
                <a:cs typeface="Arial"/>
              </a:rPr>
              <a:t>ortaya  koyabilecek nitelikte </a:t>
            </a:r>
            <a:r>
              <a:rPr sz="2600" spc="-5" dirty="0">
                <a:latin typeface="Arial"/>
                <a:cs typeface="Arial"/>
              </a:rPr>
              <a:t>olmalı, </a:t>
            </a:r>
            <a:r>
              <a:rPr sz="2600" dirty="0">
                <a:latin typeface="Arial"/>
                <a:cs typeface="Arial"/>
              </a:rPr>
              <a:t>çevresinde iklim </a:t>
            </a:r>
            <a:r>
              <a:rPr sz="2600" spc="-5" dirty="0">
                <a:latin typeface="Arial"/>
                <a:cs typeface="Arial"/>
              </a:rPr>
              <a:t>elemanlarını  </a:t>
            </a:r>
            <a:r>
              <a:rPr sz="2600" dirty="0">
                <a:latin typeface="Arial"/>
                <a:cs typeface="Arial"/>
              </a:rPr>
              <a:t>etkileyecek bir engel </a:t>
            </a:r>
            <a:r>
              <a:rPr sz="2600" spc="-15" dirty="0">
                <a:latin typeface="Arial"/>
                <a:cs typeface="Arial"/>
              </a:rPr>
              <a:t>bulunmamalıdır. </a:t>
            </a:r>
            <a:r>
              <a:rPr sz="2600" dirty="0">
                <a:latin typeface="Arial"/>
                <a:cs typeface="Arial"/>
              </a:rPr>
              <a:t>Bu nedenle </a:t>
            </a:r>
            <a:r>
              <a:rPr sz="2600" spc="-5" dirty="0">
                <a:latin typeface="Arial"/>
                <a:cs typeface="Arial"/>
              </a:rPr>
              <a:t>özellikle  klimatolojik </a:t>
            </a:r>
            <a:r>
              <a:rPr sz="2600" dirty="0">
                <a:latin typeface="Arial"/>
                <a:cs typeface="Arial"/>
              </a:rPr>
              <a:t>rasat </a:t>
            </a:r>
            <a:r>
              <a:rPr sz="2600" spc="-5" dirty="0">
                <a:latin typeface="Arial"/>
                <a:cs typeface="Arial"/>
              </a:rPr>
              <a:t>parkının </a:t>
            </a:r>
            <a:r>
              <a:rPr sz="2600" dirty="0">
                <a:latin typeface="Arial"/>
                <a:cs typeface="Arial"/>
              </a:rPr>
              <a:t>mahalle </a:t>
            </a:r>
            <a:r>
              <a:rPr sz="2600" spc="-5" dirty="0">
                <a:latin typeface="Arial"/>
                <a:cs typeface="Arial"/>
              </a:rPr>
              <a:t>arasına, </a:t>
            </a:r>
            <a:r>
              <a:rPr sz="2600" dirty="0">
                <a:latin typeface="Arial"/>
                <a:cs typeface="Arial"/>
              </a:rPr>
              <a:t>çevreye oranla  çok </a:t>
            </a:r>
            <a:r>
              <a:rPr sz="2600" spc="-5" dirty="0">
                <a:latin typeface="Arial"/>
                <a:cs typeface="Arial"/>
              </a:rPr>
              <a:t>yüksek </a:t>
            </a:r>
            <a:r>
              <a:rPr sz="2600" dirty="0">
                <a:latin typeface="Arial"/>
                <a:cs typeface="Arial"/>
              </a:rPr>
              <a:t>veya </a:t>
            </a:r>
            <a:r>
              <a:rPr sz="2600" spc="-5" dirty="0">
                <a:latin typeface="Arial"/>
                <a:cs typeface="Arial"/>
              </a:rPr>
              <a:t>çok alçak </a:t>
            </a:r>
            <a:r>
              <a:rPr sz="2600" dirty="0">
                <a:latin typeface="Arial"/>
                <a:cs typeface="Arial"/>
              </a:rPr>
              <a:t>bir bölgeye, </a:t>
            </a:r>
            <a:r>
              <a:rPr sz="2600" spc="-5" dirty="0">
                <a:latin typeface="Arial"/>
                <a:cs typeface="Arial"/>
              </a:rPr>
              <a:t>bataklık, </a:t>
            </a:r>
            <a:r>
              <a:rPr sz="2600" dirty="0">
                <a:latin typeface="Arial"/>
                <a:cs typeface="Arial"/>
              </a:rPr>
              <a:t>göl </a:t>
            </a:r>
            <a:r>
              <a:rPr sz="2600" spc="5" dirty="0">
                <a:latin typeface="Arial"/>
                <a:cs typeface="Arial"/>
              </a:rPr>
              <a:t>ve  </a:t>
            </a:r>
            <a:r>
              <a:rPr sz="2600" dirty="0">
                <a:latin typeface="Arial"/>
                <a:cs typeface="Arial"/>
              </a:rPr>
              <a:t>nehir </a:t>
            </a:r>
            <a:r>
              <a:rPr sz="2600" spc="-5" dirty="0">
                <a:latin typeface="Arial"/>
                <a:cs typeface="Arial"/>
              </a:rPr>
              <a:t>kenarlarına, </a:t>
            </a:r>
            <a:r>
              <a:rPr sz="2600" dirty="0">
                <a:latin typeface="Arial"/>
                <a:cs typeface="Arial"/>
              </a:rPr>
              <a:t>fazla toz veren yol </a:t>
            </a:r>
            <a:r>
              <a:rPr sz="2600" spc="-5" dirty="0">
                <a:latin typeface="Arial"/>
                <a:cs typeface="Arial"/>
              </a:rPr>
              <a:t>kenarlarına,  ağaçların arasına </a:t>
            </a:r>
            <a:r>
              <a:rPr sz="2600" dirty="0">
                <a:latin typeface="Arial"/>
                <a:cs typeface="Arial"/>
              </a:rPr>
              <a:t>yerleştirilmemesi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gerekir.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0527" y="548638"/>
            <a:ext cx="3834383" cy="630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2966" y="23571"/>
            <a:ext cx="19551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Plüviyograf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9235" y="620267"/>
            <a:ext cx="4386071" cy="6237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8744" y="23571"/>
            <a:ext cx="2252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Plüviyometre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620267"/>
            <a:ext cx="3596640" cy="6237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4776" y="23571"/>
            <a:ext cx="2252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Plüviyometre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2991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555" y="1005331"/>
            <a:ext cx="16598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Helyograf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04535" y="2449829"/>
            <a:ext cx="3330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7. Helyograf</a:t>
            </a:r>
            <a:r>
              <a:rPr sz="1800" spc="-5" dirty="0">
                <a:latin typeface="Arial"/>
                <a:cs typeface="Arial"/>
              </a:rPr>
              <a:t>: Güneşlenme  süresinin ölçülmesinde </a:t>
            </a:r>
            <a:r>
              <a:rPr sz="1800" spc="-15" dirty="0">
                <a:latin typeface="Arial"/>
                <a:cs typeface="Arial"/>
              </a:rPr>
              <a:t>kullanılır.  </a:t>
            </a:r>
            <a:r>
              <a:rPr sz="1800" spc="-5" dirty="0">
                <a:latin typeface="Arial"/>
                <a:cs typeface="Arial"/>
              </a:rPr>
              <a:t>Birimi </a:t>
            </a:r>
            <a:r>
              <a:rPr sz="1800" b="1" spc="-15" dirty="0">
                <a:latin typeface="Arial"/>
                <a:cs typeface="Arial"/>
              </a:rPr>
              <a:t>saat/gün</a:t>
            </a:r>
            <a:r>
              <a:rPr sz="1800" spc="-15" dirty="0">
                <a:latin typeface="Arial"/>
                <a:cs typeface="Arial"/>
              </a:rPr>
              <a:t>’dür. </a:t>
            </a:r>
            <a:r>
              <a:rPr sz="1800" spc="-35" dirty="0">
                <a:latin typeface="Arial"/>
                <a:cs typeface="Arial"/>
              </a:rPr>
              <a:t>Yerden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1.50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4535" y="3273044"/>
            <a:ext cx="2519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1871980" algn="l"/>
              </a:tabLst>
            </a:pPr>
            <a:r>
              <a:rPr sz="1800" dirty="0">
                <a:latin typeface="Arial"/>
                <a:cs typeface="Arial"/>
              </a:rPr>
              <a:t>m	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ük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ik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	</a:t>
            </a:r>
            <a:r>
              <a:rPr sz="1800" spc="-5" dirty="0">
                <a:latin typeface="Arial"/>
                <a:cs typeface="Arial"/>
              </a:rPr>
              <a:t>mo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4535" y="3273044"/>
            <a:ext cx="3328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9235">
              <a:lnSpc>
                <a:spcPct val="100000"/>
              </a:lnSpc>
              <a:spcBef>
                <a:spcPts val="100"/>
              </a:spcBef>
              <a:tabLst>
                <a:tab pos="1408430" algn="l"/>
                <a:tab pos="2146300" algn="l"/>
                <a:tab pos="2692400" algn="l"/>
              </a:tabLst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9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 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flar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üt</a:t>
            </a:r>
            <a:r>
              <a:rPr sz="1800" spc="-10" dirty="0">
                <a:latin typeface="Arial"/>
                <a:cs typeface="Arial"/>
              </a:rPr>
              <a:t>ü</a:t>
            </a:r>
            <a:r>
              <a:rPr sz="1800" dirty="0">
                <a:latin typeface="Arial"/>
                <a:cs typeface="Arial"/>
              </a:rPr>
              <a:t>n	</a:t>
            </a:r>
            <a:r>
              <a:rPr sz="1800" spc="-10" dirty="0">
                <a:latin typeface="Arial"/>
                <a:cs typeface="Arial"/>
              </a:rPr>
              <a:t>gü</a:t>
            </a:r>
            <a:r>
              <a:rPr sz="1800" dirty="0">
                <a:latin typeface="Arial"/>
                <a:cs typeface="Arial"/>
              </a:rPr>
              <a:t>n	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üneş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4535" y="3821683"/>
            <a:ext cx="3221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alabilecek bir </a:t>
            </a:r>
            <a:r>
              <a:rPr sz="1800" spc="-10" dirty="0">
                <a:latin typeface="Arial"/>
                <a:cs typeface="Arial"/>
              </a:rPr>
              <a:t>yere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konulmalıdır.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60604"/>
            <a:ext cx="3768852" cy="638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9108" y="284479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Akt</a:t>
            </a:r>
            <a:r>
              <a:rPr sz="2800" dirty="0"/>
              <a:t>i</a:t>
            </a:r>
            <a:r>
              <a:rPr sz="2800" spc="-5" dirty="0"/>
              <a:t>n</a:t>
            </a:r>
            <a:r>
              <a:rPr sz="2800" spc="-15" dirty="0"/>
              <a:t>o</a:t>
            </a:r>
            <a:r>
              <a:rPr sz="2800" spc="-5" dirty="0"/>
              <a:t>graf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402582" y="1802638"/>
            <a:ext cx="4305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algn="just">
              <a:lnSpc>
                <a:spcPct val="100000"/>
              </a:lnSpc>
              <a:spcBef>
                <a:spcPts val="100"/>
              </a:spcBef>
              <a:tabLst>
                <a:tab pos="2084070" algn="l"/>
                <a:tab pos="3684270" algn="l"/>
              </a:tabLst>
            </a:pPr>
            <a:r>
              <a:rPr sz="1800" b="1" spc="-5" dirty="0">
                <a:latin typeface="Arial"/>
                <a:cs typeface="Arial"/>
              </a:rPr>
              <a:t>8. Aktinograf</a:t>
            </a:r>
            <a:r>
              <a:rPr sz="1800" spc="-5" dirty="0">
                <a:latin typeface="Arial"/>
                <a:cs typeface="Arial"/>
              </a:rPr>
              <a:t>: Güneş ışınları şiddetinin  ö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çü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	kul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spc="-1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5" dirty="0">
                <a:latin typeface="Arial"/>
                <a:cs typeface="Arial"/>
              </a:rPr>
              <a:t>Bir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mi  </a:t>
            </a:r>
            <a:r>
              <a:rPr sz="1800" b="1" spc="-10" dirty="0">
                <a:latin typeface="Arial"/>
                <a:cs typeface="Arial"/>
              </a:rPr>
              <a:t>cal </a:t>
            </a:r>
            <a:r>
              <a:rPr sz="1800" b="1" dirty="0">
                <a:latin typeface="Arial"/>
                <a:cs typeface="Arial"/>
              </a:rPr>
              <a:t>/ </a:t>
            </a:r>
            <a:r>
              <a:rPr sz="1800" b="1" spc="-15" dirty="0">
                <a:latin typeface="Arial"/>
                <a:cs typeface="Arial"/>
              </a:rPr>
              <a:t>cm</a:t>
            </a:r>
            <a:r>
              <a:rPr sz="1800" b="1" spc="-22" baseline="25462" dirty="0">
                <a:latin typeface="Arial"/>
                <a:cs typeface="Arial"/>
              </a:rPr>
              <a:t>2</a:t>
            </a:r>
            <a:r>
              <a:rPr sz="1800" b="1" spc="-15" dirty="0">
                <a:latin typeface="Arial"/>
                <a:cs typeface="Arial"/>
              </a:rPr>
              <a:t>/gün</a:t>
            </a:r>
            <a:r>
              <a:rPr sz="1800" spc="-15" dirty="0">
                <a:latin typeface="Arial"/>
                <a:cs typeface="Arial"/>
              </a:rPr>
              <a:t>’dür. </a:t>
            </a:r>
            <a:r>
              <a:rPr sz="1800" spc="-5" dirty="0">
                <a:latin typeface="Arial"/>
                <a:cs typeface="Arial"/>
              </a:rPr>
              <a:t>Helyograf </a:t>
            </a:r>
            <a:r>
              <a:rPr sz="1800" spc="-10" dirty="0">
                <a:latin typeface="Arial"/>
                <a:cs typeface="Arial"/>
              </a:rPr>
              <a:t>gibi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2625978"/>
            <a:ext cx="276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08355" algn="l"/>
                <a:tab pos="1405890" algn="l"/>
                <a:tab pos="1642110" algn="l"/>
                <a:tab pos="2145030" algn="l"/>
              </a:tabLst>
            </a:pP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5" dirty="0">
                <a:latin typeface="Arial"/>
                <a:cs typeface="Arial"/>
              </a:rPr>
              <a:t>ve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az  termometre	</a:t>
            </a:r>
            <a:r>
              <a:rPr sz="1800" spc="-15" dirty="0">
                <a:latin typeface="Arial"/>
                <a:cs typeface="Arial"/>
              </a:rPr>
              <a:t>içermektedir.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0682" y="3174619"/>
            <a:ext cx="282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3590" algn="l"/>
                <a:tab pos="1807845" algn="l"/>
              </a:tabLst>
            </a:pPr>
            <a:r>
              <a:rPr sz="1800" spc="-10" dirty="0">
                <a:latin typeface="Arial"/>
                <a:cs typeface="Arial"/>
              </a:rPr>
              <a:t>güneş	</a:t>
            </a:r>
            <a:r>
              <a:rPr sz="1800" spc="-5" dirty="0">
                <a:latin typeface="Arial"/>
                <a:cs typeface="Arial"/>
              </a:rPr>
              <a:t>ışınlarını	emmekte,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3681" y="2625978"/>
            <a:ext cx="13176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hazneli iki  Siyah </a:t>
            </a:r>
            <a:r>
              <a:rPr sz="1800" spc="-10" dirty="0">
                <a:latin typeface="Arial"/>
                <a:cs typeface="Arial"/>
              </a:rPr>
              <a:t>olanı  </a:t>
            </a:r>
            <a:r>
              <a:rPr sz="1800" spc="-5" dirty="0">
                <a:latin typeface="Arial"/>
                <a:cs typeface="Arial"/>
              </a:rPr>
              <a:t>beyaz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olanı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0682" y="3448939"/>
            <a:ext cx="4228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ise güneş ışınlarını yansıtmakta,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böylece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997832"/>
            <a:ext cx="318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  <a:tab pos="2896235" algn="l"/>
              </a:tabLst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ğ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	</a:t>
            </a:r>
            <a:r>
              <a:rPr sz="1800" spc="-5" dirty="0">
                <a:latin typeface="Arial"/>
                <a:cs typeface="Arial"/>
              </a:rPr>
              <a:t>okunm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ktad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spc="-9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20" dirty="0">
                <a:latin typeface="Arial"/>
                <a:cs typeface="Arial"/>
              </a:rPr>
              <a:t>Bu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0682" y="3722954"/>
            <a:ext cx="4228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574675" algn="l"/>
                <a:tab pos="1035050" algn="l"/>
                <a:tab pos="2700655" algn="l"/>
                <a:tab pos="3441700" algn="l"/>
              </a:tabLst>
            </a:pP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	iki	term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	fa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klı	s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ı</a:t>
            </a:r>
            <a:r>
              <a:rPr sz="1800" dirty="0">
                <a:latin typeface="Arial"/>
                <a:cs typeface="Arial"/>
              </a:rPr>
              <a:t>caklık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0682" y="4272153"/>
            <a:ext cx="4228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farklarından yararlanılarak güneş ışınları  şiddeti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hesaplanmaktadır.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1844" y="548638"/>
            <a:ext cx="4139183" cy="630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3714" y="15697"/>
            <a:ext cx="1804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Aktinograf</a:t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9491"/>
            <a:ext cx="9144000" cy="5588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526" y="376554"/>
            <a:ext cx="2098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Aktinometre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7012"/>
            <a:ext cx="9144000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348" y="0"/>
            <a:ext cx="7392670" cy="850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64845" algn="ctr">
              <a:lnSpc>
                <a:spcPct val="100000"/>
              </a:lnSpc>
              <a:spcBef>
                <a:spcPts val="380"/>
              </a:spcBef>
            </a:pPr>
            <a:r>
              <a:rPr sz="2800" spc="-5" dirty="0">
                <a:solidFill>
                  <a:srgbClr val="C52223"/>
                </a:solidFill>
              </a:rPr>
              <a:t>Açık </a:t>
            </a:r>
            <a:r>
              <a:rPr sz="2800" spc="-10" dirty="0">
                <a:solidFill>
                  <a:srgbClr val="C52223"/>
                </a:solidFill>
              </a:rPr>
              <a:t>Kademeli</a:t>
            </a:r>
            <a:r>
              <a:rPr sz="2800" spc="25" dirty="0">
                <a:solidFill>
                  <a:srgbClr val="C52223"/>
                </a:solidFill>
              </a:rPr>
              <a:t> </a:t>
            </a:r>
            <a:r>
              <a:rPr sz="2800" spc="-10" dirty="0">
                <a:solidFill>
                  <a:srgbClr val="C52223"/>
                </a:solidFill>
              </a:rPr>
              <a:t>Siper</a:t>
            </a:r>
            <a:endParaRPr sz="2800"/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200" spc="-5" dirty="0">
                <a:solidFill>
                  <a:srgbClr val="C52223"/>
                </a:solidFill>
              </a:rPr>
              <a:t>Maksimum ve Minimum </a:t>
            </a:r>
            <a:r>
              <a:rPr sz="2200" dirty="0">
                <a:solidFill>
                  <a:srgbClr val="C52223"/>
                </a:solidFill>
              </a:rPr>
              <a:t>ile Islak </a:t>
            </a:r>
            <a:r>
              <a:rPr sz="2200" spc="-5" dirty="0">
                <a:solidFill>
                  <a:srgbClr val="C52223"/>
                </a:solidFill>
              </a:rPr>
              <a:t>ve Kuru</a:t>
            </a:r>
            <a:r>
              <a:rPr sz="2200" spc="105" dirty="0">
                <a:solidFill>
                  <a:srgbClr val="C52223"/>
                </a:solidFill>
              </a:rPr>
              <a:t> </a:t>
            </a:r>
            <a:r>
              <a:rPr sz="2200" spc="-15" dirty="0">
                <a:solidFill>
                  <a:srgbClr val="C52223"/>
                </a:solidFill>
              </a:rPr>
              <a:t>Termometreler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44500" y="6017158"/>
            <a:ext cx="8370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9. </a:t>
            </a:r>
            <a:r>
              <a:rPr sz="1800" b="1" spc="-10" dirty="0">
                <a:latin typeface="Arial"/>
                <a:cs typeface="Arial"/>
              </a:rPr>
              <a:t>Açık </a:t>
            </a:r>
            <a:r>
              <a:rPr sz="1800" b="1" spc="-5" dirty="0">
                <a:latin typeface="Arial"/>
                <a:cs typeface="Arial"/>
              </a:rPr>
              <a:t>kademeli siper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35" dirty="0">
                <a:latin typeface="Arial"/>
                <a:cs typeface="Arial"/>
              </a:rPr>
              <a:t>Yerden </a:t>
            </a:r>
            <a:r>
              <a:rPr sz="1800" spc="-5" dirty="0">
                <a:latin typeface="Arial"/>
                <a:cs typeface="Arial"/>
              </a:rPr>
              <a:t>20 </a:t>
            </a:r>
            <a:r>
              <a:rPr sz="1800" dirty="0">
                <a:latin typeface="Arial"/>
                <a:cs typeface="Arial"/>
              </a:rPr>
              <a:t>cm, </a:t>
            </a:r>
            <a:r>
              <a:rPr sz="1800" spc="-5" dirty="0">
                <a:latin typeface="Arial"/>
                <a:cs typeface="Arial"/>
              </a:rPr>
              <a:t>50 </a:t>
            </a:r>
            <a:r>
              <a:rPr sz="1800" dirty="0">
                <a:latin typeface="Arial"/>
                <a:cs typeface="Arial"/>
              </a:rPr>
              <a:t>cm, </a:t>
            </a:r>
            <a:r>
              <a:rPr sz="1800" spc="-5" dirty="0">
                <a:latin typeface="Arial"/>
                <a:cs typeface="Arial"/>
              </a:rPr>
              <a:t>100 </a:t>
            </a:r>
            <a:r>
              <a:rPr sz="1800" dirty="0">
                <a:latin typeface="Arial"/>
                <a:cs typeface="Arial"/>
              </a:rPr>
              <a:t>cm, </a:t>
            </a:r>
            <a:r>
              <a:rPr sz="1800" spc="-5" dirty="0">
                <a:latin typeface="Arial"/>
                <a:cs typeface="Arial"/>
              </a:rPr>
              <a:t>150 </a:t>
            </a:r>
            <a:r>
              <a:rPr sz="1800" dirty="0">
                <a:latin typeface="Arial"/>
                <a:cs typeface="Arial"/>
              </a:rPr>
              <a:t>cm </a:t>
            </a:r>
            <a:r>
              <a:rPr sz="1800" spc="-5" dirty="0">
                <a:latin typeface="Arial"/>
                <a:cs typeface="Arial"/>
              </a:rPr>
              <a:t>ve 200 </a:t>
            </a:r>
            <a:r>
              <a:rPr sz="1800" spc="10" dirty="0">
                <a:latin typeface="Arial"/>
                <a:cs typeface="Arial"/>
              </a:rPr>
              <a:t>cm  </a:t>
            </a:r>
            <a:r>
              <a:rPr sz="1800" spc="-5" dirty="0">
                <a:latin typeface="Arial"/>
                <a:cs typeface="Arial"/>
              </a:rPr>
              <a:t>yüksekliklerdeki bu siperlerde maksimum, minimum, kuru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ıslak termometreler  </a:t>
            </a:r>
            <a:r>
              <a:rPr sz="1800" spc="-15" dirty="0">
                <a:latin typeface="Arial"/>
                <a:cs typeface="Arial"/>
              </a:rPr>
              <a:t>bulunmaktadır.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1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8298" y="0"/>
            <a:ext cx="4180204" cy="890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202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52223"/>
                </a:solidFill>
              </a:rPr>
              <a:t>Kapalı</a:t>
            </a:r>
            <a:r>
              <a:rPr sz="3200" spc="-30" dirty="0">
                <a:solidFill>
                  <a:srgbClr val="C52223"/>
                </a:solidFill>
              </a:rPr>
              <a:t> </a:t>
            </a:r>
            <a:r>
              <a:rPr sz="3200" spc="-5" dirty="0">
                <a:solidFill>
                  <a:srgbClr val="C52223"/>
                </a:solidFill>
              </a:rPr>
              <a:t>Siper</a:t>
            </a:r>
            <a:endParaRPr sz="320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>
                <a:solidFill>
                  <a:srgbClr val="C52223"/>
                </a:solidFill>
              </a:rPr>
              <a:t>Evaporigraf </a:t>
            </a:r>
            <a:r>
              <a:rPr spc="-5" dirty="0">
                <a:solidFill>
                  <a:srgbClr val="C52223"/>
                </a:solidFill>
              </a:rPr>
              <a:t>ve</a:t>
            </a:r>
            <a:r>
              <a:rPr spc="-65" dirty="0">
                <a:solidFill>
                  <a:srgbClr val="C52223"/>
                </a:solidFill>
              </a:rPr>
              <a:t> </a:t>
            </a:r>
            <a:r>
              <a:rPr dirty="0">
                <a:solidFill>
                  <a:srgbClr val="C52223"/>
                </a:solidFill>
              </a:rPr>
              <a:t>Evaporimetre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65" y="5690108"/>
            <a:ext cx="84099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10. Gölgedeki buharlaşma rasatlarına </a:t>
            </a:r>
            <a:r>
              <a:rPr sz="1800" b="1" dirty="0">
                <a:latin typeface="Arial"/>
                <a:cs typeface="Arial"/>
              </a:rPr>
              <a:t>ait </a:t>
            </a:r>
            <a:r>
              <a:rPr sz="1800" b="1" spc="-5" dirty="0">
                <a:latin typeface="Arial"/>
                <a:cs typeface="Arial"/>
              </a:rPr>
              <a:t>rasat siperi</a:t>
            </a:r>
            <a:r>
              <a:rPr sz="1800" spc="-5" dirty="0">
                <a:latin typeface="Arial"/>
                <a:cs typeface="Arial"/>
              </a:rPr>
              <a:t>: Normal standart  yüksekliktedir (1.25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2.00 </a:t>
            </a:r>
            <a:r>
              <a:rPr sz="1800" dirty="0">
                <a:latin typeface="Arial"/>
                <a:cs typeface="Arial"/>
              </a:rPr>
              <a:t>m ). </a:t>
            </a:r>
            <a:r>
              <a:rPr sz="1800" spc="-5" dirty="0">
                <a:latin typeface="Arial"/>
                <a:cs typeface="Arial"/>
              </a:rPr>
              <a:t>Bu siper içerisinde </a:t>
            </a:r>
            <a:r>
              <a:rPr sz="1800" b="1" spc="-5" dirty="0">
                <a:latin typeface="Arial"/>
                <a:cs typeface="Arial"/>
              </a:rPr>
              <a:t>evaporimetre </a:t>
            </a:r>
            <a:r>
              <a:rPr sz="1800" spc="-5" dirty="0">
                <a:latin typeface="Arial"/>
                <a:cs typeface="Arial"/>
              </a:rPr>
              <a:t>ve </a:t>
            </a:r>
            <a:r>
              <a:rPr sz="1800" b="1" spc="-5" dirty="0">
                <a:latin typeface="Arial"/>
                <a:cs typeface="Arial"/>
              </a:rPr>
              <a:t>evaporigraf  </a:t>
            </a:r>
            <a:r>
              <a:rPr sz="1800" spc="-5" dirty="0">
                <a:latin typeface="Arial"/>
                <a:cs typeface="Arial"/>
              </a:rPr>
              <a:t>aletleri </a:t>
            </a:r>
            <a:r>
              <a:rPr sz="1800" spc="-10" dirty="0">
                <a:latin typeface="Arial"/>
                <a:cs typeface="Arial"/>
              </a:rPr>
              <a:t>bulunmaktadır </a:t>
            </a:r>
            <a:r>
              <a:rPr sz="1800" spc="-5" dirty="0">
                <a:latin typeface="Arial"/>
                <a:cs typeface="Arial"/>
              </a:rPr>
              <a:t>ve </a:t>
            </a:r>
            <a:r>
              <a:rPr sz="1800" spc="-10" dirty="0">
                <a:latin typeface="Arial"/>
                <a:cs typeface="Arial"/>
              </a:rPr>
              <a:t>gölgedeki </a:t>
            </a:r>
            <a:r>
              <a:rPr sz="1800" spc="-5" dirty="0">
                <a:latin typeface="Arial"/>
                <a:cs typeface="Arial"/>
              </a:rPr>
              <a:t>buharlaşma miktarı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ölçülmektedir.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3142"/>
            <a:ext cx="9144000" cy="5324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8907" y="641426"/>
            <a:ext cx="5446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Evaporimetre </a:t>
            </a:r>
            <a:r>
              <a:rPr spc="-5" dirty="0"/>
              <a:t>ve</a:t>
            </a:r>
            <a:r>
              <a:rPr spc="170" dirty="0"/>
              <a:t> </a:t>
            </a:r>
            <a:r>
              <a:rPr sz="3200" dirty="0"/>
              <a:t>Evaporigraf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9A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65976" y="3889247"/>
            <a:ext cx="2485390" cy="2668905"/>
            <a:chOff x="6665976" y="3889247"/>
            <a:chExt cx="2485390" cy="2668905"/>
          </a:xfrm>
        </p:grpSpPr>
        <p:sp>
          <p:nvSpPr>
            <p:cNvPr id="4" name="object 4"/>
            <p:cNvSpPr/>
            <p:nvPr/>
          </p:nvSpPr>
          <p:spPr>
            <a:xfrm>
              <a:off x="6670548" y="3893819"/>
              <a:ext cx="2470150" cy="2659380"/>
            </a:xfrm>
            <a:custGeom>
              <a:avLst/>
              <a:gdLst/>
              <a:ahLst/>
              <a:cxnLst/>
              <a:rect l="l" t="t" r="r" b="b"/>
              <a:pathLst>
                <a:path w="2470150" h="2659379">
                  <a:moveTo>
                    <a:pt x="2470150" y="0"/>
                  </a:moveTo>
                  <a:lnTo>
                    <a:pt x="1714500" y="755649"/>
                  </a:lnTo>
                </a:path>
                <a:path w="2470150" h="2659379">
                  <a:moveTo>
                    <a:pt x="2470150" y="187451"/>
                  </a:moveTo>
                  <a:lnTo>
                    <a:pt x="0" y="265918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625" y="0"/>
                  </a:moveTo>
                  <a:lnTo>
                    <a:pt x="0" y="157162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5438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450" y="0"/>
                  </a:moveTo>
                  <a:lnTo>
                    <a:pt x="0" y="144145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88630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750" y="0"/>
                  </a:moveTo>
                  <a:lnTo>
                    <a:pt x="0" y="104775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8267" y="48895"/>
            <a:ext cx="180403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Rasat  </a:t>
            </a:r>
            <a:r>
              <a:rPr sz="2600" spc="-5" dirty="0">
                <a:latin typeface="Arial"/>
                <a:cs typeface="Arial"/>
              </a:rPr>
              <a:t>özelliklerine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1107" y="48895"/>
            <a:ext cx="655447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  <a:tabLst>
                <a:tab pos="970915" algn="l"/>
                <a:tab pos="1010285" algn="l"/>
                <a:tab pos="1841500" algn="l"/>
                <a:tab pos="2364105" algn="l"/>
                <a:tab pos="3462020" algn="l"/>
                <a:tab pos="3844290" algn="l"/>
                <a:tab pos="4403725" algn="l"/>
                <a:tab pos="4886960" algn="l"/>
                <a:tab pos="5897245" algn="l"/>
              </a:tabLst>
            </a:pP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arkı	k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re	</a:t>
            </a:r>
            <a:r>
              <a:rPr sz="2600" spc="-5" dirty="0">
                <a:latin typeface="Arial"/>
                <a:cs typeface="Arial"/>
              </a:rPr>
              <a:t>bi</a:t>
            </a:r>
            <a:r>
              <a:rPr sz="2600" dirty="0">
                <a:latin typeface="Arial"/>
                <a:cs typeface="Arial"/>
              </a:rPr>
              <a:t>ç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	olu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,	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spc="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tları	p</a:t>
            </a:r>
            <a:r>
              <a:rPr sz="2600" spc="15" dirty="0">
                <a:latin typeface="Arial"/>
                <a:cs typeface="Arial"/>
              </a:rPr>
              <a:t>a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k  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öre		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ği</a:t>
            </a:r>
            <a:r>
              <a:rPr sz="2600" dirty="0">
                <a:latin typeface="Arial"/>
                <a:cs typeface="Arial"/>
              </a:rPr>
              <a:t>ş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-14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.	</a:t>
            </a:r>
            <a:r>
              <a:rPr sz="2600" spc="-5" dirty="0">
                <a:latin typeface="Arial"/>
                <a:cs typeface="Arial"/>
              </a:rPr>
              <a:t>Ü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z	ras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	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larında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841375"/>
            <a:ext cx="8559165" cy="597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boyutlar küçük olup, küçük klimatoloji </a:t>
            </a:r>
            <a:r>
              <a:rPr sz="2600" spc="-5" dirty="0">
                <a:latin typeface="Arial"/>
                <a:cs typeface="Arial"/>
              </a:rPr>
              <a:t>rasat parklarında  </a:t>
            </a:r>
            <a:r>
              <a:rPr sz="2600" dirty="0">
                <a:latin typeface="Arial"/>
                <a:cs typeface="Arial"/>
              </a:rPr>
              <a:t>6 </a:t>
            </a:r>
            <a:r>
              <a:rPr sz="2600" spc="5" dirty="0">
                <a:latin typeface="Arial"/>
                <a:cs typeface="Arial"/>
              </a:rPr>
              <a:t>m </a:t>
            </a:r>
            <a:r>
              <a:rPr sz="2600" dirty="0">
                <a:latin typeface="Arial"/>
                <a:cs typeface="Arial"/>
              </a:rPr>
              <a:t>x 6 </a:t>
            </a:r>
            <a:r>
              <a:rPr sz="2600" spc="-5" dirty="0">
                <a:latin typeface="Arial"/>
                <a:cs typeface="Arial"/>
              </a:rPr>
              <a:t>m, </a:t>
            </a:r>
            <a:r>
              <a:rPr sz="2600" dirty="0">
                <a:latin typeface="Arial"/>
                <a:cs typeface="Arial"/>
              </a:rPr>
              <a:t>büyük klimatoloji </a:t>
            </a:r>
            <a:r>
              <a:rPr sz="2600" spc="-5" dirty="0">
                <a:latin typeface="Arial"/>
                <a:cs typeface="Arial"/>
              </a:rPr>
              <a:t>rasat parklarında </a:t>
            </a:r>
            <a:r>
              <a:rPr sz="2600" dirty="0">
                <a:latin typeface="Arial"/>
                <a:cs typeface="Arial"/>
              </a:rPr>
              <a:t>9 </a:t>
            </a:r>
            <a:r>
              <a:rPr sz="2600" spc="5" dirty="0">
                <a:latin typeface="Arial"/>
                <a:cs typeface="Arial"/>
              </a:rPr>
              <a:t>m </a:t>
            </a:r>
            <a:r>
              <a:rPr sz="2600" dirty="0">
                <a:latin typeface="Arial"/>
                <a:cs typeface="Arial"/>
              </a:rPr>
              <a:t>x 9 </a:t>
            </a:r>
            <a:r>
              <a:rPr sz="2600" spc="5" dirty="0">
                <a:latin typeface="Arial"/>
                <a:cs typeface="Arial"/>
              </a:rPr>
              <a:t>m  </a:t>
            </a:r>
            <a:r>
              <a:rPr sz="2600" dirty="0">
                <a:latin typeface="Arial"/>
                <a:cs typeface="Arial"/>
              </a:rPr>
              <a:t>ya da 10 m x 10 m, fenolojik </a:t>
            </a:r>
            <a:r>
              <a:rPr sz="2600" spc="-5" dirty="0">
                <a:latin typeface="Arial"/>
                <a:cs typeface="Arial"/>
              </a:rPr>
              <a:t>rasatların yapıldığı </a:t>
            </a:r>
            <a:r>
              <a:rPr sz="2600" dirty="0">
                <a:latin typeface="Arial"/>
                <a:cs typeface="Arial"/>
              </a:rPr>
              <a:t>parklarda  ise 12 m x 12 m ya da 20 m x 20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m’dir.</a:t>
            </a:r>
            <a:endParaRPr sz="26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Rasat </a:t>
            </a:r>
            <a:r>
              <a:rPr sz="2600" spc="-5" dirty="0">
                <a:latin typeface="Arial"/>
                <a:cs typeface="Arial"/>
              </a:rPr>
              <a:t>parklarına </a:t>
            </a:r>
            <a:r>
              <a:rPr sz="2600" dirty="0">
                <a:latin typeface="Arial"/>
                <a:cs typeface="Arial"/>
              </a:rPr>
              <a:t>dışarıdan müdahale </a:t>
            </a:r>
            <a:r>
              <a:rPr sz="2600" spc="-5" dirty="0">
                <a:latin typeface="Arial"/>
                <a:cs typeface="Arial"/>
              </a:rPr>
              <a:t>yapılmaması  için, çevresinin </a:t>
            </a:r>
            <a:r>
              <a:rPr sz="2600" dirty="0">
                <a:latin typeface="Arial"/>
                <a:cs typeface="Arial"/>
              </a:rPr>
              <a:t>çitle çevrilmesi </a:t>
            </a:r>
            <a:r>
              <a:rPr sz="2600" spc="-20" dirty="0">
                <a:latin typeface="Arial"/>
                <a:cs typeface="Arial"/>
              </a:rPr>
              <a:t>gerekir. </a:t>
            </a:r>
            <a:r>
              <a:rPr sz="2600" spc="-5" dirty="0">
                <a:latin typeface="Arial"/>
                <a:cs typeface="Arial"/>
              </a:rPr>
              <a:t>Çit yüksekliğinin,  </a:t>
            </a:r>
            <a:r>
              <a:rPr sz="2600" dirty="0">
                <a:latin typeface="Arial"/>
                <a:cs typeface="Arial"/>
              </a:rPr>
              <a:t>parka bir etkisinin </a:t>
            </a:r>
            <a:r>
              <a:rPr sz="2600" spc="-5" dirty="0">
                <a:latin typeface="Arial"/>
                <a:cs typeface="Arial"/>
              </a:rPr>
              <a:t>olmaması </a:t>
            </a:r>
            <a:r>
              <a:rPr sz="2600" dirty="0">
                <a:latin typeface="Arial"/>
                <a:cs typeface="Arial"/>
              </a:rPr>
              <a:t>yönünden </a:t>
            </a:r>
            <a:r>
              <a:rPr sz="2600" spc="-60" dirty="0">
                <a:latin typeface="Arial"/>
                <a:cs typeface="Arial"/>
              </a:rPr>
              <a:t>110 </a:t>
            </a:r>
            <a:r>
              <a:rPr sz="2600" spc="-5" dirty="0">
                <a:latin typeface="Arial"/>
                <a:cs typeface="Arial"/>
              </a:rPr>
              <a:t>cm’yi  </a:t>
            </a:r>
            <a:r>
              <a:rPr sz="2600" dirty="0">
                <a:latin typeface="Arial"/>
                <a:cs typeface="Arial"/>
              </a:rPr>
              <a:t>geçmemesi ve beyaz renge boyanması </a:t>
            </a:r>
            <a:r>
              <a:rPr sz="2600" spc="-20" dirty="0">
                <a:latin typeface="Arial"/>
                <a:cs typeface="Arial"/>
              </a:rPr>
              <a:t>gerekir. </a:t>
            </a:r>
            <a:r>
              <a:rPr sz="2600" spc="-5" dirty="0">
                <a:latin typeface="Arial"/>
                <a:cs typeface="Arial"/>
              </a:rPr>
              <a:t>Park </a:t>
            </a:r>
            <a:r>
              <a:rPr sz="2600" dirty="0">
                <a:latin typeface="Arial"/>
                <a:cs typeface="Arial"/>
              </a:rPr>
              <a:t>yeri  </a:t>
            </a:r>
            <a:r>
              <a:rPr sz="2600" spc="-5" dirty="0">
                <a:latin typeface="Arial"/>
                <a:cs typeface="Arial"/>
              </a:rPr>
              <a:t>düzenlenirken kenarları </a:t>
            </a:r>
            <a:r>
              <a:rPr sz="2600" dirty="0">
                <a:latin typeface="Arial"/>
                <a:cs typeface="Arial"/>
              </a:rPr>
              <a:t>dört ana yöne gelmeli ve </a:t>
            </a:r>
            <a:r>
              <a:rPr sz="2600" spc="-5" dirty="0">
                <a:latin typeface="Arial"/>
                <a:cs typeface="Arial"/>
              </a:rPr>
              <a:t>park  girişi </a:t>
            </a:r>
            <a:r>
              <a:rPr sz="2600" dirty="0">
                <a:latin typeface="Arial"/>
                <a:cs typeface="Arial"/>
              </a:rPr>
              <a:t>kuzey yönüne </a:t>
            </a:r>
            <a:r>
              <a:rPr sz="2600" spc="-15" dirty="0">
                <a:latin typeface="Arial"/>
                <a:cs typeface="Arial"/>
              </a:rPr>
              <a:t>bakmalıdır. </a:t>
            </a:r>
            <a:r>
              <a:rPr sz="2600" dirty="0">
                <a:latin typeface="Arial"/>
                <a:cs typeface="Arial"/>
              </a:rPr>
              <a:t>Kurulacak rasat </a:t>
            </a:r>
            <a:r>
              <a:rPr sz="2600" spc="-5" dirty="0">
                <a:latin typeface="Arial"/>
                <a:cs typeface="Arial"/>
              </a:rPr>
              <a:t>parkının  </a:t>
            </a:r>
            <a:r>
              <a:rPr sz="2600" dirty="0">
                <a:latin typeface="Arial"/>
                <a:cs typeface="Arial"/>
              </a:rPr>
              <a:t>enlem ve boylam dereceleri de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belirtilmelidir.</a:t>
            </a:r>
            <a:endParaRPr sz="26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Rasat </a:t>
            </a:r>
            <a:r>
              <a:rPr sz="2600" spc="-5" dirty="0">
                <a:latin typeface="Arial"/>
                <a:cs typeface="Arial"/>
              </a:rPr>
              <a:t>parkı içerisine </a:t>
            </a:r>
            <a:r>
              <a:rPr sz="2600" dirty="0">
                <a:latin typeface="Arial"/>
                <a:cs typeface="Arial"/>
              </a:rPr>
              <a:t>aletler </a:t>
            </a:r>
            <a:r>
              <a:rPr sz="2600" spc="-5" dirty="0">
                <a:latin typeface="Arial"/>
                <a:cs typeface="Arial"/>
              </a:rPr>
              <a:t>birbirine </a:t>
            </a:r>
            <a:r>
              <a:rPr sz="2600" dirty="0">
                <a:latin typeface="Arial"/>
                <a:cs typeface="Arial"/>
              </a:rPr>
              <a:t>engel  olmayacak </a:t>
            </a:r>
            <a:r>
              <a:rPr sz="2600" spc="-5" dirty="0">
                <a:latin typeface="Arial"/>
                <a:cs typeface="Arial"/>
              </a:rPr>
              <a:t>biçimde </a:t>
            </a:r>
            <a:r>
              <a:rPr sz="2600" spc="-15" dirty="0">
                <a:latin typeface="Arial"/>
                <a:cs typeface="Arial"/>
              </a:rPr>
              <a:t>yerleştirilir. </a:t>
            </a:r>
            <a:r>
              <a:rPr sz="2600" b="1" spc="-5" dirty="0">
                <a:latin typeface="Arial"/>
                <a:cs typeface="Arial"/>
              </a:rPr>
              <a:t>Basınç ölçerler </a:t>
            </a:r>
            <a:r>
              <a:rPr sz="2600" spc="-5" dirty="0">
                <a:latin typeface="Arial"/>
                <a:cs typeface="Arial"/>
              </a:rPr>
              <a:t>ile </a:t>
            </a:r>
            <a:r>
              <a:rPr sz="2600" dirty="0">
                <a:latin typeface="Arial"/>
                <a:cs typeface="Arial"/>
              </a:rPr>
              <a:t>saatlik  rüzgar </a:t>
            </a:r>
            <a:r>
              <a:rPr sz="2600" spc="-5" dirty="0">
                <a:latin typeface="Arial"/>
                <a:cs typeface="Arial"/>
              </a:rPr>
              <a:t>hızı ölçümü </a:t>
            </a:r>
            <a:r>
              <a:rPr sz="2600" dirty="0">
                <a:latin typeface="Arial"/>
                <a:cs typeface="Arial"/>
              </a:rPr>
              <a:t>yapan </a:t>
            </a:r>
            <a:r>
              <a:rPr sz="2600" b="1" dirty="0">
                <a:latin typeface="Arial"/>
                <a:cs typeface="Arial"/>
              </a:rPr>
              <a:t>anemograflar </a:t>
            </a:r>
            <a:r>
              <a:rPr sz="2600" dirty="0">
                <a:latin typeface="Arial"/>
                <a:cs typeface="Arial"/>
              </a:rPr>
              <a:t>bina </a:t>
            </a:r>
            <a:r>
              <a:rPr sz="2600" spc="-5" dirty="0">
                <a:latin typeface="Arial"/>
                <a:cs typeface="Arial"/>
              </a:rPr>
              <a:t>içerisinde  </a:t>
            </a:r>
            <a:r>
              <a:rPr sz="2600" dirty="0">
                <a:latin typeface="Arial"/>
                <a:cs typeface="Arial"/>
              </a:rPr>
              <a:t>özel yerlerinde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bulunur.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155" y="0"/>
            <a:ext cx="384505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6595" y="23571"/>
            <a:ext cx="3879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52223"/>
                </a:solidFill>
              </a:rPr>
              <a:t>Barometre ve</a:t>
            </a:r>
            <a:r>
              <a:rPr sz="2800" spc="-10" dirty="0">
                <a:solidFill>
                  <a:srgbClr val="C52223"/>
                </a:solidFill>
              </a:rPr>
              <a:t> </a:t>
            </a:r>
            <a:r>
              <a:rPr sz="2800" spc="-5" dirty="0">
                <a:solidFill>
                  <a:srgbClr val="C52223"/>
                </a:solidFill>
              </a:rPr>
              <a:t>Barograf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5443"/>
            <a:ext cx="9144000" cy="5972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1422" y="304622"/>
            <a:ext cx="1505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Baro</a:t>
            </a:r>
            <a:r>
              <a:rPr sz="2800" spc="-15" dirty="0"/>
              <a:t>g</a:t>
            </a:r>
            <a:r>
              <a:rPr sz="2800" spc="-5" dirty="0"/>
              <a:t>raf</a:t>
            </a:r>
            <a:endParaRPr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59634"/>
            <a:ext cx="9144000" cy="5198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073" y="304622"/>
            <a:ext cx="4814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Anemometre ve</a:t>
            </a:r>
            <a:r>
              <a:rPr sz="2800" spc="-110" dirty="0"/>
              <a:t> </a:t>
            </a:r>
            <a:r>
              <a:rPr sz="2800" spc="-5" dirty="0"/>
              <a:t>Anemoskop</a:t>
            </a: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3918"/>
            <a:ext cx="9144000" cy="5974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4417" y="212547"/>
            <a:ext cx="1898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</a:t>
            </a:r>
            <a:r>
              <a:rPr sz="2800" spc="-20" dirty="0"/>
              <a:t>n</a:t>
            </a:r>
            <a:r>
              <a:rPr sz="2800" spc="-5" dirty="0"/>
              <a:t>emo</a:t>
            </a:r>
            <a:r>
              <a:rPr sz="2800" spc="-20" dirty="0"/>
              <a:t>g</a:t>
            </a:r>
            <a:r>
              <a:rPr sz="2800" spc="-5" dirty="0"/>
              <a:t>raf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155" y="0"/>
            <a:ext cx="408584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2180" y="2662504"/>
            <a:ext cx="888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a</a:t>
            </a:r>
            <a:r>
              <a:rPr dirty="0"/>
              <a:t>d</a:t>
            </a:r>
            <a:r>
              <a:rPr spc="-10" dirty="0"/>
              <a:t>a</a:t>
            </a:r>
            <a:r>
              <a:rPr dirty="0"/>
              <a:t>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0"/>
            <a:ext cx="433273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089" y="2590037"/>
            <a:ext cx="10331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Rad</a:t>
            </a:r>
            <a:r>
              <a:rPr sz="2800" spc="5" dirty="0"/>
              <a:t>a</a:t>
            </a:r>
            <a:r>
              <a:rPr sz="2800" spc="-5" dirty="0"/>
              <a:t>r</a:t>
            </a:r>
            <a:endParaRPr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155" y="0"/>
            <a:ext cx="417576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085" y="2929889"/>
            <a:ext cx="1031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Radar</a:t>
            </a:r>
            <a:endParaRPr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6755"/>
            <a:ext cx="9144000" cy="5381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5561" y="126250"/>
            <a:ext cx="5641340" cy="108902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45"/>
              </a:spcBef>
            </a:pPr>
            <a:r>
              <a:rPr sz="3200" dirty="0"/>
              <a:t>Ravin</a:t>
            </a:r>
            <a:endParaRPr sz="3200"/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pc="-40" dirty="0"/>
              <a:t>Veri </a:t>
            </a:r>
            <a:r>
              <a:rPr spc="-30" dirty="0"/>
              <a:t>Toplama </a:t>
            </a:r>
            <a:r>
              <a:rPr spc="-5" dirty="0"/>
              <a:t>ve Değerlendirme</a:t>
            </a:r>
            <a:r>
              <a:rPr spc="10" dirty="0"/>
              <a:t> </a:t>
            </a:r>
            <a:r>
              <a:rPr spc="-5" dirty="0"/>
              <a:t>Ünitesi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0"/>
            <a:ext cx="489356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2744" y="2375103"/>
            <a:ext cx="8553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</a:t>
            </a:r>
            <a:r>
              <a:rPr spc="-10" dirty="0"/>
              <a:t>a</a:t>
            </a:r>
            <a:r>
              <a:rPr dirty="0"/>
              <a:t>vin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7618"/>
            <a:ext cx="5152644" cy="685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908303"/>
            <a:ext cx="8324088" cy="5494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333756"/>
            <a:ext cx="5858255" cy="607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0082" y="6464909"/>
            <a:ext cx="2609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Balon </a:t>
            </a:r>
            <a:r>
              <a:rPr sz="2000" b="1" spc="-15" dirty="0">
                <a:latin typeface="Arial"/>
                <a:cs typeface="Arial"/>
              </a:rPr>
              <a:t>ve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Radiosonde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4770"/>
            <a:ext cx="9144000" cy="5253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0942" y="573404"/>
            <a:ext cx="19646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Rasat</a:t>
            </a:r>
            <a:r>
              <a:rPr sz="2800" spc="-50" dirty="0"/>
              <a:t> </a:t>
            </a:r>
            <a:r>
              <a:rPr sz="2800" spc="-5" dirty="0"/>
              <a:t>Parkı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13203"/>
            <a:ext cx="9144000" cy="4844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4859" y="857757"/>
            <a:ext cx="23533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4295" algn="l"/>
              </a:tabLst>
            </a:pPr>
            <a:r>
              <a:rPr sz="3200" spc="-5" dirty="0"/>
              <a:t>Rasa</a:t>
            </a:r>
            <a:r>
              <a:rPr sz="3200" dirty="0"/>
              <a:t>t	Parkı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59634"/>
            <a:ext cx="9144000" cy="5198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894" y="641426"/>
            <a:ext cx="2350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3025" algn="l"/>
              </a:tabLst>
            </a:pPr>
            <a:r>
              <a:rPr sz="3200" spc="-5" dirty="0"/>
              <a:t>Ra</a:t>
            </a:r>
            <a:r>
              <a:rPr sz="3200" spc="-15" dirty="0"/>
              <a:t>s</a:t>
            </a:r>
            <a:r>
              <a:rPr sz="3200" spc="-5" dirty="0"/>
              <a:t>a</a:t>
            </a:r>
            <a:r>
              <a:rPr sz="3200" dirty="0"/>
              <a:t>t	P</a:t>
            </a:r>
            <a:r>
              <a:rPr sz="3200" spc="-15" dirty="0"/>
              <a:t>a</a:t>
            </a:r>
            <a:r>
              <a:rPr sz="3200" spc="-5" dirty="0"/>
              <a:t>rkı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765048"/>
            <a:ext cx="7234428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25095"/>
            <a:ext cx="8044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Termograf </a:t>
            </a:r>
            <a:r>
              <a:rPr dirty="0"/>
              <a:t>ve</a:t>
            </a:r>
            <a:r>
              <a:rPr spc="20" dirty="0"/>
              <a:t> </a:t>
            </a:r>
            <a:r>
              <a:rPr dirty="0"/>
              <a:t>Higrograf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Maksimum ve </a:t>
            </a:r>
            <a:r>
              <a:rPr dirty="0"/>
              <a:t>Minimum ile </a:t>
            </a:r>
            <a:r>
              <a:rPr spc="-5" dirty="0"/>
              <a:t>Islak ve Kuru</a:t>
            </a:r>
            <a:r>
              <a:rPr spc="-25" dirty="0"/>
              <a:t> </a:t>
            </a:r>
            <a:r>
              <a:rPr spc="-15" dirty="0"/>
              <a:t>Termometreler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5545328"/>
            <a:ext cx="8484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Sıcaklık </a:t>
            </a:r>
            <a:r>
              <a:rPr sz="1800" b="1" spc="-20" dirty="0">
                <a:latin typeface="Arial"/>
                <a:cs typeface="Arial"/>
              </a:rPr>
              <a:t>ve </a:t>
            </a:r>
            <a:r>
              <a:rPr sz="1800" b="1" dirty="0">
                <a:latin typeface="Arial"/>
                <a:cs typeface="Arial"/>
              </a:rPr>
              <a:t>nemlilik </a:t>
            </a:r>
            <a:r>
              <a:rPr sz="1800" b="1" spc="-10" dirty="0">
                <a:latin typeface="Arial"/>
                <a:cs typeface="Arial"/>
              </a:rPr>
              <a:t>rasat </a:t>
            </a:r>
            <a:r>
              <a:rPr sz="1800" b="1" spc="-5" dirty="0">
                <a:latin typeface="Arial"/>
                <a:cs typeface="Arial"/>
              </a:rPr>
              <a:t>siperi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Bu </a:t>
            </a:r>
            <a:r>
              <a:rPr sz="1800" spc="-5" dirty="0">
                <a:latin typeface="Arial"/>
                <a:cs typeface="Arial"/>
              </a:rPr>
              <a:t>siperler yerden 1.25 </a:t>
            </a:r>
            <a:r>
              <a:rPr sz="1800" dirty="0">
                <a:latin typeface="Arial"/>
                <a:cs typeface="Arial"/>
              </a:rPr>
              <a:t>m – </a:t>
            </a:r>
            <a:r>
              <a:rPr sz="1800" spc="-5" dirty="0">
                <a:latin typeface="Arial"/>
                <a:cs typeface="Arial"/>
              </a:rPr>
              <a:t>2.00 </a:t>
            </a:r>
            <a:r>
              <a:rPr sz="1800" dirty="0">
                <a:latin typeface="Arial"/>
                <a:cs typeface="Arial"/>
              </a:rPr>
              <a:t>m  </a:t>
            </a:r>
            <a:r>
              <a:rPr sz="1800" spc="-15" dirty="0">
                <a:latin typeface="Arial"/>
                <a:cs typeface="Arial"/>
              </a:rPr>
              <a:t>yüksekliktedir. </a:t>
            </a:r>
            <a:r>
              <a:rPr sz="1800" spc="-5" dirty="0">
                <a:latin typeface="Arial"/>
                <a:cs typeface="Arial"/>
              </a:rPr>
              <a:t>Siper </a:t>
            </a:r>
            <a:r>
              <a:rPr sz="1800" dirty="0">
                <a:latin typeface="Arial"/>
                <a:cs typeface="Arial"/>
              </a:rPr>
              <a:t>kapağı </a:t>
            </a:r>
            <a:r>
              <a:rPr sz="1800" spc="-5" dirty="0">
                <a:latin typeface="Arial"/>
                <a:cs typeface="Arial"/>
              </a:rPr>
              <a:t>kuzeye </a:t>
            </a:r>
            <a:r>
              <a:rPr sz="1800" spc="-15" dirty="0">
                <a:latin typeface="Arial"/>
                <a:cs typeface="Arial"/>
              </a:rPr>
              <a:t>bakmaktadır. </a:t>
            </a:r>
            <a:r>
              <a:rPr sz="1800" spc="-5" dirty="0">
                <a:latin typeface="Arial"/>
                <a:cs typeface="Arial"/>
              </a:rPr>
              <a:t>Bu </a:t>
            </a:r>
            <a:r>
              <a:rPr sz="1800" dirty="0">
                <a:latin typeface="Arial"/>
                <a:cs typeface="Arial"/>
              </a:rPr>
              <a:t>siperde </a:t>
            </a:r>
            <a:r>
              <a:rPr sz="1800" spc="-5" dirty="0">
                <a:latin typeface="Arial"/>
                <a:cs typeface="Arial"/>
              </a:rPr>
              <a:t>maksimum, minimum,  ıslak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kuru termometreler ile termograf, higrograf ve higrometreler </a:t>
            </a:r>
            <a:r>
              <a:rPr sz="1800" spc="-15" dirty="0">
                <a:latin typeface="Arial"/>
                <a:cs typeface="Arial"/>
              </a:rPr>
              <a:t>bulunur. </a:t>
            </a:r>
            <a:r>
              <a:rPr sz="1800" spc="-5" dirty="0">
                <a:latin typeface="Arial"/>
                <a:cs typeface="Arial"/>
              </a:rPr>
              <a:t>Islak  ve kuru termometreler havanın </a:t>
            </a:r>
            <a:r>
              <a:rPr sz="1800" spc="-10" dirty="0">
                <a:latin typeface="Arial"/>
                <a:cs typeface="Arial"/>
              </a:rPr>
              <a:t>nemliliğini, havanın </a:t>
            </a:r>
            <a:r>
              <a:rPr sz="1800" spc="-5" dirty="0">
                <a:latin typeface="Arial"/>
                <a:cs typeface="Arial"/>
              </a:rPr>
              <a:t>nispi nemini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ölçer.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908302"/>
            <a:ext cx="3631692" cy="5949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7373" y="23571"/>
            <a:ext cx="4772025" cy="820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Kapalı</a:t>
            </a:r>
            <a:r>
              <a:rPr sz="2800" dirty="0"/>
              <a:t> </a:t>
            </a:r>
            <a:r>
              <a:rPr sz="2800" spc="-10" dirty="0"/>
              <a:t>Siper</a:t>
            </a:r>
            <a:endParaRPr sz="2800"/>
          </a:p>
          <a:p>
            <a:pPr algn="ctr">
              <a:lnSpc>
                <a:spcPct val="100000"/>
              </a:lnSpc>
              <a:spcBef>
                <a:spcPts val="20"/>
              </a:spcBef>
              <a:tabLst>
                <a:tab pos="2567940" algn="l"/>
              </a:tabLst>
            </a:pPr>
            <a:r>
              <a:rPr spc="-25" dirty="0"/>
              <a:t>Termograf</a:t>
            </a:r>
            <a:r>
              <a:rPr spc="-85" dirty="0"/>
              <a:t> </a:t>
            </a:r>
            <a:r>
              <a:rPr sz="2000" dirty="0"/>
              <a:t>(Üstte),	</a:t>
            </a:r>
            <a:r>
              <a:rPr dirty="0"/>
              <a:t>Higrograf</a:t>
            </a:r>
            <a:r>
              <a:rPr spc="-185" dirty="0"/>
              <a:t> </a:t>
            </a:r>
            <a:r>
              <a:rPr sz="2000" dirty="0"/>
              <a:t>(Altta)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Ekran Gösterisi (4:3)</PresentationFormat>
  <Paragraphs>79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TeXGyreAdventor</vt:lpstr>
      <vt:lpstr>Times New Roman</vt:lpstr>
      <vt:lpstr>Office Theme</vt:lpstr>
      <vt:lpstr>METEOROLOJİ</vt:lpstr>
      <vt:lpstr>RASAT PARKI</vt:lpstr>
      <vt:lpstr>PowerPoint Sunusu</vt:lpstr>
      <vt:lpstr>PowerPoint Sunusu</vt:lpstr>
      <vt:lpstr>Rasat Parkı</vt:lpstr>
      <vt:lpstr>Rasat Parkı</vt:lpstr>
      <vt:lpstr>Rasat Parkı</vt:lpstr>
      <vt:lpstr>Termograf ve Higrograf Maksimum ve Minimum ile Islak ve Kuru Termometreler</vt:lpstr>
      <vt:lpstr>Kapalı Siper Termograf (Üstte), Higrograf (Altta)</vt:lpstr>
      <vt:lpstr>Kapalı Siper Maksimum ve Minimum Termometreler ile Islak ve Kuru Termometreler</vt:lpstr>
      <vt:lpstr>A Sınıfı Buharlaşma Kabı</vt:lpstr>
      <vt:lpstr>Bellani Termometresi ( Maksimum, Minimum ve Anlık Sıcaklık Ölçer )</vt:lpstr>
      <vt:lpstr>Anemometre ve Anemoskop</vt:lpstr>
      <vt:lpstr>Toprak Termometreleri</vt:lpstr>
      <vt:lpstr>Toprak Üstü Termometresi</vt:lpstr>
      <vt:lpstr>Toprak Termometreleri</vt:lpstr>
      <vt:lpstr>Toprak  Termometresi  (50 cm)</vt:lpstr>
      <vt:lpstr>Toprak termometreleri 50 cm (kırmızı) 100 cm (siyah)</vt:lpstr>
      <vt:lpstr>Plüviyometre ve Plüviyograf</vt:lpstr>
      <vt:lpstr>Plüviyograf</vt:lpstr>
      <vt:lpstr>Plüviyometre</vt:lpstr>
      <vt:lpstr>Plüviyometre</vt:lpstr>
      <vt:lpstr>Helyograf</vt:lpstr>
      <vt:lpstr>Aktinograf</vt:lpstr>
      <vt:lpstr>Aktinograf</vt:lpstr>
      <vt:lpstr>Aktinometre</vt:lpstr>
      <vt:lpstr>Açık Kademeli Siper Maksimum ve Minimum ile Islak ve Kuru Termometreler</vt:lpstr>
      <vt:lpstr>Kapalı Siper Evaporigraf ve Evaporimetre</vt:lpstr>
      <vt:lpstr>Evaporimetre ve Evaporigraf</vt:lpstr>
      <vt:lpstr>Barometre ve Barograf</vt:lpstr>
      <vt:lpstr>Barograf</vt:lpstr>
      <vt:lpstr>Anemometre ve Anemoskop</vt:lpstr>
      <vt:lpstr>Anemograf</vt:lpstr>
      <vt:lpstr>Radar</vt:lpstr>
      <vt:lpstr>Radar</vt:lpstr>
      <vt:lpstr>Radar</vt:lpstr>
      <vt:lpstr>Ravin Veri Toplama ve Değerlendirme Ünitesi</vt:lpstr>
      <vt:lpstr>Ravin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1</cp:revision>
  <dcterms:created xsi:type="dcterms:W3CDTF">2020-05-11T07:03:23Z</dcterms:created>
  <dcterms:modified xsi:type="dcterms:W3CDTF">2020-05-11T07:10:08Z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