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7" r:id="rId3"/>
    <p:sldId id="258" r:id="rId4"/>
    <p:sldId id="264" r:id="rId5"/>
    <p:sldId id="259" r:id="rId6"/>
    <p:sldId id="260" r:id="rId7"/>
    <p:sldId id="265" r:id="rId8"/>
    <p:sldId id="261" r:id="rId9"/>
    <p:sldId id="266" r:id="rId10"/>
    <p:sldId id="262"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337859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64156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55269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344797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2545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14399380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96951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2178188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50361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33B4639-EE0F-40B1-8989-C489DAEFE7AF}" type="datetimeFigureOut">
              <a:rPr lang="tr-TR" smtClean="0"/>
              <a:t>3.3.2020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1620653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33B4639-EE0F-40B1-8989-C489DAEFE7AF}"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2914275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33B4639-EE0F-40B1-8989-C489DAEFE7AF}" type="datetimeFigureOut">
              <a:rPr lang="tr-TR" smtClean="0"/>
              <a:t>3.3.2020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158849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33B4639-EE0F-40B1-8989-C489DAEFE7AF}" type="datetimeFigureOut">
              <a:rPr lang="tr-TR" smtClean="0"/>
              <a:t>3.3.2020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1837472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3B4639-EE0F-40B1-8989-C489DAEFE7AF}" type="datetimeFigureOut">
              <a:rPr lang="tr-TR" smtClean="0"/>
              <a:t>3.3.2020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2960574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33B4639-EE0F-40B1-8989-C489DAEFE7AF}"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3818255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33B4639-EE0F-40B1-8989-C489DAEFE7AF}" type="datetimeFigureOut">
              <a:rPr lang="tr-TR" smtClean="0"/>
              <a:t>3.3.2020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ECD74A6-9479-434B-8EBE-71502B4A0404}" type="slidenum">
              <a:rPr lang="tr-TR" smtClean="0"/>
              <a:t>‹#›</a:t>
            </a:fld>
            <a:endParaRPr lang="tr-TR"/>
          </a:p>
        </p:txBody>
      </p:sp>
    </p:spTree>
    <p:extLst>
      <p:ext uri="{BB962C8B-B14F-4D97-AF65-F5344CB8AC3E}">
        <p14:creationId xmlns:p14="http://schemas.microsoft.com/office/powerpoint/2010/main" val="319684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33B4639-EE0F-40B1-8989-C489DAEFE7AF}" type="datetimeFigureOut">
              <a:rPr lang="tr-TR" smtClean="0"/>
              <a:t>3.3.2020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ECD74A6-9479-434B-8EBE-71502B4A0404}" type="slidenum">
              <a:rPr lang="tr-TR" smtClean="0"/>
              <a:t>‹#›</a:t>
            </a:fld>
            <a:endParaRPr lang="tr-TR"/>
          </a:p>
        </p:txBody>
      </p:sp>
    </p:spTree>
    <p:extLst>
      <p:ext uri="{BB962C8B-B14F-4D97-AF65-F5344CB8AC3E}">
        <p14:creationId xmlns:p14="http://schemas.microsoft.com/office/powerpoint/2010/main" val="25289492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78467" y="1812252"/>
            <a:ext cx="7766936" cy="1646302"/>
          </a:xfrm>
        </p:spPr>
        <p:txBody>
          <a:bodyPr/>
          <a:lstStyle/>
          <a:p>
            <a:r>
              <a:rPr lang="tr-TR" dirty="0" smtClean="0"/>
              <a:t>BİLGİ MERKEZLERİ YÖNETİMİ</a:t>
            </a:r>
            <a:endParaRPr lang="tr-TR" dirty="0"/>
          </a:p>
        </p:txBody>
      </p:sp>
      <p:sp>
        <p:nvSpPr>
          <p:cNvPr id="3" name="Alt Başlık 2"/>
          <p:cNvSpPr>
            <a:spLocks noGrp="1"/>
          </p:cNvSpPr>
          <p:nvPr>
            <p:ph type="subTitle" idx="1"/>
          </p:nvPr>
        </p:nvSpPr>
        <p:spPr>
          <a:xfrm>
            <a:off x="4463087" y="4154743"/>
            <a:ext cx="4203239" cy="1096899"/>
          </a:xfrm>
        </p:spPr>
        <p:txBody>
          <a:bodyPr>
            <a:normAutofit/>
          </a:bodyPr>
          <a:lstStyle/>
          <a:p>
            <a:r>
              <a:rPr lang="tr-TR" sz="2400" dirty="0" smtClean="0"/>
              <a:t>YÖNETİM VE YÖNETİCİ</a:t>
            </a:r>
            <a:endParaRPr lang="tr-TR" sz="2400" dirty="0"/>
          </a:p>
        </p:txBody>
      </p:sp>
    </p:spTree>
    <p:extLst>
      <p:ext uri="{BB962C8B-B14F-4D97-AF65-F5344CB8AC3E}">
        <p14:creationId xmlns:p14="http://schemas.microsoft.com/office/powerpoint/2010/main" val="1408019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YÖNETİCİNİN BAŞLICA </a:t>
            </a:r>
            <a:r>
              <a:rPr lang="tr-TR" dirty="0" smtClean="0"/>
              <a:t>GÖREVLERİ</a:t>
            </a:r>
            <a:endParaRPr lang="tr-TR" dirty="0"/>
          </a:p>
        </p:txBody>
      </p:sp>
      <p:sp>
        <p:nvSpPr>
          <p:cNvPr id="3" name="İçerik Yer Tutucusu 2"/>
          <p:cNvSpPr>
            <a:spLocks noGrp="1"/>
          </p:cNvSpPr>
          <p:nvPr>
            <p:ph idx="1"/>
          </p:nvPr>
        </p:nvSpPr>
        <p:spPr/>
        <p:txBody>
          <a:bodyPr>
            <a:normAutofit/>
          </a:bodyPr>
          <a:lstStyle/>
          <a:p>
            <a:pPr marL="0" lvl="0" indent="0" algn="just">
              <a:lnSpc>
                <a:spcPct val="150000"/>
              </a:lnSpc>
              <a:buNone/>
            </a:pPr>
            <a:r>
              <a:rPr lang="tr-TR" dirty="0" smtClean="0"/>
              <a:t>1 - İlk </a:t>
            </a:r>
            <a:r>
              <a:rPr lang="tr-TR" dirty="0"/>
              <a:t>olarak kuruluşun amaçlarını </a:t>
            </a:r>
            <a:r>
              <a:rPr lang="tr-TR" dirty="0" smtClean="0"/>
              <a:t>belirler, </a:t>
            </a:r>
            <a:r>
              <a:rPr lang="tr-TR" dirty="0"/>
              <a:t>bu amaçlara ulaşmak için hangi işlerin, hangi sırayla ve nasıl yapılacağını </a:t>
            </a:r>
            <a:r>
              <a:rPr lang="tr-TR" dirty="0" smtClean="0"/>
              <a:t>planlar.</a:t>
            </a:r>
            <a:endParaRPr lang="tr-TR" dirty="0"/>
          </a:p>
          <a:p>
            <a:pPr marL="0" lvl="0" indent="0" algn="just">
              <a:lnSpc>
                <a:spcPct val="150000"/>
              </a:lnSpc>
              <a:buNone/>
            </a:pPr>
            <a:r>
              <a:rPr lang="tr-TR" dirty="0" smtClean="0"/>
              <a:t>2 - Planlamada </a:t>
            </a:r>
            <a:r>
              <a:rPr lang="tr-TR" dirty="0"/>
              <a:t>neyin yakın gelecekte neyin daha sonra gerçekleşeceğini </a:t>
            </a:r>
            <a:r>
              <a:rPr lang="tr-TR" dirty="0" smtClean="0"/>
              <a:t>belirler, </a:t>
            </a:r>
            <a:r>
              <a:rPr lang="tr-TR" dirty="0"/>
              <a:t>yakın ve uzak gelecekte gerçekleşecek işlerin ne kadar zaman alacağını </a:t>
            </a:r>
            <a:r>
              <a:rPr lang="tr-TR" dirty="0" smtClean="0"/>
              <a:t>hesaplar, </a:t>
            </a:r>
            <a:r>
              <a:rPr lang="tr-TR" dirty="0"/>
              <a:t>kısa ve uzun vadeli planlar </a:t>
            </a:r>
            <a:r>
              <a:rPr lang="tr-TR" dirty="0" smtClean="0"/>
              <a:t>yapar.</a:t>
            </a:r>
            <a:endParaRPr lang="tr-TR" dirty="0"/>
          </a:p>
          <a:p>
            <a:pPr marL="0" lvl="0" indent="0" algn="just">
              <a:lnSpc>
                <a:spcPct val="150000"/>
              </a:lnSpc>
              <a:buNone/>
            </a:pPr>
            <a:r>
              <a:rPr lang="tr-TR" dirty="0" smtClean="0"/>
              <a:t>3 - Planı </a:t>
            </a:r>
            <a:r>
              <a:rPr lang="tr-TR" dirty="0"/>
              <a:t>gerçekleştirmek için yapılacak çalışmaların en iyi nasıl örgütlenebileceğine karar </a:t>
            </a:r>
            <a:r>
              <a:rPr lang="tr-TR" dirty="0" smtClean="0"/>
              <a:t>verir.</a:t>
            </a:r>
            <a:endParaRPr lang="tr-TR" dirty="0"/>
          </a:p>
        </p:txBody>
      </p:sp>
    </p:spTree>
    <p:extLst>
      <p:ext uri="{BB962C8B-B14F-4D97-AF65-F5344CB8AC3E}">
        <p14:creationId xmlns:p14="http://schemas.microsoft.com/office/powerpoint/2010/main" val="530528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YÖNETİCİNİN BAŞLICA GÖREVLERİ</a:t>
            </a:r>
          </a:p>
        </p:txBody>
      </p:sp>
      <p:sp>
        <p:nvSpPr>
          <p:cNvPr id="3" name="İçerik Yer Tutucusu 2"/>
          <p:cNvSpPr>
            <a:spLocks noGrp="1"/>
          </p:cNvSpPr>
          <p:nvPr>
            <p:ph idx="1"/>
          </p:nvPr>
        </p:nvSpPr>
        <p:spPr/>
        <p:txBody>
          <a:bodyPr/>
          <a:lstStyle/>
          <a:p>
            <a:pPr marL="0" lvl="0" indent="0" algn="just">
              <a:lnSpc>
                <a:spcPct val="150000"/>
              </a:lnSpc>
              <a:buNone/>
            </a:pPr>
            <a:r>
              <a:rPr lang="tr-TR" dirty="0"/>
              <a:t>4 - Amaçlara ulaşabilmek için gerekli insan gücünü, bir kişinin harcayacağı zamanı ve gerekli malzemeyi hesaplar</a:t>
            </a:r>
            <a:r>
              <a:rPr lang="tr-TR" dirty="0" smtClean="0"/>
              <a:t>.</a:t>
            </a:r>
          </a:p>
          <a:p>
            <a:pPr marL="0" lvl="0" indent="0" algn="just">
              <a:lnSpc>
                <a:spcPct val="150000"/>
              </a:lnSpc>
              <a:buNone/>
            </a:pPr>
            <a:endParaRPr lang="tr-TR" dirty="0"/>
          </a:p>
          <a:p>
            <a:pPr marL="0" lvl="0" indent="0" algn="just">
              <a:lnSpc>
                <a:spcPct val="150000"/>
              </a:lnSpc>
              <a:buNone/>
            </a:pPr>
            <a:r>
              <a:rPr lang="tr-TR" dirty="0"/>
              <a:t>5 - Plan yapıldığında, ortaya çıkan ya da yapılan gerekli çalışmaları gruplandırır, uygun bir taslak meydana getirir, iş yöntemlerini ve süreçlerini yapılaştırır. Hazırlanan taslak, çeşitli kişilerin sorumluluklarının ve yeteneklerinin birbiriyle ilgili olduğunu gösterecektir</a:t>
            </a:r>
            <a:r>
              <a:rPr lang="tr-TR" dirty="0" smtClean="0"/>
              <a:t>.</a:t>
            </a:r>
            <a:endParaRPr lang="tr-TR" dirty="0"/>
          </a:p>
        </p:txBody>
      </p:sp>
    </p:spTree>
    <p:extLst>
      <p:ext uri="{BB962C8B-B14F-4D97-AF65-F5344CB8AC3E}">
        <p14:creationId xmlns:p14="http://schemas.microsoft.com/office/powerpoint/2010/main" val="4129639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YÖNETİM</a:t>
            </a:r>
            <a:endParaRPr lang="tr-TR" dirty="0"/>
          </a:p>
        </p:txBody>
      </p:sp>
      <p:sp>
        <p:nvSpPr>
          <p:cNvPr id="3" name="İçerik Yer Tutucusu 2"/>
          <p:cNvSpPr>
            <a:spLocks noGrp="1"/>
          </p:cNvSpPr>
          <p:nvPr>
            <p:ph idx="1"/>
          </p:nvPr>
        </p:nvSpPr>
        <p:spPr>
          <a:xfrm>
            <a:off x="677334" y="1662545"/>
            <a:ext cx="8596668" cy="4378817"/>
          </a:xfrm>
        </p:spPr>
        <p:txBody>
          <a:bodyPr>
            <a:normAutofit fontScale="92500" lnSpcReduction="10000"/>
          </a:bodyPr>
          <a:lstStyle/>
          <a:p>
            <a:pPr marL="0" indent="0" algn="just">
              <a:lnSpc>
                <a:spcPct val="150000"/>
              </a:lnSpc>
              <a:buNone/>
            </a:pPr>
            <a:r>
              <a:rPr lang="tr-TR" dirty="0" smtClean="0"/>
              <a:t>	«İnsanlarla iş yapma sanatı»</a:t>
            </a:r>
          </a:p>
          <a:p>
            <a:pPr marL="0" indent="0" algn="just">
              <a:lnSpc>
                <a:spcPct val="150000"/>
              </a:lnSpc>
              <a:buNone/>
            </a:pPr>
            <a:endParaRPr lang="tr-TR" dirty="0"/>
          </a:p>
          <a:p>
            <a:pPr marL="0" indent="0" algn="just">
              <a:lnSpc>
                <a:spcPct val="150000"/>
              </a:lnSpc>
              <a:buNone/>
            </a:pPr>
            <a:r>
              <a:rPr lang="tr-TR" dirty="0" smtClean="0"/>
              <a:t>	Yönetim</a:t>
            </a:r>
            <a:r>
              <a:rPr lang="tr-TR" dirty="0"/>
              <a:t>, belli bir amaca ulaşabilmek için, bir grup insanın işbirliğini sağlama, insan gücü, zaman, malzeme, para gibi olanakları, bu amaç doğrultusunda, en etkin ve verimli biçimde kullanabilmelidir</a:t>
            </a:r>
            <a:r>
              <a:rPr lang="tr-TR" dirty="0" smtClean="0"/>
              <a:t>.</a:t>
            </a:r>
          </a:p>
          <a:p>
            <a:pPr marL="0" indent="0" algn="just">
              <a:lnSpc>
                <a:spcPct val="150000"/>
              </a:lnSpc>
              <a:buNone/>
            </a:pPr>
            <a:endParaRPr lang="tr-TR" dirty="0" smtClean="0"/>
          </a:p>
          <a:p>
            <a:pPr marL="0" indent="0" algn="just">
              <a:lnSpc>
                <a:spcPct val="150000"/>
              </a:lnSpc>
              <a:buNone/>
            </a:pPr>
            <a:r>
              <a:rPr lang="tr-TR" dirty="0" smtClean="0"/>
              <a:t>Başka bir tanımda ise;</a:t>
            </a:r>
            <a:endParaRPr lang="tr-TR" dirty="0"/>
          </a:p>
          <a:p>
            <a:pPr marL="0" indent="0" algn="just">
              <a:lnSpc>
                <a:spcPct val="150000"/>
              </a:lnSpc>
              <a:buNone/>
            </a:pPr>
            <a:r>
              <a:rPr lang="tr-TR" dirty="0" smtClean="0"/>
              <a:t>	Yönetim</a:t>
            </a:r>
            <a:r>
              <a:rPr lang="tr-TR" dirty="0"/>
              <a:t>, örgütsel amaç ve hedefleri gerçekleştirmek üzere insan kaynakları ile diğer kaynakların koordinasyonunun sağlanması ve eyleme geçirilme süreci olarak tanımlanabilir</a:t>
            </a:r>
            <a:r>
              <a:rPr lang="tr-TR" dirty="0" smtClean="0"/>
              <a:t>.</a:t>
            </a:r>
            <a:endParaRPr lang="tr-TR" dirty="0"/>
          </a:p>
        </p:txBody>
      </p:sp>
    </p:spTree>
    <p:extLst>
      <p:ext uri="{BB962C8B-B14F-4D97-AF65-F5344CB8AC3E}">
        <p14:creationId xmlns:p14="http://schemas.microsoft.com/office/powerpoint/2010/main" val="1603249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BİLİMSEL YÖNETİM</a:t>
            </a:r>
            <a:endParaRPr lang="tr-TR" dirty="0"/>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r>
              <a:rPr lang="tr-TR" dirty="0" smtClean="0"/>
              <a:t>	Çağdaş </a:t>
            </a:r>
            <a:r>
              <a:rPr lang="tr-TR" dirty="0"/>
              <a:t>bilimin ilkelerinin ve metodolojisinin yönetim sorunlarına uygulanmasıdır. Bilim, olay ve sorunların açıklanmasında ya da gelişme sağlayıcı çözümlerin ortaya konmasında, inanca, sezgiye, geçmiş yılların nesnel olmayabilen deneyimlerine değil, somut ve ölçülebilen kanıtlara başvurma ilkesine dayanır. Araştırma ve incelemelerden, deneylerden yararlanır. Yönetme işinde kullanılabilecek bilimsel teknikler de vardır.</a:t>
            </a:r>
          </a:p>
          <a:p>
            <a:pPr marL="0" indent="0" algn="just">
              <a:lnSpc>
                <a:spcPct val="150000"/>
              </a:lnSpc>
              <a:buNone/>
            </a:pPr>
            <a:r>
              <a:rPr lang="tr-TR" dirty="0" smtClean="0"/>
              <a:t>	Bir </a:t>
            </a:r>
            <a:r>
              <a:rPr lang="tr-TR" dirty="0"/>
              <a:t>bilgi merkezi pek çok olanaklara sahip olsa bile, gerekli yönetim bilgilerinden yararlanamadığı zaman, amacına gerektiği gibi ulaşması, zaman, insan gücü, para gibi olanakları boşa harcamaktan kurtulması olanaksızdır. Ülkemizde bu olgunun birçok örnekleri vardır</a:t>
            </a:r>
            <a:r>
              <a:rPr lang="tr-TR" dirty="0" smtClean="0"/>
              <a:t>.</a:t>
            </a:r>
            <a:endParaRPr lang="tr-TR" dirty="0"/>
          </a:p>
        </p:txBody>
      </p:sp>
    </p:spTree>
    <p:extLst>
      <p:ext uri="{BB962C8B-B14F-4D97-AF65-F5344CB8AC3E}">
        <p14:creationId xmlns:p14="http://schemas.microsoft.com/office/powerpoint/2010/main" val="1469578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lnSpc>
                <a:spcPct val="150000"/>
              </a:lnSpc>
              <a:buNone/>
            </a:pPr>
            <a:r>
              <a:rPr lang="tr-TR" dirty="0" smtClean="0"/>
              <a:t>	Dilimize </a:t>
            </a:r>
            <a:r>
              <a:rPr lang="tr-TR" dirty="0"/>
              <a:t>yönetim olarak çevrilen iki farklı terim vardır. Bunlar </a:t>
            </a:r>
            <a:r>
              <a:rPr lang="tr-TR" b="1" dirty="0" err="1"/>
              <a:t>management</a:t>
            </a:r>
            <a:r>
              <a:rPr lang="tr-TR" dirty="0"/>
              <a:t> ve </a:t>
            </a:r>
            <a:r>
              <a:rPr lang="tr-TR" b="1" dirty="0" err="1"/>
              <a:t>administration</a:t>
            </a:r>
            <a:r>
              <a:rPr lang="tr-TR" dirty="0"/>
              <a:t> </a:t>
            </a:r>
            <a:r>
              <a:rPr lang="tr-TR" dirty="0" smtClean="0"/>
              <a:t>terimleridir.</a:t>
            </a:r>
          </a:p>
          <a:p>
            <a:pPr marL="0" indent="0" algn="just">
              <a:lnSpc>
                <a:spcPct val="150000"/>
              </a:lnSpc>
              <a:buNone/>
            </a:pPr>
            <a:r>
              <a:rPr lang="tr-TR" b="1" dirty="0" smtClean="0"/>
              <a:t>Management</a:t>
            </a:r>
            <a:r>
              <a:rPr lang="tr-TR" dirty="0"/>
              <a:t>; kuruluşun amaçlarını anlama, bina, personel, zaman ve paranın bu amaçlar doğrultusunda en etkin olarak nasıl kullanılacağını belirlemedir. </a:t>
            </a:r>
            <a:endParaRPr lang="tr-TR" dirty="0" smtClean="0"/>
          </a:p>
          <a:p>
            <a:pPr marL="0" indent="0" algn="just">
              <a:lnSpc>
                <a:spcPct val="150000"/>
              </a:lnSpc>
              <a:buNone/>
            </a:pPr>
            <a:r>
              <a:rPr lang="tr-TR" b="1" dirty="0" smtClean="0"/>
              <a:t>Administration</a:t>
            </a:r>
            <a:r>
              <a:rPr lang="tr-TR" dirty="0"/>
              <a:t>, günlük işlerle ilgilidir. Daha önce yapılmış planlar doğrultusunda, belirlenmiş bir işbölümü, yöntemler ve süreçler çerçevesinde günlük işleri yürütme anlamına gelir</a:t>
            </a:r>
            <a:r>
              <a:rPr lang="tr-TR" dirty="0" smtClean="0"/>
              <a:t>.</a:t>
            </a:r>
            <a:endParaRPr lang="tr-TR" dirty="0"/>
          </a:p>
        </p:txBody>
      </p:sp>
    </p:spTree>
    <p:extLst>
      <p:ext uri="{BB962C8B-B14F-4D97-AF65-F5344CB8AC3E}">
        <p14:creationId xmlns:p14="http://schemas.microsoft.com/office/powerpoint/2010/main" val="2640575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YÖNETİMİN AMAÇLARI </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lvl="0" algn="just">
              <a:lnSpc>
                <a:spcPct val="150000"/>
              </a:lnSpc>
            </a:pPr>
            <a:r>
              <a:rPr lang="tr-TR" dirty="0" smtClean="0"/>
              <a:t>Kurum/kuruluşlarda </a:t>
            </a:r>
            <a:r>
              <a:rPr lang="tr-TR" dirty="0"/>
              <a:t>etkinlik ve verimliliği artırmak. </a:t>
            </a:r>
          </a:p>
          <a:p>
            <a:pPr lvl="0" algn="just">
              <a:lnSpc>
                <a:spcPct val="150000"/>
              </a:lnSpc>
            </a:pPr>
            <a:r>
              <a:rPr lang="tr-TR" dirty="0"/>
              <a:t>İş gücü, sermaye, teknik donanım vb. örgütsel kaynakların, örgüt amaçlarını gerçekleştirmek üzere bir araya getirilmesi ve bunlarla beraber mümkün olan en iyi verime ulaşmak. </a:t>
            </a:r>
          </a:p>
          <a:p>
            <a:pPr lvl="0" algn="just">
              <a:lnSpc>
                <a:spcPct val="150000"/>
              </a:lnSpc>
            </a:pPr>
            <a:r>
              <a:rPr lang="tr-TR" dirty="0"/>
              <a:t>Bir kurumda/kuruluşta amaçlara ulaşmak için işbirliğinin yapılmasını ve çalışanların bu amaçlar doğrultusunda yönlendirilmesini sağlayabilmek. </a:t>
            </a:r>
          </a:p>
          <a:p>
            <a:pPr lvl="0" algn="just">
              <a:lnSpc>
                <a:spcPct val="150000"/>
              </a:lnSpc>
            </a:pPr>
            <a:r>
              <a:rPr lang="tr-TR" dirty="0"/>
              <a:t>Planlama, örgütleme, yöneltme ve denetim işlevlerini etkin olarak yerine getirebilmek</a:t>
            </a:r>
            <a:r>
              <a:rPr lang="tr-TR" dirty="0" smtClean="0"/>
              <a:t>.</a:t>
            </a:r>
            <a:endParaRPr lang="tr-TR" dirty="0"/>
          </a:p>
        </p:txBody>
      </p:sp>
    </p:spTree>
    <p:extLst>
      <p:ext uri="{BB962C8B-B14F-4D97-AF65-F5344CB8AC3E}">
        <p14:creationId xmlns:p14="http://schemas.microsoft.com/office/powerpoint/2010/main" val="338532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ÖZELLİKLERİ </a:t>
            </a:r>
            <a:endParaRPr lang="tr-TR" dirty="0"/>
          </a:p>
        </p:txBody>
      </p:sp>
      <p:sp>
        <p:nvSpPr>
          <p:cNvPr id="3" name="İçerik Yer Tutucusu 2"/>
          <p:cNvSpPr>
            <a:spLocks noGrp="1"/>
          </p:cNvSpPr>
          <p:nvPr>
            <p:ph idx="1"/>
          </p:nvPr>
        </p:nvSpPr>
        <p:spPr/>
        <p:txBody>
          <a:bodyPr>
            <a:normAutofit fontScale="92500"/>
          </a:bodyPr>
          <a:lstStyle/>
          <a:p>
            <a:pPr lvl="0" algn="just">
              <a:lnSpc>
                <a:spcPct val="150000"/>
              </a:lnSpc>
            </a:pPr>
            <a:r>
              <a:rPr lang="tr-TR" b="1" dirty="0" smtClean="0"/>
              <a:t>Amaç </a:t>
            </a:r>
            <a:r>
              <a:rPr lang="tr-TR" b="1" dirty="0"/>
              <a:t>Özelliği</a:t>
            </a:r>
            <a:r>
              <a:rPr lang="tr-TR" dirty="0"/>
              <a:t> </a:t>
            </a:r>
            <a:r>
              <a:rPr lang="tr-TR" dirty="0" smtClean="0"/>
              <a:t>: </a:t>
            </a:r>
            <a:r>
              <a:rPr lang="tr-TR" dirty="0"/>
              <a:t>Örgütün hayatını sürdürebilmesi için bir amacı olmalıdır. Ancak bu amaç, tüm örgüt üyeleri tarafından benimsenmiş olmalı ve belirlenmiş olmalıdır. Yönetimin tanımında da yer aldığı gibi, belli bir amaca ulaşma vardır</a:t>
            </a:r>
            <a:r>
              <a:rPr lang="tr-TR" dirty="0" smtClean="0"/>
              <a:t>.</a:t>
            </a:r>
          </a:p>
          <a:p>
            <a:pPr lvl="0" algn="just">
              <a:lnSpc>
                <a:spcPct val="150000"/>
              </a:lnSpc>
            </a:pPr>
            <a:endParaRPr lang="tr-TR" dirty="0"/>
          </a:p>
          <a:p>
            <a:pPr lvl="0" algn="just">
              <a:lnSpc>
                <a:spcPct val="150000"/>
              </a:lnSpc>
            </a:pPr>
            <a:r>
              <a:rPr lang="tr-TR" b="1" dirty="0" smtClean="0"/>
              <a:t>İş bölümü </a:t>
            </a:r>
            <a:r>
              <a:rPr lang="tr-TR" b="1" dirty="0"/>
              <a:t>Özelliği</a:t>
            </a:r>
            <a:r>
              <a:rPr lang="tr-TR" b="1" dirty="0" smtClean="0"/>
              <a:t> </a:t>
            </a:r>
            <a:r>
              <a:rPr lang="tr-TR" dirty="0" smtClean="0"/>
              <a:t>: </a:t>
            </a:r>
            <a:r>
              <a:rPr lang="tr-TR" dirty="0"/>
              <a:t>Örgütte amaç belirlendikten sonra, bu amacı gerçekleştirmek için örgüt çalışanları arasında seçimler yapılır. Bu seçimler yapılırken amacı gerçekleştirebilmek için yapılması gereken işleri en iyi yapabilecek çalışanlara göre bölümlendirme gerekir. İşler çeşitli parçalara ayrılır ve o işlere göre işinde uzman kişiler seçilir</a:t>
            </a:r>
            <a:r>
              <a:rPr lang="tr-TR" dirty="0" smtClean="0"/>
              <a:t>.</a:t>
            </a:r>
            <a:endParaRPr lang="tr-TR" dirty="0"/>
          </a:p>
        </p:txBody>
      </p:sp>
    </p:spTree>
    <p:extLst>
      <p:ext uri="{BB962C8B-B14F-4D97-AF65-F5344CB8AC3E}">
        <p14:creationId xmlns:p14="http://schemas.microsoft.com/office/powerpoint/2010/main" val="10274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ÖZELLİKLERİ </a:t>
            </a:r>
            <a:endParaRPr lang="tr-TR" dirty="0"/>
          </a:p>
        </p:txBody>
      </p:sp>
      <p:sp>
        <p:nvSpPr>
          <p:cNvPr id="3" name="İçerik Yer Tutucusu 2"/>
          <p:cNvSpPr>
            <a:spLocks noGrp="1"/>
          </p:cNvSpPr>
          <p:nvPr>
            <p:ph idx="1"/>
          </p:nvPr>
        </p:nvSpPr>
        <p:spPr/>
        <p:txBody>
          <a:bodyPr/>
          <a:lstStyle/>
          <a:p>
            <a:pPr lvl="0" algn="just">
              <a:lnSpc>
                <a:spcPct val="150000"/>
              </a:lnSpc>
            </a:pPr>
            <a:r>
              <a:rPr lang="tr-TR" b="1" dirty="0"/>
              <a:t>Yaratıcılık</a:t>
            </a:r>
            <a:r>
              <a:rPr lang="tr-TR" dirty="0"/>
              <a:t> </a:t>
            </a:r>
            <a:r>
              <a:rPr lang="tr-TR" b="1" dirty="0"/>
              <a:t>Özelliği</a:t>
            </a:r>
            <a:r>
              <a:rPr lang="tr-TR" dirty="0"/>
              <a:t> : Yönetim çalışanlarını yöneltme faaliyetini içerir. Bu faaliyeti gerçekleştiren yönetici çalışanlarını motive etmelidir. Bu sayede çalışanların yaratıcılıkları ortaya çıkacak ve işte başarılı, verimli olacaklardır</a:t>
            </a:r>
            <a:r>
              <a:rPr lang="tr-TR" dirty="0" smtClean="0"/>
              <a:t>.</a:t>
            </a:r>
          </a:p>
          <a:p>
            <a:pPr lvl="0" algn="just">
              <a:lnSpc>
                <a:spcPct val="150000"/>
              </a:lnSpc>
            </a:pPr>
            <a:endParaRPr lang="tr-TR" dirty="0"/>
          </a:p>
          <a:p>
            <a:pPr lvl="0" algn="just">
              <a:lnSpc>
                <a:spcPct val="150000"/>
              </a:lnSpc>
            </a:pPr>
            <a:r>
              <a:rPr lang="tr-TR" b="1" dirty="0"/>
              <a:t>Rasyonellik Özelliği</a:t>
            </a:r>
            <a:r>
              <a:rPr lang="tr-TR" dirty="0"/>
              <a:t> : Yönetimde planlar, kararlar, uygulamalar, kontroller sırasında etkinlik, verimlilik prensiplerinden yararlanılmalıdır</a:t>
            </a:r>
            <a:r>
              <a:rPr lang="tr-TR" dirty="0" smtClean="0"/>
              <a:t>.</a:t>
            </a:r>
            <a:endParaRPr lang="tr-TR" dirty="0"/>
          </a:p>
        </p:txBody>
      </p:sp>
    </p:spTree>
    <p:extLst>
      <p:ext uri="{BB962C8B-B14F-4D97-AF65-F5344CB8AC3E}">
        <p14:creationId xmlns:p14="http://schemas.microsoft.com/office/powerpoint/2010/main" val="862491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ÖZELLİKLERİ </a:t>
            </a:r>
            <a:endParaRPr lang="tr-TR" dirty="0"/>
          </a:p>
        </p:txBody>
      </p:sp>
      <p:sp>
        <p:nvSpPr>
          <p:cNvPr id="3" name="İçerik Yer Tutucusu 2"/>
          <p:cNvSpPr>
            <a:spLocks noGrp="1"/>
          </p:cNvSpPr>
          <p:nvPr>
            <p:ph idx="1"/>
          </p:nvPr>
        </p:nvSpPr>
        <p:spPr/>
        <p:txBody>
          <a:bodyPr>
            <a:normAutofit lnSpcReduction="10000"/>
          </a:bodyPr>
          <a:lstStyle/>
          <a:p>
            <a:pPr lvl="0" algn="just">
              <a:lnSpc>
                <a:spcPct val="150000"/>
              </a:lnSpc>
            </a:pPr>
            <a:r>
              <a:rPr lang="tr-TR" b="1" dirty="0" smtClean="0"/>
              <a:t>Hiyerarşi Özelliği </a:t>
            </a:r>
            <a:r>
              <a:rPr lang="tr-TR" dirty="0" smtClean="0"/>
              <a:t>: Bir yönetimde, yöneten; amaçları yerine getirecek kişileri yönlendiren ve yönetilenler; amaçları gerçekleştirmek için çalışanlar vardır. Yöneten, yönetilenlerin üstündedir. Başka bir deyişle, yönetimde as-üst ilişkisi, hiyerarşisi bulunur.</a:t>
            </a:r>
          </a:p>
          <a:p>
            <a:pPr lvl="0" algn="just">
              <a:lnSpc>
                <a:spcPct val="150000"/>
              </a:lnSpc>
            </a:pPr>
            <a:endParaRPr lang="tr-TR" dirty="0" smtClean="0"/>
          </a:p>
          <a:p>
            <a:pPr lvl="0" algn="just">
              <a:lnSpc>
                <a:spcPct val="150000"/>
              </a:lnSpc>
            </a:pPr>
            <a:r>
              <a:rPr lang="tr-TR" b="1" dirty="0" smtClean="0"/>
              <a:t>Demokratik Özellik </a:t>
            </a:r>
            <a:r>
              <a:rPr lang="tr-TR" dirty="0" smtClean="0"/>
              <a:t>: Yönetimde, amaç gerçekleştirilirken; karar almada, uygulamada, kontrolde çalışanların sürece katılması gerekmektedir. Yönetimde birlikte çalışma sağlanması önemlidir. Bu  yüzden yönetimde </a:t>
            </a:r>
            <a:r>
              <a:rPr lang="tr-TR" dirty="0"/>
              <a:t>her durumda demokrasinin temin edilmesi gereklidir</a:t>
            </a:r>
            <a:r>
              <a:rPr lang="tr-TR" dirty="0" smtClean="0"/>
              <a:t>.</a:t>
            </a:r>
          </a:p>
        </p:txBody>
      </p:sp>
    </p:spTree>
    <p:extLst>
      <p:ext uri="{BB962C8B-B14F-4D97-AF65-F5344CB8AC3E}">
        <p14:creationId xmlns:p14="http://schemas.microsoft.com/office/powerpoint/2010/main" val="2453683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YÖNETİMİN ÖZELLİKLERİ </a:t>
            </a:r>
            <a:endParaRPr lang="tr-TR" dirty="0"/>
          </a:p>
        </p:txBody>
      </p:sp>
      <p:sp>
        <p:nvSpPr>
          <p:cNvPr id="3" name="İçerik Yer Tutucusu 2"/>
          <p:cNvSpPr>
            <a:spLocks noGrp="1"/>
          </p:cNvSpPr>
          <p:nvPr>
            <p:ph idx="1"/>
          </p:nvPr>
        </p:nvSpPr>
        <p:spPr/>
        <p:txBody>
          <a:bodyPr/>
          <a:lstStyle/>
          <a:p>
            <a:pPr lvl="0" algn="just">
              <a:lnSpc>
                <a:spcPct val="150000"/>
              </a:lnSpc>
            </a:pPr>
            <a:r>
              <a:rPr lang="tr-TR" b="1" dirty="0"/>
              <a:t>Grup Özelliği </a:t>
            </a:r>
            <a:r>
              <a:rPr lang="tr-TR" dirty="0"/>
              <a:t>: Yönetim iki veya daha fazla kişinin faaliyetlerini içerir. Bu yüzden yönetim bir grup faaliyetidir</a:t>
            </a:r>
            <a:r>
              <a:rPr lang="tr-TR" dirty="0" smtClean="0"/>
              <a:t>.</a:t>
            </a:r>
          </a:p>
          <a:p>
            <a:pPr lvl="0" algn="just">
              <a:lnSpc>
                <a:spcPct val="150000"/>
              </a:lnSpc>
            </a:pPr>
            <a:endParaRPr lang="tr-TR" dirty="0"/>
          </a:p>
          <a:p>
            <a:pPr lvl="0" algn="just">
              <a:lnSpc>
                <a:spcPct val="150000"/>
              </a:lnSpc>
            </a:pPr>
            <a:r>
              <a:rPr lang="tr-TR" b="1" dirty="0"/>
              <a:t>İletişim Özelliği </a:t>
            </a:r>
            <a:r>
              <a:rPr lang="tr-TR" dirty="0"/>
              <a:t>: Örgütte yöneticinin hem çalışanlarıyla hem üst yönetimle, hem çalışanların çalışanlarla, iletişiminin olması gereklidir. İletişimin olduğu yönetimde, tüm örgüt çalışanları birbirlerini tanır, sorunları daha iyi çözer ve örgüte bağlılıkları fazla olur</a:t>
            </a:r>
            <a:r>
              <a:rPr lang="tr-TR" dirty="0" smtClean="0"/>
              <a:t>.</a:t>
            </a:r>
            <a:endParaRPr lang="tr-TR" dirty="0"/>
          </a:p>
        </p:txBody>
      </p:sp>
    </p:spTree>
    <p:extLst>
      <p:ext uri="{BB962C8B-B14F-4D97-AF65-F5344CB8AC3E}">
        <p14:creationId xmlns:p14="http://schemas.microsoft.com/office/powerpoint/2010/main" val="4033975581"/>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TotalTime>
  <Words>462</Words>
  <Application>Microsoft Office PowerPoint</Application>
  <PresentationFormat>Geniş ekran</PresentationFormat>
  <Paragraphs>44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Trebuchet MS</vt:lpstr>
      <vt:lpstr>Wingdings 3</vt:lpstr>
      <vt:lpstr>Kristal</vt:lpstr>
      <vt:lpstr>BİLGİ MERKEZLERİ YÖNETİMİ</vt:lpstr>
      <vt:lpstr>YÖNETİM</vt:lpstr>
      <vt:lpstr>BİLİMSEL YÖNETİM</vt:lpstr>
      <vt:lpstr>PowerPoint Sunusu</vt:lpstr>
      <vt:lpstr>YÖNETİMİN AMAÇLARI  </vt:lpstr>
      <vt:lpstr>YÖNETİMİN ÖZELLİKLERİ </vt:lpstr>
      <vt:lpstr>YÖNETİMİN ÖZELLİKLERİ </vt:lpstr>
      <vt:lpstr>YÖNETİMİN ÖZELLİKLERİ </vt:lpstr>
      <vt:lpstr>YÖNETİMİN ÖZELLİKLERİ </vt:lpstr>
      <vt:lpstr>YÖNETİCİNİN BAŞLICA GÖREVLERİ</vt:lpstr>
      <vt:lpstr>YÖNETİCİNİN BAŞLICA GÖREVLERİ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MERKEZLERİ YÖNETİMİ</dc:title>
  <dc:creator>dogan_atilgan</dc:creator>
  <cp:lastModifiedBy>dogan_atilgan</cp:lastModifiedBy>
  <cp:revision>3</cp:revision>
  <dcterms:created xsi:type="dcterms:W3CDTF">2020-02-27T13:29:49Z</dcterms:created>
  <dcterms:modified xsi:type="dcterms:W3CDTF">2020-03-03T07:39:46Z</dcterms:modified>
</cp:coreProperties>
</file>