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7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C9F6A-117E-4ECF-BE96-F70410EE1A43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0E7C7-DBCE-4418-8238-45ABDEC52191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CF74547-8D88-405F-93A2-F0533263D844}" type="slidenum">
              <a:rPr lang="en-US"/>
              <a:pPr/>
              <a:t>1</a:t>
            </a:fld>
            <a:endParaRPr lang="en-US"/>
          </a:p>
        </p:txBody>
      </p:sp>
      <p:sp>
        <p:nvSpPr>
          <p:cNvPr id="3635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3524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2F057A5-F4B4-4BAA-9F90-F9E1F8CA11D9}" type="slidenum">
              <a:rPr lang="en-US"/>
              <a:pPr/>
              <a:t>2</a:t>
            </a:fld>
            <a:endParaRPr lang="en-US"/>
          </a:p>
        </p:txBody>
      </p:sp>
      <p:sp>
        <p:nvSpPr>
          <p:cNvPr id="3655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5572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862F920-BAEB-461A-8CA3-2D4D153D0A30}" type="slidenum">
              <a:rPr lang="en-US"/>
              <a:pPr/>
              <a:t>3</a:t>
            </a:fld>
            <a:endParaRPr lang="en-US"/>
          </a:p>
        </p:txBody>
      </p:sp>
      <p:sp>
        <p:nvSpPr>
          <p:cNvPr id="3676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7620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A467DC4-8A12-49D3-A0A0-A039990DBF14}" type="slidenum">
              <a:rPr lang="en-US"/>
              <a:pPr/>
              <a:t>4</a:t>
            </a:fld>
            <a:endParaRPr lang="en-US"/>
          </a:p>
        </p:txBody>
      </p:sp>
      <p:sp>
        <p:nvSpPr>
          <p:cNvPr id="36966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9668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F9FBF7B-5B3A-4F37-B2DA-410B54C0FB9A}" type="slidenum">
              <a:rPr lang="en-US"/>
              <a:pPr/>
              <a:t>5</a:t>
            </a:fld>
            <a:endParaRPr lang="en-US"/>
          </a:p>
        </p:txBody>
      </p:sp>
      <p:sp>
        <p:nvSpPr>
          <p:cNvPr id="37171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1716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4F297D1-371A-4228-B806-43BFF87F0015}" type="slidenum">
              <a:rPr lang="en-US"/>
              <a:pPr/>
              <a:t>6</a:t>
            </a:fld>
            <a:endParaRPr lang="en-US"/>
          </a:p>
        </p:txBody>
      </p:sp>
      <p:sp>
        <p:nvSpPr>
          <p:cNvPr id="37376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3764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9232C40-E429-4757-B30B-1367FA721747}" type="slidenum">
              <a:rPr lang="en-US"/>
              <a:pPr/>
              <a:t>7</a:t>
            </a:fld>
            <a:endParaRPr lang="en-US"/>
          </a:p>
        </p:txBody>
      </p:sp>
      <p:sp>
        <p:nvSpPr>
          <p:cNvPr id="37581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5812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7249DBD-C546-4128-9667-3A86EE5BD00F}" type="slidenum">
              <a:rPr lang="en-US"/>
              <a:pPr/>
              <a:t>8</a:t>
            </a:fld>
            <a:endParaRPr lang="en-US"/>
          </a:p>
        </p:txBody>
      </p:sp>
      <p:sp>
        <p:nvSpPr>
          <p:cNvPr id="37785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7860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2EBD056-5D46-4617-B891-65279876CCE0}" type="slidenum">
              <a:rPr lang="en-US"/>
              <a:pPr/>
              <a:t>9</a:t>
            </a:fld>
            <a:endParaRPr lang="en-US"/>
          </a:p>
        </p:txBody>
      </p:sp>
      <p:sp>
        <p:nvSpPr>
          <p:cNvPr id="37990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9908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13760" cy="1130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6480" y="1604329"/>
            <a:ext cx="4037760" cy="451199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2480" y="1604329"/>
            <a:ext cx="4037760" cy="451199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C62F76D-A9B4-484C-A7E8-E531703216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ADC05-665F-4A79-83C3-33FD83102407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BDE9B-94FB-4C90-9425-85154F1DBB03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15200" cy="1131959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dirty="0" smtClean="0">
                <a:latin typeface="Arial" pitchFamily="34" charset="0"/>
                <a:ea typeface="ＭＳ Ｐゴシック" pitchFamily="34" charset="-128"/>
              </a:rPr>
              <a:t>9) </a:t>
            </a:r>
            <a:r>
              <a:rPr lang="tr-TR" dirty="0" err="1" smtClean="0">
                <a:latin typeface="Arial" pitchFamily="34" charset="0"/>
                <a:ea typeface="ＭＳ Ｐゴシック" pitchFamily="34" charset="-128"/>
              </a:rPr>
              <a:t>Prosper</a:t>
            </a:r>
            <a:r>
              <a:rPr lang="tr-TR" dirty="0" smtClean="0">
                <a:latin typeface="Arial" pitchFamily="34" charset="0"/>
                <a:ea typeface="ＭＳ Ｐゴシック" pitchFamily="34" charset="-128"/>
              </a:rPr>
              <a:t> </a:t>
            </a:r>
            <a:r>
              <a:rPr lang="tr-TR" dirty="0" err="1" smtClean="0">
                <a:latin typeface="Arial" pitchFamily="34" charset="0"/>
                <a:ea typeface="ＭＳ Ｐゴシック" pitchFamily="34" charset="-128"/>
              </a:rPr>
              <a:t>Mérimée</a:t>
            </a:r>
            <a:r>
              <a:rPr lang="tr-TR" dirty="0" smtClean="0">
                <a:latin typeface="Arial" pitchFamily="34" charset="0"/>
                <a:ea typeface="ＭＳ Ｐゴシック" pitchFamily="34" charset="-128"/>
              </a:rPr>
              <a:t> 1803-1870</a:t>
            </a:r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3434"/>
          </a:xfrm>
        </p:spPr>
        <p:txBody>
          <a:bodyPr/>
          <a:lstStyle/>
          <a:p>
            <a:pPr>
              <a:spcBef>
                <a:spcPts val="726"/>
              </a:spcBef>
              <a:buNone/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endParaRPr lang="tr-TR" dirty="0" smtClean="0">
              <a:latin typeface="Times New Roman" pitchFamily="18" charset="0"/>
              <a:ea typeface="ＭＳ Ｐゴシック" pitchFamily="34" charset="-128"/>
            </a:endParaRPr>
          </a:p>
          <a:p>
            <a:pPr>
              <a:spcBef>
                <a:spcPts val="726"/>
              </a:spcBef>
              <a:buNone/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endParaRPr lang="tr-TR" dirty="0" smtClean="0">
              <a:latin typeface="Times New Roman" pitchFamily="18" charset="0"/>
              <a:ea typeface="ＭＳ Ｐゴシック" pitchFamily="34" charset="-128"/>
            </a:endParaRPr>
          </a:p>
          <a:p>
            <a:pPr>
              <a:spcBef>
                <a:spcPts val="726"/>
              </a:spcBef>
              <a:buNone/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Ami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 de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Stendhal</a:t>
            </a:r>
            <a:endParaRPr lang="tr-TR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pic>
        <p:nvPicPr>
          <p:cNvPr id="3624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8240" y="1339341"/>
            <a:ext cx="4769280" cy="529111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6454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3434"/>
          </a:xfrm>
        </p:spPr>
        <p:txBody>
          <a:bodyPr/>
          <a:lstStyle/>
          <a:p>
            <a:pPr>
              <a:spcBef>
                <a:spcPts val="726"/>
              </a:spcBef>
            </a:pPr>
            <a:r>
              <a:rPr lang="tr-TR" u="sng" dirty="0" err="1" smtClean="0">
                <a:latin typeface="Times New Roman" pitchFamily="18" charset="0"/>
                <a:ea typeface="ＭＳ Ｐゴシック" pitchFamily="34" charset="-128"/>
              </a:rPr>
              <a:t>Colomba</a:t>
            </a:r>
            <a:r>
              <a:rPr lang="tr-TR" u="sng" dirty="0" smtClean="0">
                <a:latin typeface="Times New Roman" pitchFamily="18" charset="0"/>
                <a:ea typeface="ＭＳ Ｐゴシック" pitchFamily="34" charset="-128"/>
              </a:rPr>
              <a:t>, 1840</a:t>
            </a:r>
          </a:p>
          <a:p>
            <a:pPr>
              <a:spcBef>
                <a:spcPts val="726"/>
              </a:spcBef>
            </a:pPr>
            <a:r>
              <a:rPr lang="tr-TR" u="sng" dirty="0" err="1" smtClean="0">
                <a:latin typeface="Times New Roman" pitchFamily="18" charset="0"/>
                <a:ea typeface="ＭＳ Ｐゴシック" pitchFamily="34" charset="-128"/>
              </a:rPr>
              <a:t>Carmen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 1845</a:t>
            </a:r>
          </a:p>
        </p:txBody>
      </p:sp>
      <p:pic>
        <p:nvPicPr>
          <p:cNvPr id="3645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6001" y="1604329"/>
            <a:ext cx="2792160" cy="45134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665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2221920" cy="4514874"/>
          </a:xfrm>
        </p:spPr>
        <p:txBody>
          <a:bodyPr tIns="0"/>
          <a:lstStyle/>
          <a:p>
            <a:pPr eaLnBrk="1" hangingPunct="1">
              <a:buFont typeface="Times New Roman" pitchFamily="18" charset="0"/>
              <a:buNone/>
            </a:pPr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3665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5040" y="1600009"/>
            <a:ext cx="6988320" cy="4114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68642" name="Rectangle 2"/>
          <p:cNvSpPr>
            <a:spLocks noGrp="1" noChangeArrowheads="1"/>
          </p:cNvSpPr>
          <p:nvPr>
            <p:ph idx="1"/>
          </p:nvPr>
        </p:nvSpPr>
        <p:spPr>
          <a:xfrm>
            <a:off x="456481" y="1604329"/>
            <a:ext cx="8215200" cy="4513434"/>
          </a:xfrm>
        </p:spPr>
        <p:txBody>
          <a:bodyPr>
            <a:normAutofit lnSpcReduction="10000"/>
          </a:bodyPr>
          <a:lstStyle/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Romantisme et réalisme</a:t>
            </a:r>
          </a:p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Valeur suprême: art de récit</a:t>
            </a:r>
          </a:p>
          <a:p>
            <a:pPr eaLnBrk="1" hangingPunct="1">
              <a:buFont typeface="Times New Roman" pitchFamily="18" charset="0"/>
              <a:buNone/>
            </a:pPr>
            <a:endParaRPr lang="tr-TR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>
              <a:buFont typeface="Times New Roman" pitchFamily="18" charset="0"/>
              <a:buNone/>
            </a:pPr>
            <a:endParaRPr lang="tr-TR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Réalisme et naturalisme: </a:t>
            </a:r>
          </a:p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Réalisme: Stendhal, Mérimée, Balzac, Flaubert</a:t>
            </a:r>
          </a:p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Naturalisme: Zola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89" name="Text Box 1"/>
          <p:cNvSpPr txBox="1">
            <a:spLocks noChangeArrowheads="1"/>
          </p:cNvSpPr>
          <p:nvPr/>
        </p:nvSpPr>
        <p:spPr bwMode="auto">
          <a:xfrm>
            <a:off x="0" y="358598"/>
            <a:ext cx="8215200" cy="57591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7677" rIns="0" bIns="0"/>
          <a:lstStyle/>
          <a:p>
            <a:pPr>
              <a:lnSpc>
                <a:spcPct val="7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tr-TR" sz="2900" i="1" dirty="0" err="1">
                <a:solidFill>
                  <a:srgbClr val="000000"/>
                </a:solidFill>
              </a:rPr>
              <a:t>Carmen</a:t>
            </a:r>
            <a:r>
              <a:rPr lang="tr-TR" sz="2900" dirty="0">
                <a:solidFill>
                  <a:srgbClr val="000000"/>
                </a:solidFill>
              </a:rPr>
              <a:t>, 1845</a:t>
            </a: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tr-TR" sz="2900" dirty="0">
                <a:solidFill>
                  <a:srgbClr val="000000"/>
                </a:solidFill>
              </a:rPr>
              <a:t>    </a:t>
            </a:r>
            <a:r>
              <a:rPr lang="tr-TR" sz="2900" dirty="0" err="1">
                <a:solidFill>
                  <a:srgbClr val="000000"/>
                </a:solidFill>
              </a:rPr>
              <a:t>Pour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qu'une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femme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soit</a:t>
            </a:r>
            <a:r>
              <a:rPr lang="tr-TR" sz="2900" dirty="0">
                <a:solidFill>
                  <a:srgbClr val="000000"/>
                </a:solidFill>
              </a:rPr>
              <a:t> belle, il </a:t>
            </a:r>
            <a:r>
              <a:rPr lang="tr-TR" sz="2900" dirty="0" err="1">
                <a:solidFill>
                  <a:srgbClr val="000000"/>
                </a:solidFill>
              </a:rPr>
              <a:t>faut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disent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les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Espagnols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qu'elle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réunisse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trente</a:t>
            </a:r>
            <a:r>
              <a:rPr lang="tr-TR" sz="2900" dirty="0">
                <a:solidFill>
                  <a:srgbClr val="000000"/>
                </a:solidFill>
              </a:rPr>
              <a:t> si, </a:t>
            </a:r>
            <a:r>
              <a:rPr lang="tr-TR" sz="2900" dirty="0" err="1">
                <a:solidFill>
                  <a:srgbClr val="000000"/>
                </a:solidFill>
              </a:rPr>
              <a:t>ou</a:t>
            </a:r>
            <a:r>
              <a:rPr lang="tr-TR" sz="2900" dirty="0">
                <a:solidFill>
                  <a:srgbClr val="000000"/>
                </a:solidFill>
              </a:rPr>
              <a:t>, si </a:t>
            </a:r>
            <a:r>
              <a:rPr lang="tr-TR" sz="2900" dirty="0" err="1">
                <a:solidFill>
                  <a:srgbClr val="000000"/>
                </a:solidFill>
              </a:rPr>
              <a:t>l'on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veut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qu'on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puisse</a:t>
            </a:r>
            <a:r>
              <a:rPr lang="tr-TR" sz="2900" dirty="0">
                <a:solidFill>
                  <a:srgbClr val="000000"/>
                </a:solidFill>
              </a:rPr>
              <a:t> la </a:t>
            </a:r>
            <a:r>
              <a:rPr lang="tr-TR" sz="2900" dirty="0" err="1">
                <a:solidFill>
                  <a:srgbClr val="000000"/>
                </a:solidFill>
              </a:rPr>
              <a:t>définir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au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moyen</a:t>
            </a:r>
            <a:r>
              <a:rPr lang="tr-TR" sz="2900" dirty="0">
                <a:solidFill>
                  <a:srgbClr val="000000"/>
                </a:solidFill>
              </a:rPr>
              <a:t> de </a:t>
            </a:r>
            <a:r>
              <a:rPr lang="tr-TR" sz="2900" dirty="0" err="1">
                <a:solidFill>
                  <a:srgbClr val="000000"/>
                </a:solidFill>
              </a:rPr>
              <a:t>dix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adjectifs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applicables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chacun</a:t>
            </a:r>
            <a:r>
              <a:rPr lang="tr-TR" sz="2900" dirty="0">
                <a:solidFill>
                  <a:srgbClr val="000000"/>
                </a:solidFill>
              </a:rPr>
              <a:t> à </a:t>
            </a:r>
            <a:r>
              <a:rPr lang="tr-TR" sz="2900" dirty="0" err="1">
                <a:solidFill>
                  <a:srgbClr val="000000"/>
                </a:solidFill>
              </a:rPr>
              <a:t>trois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parties</a:t>
            </a:r>
            <a:r>
              <a:rPr lang="tr-TR" sz="2900" dirty="0">
                <a:solidFill>
                  <a:srgbClr val="000000"/>
                </a:solidFill>
              </a:rPr>
              <a:t> de </a:t>
            </a:r>
            <a:r>
              <a:rPr lang="tr-TR" sz="2900" dirty="0" err="1">
                <a:solidFill>
                  <a:srgbClr val="000000"/>
                </a:solidFill>
              </a:rPr>
              <a:t>sa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personne</a:t>
            </a:r>
            <a:r>
              <a:rPr lang="tr-TR" sz="2900" dirty="0">
                <a:solidFill>
                  <a:srgbClr val="000000"/>
                </a:solidFill>
              </a:rPr>
              <a:t>. Par </a:t>
            </a:r>
            <a:r>
              <a:rPr lang="tr-TR" sz="2900" dirty="0" err="1">
                <a:solidFill>
                  <a:srgbClr val="000000"/>
                </a:solidFill>
              </a:rPr>
              <a:t>exemple</a:t>
            </a:r>
            <a:r>
              <a:rPr lang="tr-TR" sz="2900" dirty="0">
                <a:solidFill>
                  <a:srgbClr val="000000"/>
                </a:solidFill>
              </a:rPr>
              <a:t>, elle </a:t>
            </a:r>
            <a:r>
              <a:rPr lang="tr-TR" sz="2900" dirty="0" err="1">
                <a:solidFill>
                  <a:srgbClr val="000000"/>
                </a:solidFill>
              </a:rPr>
              <a:t>doit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avoir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trois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choses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noires</a:t>
            </a:r>
            <a:r>
              <a:rPr lang="tr-TR" sz="2900" dirty="0">
                <a:solidFill>
                  <a:srgbClr val="000000"/>
                </a:solidFill>
              </a:rPr>
              <a:t> : </a:t>
            </a:r>
            <a:r>
              <a:rPr lang="tr-TR" sz="2900" dirty="0" err="1">
                <a:solidFill>
                  <a:srgbClr val="000000"/>
                </a:solidFill>
              </a:rPr>
              <a:t>les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yeux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les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paupières</a:t>
            </a:r>
            <a:r>
              <a:rPr lang="tr-TR" sz="2900" dirty="0">
                <a:solidFill>
                  <a:srgbClr val="000000"/>
                </a:solidFill>
              </a:rPr>
              <a:t> et </a:t>
            </a:r>
            <a:r>
              <a:rPr lang="tr-TR" sz="2900" dirty="0" err="1">
                <a:solidFill>
                  <a:srgbClr val="000000"/>
                </a:solidFill>
              </a:rPr>
              <a:t>les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sourcils</a:t>
            </a:r>
            <a:r>
              <a:rPr lang="tr-TR" sz="2900" dirty="0">
                <a:solidFill>
                  <a:srgbClr val="000000"/>
                </a:solidFill>
              </a:rPr>
              <a:t> ; </a:t>
            </a:r>
            <a:r>
              <a:rPr lang="tr-TR" sz="2900" dirty="0" err="1">
                <a:solidFill>
                  <a:srgbClr val="000000"/>
                </a:solidFill>
              </a:rPr>
              <a:t>trois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fines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les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doigts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les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lèvres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les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cheveux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etc</a:t>
            </a:r>
            <a:r>
              <a:rPr lang="tr-TR" sz="2900" dirty="0">
                <a:solidFill>
                  <a:srgbClr val="000000"/>
                </a:solidFill>
              </a:rPr>
              <a:t>. </a:t>
            </a:r>
            <a:r>
              <a:rPr lang="tr-TR" sz="2900" dirty="0" err="1">
                <a:solidFill>
                  <a:srgbClr val="000000"/>
                </a:solidFill>
              </a:rPr>
              <a:t>Voyez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Brantôme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pour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le</a:t>
            </a:r>
            <a:r>
              <a:rPr lang="tr-TR" sz="2900" dirty="0">
                <a:solidFill>
                  <a:srgbClr val="000000"/>
                </a:solidFill>
              </a:rPr>
              <a:t> reste. </a:t>
            </a:r>
            <a:r>
              <a:rPr lang="tr-TR" sz="2900" dirty="0" err="1">
                <a:solidFill>
                  <a:srgbClr val="000000"/>
                </a:solidFill>
              </a:rPr>
              <a:t>Ma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bohémienne</a:t>
            </a:r>
            <a:r>
              <a:rPr lang="tr-TR" sz="2900" dirty="0">
                <a:solidFill>
                  <a:srgbClr val="000000"/>
                </a:solidFill>
              </a:rPr>
              <a:t> ne </a:t>
            </a:r>
            <a:r>
              <a:rPr lang="tr-TR" sz="2900" dirty="0" err="1">
                <a:solidFill>
                  <a:srgbClr val="000000"/>
                </a:solidFill>
              </a:rPr>
              <a:t>pouvait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prétendre</a:t>
            </a:r>
            <a:r>
              <a:rPr lang="tr-TR" sz="2900" dirty="0">
                <a:solidFill>
                  <a:srgbClr val="000000"/>
                </a:solidFill>
              </a:rPr>
              <a:t> à </a:t>
            </a:r>
            <a:r>
              <a:rPr lang="tr-TR" sz="2900" dirty="0" err="1">
                <a:solidFill>
                  <a:srgbClr val="000000"/>
                </a:solidFill>
              </a:rPr>
              <a:t>tant</a:t>
            </a:r>
            <a:r>
              <a:rPr lang="tr-TR" sz="2900" dirty="0">
                <a:solidFill>
                  <a:srgbClr val="000000"/>
                </a:solidFill>
              </a:rPr>
              <a:t> de </a:t>
            </a:r>
            <a:r>
              <a:rPr lang="tr-TR" sz="2900" dirty="0" err="1">
                <a:solidFill>
                  <a:srgbClr val="000000"/>
                </a:solidFill>
              </a:rPr>
              <a:t>perfections</a:t>
            </a:r>
            <a:r>
              <a:rPr lang="tr-TR" sz="2900" dirty="0">
                <a:solidFill>
                  <a:srgbClr val="000000"/>
                </a:solidFill>
              </a:rPr>
              <a:t>. </a:t>
            </a:r>
            <a:r>
              <a:rPr lang="tr-TR" sz="2900" dirty="0" err="1">
                <a:solidFill>
                  <a:srgbClr val="000000"/>
                </a:solidFill>
              </a:rPr>
              <a:t>Sa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peau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d'ailleurs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parfaitement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unie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approchait</a:t>
            </a:r>
            <a:r>
              <a:rPr lang="tr-TR" sz="2900" dirty="0">
                <a:solidFill>
                  <a:srgbClr val="000000"/>
                </a:solidFill>
              </a:rPr>
              <a:t> fort de la </a:t>
            </a:r>
            <a:r>
              <a:rPr lang="tr-TR" sz="2900" dirty="0" err="1">
                <a:solidFill>
                  <a:srgbClr val="000000"/>
                </a:solidFill>
              </a:rPr>
              <a:t>teinte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du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cuivre</a:t>
            </a:r>
            <a:r>
              <a:rPr lang="tr-TR" sz="2900" dirty="0">
                <a:solidFill>
                  <a:srgbClr val="000000"/>
                </a:solidFill>
              </a:rPr>
              <a:t>. Ses </a:t>
            </a:r>
            <a:r>
              <a:rPr lang="tr-TR" sz="2900" dirty="0" err="1">
                <a:solidFill>
                  <a:srgbClr val="000000"/>
                </a:solidFill>
              </a:rPr>
              <a:t>yeux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étaient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obliques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mais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admirablement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fendus</a:t>
            </a:r>
            <a:r>
              <a:rPr lang="tr-TR" sz="2900" dirty="0">
                <a:solidFill>
                  <a:srgbClr val="000000"/>
                </a:solidFill>
              </a:rPr>
              <a:t> ; ses </a:t>
            </a:r>
            <a:r>
              <a:rPr lang="tr-TR" sz="2900" dirty="0" err="1">
                <a:solidFill>
                  <a:srgbClr val="000000"/>
                </a:solidFill>
              </a:rPr>
              <a:t>lèvres</a:t>
            </a:r>
            <a:r>
              <a:rPr lang="tr-TR" sz="2900" dirty="0">
                <a:solidFill>
                  <a:srgbClr val="000000"/>
                </a:solidFill>
              </a:rPr>
              <a:t> un </a:t>
            </a:r>
            <a:r>
              <a:rPr lang="tr-TR" sz="2900" dirty="0" err="1">
                <a:solidFill>
                  <a:srgbClr val="000000"/>
                </a:solidFill>
              </a:rPr>
              <a:t>peu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fortes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mais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bien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dessinées</a:t>
            </a:r>
            <a:r>
              <a:rPr lang="tr-TR" sz="2900" dirty="0">
                <a:solidFill>
                  <a:srgbClr val="000000"/>
                </a:solidFill>
              </a:rPr>
              <a:t> et </a:t>
            </a:r>
            <a:r>
              <a:rPr lang="tr-TR" sz="2900" dirty="0" err="1">
                <a:solidFill>
                  <a:srgbClr val="000000"/>
                </a:solidFill>
              </a:rPr>
              <a:t>laissant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voir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dents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plus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blanches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que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amandes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sans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leur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peau</a:t>
            </a:r>
            <a:r>
              <a:rPr lang="tr-TR" sz="290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7" name="Text Box 1"/>
          <p:cNvSpPr txBox="1">
            <a:spLocks noChangeArrowheads="1"/>
          </p:cNvSpPr>
          <p:nvPr/>
        </p:nvSpPr>
        <p:spPr bwMode="auto">
          <a:xfrm>
            <a:off x="0" y="554458"/>
            <a:ext cx="8215200" cy="556330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7677" rIns="0" bIns="0"/>
          <a:lstStyle/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tr-TR" sz="2900" dirty="0">
                <a:solidFill>
                  <a:srgbClr val="000000"/>
                </a:solidFill>
              </a:rPr>
              <a:t>    Ses </a:t>
            </a:r>
            <a:r>
              <a:rPr lang="tr-TR" sz="2900" dirty="0" err="1">
                <a:solidFill>
                  <a:srgbClr val="000000"/>
                </a:solidFill>
              </a:rPr>
              <a:t>cheveux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peut</a:t>
            </a:r>
            <a:r>
              <a:rPr lang="tr-TR" sz="2900" dirty="0">
                <a:solidFill>
                  <a:srgbClr val="000000"/>
                </a:solidFill>
              </a:rPr>
              <a:t>-</a:t>
            </a:r>
            <a:r>
              <a:rPr lang="tr-TR" sz="2900" dirty="0" err="1">
                <a:solidFill>
                  <a:srgbClr val="000000"/>
                </a:solidFill>
              </a:rPr>
              <a:t>être</a:t>
            </a:r>
            <a:r>
              <a:rPr lang="tr-TR" sz="2900" dirty="0">
                <a:solidFill>
                  <a:srgbClr val="000000"/>
                </a:solidFill>
              </a:rPr>
              <a:t> un </a:t>
            </a:r>
            <a:r>
              <a:rPr lang="tr-TR" sz="2900" dirty="0" err="1">
                <a:solidFill>
                  <a:srgbClr val="000000"/>
                </a:solidFill>
              </a:rPr>
              <a:t>peu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gros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étaient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noirs</a:t>
            </a:r>
            <a:r>
              <a:rPr lang="tr-TR" sz="2900" dirty="0">
                <a:solidFill>
                  <a:srgbClr val="000000"/>
                </a:solidFill>
              </a:rPr>
              <a:t>, à </a:t>
            </a:r>
            <a:r>
              <a:rPr lang="tr-TR" sz="2900" dirty="0" err="1">
                <a:solidFill>
                  <a:srgbClr val="000000"/>
                </a:solidFill>
              </a:rPr>
              <a:t>reflets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bleus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comme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l'aile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d'un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corbeau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longs</a:t>
            </a:r>
            <a:r>
              <a:rPr lang="tr-TR" sz="2900" dirty="0">
                <a:solidFill>
                  <a:srgbClr val="000000"/>
                </a:solidFill>
              </a:rPr>
              <a:t> et </a:t>
            </a:r>
            <a:r>
              <a:rPr lang="tr-TR" sz="2900" dirty="0" err="1">
                <a:solidFill>
                  <a:srgbClr val="000000"/>
                </a:solidFill>
              </a:rPr>
              <a:t>luisants</a:t>
            </a:r>
            <a:r>
              <a:rPr lang="tr-TR" sz="2900" dirty="0">
                <a:solidFill>
                  <a:srgbClr val="000000"/>
                </a:solidFill>
              </a:rPr>
              <a:t>. </a:t>
            </a:r>
            <a:r>
              <a:rPr lang="tr-TR" sz="2900" dirty="0" err="1">
                <a:solidFill>
                  <a:srgbClr val="000000"/>
                </a:solidFill>
              </a:rPr>
              <a:t>Pour</a:t>
            </a:r>
            <a:r>
              <a:rPr lang="tr-TR" sz="2900" dirty="0">
                <a:solidFill>
                  <a:srgbClr val="000000"/>
                </a:solidFill>
              </a:rPr>
              <a:t> ne pas </a:t>
            </a:r>
            <a:r>
              <a:rPr lang="tr-TR" sz="2900" dirty="0" err="1">
                <a:solidFill>
                  <a:srgbClr val="000000"/>
                </a:solidFill>
              </a:rPr>
              <a:t>vous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fatiguer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d'une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description</a:t>
            </a:r>
            <a:r>
              <a:rPr lang="tr-TR" sz="2900" dirty="0">
                <a:solidFill>
                  <a:srgbClr val="000000"/>
                </a:solidFill>
              </a:rPr>
              <a:t> trop </a:t>
            </a:r>
            <a:r>
              <a:rPr lang="tr-TR" sz="2900" dirty="0" err="1">
                <a:solidFill>
                  <a:srgbClr val="000000"/>
                </a:solidFill>
              </a:rPr>
              <a:t>prolixe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je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vous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dirai</a:t>
            </a:r>
            <a:r>
              <a:rPr lang="tr-TR" sz="2900" dirty="0">
                <a:solidFill>
                  <a:srgbClr val="000000"/>
                </a:solidFill>
              </a:rPr>
              <a:t> en </a:t>
            </a:r>
            <a:r>
              <a:rPr lang="tr-TR" sz="2900" dirty="0" err="1">
                <a:solidFill>
                  <a:srgbClr val="000000"/>
                </a:solidFill>
              </a:rPr>
              <a:t>somme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qu'à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chaque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défaut</a:t>
            </a:r>
            <a:r>
              <a:rPr lang="tr-TR" sz="2900" dirty="0">
                <a:solidFill>
                  <a:srgbClr val="000000"/>
                </a:solidFill>
              </a:rPr>
              <a:t> elle </a:t>
            </a:r>
            <a:r>
              <a:rPr lang="tr-TR" sz="2900" dirty="0" err="1">
                <a:solidFill>
                  <a:srgbClr val="000000"/>
                </a:solidFill>
              </a:rPr>
              <a:t>réunissait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une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qualité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qui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ressortait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peut</a:t>
            </a:r>
            <a:r>
              <a:rPr lang="tr-TR" sz="2900" dirty="0">
                <a:solidFill>
                  <a:srgbClr val="000000"/>
                </a:solidFill>
              </a:rPr>
              <a:t>-</a:t>
            </a:r>
            <a:r>
              <a:rPr lang="tr-TR" sz="2900" dirty="0" err="1">
                <a:solidFill>
                  <a:srgbClr val="000000"/>
                </a:solidFill>
              </a:rPr>
              <a:t>être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plus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fortement</a:t>
            </a:r>
            <a:r>
              <a:rPr lang="tr-TR" sz="2900" dirty="0">
                <a:solidFill>
                  <a:srgbClr val="000000"/>
                </a:solidFill>
              </a:rPr>
              <a:t> par </a:t>
            </a:r>
            <a:r>
              <a:rPr lang="tr-TR" sz="2900" dirty="0" err="1">
                <a:solidFill>
                  <a:srgbClr val="000000"/>
                </a:solidFill>
              </a:rPr>
              <a:t>le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contraste</a:t>
            </a:r>
            <a:r>
              <a:rPr lang="tr-TR" sz="2900" dirty="0">
                <a:solidFill>
                  <a:srgbClr val="000000"/>
                </a:solidFill>
              </a:rPr>
              <a:t>. </a:t>
            </a:r>
            <a:r>
              <a:rPr lang="tr-TR" sz="2900" dirty="0" err="1">
                <a:solidFill>
                  <a:srgbClr val="000000"/>
                </a:solidFill>
              </a:rPr>
              <a:t>C'était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une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beauté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étrange</a:t>
            </a:r>
            <a:r>
              <a:rPr lang="tr-TR" sz="2900" dirty="0">
                <a:solidFill>
                  <a:srgbClr val="000000"/>
                </a:solidFill>
              </a:rPr>
              <a:t> et </a:t>
            </a:r>
            <a:r>
              <a:rPr lang="tr-TR" sz="2900" dirty="0" err="1">
                <a:solidFill>
                  <a:srgbClr val="000000"/>
                </a:solidFill>
              </a:rPr>
              <a:t>sauvage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une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figure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qui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étonnait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d'abord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mais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qu'on</a:t>
            </a:r>
            <a:r>
              <a:rPr lang="tr-TR" sz="2900" dirty="0">
                <a:solidFill>
                  <a:srgbClr val="000000"/>
                </a:solidFill>
              </a:rPr>
              <a:t> ne </a:t>
            </a:r>
            <a:r>
              <a:rPr lang="tr-TR" sz="2900" dirty="0" err="1">
                <a:solidFill>
                  <a:srgbClr val="000000"/>
                </a:solidFill>
              </a:rPr>
              <a:t>pouvait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oublier</a:t>
            </a:r>
            <a:r>
              <a:rPr lang="tr-TR" sz="2900" dirty="0">
                <a:solidFill>
                  <a:srgbClr val="000000"/>
                </a:solidFill>
              </a:rPr>
              <a:t>. Ses </a:t>
            </a:r>
            <a:r>
              <a:rPr lang="tr-TR" sz="2900" dirty="0" err="1">
                <a:solidFill>
                  <a:srgbClr val="000000"/>
                </a:solidFill>
              </a:rPr>
              <a:t>yeux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surtout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avaient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une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expression</a:t>
            </a:r>
            <a:r>
              <a:rPr lang="tr-TR" sz="2900" dirty="0">
                <a:solidFill>
                  <a:srgbClr val="000000"/>
                </a:solidFill>
              </a:rPr>
              <a:t> à la </a:t>
            </a:r>
            <a:r>
              <a:rPr lang="tr-TR" sz="2900" dirty="0" err="1">
                <a:solidFill>
                  <a:srgbClr val="000000"/>
                </a:solidFill>
              </a:rPr>
              <a:t>fois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voluptueuse</a:t>
            </a:r>
            <a:r>
              <a:rPr lang="tr-TR" sz="2900" dirty="0">
                <a:solidFill>
                  <a:srgbClr val="000000"/>
                </a:solidFill>
              </a:rPr>
              <a:t> et </a:t>
            </a:r>
            <a:r>
              <a:rPr lang="tr-TR" sz="2900" dirty="0" err="1">
                <a:solidFill>
                  <a:srgbClr val="000000"/>
                </a:solidFill>
              </a:rPr>
              <a:t>farouche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que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je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n'ai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trouvée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depuis</a:t>
            </a:r>
            <a:r>
              <a:rPr lang="tr-TR" sz="2900" dirty="0">
                <a:solidFill>
                  <a:srgbClr val="000000"/>
                </a:solidFill>
              </a:rPr>
              <a:t> à </a:t>
            </a:r>
            <a:r>
              <a:rPr lang="tr-TR" sz="2900" dirty="0" err="1">
                <a:solidFill>
                  <a:srgbClr val="000000"/>
                </a:solidFill>
              </a:rPr>
              <a:t>aucun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regard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humain</a:t>
            </a:r>
            <a:r>
              <a:rPr lang="tr-TR" sz="290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74786" name="Rectangle 2"/>
          <p:cNvSpPr>
            <a:spLocks noGrp="1" noChangeArrowheads="1"/>
          </p:cNvSpPr>
          <p:nvPr>
            <p:ph idx="1"/>
          </p:nvPr>
        </p:nvSpPr>
        <p:spPr>
          <a:xfrm>
            <a:off x="456481" y="1604329"/>
            <a:ext cx="8215200" cy="4514874"/>
          </a:xfrm>
        </p:spPr>
        <p:txBody>
          <a:bodyPr tIns="0"/>
          <a:lstStyle/>
          <a:p>
            <a:pPr eaLnBrk="1" hangingPunct="1">
              <a:buFont typeface="Times New Roman" pitchFamily="18" charset="0"/>
              <a:buNone/>
            </a:pPr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3747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62738"/>
            <a:ext cx="3984480" cy="581389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4874"/>
          </a:xfrm>
        </p:spPr>
        <p:txBody>
          <a:bodyPr tIns="0"/>
          <a:lstStyle/>
          <a:p>
            <a:pPr eaLnBrk="1" hangingPunct="1">
              <a:buFont typeface="Times New Roman" pitchFamily="18" charset="0"/>
              <a:buNone/>
            </a:pPr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3768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1360" y="2534666"/>
            <a:ext cx="2160000" cy="265275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768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9600" y="1664815"/>
            <a:ext cx="3722400" cy="43766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7888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4874"/>
          </a:xfrm>
        </p:spPr>
        <p:txBody>
          <a:bodyPr tIns="0"/>
          <a:lstStyle/>
          <a:p>
            <a:pPr eaLnBrk="1" hangingPunct="1">
              <a:buFont typeface="Times New Roman" pitchFamily="18" charset="0"/>
              <a:buNone/>
            </a:pPr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3788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8880" y="1468954"/>
            <a:ext cx="3722400" cy="463872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7888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720" y="1664815"/>
            <a:ext cx="4049280" cy="43766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198</Words>
  <Application>Microsoft Office PowerPoint</Application>
  <PresentationFormat>Ekran Gösterisi (4:3)</PresentationFormat>
  <Paragraphs>25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9) Prosper Mérimée 1803-1870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9) Prosper Mérimée 1803-1870</dc:title>
  <dc:creator>istanbul</dc:creator>
  <cp:lastModifiedBy>istanbul</cp:lastModifiedBy>
  <cp:revision>1</cp:revision>
  <dcterms:created xsi:type="dcterms:W3CDTF">2018-09-12T07:28:59Z</dcterms:created>
  <dcterms:modified xsi:type="dcterms:W3CDTF">2018-09-12T07:36:51Z</dcterms:modified>
</cp:coreProperties>
</file>