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8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680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9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8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23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69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59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2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2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2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344449D-322D-4E55-ACFD-23AAB07F46C0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351C2C5-F9DE-4977-8510-DC785B6F7C5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64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6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Step motor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lang="tr-TR" sz="2800" b="1" spc="-5" dirty="0">
                <a:latin typeface="Times New Roman"/>
                <a:cs typeface="Times New Roman"/>
              </a:rPr>
              <a:t>Adım Motorların Tanımı ve</a:t>
            </a:r>
            <a:r>
              <a:rPr lang="tr-TR" sz="2800" b="1" spc="15" dirty="0">
                <a:latin typeface="Times New Roman"/>
                <a:cs typeface="Times New Roman"/>
              </a:rPr>
              <a:t> </a:t>
            </a:r>
            <a:r>
              <a:rPr lang="tr-TR" sz="2800" b="1" spc="-5" dirty="0">
                <a:latin typeface="Times New Roman"/>
                <a:cs typeface="Times New Roman"/>
              </a:rPr>
              <a:t>Yapısı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tr-TR" sz="2800" dirty="0">
              <a:latin typeface="Times New Roman"/>
              <a:cs typeface="Times New Roman"/>
            </a:endParaRPr>
          </a:p>
          <a:p>
            <a:pPr marL="12700" marR="5715" indent="360680" algn="just">
              <a:lnSpc>
                <a:spcPts val="1270"/>
              </a:lnSpc>
            </a:pPr>
            <a:r>
              <a:rPr lang="tr-TR" spc="-5" dirty="0">
                <a:latin typeface="Times New Roman"/>
                <a:cs typeface="Times New Roman"/>
              </a:rPr>
              <a:t>Adım motorları adından da </a:t>
            </a:r>
            <a:r>
              <a:rPr lang="tr-TR" spc="-35" dirty="0" err="1">
                <a:latin typeface="Times New Roman"/>
                <a:cs typeface="Times New Roman"/>
              </a:rPr>
              <a:t>anlaĢılacağı</a:t>
            </a:r>
            <a:r>
              <a:rPr lang="tr-TR" spc="-3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gibi </a:t>
            </a:r>
            <a:r>
              <a:rPr lang="tr-TR" dirty="0">
                <a:latin typeface="Times New Roman"/>
                <a:cs typeface="Times New Roman"/>
              </a:rPr>
              <a:t>adım adım </a:t>
            </a:r>
            <a:r>
              <a:rPr lang="tr-TR" spc="-5" dirty="0">
                <a:latin typeface="Times New Roman"/>
                <a:cs typeface="Times New Roman"/>
              </a:rPr>
              <a:t>hareket eden yani  sargılarından birinin </a:t>
            </a:r>
            <a:r>
              <a:rPr lang="tr-TR" spc="-5" dirty="0" err="1">
                <a:latin typeface="Times New Roman"/>
                <a:cs typeface="Times New Roman"/>
              </a:rPr>
              <a:t>enerjilenmesi</a:t>
            </a:r>
            <a:r>
              <a:rPr lang="tr-TR" spc="-5" dirty="0">
                <a:latin typeface="Times New Roman"/>
                <a:cs typeface="Times New Roman"/>
              </a:rPr>
              <a:t> ile sadece 1 </a:t>
            </a:r>
            <a:r>
              <a:rPr lang="tr-TR" dirty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hareket eden motorlardır. Bu adımın  kaç derece olacağı motorun tasarımına bağlıdır. Bu husus ileriki konularda</a:t>
            </a:r>
            <a:r>
              <a:rPr lang="tr-TR" spc="16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anlatılacaktır.</a:t>
            </a:r>
            <a:endParaRPr lang="tr-TR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tr-TR" sz="1800" dirty="0">
              <a:latin typeface="Times New Roman"/>
              <a:cs typeface="Times New Roman"/>
            </a:endParaRPr>
          </a:p>
          <a:p>
            <a:pPr marL="12700" marR="5080" indent="360680" algn="just">
              <a:lnSpc>
                <a:spcPct val="95700"/>
              </a:lnSpc>
            </a:pPr>
            <a:r>
              <a:rPr lang="tr-TR" spc="-5" dirty="0">
                <a:latin typeface="Times New Roman"/>
                <a:cs typeface="Times New Roman"/>
              </a:rPr>
              <a:t>Adım motor, elektrik enerjisini dönme hareketine çeviren </a:t>
            </a:r>
            <a:r>
              <a:rPr lang="tr-TR" dirty="0" err="1">
                <a:latin typeface="Times New Roman"/>
                <a:cs typeface="Times New Roman"/>
              </a:rPr>
              <a:t>eletro</a:t>
            </a:r>
            <a:r>
              <a:rPr lang="tr-TR" dirty="0">
                <a:latin typeface="Times New Roman"/>
                <a:cs typeface="Times New Roman"/>
              </a:rPr>
              <a:t>-mekanik </a:t>
            </a:r>
            <a:r>
              <a:rPr lang="tr-TR" spc="-5" dirty="0">
                <a:latin typeface="Times New Roman"/>
                <a:cs typeface="Times New Roman"/>
              </a:rPr>
              <a:t>bir cihazdır.  Elektrik enerjisi alındığında rotor ve buna bağlı </a:t>
            </a:r>
            <a:r>
              <a:rPr lang="tr-TR" spc="-80" dirty="0" err="1">
                <a:latin typeface="Times New Roman"/>
                <a:cs typeface="Times New Roman"/>
              </a:rPr>
              <a:t>Ģaft</a:t>
            </a:r>
            <a:r>
              <a:rPr lang="tr-TR" spc="-80" dirty="0">
                <a:latin typeface="Times New Roman"/>
                <a:cs typeface="Times New Roman"/>
              </a:rPr>
              <a:t>, </a:t>
            </a:r>
            <a:r>
              <a:rPr lang="tr-TR" spc="-5" dirty="0">
                <a:latin typeface="Times New Roman"/>
                <a:cs typeface="Times New Roman"/>
              </a:rPr>
              <a:t>sabit </a:t>
            </a:r>
            <a:r>
              <a:rPr lang="tr-TR" spc="-5" dirty="0" err="1">
                <a:latin typeface="Times New Roman"/>
                <a:cs typeface="Times New Roman"/>
              </a:rPr>
              <a:t>açısal</a:t>
            </a:r>
            <a:r>
              <a:rPr lang="tr-TR" spc="-5" dirty="0">
                <a:latin typeface="Times New Roman"/>
                <a:cs typeface="Times New Roman"/>
              </a:rPr>
              <a:t> birimlerde </a:t>
            </a:r>
            <a:r>
              <a:rPr lang="tr-TR" dirty="0">
                <a:latin typeface="Times New Roman"/>
                <a:cs typeface="Times New Roman"/>
              </a:rPr>
              <a:t>(adım-adım)  </a:t>
            </a:r>
            <a:r>
              <a:rPr lang="tr-TR" spc="-5" dirty="0">
                <a:latin typeface="Times New Roman"/>
                <a:cs typeface="Times New Roman"/>
              </a:rPr>
              <a:t>dönmeye </a:t>
            </a:r>
            <a:r>
              <a:rPr lang="tr-TR" spc="-55" dirty="0" err="1">
                <a:latin typeface="Times New Roman"/>
                <a:cs typeface="Times New Roman"/>
              </a:rPr>
              <a:t>baĢlar</a:t>
            </a:r>
            <a:r>
              <a:rPr lang="tr-TR" spc="-55" dirty="0">
                <a:latin typeface="Times New Roman"/>
                <a:cs typeface="Times New Roman"/>
              </a:rPr>
              <a:t>. </a:t>
            </a:r>
            <a:r>
              <a:rPr lang="tr-TR" spc="-5" dirty="0">
                <a:latin typeface="Times New Roman"/>
                <a:cs typeface="Times New Roman"/>
              </a:rPr>
              <a:t>Adım motorlar, çok yüksek hızlı </a:t>
            </a:r>
            <a:r>
              <a:rPr lang="tr-TR" dirty="0">
                <a:latin typeface="Times New Roman"/>
                <a:cs typeface="Times New Roman"/>
              </a:rPr>
              <a:t>anahtarlama </a:t>
            </a:r>
            <a:r>
              <a:rPr lang="tr-TR" spc="-5" dirty="0">
                <a:latin typeface="Times New Roman"/>
                <a:cs typeface="Times New Roman"/>
              </a:rPr>
              <a:t>özelliğine sahip bir sürücüye  bağlıdırlar (adım motor sürücüsü). Bu sürücü, bir </a:t>
            </a:r>
            <a:r>
              <a:rPr lang="tr-TR" spc="-5" dirty="0" err="1">
                <a:latin typeface="Times New Roman"/>
                <a:cs typeface="Times New Roman"/>
              </a:rPr>
              <a:t>encoder</a:t>
            </a:r>
            <a:r>
              <a:rPr lang="tr-TR" spc="-5" dirty="0">
                <a:latin typeface="Times New Roman"/>
                <a:cs typeface="Times New Roman"/>
              </a:rPr>
              <a:t>, PC veya </a:t>
            </a:r>
            <a:r>
              <a:rPr lang="tr-TR" spc="-5" dirty="0" err="1">
                <a:latin typeface="Times New Roman"/>
                <a:cs typeface="Times New Roman"/>
              </a:rPr>
              <a:t>PLC'den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spc="-75" dirty="0" err="1">
                <a:latin typeface="Times New Roman"/>
                <a:cs typeface="Times New Roman"/>
              </a:rPr>
              <a:t>giriĢ</a:t>
            </a:r>
            <a:r>
              <a:rPr lang="tr-TR" spc="-7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darbeleri  (</a:t>
            </a:r>
            <a:r>
              <a:rPr lang="tr-TR" spc="-5" dirty="0" err="1">
                <a:latin typeface="Times New Roman"/>
                <a:cs typeface="Times New Roman"/>
              </a:rPr>
              <a:t>pals</a:t>
            </a:r>
            <a:r>
              <a:rPr lang="tr-TR" spc="-5" dirty="0">
                <a:latin typeface="Times New Roman"/>
                <a:cs typeface="Times New Roman"/>
              </a:rPr>
              <a:t>) alır. Alınan her </a:t>
            </a:r>
            <a:r>
              <a:rPr lang="tr-TR" spc="-75" dirty="0" err="1">
                <a:latin typeface="Times New Roman"/>
                <a:cs typeface="Times New Roman"/>
              </a:rPr>
              <a:t>giriĢ</a:t>
            </a:r>
            <a:r>
              <a:rPr lang="tr-TR" spc="-7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darbesinde, motor bir </a:t>
            </a:r>
            <a:r>
              <a:rPr lang="tr-TR" dirty="0">
                <a:latin typeface="Times New Roman"/>
                <a:cs typeface="Times New Roman"/>
              </a:rPr>
              <a:t>adım ilerler. Adım </a:t>
            </a:r>
            <a:r>
              <a:rPr lang="tr-TR" spc="-5" dirty="0">
                <a:latin typeface="Times New Roman"/>
                <a:cs typeface="Times New Roman"/>
              </a:rPr>
              <a:t>motorlar bir turundaki  </a:t>
            </a:r>
            <a:r>
              <a:rPr lang="tr-TR" dirty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sayısı ile anılırlar. Örnek olarak 400 adımlık bir </a:t>
            </a:r>
            <a:r>
              <a:rPr lang="tr-TR" dirty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motor bir tam </a:t>
            </a:r>
            <a:r>
              <a:rPr lang="tr-TR" spc="-45" dirty="0" err="1">
                <a:latin typeface="Times New Roman"/>
                <a:cs typeface="Times New Roman"/>
              </a:rPr>
              <a:t>dönüĢünde</a:t>
            </a:r>
            <a:r>
              <a:rPr lang="tr-TR" spc="-4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(360º)  </a:t>
            </a:r>
            <a:r>
              <a:rPr lang="tr-TR" spc="-5" dirty="0">
                <a:latin typeface="Times New Roman"/>
                <a:cs typeface="Times New Roman"/>
              </a:rPr>
              <a:t>400 adım yapar. Bu durumda bir adımın açısı 360/400 = </a:t>
            </a:r>
            <a:r>
              <a:rPr lang="tr-TR" spc="5" dirty="0">
                <a:latin typeface="Times New Roman"/>
                <a:cs typeface="Times New Roman"/>
              </a:rPr>
              <a:t>0.9º </a:t>
            </a:r>
            <a:r>
              <a:rPr lang="tr-TR" spc="-5" dirty="0">
                <a:latin typeface="Times New Roman"/>
                <a:cs typeface="Times New Roman"/>
              </a:rPr>
              <a:t>derecedir. Bu değer, adım  motorun hassasiyetinin bir göstergesidir. Bir devirdeki </a:t>
            </a:r>
            <a:r>
              <a:rPr lang="tr-TR" dirty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sayısı yükseldikçe </a:t>
            </a:r>
            <a:r>
              <a:rPr lang="tr-TR" dirty="0">
                <a:latin typeface="Times New Roman"/>
                <a:cs typeface="Times New Roman"/>
              </a:rPr>
              <a:t>adım motor  </a:t>
            </a:r>
            <a:r>
              <a:rPr lang="tr-TR" spc="-5" dirty="0">
                <a:latin typeface="Times New Roman"/>
                <a:cs typeface="Times New Roman"/>
              </a:rPr>
              <a:t>hassasiyeti ve dolayısı ile maliyeti</a:t>
            </a:r>
            <a:r>
              <a:rPr lang="tr-TR" spc="-1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artar.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236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Step motor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5080" indent="360680" algn="just">
              <a:lnSpc>
                <a:spcPct val="95800"/>
              </a:lnSpc>
            </a:pPr>
            <a:r>
              <a:rPr lang="tr-TR" spc="-5" dirty="0" smtClean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motorlar, </a:t>
            </a:r>
            <a:r>
              <a:rPr lang="tr-TR" dirty="0">
                <a:latin typeface="Times New Roman"/>
                <a:cs typeface="Times New Roman"/>
              </a:rPr>
              <a:t>yarım adım </a:t>
            </a:r>
            <a:r>
              <a:rPr lang="tr-TR" spc="-5" dirty="0" err="1">
                <a:latin typeface="Times New Roman"/>
                <a:cs typeface="Times New Roman"/>
              </a:rPr>
              <a:t>modunda</a:t>
            </a:r>
            <a:r>
              <a:rPr lang="tr-TR" spc="-5" dirty="0">
                <a:latin typeface="Times New Roman"/>
                <a:cs typeface="Times New Roman"/>
              </a:rPr>
              <a:t> </a:t>
            </a:r>
            <a:r>
              <a:rPr lang="tr-TR" spc="-30" dirty="0" err="1">
                <a:latin typeface="Times New Roman"/>
                <a:cs typeface="Times New Roman"/>
              </a:rPr>
              <a:t>çalıĢtıklarında</a:t>
            </a:r>
            <a:r>
              <a:rPr lang="tr-TR" spc="-3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hassasiyetleri daha da artar.  Örnek olarak 400 adım/tur </a:t>
            </a:r>
            <a:r>
              <a:rPr lang="tr-TR" dirty="0">
                <a:latin typeface="Times New Roman"/>
                <a:cs typeface="Times New Roman"/>
              </a:rPr>
              <a:t>değerindeki </a:t>
            </a:r>
            <a:r>
              <a:rPr lang="tr-TR" spc="-5" dirty="0">
                <a:latin typeface="Times New Roman"/>
                <a:cs typeface="Times New Roman"/>
              </a:rPr>
              <a:t>bir </a:t>
            </a:r>
            <a:r>
              <a:rPr lang="tr-TR" dirty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motor, </a:t>
            </a:r>
            <a:r>
              <a:rPr lang="tr-TR" dirty="0">
                <a:latin typeface="Times New Roman"/>
                <a:cs typeface="Times New Roman"/>
              </a:rPr>
              <a:t>yarım adım </a:t>
            </a:r>
            <a:r>
              <a:rPr lang="tr-TR" spc="-5" dirty="0" err="1">
                <a:latin typeface="Times New Roman"/>
                <a:cs typeface="Times New Roman"/>
              </a:rPr>
              <a:t>modunda</a:t>
            </a:r>
            <a:r>
              <a:rPr lang="tr-TR" spc="-5" dirty="0">
                <a:latin typeface="Times New Roman"/>
                <a:cs typeface="Times New Roman"/>
              </a:rPr>
              <a:t> tur </a:t>
            </a:r>
            <a:r>
              <a:rPr lang="tr-TR" spc="-65" dirty="0" err="1">
                <a:latin typeface="Times New Roman"/>
                <a:cs typeface="Times New Roman"/>
              </a:rPr>
              <a:t>baĢına</a:t>
            </a:r>
            <a:r>
              <a:rPr lang="tr-TR" spc="-6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800  </a:t>
            </a:r>
            <a:r>
              <a:rPr lang="tr-TR" dirty="0">
                <a:latin typeface="Times New Roman"/>
                <a:cs typeface="Times New Roman"/>
              </a:rPr>
              <a:t>adım yapar. </a:t>
            </a:r>
            <a:r>
              <a:rPr lang="tr-TR" spc="-5" dirty="0">
                <a:latin typeface="Times New Roman"/>
                <a:cs typeface="Times New Roman"/>
              </a:rPr>
              <a:t>Bu da </a:t>
            </a:r>
            <a:r>
              <a:rPr lang="tr-TR" spc="-85" dirty="0">
                <a:latin typeface="Times New Roman"/>
                <a:cs typeface="Times New Roman"/>
              </a:rPr>
              <a:t>0.9º‟ye </a:t>
            </a:r>
            <a:r>
              <a:rPr lang="tr-TR" spc="-5" dirty="0">
                <a:latin typeface="Times New Roman"/>
                <a:cs typeface="Times New Roman"/>
              </a:rPr>
              <a:t>oranla daha hassas olan </a:t>
            </a:r>
            <a:r>
              <a:rPr lang="tr-TR" dirty="0">
                <a:latin typeface="Times New Roman"/>
                <a:cs typeface="Times New Roman"/>
              </a:rPr>
              <a:t>0.045º </a:t>
            </a:r>
            <a:r>
              <a:rPr lang="tr-TR" spc="-5" dirty="0">
                <a:latin typeface="Times New Roman"/>
                <a:cs typeface="Times New Roman"/>
              </a:rPr>
              <a:t>bir adım açısı anlamına gelir. </a:t>
            </a:r>
            <a:r>
              <a:rPr lang="tr-TR" spc="-30" dirty="0">
                <a:latin typeface="Times New Roman"/>
                <a:cs typeface="Times New Roman"/>
              </a:rPr>
              <a:t>Bazı  </a:t>
            </a:r>
            <a:r>
              <a:rPr lang="tr-TR" dirty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motorlarda </a:t>
            </a:r>
            <a:r>
              <a:rPr lang="tr-TR" spc="-5" dirty="0" err="1">
                <a:latin typeface="Times New Roman"/>
                <a:cs typeface="Times New Roman"/>
              </a:rPr>
              <a:t>mikroadım</a:t>
            </a:r>
            <a:r>
              <a:rPr lang="tr-TR" spc="-5" dirty="0">
                <a:latin typeface="Times New Roman"/>
                <a:cs typeface="Times New Roman"/>
              </a:rPr>
              <a:t> tekniği ile </a:t>
            </a:r>
            <a:r>
              <a:rPr lang="tr-TR" dirty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açılarının daha da azaltılması söz</a:t>
            </a:r>
            <a:r>
              <a:rPr lang="tr-TR" spc="11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konusudur.</a:t>
            </a:r>
            <a:endParaRPr lang="tr-TR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tr-TR" sz="2400" dirty="0">
              <a:latin typeface="Times New Roman"/>
              <a:cs typeface="Times New Roman"/>
            </a:endParaRPr>
          </a:p>
          <a:p>
            <a:pPr marL="372745">
              <a:lnSpc>
                <a:spcPct val="100000"/>
              </a:lnSpc>
            </a:pPr>
            <a:r>
              <a:rPr lang="tr-TR" spc="-5" dirty="0">
                <a:latin typeface="Times New Roman"/>
                <a:cs typeface="Times New Roman"/>
              </a:rPr>
              <a:t>Resim </a:t>
            </a:r>
            <a:r>
              <a:rPr lang="tr-TR" spc="-95" dirty="0">
                <a:latin typeface="Times New Roman"/>
                <a:cs typeface="Times New Roman"/>
              </a:rPr>
              <a:t>1.1‟de </a:t>
            </a:r>
            <a:r>
              <a:rPr lang="tr-TR" spc="-55" dirty="0" err="1">
                <a:latin typeface="Times New Roman"/>
                <a:cs typeface="Times New Roman"/>
              </a:rPr>
              <a:t>değiĢik</a:t>
            </a:r>
            <a:r>
              <a:rPr lang="tr-TR" spc="-5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büyüklüklerde ve </a:t>
            </a:r>
            <a:r>
              <a:rPr lang="tr-TR" spc="-40" dirty="0" err="1">
                <a:latin typeface="Times New Roman"/>
                <a:cs typeface="Times New Roman"/>
              </a:rPr>
              <a:t>çeĢitlerde</a:t>
            </a:r>
            <a:r>
              <a:rPr lang="tr-TR" spc="-4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adım motor örnekleri</a:t>
            </a:r>
            <a:r>
              <a:rPr lang="tr-TR" spc="13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görülmektedir.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778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6985" indent="360680" algn="just">
              <a:lnSpc>
                <a:spcPct val="95700"/>
              </a:lnSpc>
              <a:spcBef>
                <a:spcPts val="5"/>
              </a:spcBef>
            </a:pPr>
            <a:r>
              <a:rPr lang="tr-TR" spc="-5" dirty="0">
                <a:latin typeface="Times New Roman"/>
                <a:cs typeface="Times New Roman"/>
              </a:rPr>
              <a:t>Adım motorlar robot teknolojisinde sıkça </a:t>
            </a:r>
            <a:r>
              <a:rPr lang="tr-TR" dirty="0">
                <a:latin typeface="Times New Roman"/>
                <a:cs typeface="Times New Roman"/>
              </a:rPr>
              <a:t>kullanım </a:t>
            </a:r>
            <a:r>
              <a:rPr lang="tr-TR" spc="-5" dirty="0">
                <a:latin typeface="Times New Roman"/>
                <a:cs typeface="Times New Roman"/>
              </a:rPr>
              <a:t>alanı </a:t>
            </a:r>
            <a:r>
              <a:rPr lang="tr-TR" spc="-40" dirty="0" smtClean="0">
                <a:latin typeface="Times New Roman"/>
                <a:cs typeface="Times New Roman"/>
              </a:rPr>
              <a:t>bulmuştur</a:t>
            </a:r>
            <a:r>
              <a:rPr lang="tr-TR" spc="-40" dirty="0">
                <a:latin typeface="Times New Roman"/>
                <a:cs typeface="Times New Roman"/>
              </a:rPr>
              <a:t>. </a:t>
            </a:r>
            <a:r>
              <a:rPr lang="tr-TR" spc="-5" dirty="0">
                <a:latin typeface="Times New Roman"/>
                <a:cs typeface="Times New Roman"/>
              </a:rPr>
              <a:t>Ayrıca  maliyetinin </a:t>
            </a:r>
            <a:r>
              <a:rPr lang="tr-TR" spc="-75" dirty="0" smtClean="0">
                <a:latin typeface="Times New Roman"/>
                <a:cs typeface="Times New Roman"/>
              </a:rPr>
              <a:t>düşük </a:t>
            </a:r>
            <a:r>
              <a:rPr lang="tr-TR" spc="-5" dirty="0">
                <a:latin typeface="Times New Roman"/>
                <a:cs typeface="Times New Roman"/>
              </a:rPr>
              <a:t>olması diğer motorlara (</a:t>
            </a:r>
            <a:r>
              <a:rPr lang="tr-TR" spc="-5" dirty="0" err="1">
                <a:latin typeface="Times New Roman"/>
                <a:cs typeface="Times New Roman"/>
              </a:rPr>
              <a:t>servo</a:t>
            </a:r>
            <a:r>
              <a:rPr lang="tr-TR" spc="-5" dirty="0">
                <a:latin typeface="Times New Roman"/>
                <a:cs typeface="Times New Roman"/>
              </a:rPr>
              <a:t>) </a:t>
            </a:r>
            <a:r>
              <a:rPr lang="tr-TR" spc="-75" dirty="0" smtClean="0">
                <a:latin typeface="Times New Roman"/>
                <a:cs typeface="Times New Roman"/>
              </a:rPr>
              <a:t>karşı </a:t>
            </a:r>
            <a:r>
              <a:rPr lang="tr-TR" spc="-5" dirty="0">
                <a:latin typeface="Times New Roman"/>
                <a:cs typeface="Times New Roman"/>
              </a:rPr>
              <a:t>bir üstünlüğüdür. Adım motorların  tercih edilmesini </a:t>
            </a:r>
            <a:r>
              <a:rPr lang="tr-TR" dirty="0">
                <a:latin typeface="Times New Roman"/>
                <a:cs typeface="Times New Roman"/>
              </a:rPr>
              <a:t>ikinci </a:t>
            </a:r>
            <a:r>
              <a:rPr lang="tr-TR" spc="-5" dirty="0">
                <a:latin typeface="Times New Roman"/>
                <a:cs typeface="Times New Roman"/>
              </a:rPr>
              <a:t>bir nedeni tutma </a:t>
            </a:r>
            <a:r>
              <a:rPr lang="tr-TR" spc="-5" dirty="0" err="1">
                <a:latin typeface="Times New Roman"/>
                <a:cs typeface="Times New Roman"/>
              </a:rPr>
              <a:t>karakteristliğinin</a:t>
            </a:r>
            <a:r>
              <a:rPr lang="tr-TR" spc="-5" dirty="0">
                <a:latin typeface="Times New Roman"/>
                <a:cs typeface="Times New Roman"/>
              </a:rPr>
              <a:t> robotlarla</a:t>
            </a:r>
            <a:r>
              <a:rPr lang="tr-TR" spc="80" dirty="0">
                <a:latin typeface="Times New Roman"/>
                <a:cs typeface="Times New Roman"/>
              </a:rPr>
              <a:t> </a:t>
            </a:r>
            <a:r>
              <a:rPr lang="tr-TR" spc="-30" dirty="0" smtClean="0">
                <a:latin typeface="Times New Roman"/>
                <a:cs typeface="Times New Roman"/>
              </a:rPr>
              <a:t>bağdaşmasıdır</a:t>
            </a:r>
            <a:r>
              <a:rPr lang="tr-TR" spc="-30" dirty="0">
                <a:latin typeface="Times New Roman"/>
                <a:cs typeface="Times New Roman"/>
              </a:rPr>
              <a:t>.</a:t>
            </a:r>
            <a:endParaRPr lang="tr-TR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tr-TR" dirty="0">
              <a:latin typeface="Times New Roman"/>
              <a:cs typeface="Times New Roman"/>
            </a:endParaRPr>
          </a:p>
          <a:p>
            <a:pPr marL="12700" marR="5080" indent="360680" algn="just">
              <a:lnSpc>
                <a:spcPct val="95800"/>
              </a:lnSpc>
            </a:pPr>
            <a:r>
              <a:rPr lang="tr-TR" spc="-5" dirty="0">
                <a:latin typeface="Times New Roman"/>
                <a:cs typeface="Times New Roman"/>
              </a:rPr>
              <a:t>Adım motorun </a:t>
            </a:r>
            <a:r>
              <a:rPr lang="tr-TR" spc="-55" dirty="0" smtClean="0">
                <a:latin typeface="Times New Roman"/>
                <a:cs typeface="Times New Roman"/>
              </a:rPr>
              <a:t>çalışma </a:t>
            </a:r>
            <a:r>
              <a:rPr lang="tr-TR" spc="-5" dirty="0">
                <a:latin typeface="Times New Roman"/>
                <a:cs typeface="Times New Roman"/>
              </a:rPr>
              <a:t>esasları </a:t>
            </a:r>
            <a:r>
              <a:rPr lang="tr-TR" spc="10" dirty="0" smtClean="0">
                <a:latin typeface="Times New Roman"/>
                <a:cs typeface="Times New Roman"/>
              </a:rPr>
              <a:t>şekil </a:t>
            </a:r>
            <a:r>
              <a:rPr lang="tr-TR" spc="-110" dirty="0">
                <a:latin typeface="Times New Roman"/>
                <a:cs typeface="Times New Roman"/>
              </a:rPr>
              <a:t>1.3‟te </a:t>
            </a:r>
            <a:r>
              <a:rPr lang="tr-TR" spc="-30" dirty="0" smtClean="0">
                <a:latin typeface="Times New Roman"/>
                <a:cs typeface="Times New Roman"/>
              </a:rPr>
              <a:t>gösterilmiştir</a:t>
            </a:r>
            <a:r>
              <a:rPr lang="tr-TR" spc="-30" dirty="0">
                <a:latin typeface="Times New Roman"/>
                <a:cs typeface="Times New Roman"/>
              </a:rPr>
              <a:t>. </a:t>
            </a:r>
            <a:r>
              <a:rPr lang="tr-TR" spc="-5" dirty="0">
                <a:latin typeface="Times New Roman"/>
                <a:cs typeface="Times New Roman"/>
              </a:rPr>
              <a:t>Anahtarlar yardımıyla  </a:t>
            </a:r>
            <a:r>
              <a:rPr lang="tr-TR" spc="-10" dirty="0">
                <a:latin typeface="Times New Roman"/>
                <a:cs typeface="Times New Roman"/>
              </a:rPr>
              <a:t>sargılara </a:t>
            </a:r>
            <a:r>
              <a:rPr lang="tr-TR" dirty="0">
                <a:latin typeface="Times New Roman"/>
                <a:cs typeface="Times New Roman"/>
              </a:rPr>
              <a:t>enerji </a:t>
            </a:r>
            <a:r>
              <a:rPr lang="tr-TR" spc="-5" dirty="0">
                <a:latin typeface="Times New Roman"/>
                <a:cs typeface="Times New Roman"/>
              </a:rPr>
              <a:t>uygulandığında rotor enerji uygulanan sargının </a:t>
            </a:r>
            <a:r>
              <a:rPr lang="tr-TR" spc="-45" dirty="0" smtClean="0">
                <a:latin typeface="Times New Roman"/>
                <a:cs typeface="Times New Roman"/>
              </a:rPr>
              <a:t>karşısına </a:t>
            </a:r>
            <a:r>
              <a:rPr lang="tr-TR" spc="-5" dirty="0">
                <a:latin typeface="Times New Roman"/>
                <a:cs typeface="Times New Roman"/>
              </a:rPr>
              <a:t>gelerek durur. Bu  dönme miktarı motorun yapısına bağlı olarak </a:t>
            </a:r>
            <a:r>
              <a:rPr lang="tr-TR" spc="-50" dirty="0" smtClean="0">
                <a:latin typeface="Times New Roman"/>
                <a:cs typeface="Times New Roman"/>
              </a:rPr>
              <a:t>değişir</a:t>
            </a:r>
            <a:r>
              <a:rPr lang="tr-TR" spc="-50" dirty="0">
                <a:latin typeface="Times New Roman"/>
                <a:cs typeface="Times New Roman"/>
              </a:rPr>
              <a:t>. </a:t>
            </a:r>
            <a:r>
              <a:rPr lang="tr-TR" spc="-5" dirty="0">
                <a:latin typeface="Times New Roman"/>
                <a:cs typeface="Times New Roman"/>
              </a:rPr>
              <a:t>Bu dönme açısı </a:t>
            </a:r>
            <a:r>
              <a:rPr lang="tr-TR" dirty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motorlarda  belirleyici bir parametredir. Adım motoru sürekli hareket ettirmek istersek </a:t>
            </a:r>
            <a:r>
              <a:rPr lang="tr-TR" dirty="0">
                <a:latin typeface="Times New Roman"/>
                <a:cs typeface="Times New Roman"/>
              </a:rPr>
              <a:t>sargılara </a:t>
            </a:r>
            <a:r>
              <a:rPr lang="tr-TR" spc="-5" dirty="0">
                <a:latin typeface="Times New Roman"/>
                <a:cs typeface="Times New Roman"/>
              </a:rPr>
              <a:t>sırasıyla  enerji vermeliyiz. Bir sargıya enerji verdiğimizde rotor sargını </a:t>
            </a:r>
            <a:r>
              <a:rPr lang="tr-TR" spc="-45" dirty="0" smtClean="0">
                <a:latin typeface="Times New Roman"/>
                <a:cs typeface="Times New Roman"/>
              </a:rPr>
              <a:t>karşısına </a:t>
            </a:r>
            <a:r>
              <a:rPr lang="tr-TR" spc="-5" dirty="0">
                <a:latin typeface="Times New Roman"/>
                <a:cs typeface="Times New Roman"/>
              </a:rPr>
              <a:t>gelerek durur. Diğer  sargıya </a:t>
            </a:r>
            <a:r>
              <a:rPr lang="tr-TR" spc="-5" dirty="0" smtClean="0">
                <a:latin typeface="Times New Roman"/>
                <a:cs typeface="Times New Roman"/>
              </a:rPr>
              <a:t>enerji </a:t>
            </a:r>
            <a:r>
              <a:rPr lang="tr-TR" spc="-5" dirty="0">
                <a:latin typeface="Times New Roman"/>
                <a:cs typeface="Times New Roman"/>
              </a:rPr>
              <a:t>verinceye kadar burada kilitlenir. Bu da </a:t>
            </a:r>
            <a:r>
              <a:rPr lang="tr-TR" dirty="0">
                <a:latin typeface="Times New Roman"/>
                <a:cs typeface="Times New Roman"/>
              </a:rPr>
              <a:t>adım </a:t>
            </a:r>
            <a:r>
              <a:rPr lang="tr-TR" spc="-5" dirty="0">
                <a:latin typeface="Times New Roman"/>
                <a:cs typeface="Times New Roman"/>
              </a:rPr>
              <a:t>motorların bir</a:t>
            </a:r>
            <a:r>
              <a:rPr lang="tr-TR" spc="9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özelliğidir.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891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lnSpc>
                <a:spcPts val="1290"/>
              </a:lnSpc>
            </a:pPr>
            <a:r>
              <a:rPr lang="tr-TR" spc="-5" dirty="0">
                <a:latin typeface="Times New Roman"/>
                <a:cs typeface="Times New Roman"/>
              </a:rPr>
              <a:t>Adım motorların özellikleri </a:t>
            </a:r>
            <a:r>
              <a:rPr lang="tr-TR" spc="-45" dirty="0" err="1">
                <a:latin typeface="Times New Roman"/>
                <a:cs typeface="Times New Roman"/>
              </a:rPr>
              <a:t>aĢağıdaki</a:t>
            </a:r>
            <a:r>
              <a:rPr lang="tr-TR" spc="-4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gibi</a:t>
            </a:r>
            <a:r>
              <a:rPr lang="tr-TR" spc="7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sıralanabilir.</a:t>
            </a:r>
            <a:endParaRPr lang="tr-TR" dirty="0">
              <a:latin typeface="Times New Roman"/>
              <a:cs typeface="Times New Roman"/>
            </a:endParaRPr>
          </a:p>
          <a:p>
            <a:pPr marL="372110" indent="-360045">
              <a:lnSpc>
                <a:spcPts val="1265"/>
              </a:lnSpc>
              <a:buFont typeface="Wingdings"/>
              <a:buChar char=""/>
              <a:tabLst>
                <a:tab pos="372110" algn="l"/>
                <a:tab pos="37274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Hata </a:t>
            </a:r>
            <a:r>
              <a:rPr lang="tr-TR" dirty="0">
                <a:latin typeface="Times New Roman"/>
                <a:cs typeface="Times New Roman"/>
              </a:rPr>
              <a:t>yalnız </a:t>
            </a:r>
            <a:r>
              <a:rPr lang="tr-TR" spc="-5" dirty="0">
                <a:latin typeface="Times New Roman"/>
                <a:cs typeface="Times New Roman"/>
              </a:rPr>
              <a:t>adım</a:t>
            </a:r>
            <a:r>
              <a:rPr lang="tr-TR" spc="-1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hatasıdır.</a:t>
            </a:r>
            <a:endParaRPr lang="tr-TR" dirty="0">
              <a:latin typeface="Times New Roman"/>
              <a:cs typeface="Times New Roman"/>
            </a:endParaRPr>
          </a:p>
          <a:p>
            <a:pPr marL="372110" indent="-360045">
              <a:lnSpc>
                <a:spcPts val="1265"/>
              </a:lnSpc>
              <a:buFont typeface="Wingdings"/>
              <a:buChar char=""/>
              <a:tabLst>
                <a:tab pos="372110" algn="l"/>
                <a:tab pos="37274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Motor bakımı</a:t>
            </a:r>
            <a:r>
              <a:rPr lang="tr-TR" spc="-1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kolaydır</a:t>
            </a:r>
            <a:r>
              <a:rPr lang="tr-TR" spc="-5" dirty="0" smtClean="0">
                <a:latin typeface="Times New Roman"/>
                <a:cs typeface="Times New Roman"/>
              </a:rPr>
              <a:t>.</a:t>
            </a:r>
          </a:p>
          <a:p>
            <a:pPr marL="12065" indent="0">
              <a:lnSpc>
                <a:spcPts val="1265"/>
              </a:lnSpc>
              <a:buNone/>
              <a:tabLst>
                <a:tab pos="372110" algn="l"/>
                <a:tab pos="372745" algn="l"/>
              </a:tabLst>
            </a:pPr>
            <a:endParaRPr lang="tr-TR" dirty="0">
              <a:latin typeface="Times New Roman"/>
              <a:cs typeface="Times New Roman"/>
            </a:endParaRPr>
          </a:p>
          <a:p>
            <a:pPr marL="732790" indent="-360680">
              <a:lnSpc>
                <a:spcPts val="1295"/>
              </a:lnSpc>
              <a:spcBef>
                <a:spcPts val="95"/>
              </a:spcBef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Tasarım maliyeti ucuzdur</a:t>
            </a:r>
            <a:r>
              <a:rPr lang="tr-TR" spc="-5" dirty="0" smtClean="0">
                <a:latin typeface="Times New Roman"/>
                <a:cs typeface="Times New Roman"/>
              </a:rPr>
              <a:t>.</a:t>
            </a:r>
            <a:r>
              <a:rPr lang="tr-TR" spc="-5" dirty="0">
                <a:latin typeface="Times New Roman"/>
                <a:cs typeface="Times New Roman"/>
              </a:rPr>
              <a:t> Otomatik kilitleme özelliğine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sahiptir.</a:t>
            </a:r>
            <a:endParaRPr lang="tr-TR" dirty="0">
              <a:latin typeface="Times New Roman"/>
              <a:cs typeface="Times New Roman"/>
            </a:endParaRPr>
          </a:p>
          <a:p>
            <a:pPr marL="732790" indent="-360680">
              <a:lnSpc>
                <a:spcPts val="1265"/>
              </a:lnSpc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Yüke </a:t>
            </a:r>
            <a:r>
              <a:rPr lang="tr-TR" dirty="0">
                <a:latin typeface="Times New Roman"/>
                <a:cs typeface="Times New Roman"/>
              </a:rPr>
              <a:t>yeterli </a:t>
            </a:r>
            <a:r>
              <a:rPr lang="tr-TR" spc="-5" dirty="0">
                <a:latin typeface="Times New Roman"/>
                <a:cs typeface="Times New Roman"/>
              </a:rPr>
              <a:t>momenti</a:t>
            </a:r>
            <a:r>
              <a:rPr lang="tr-TR" spc="-1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sağlar.</a:t>
            </a:r>
            <a:endParaRPr lang="tr-TR" dirty="0">
              <a:latin typeface="Times New Roman"/>
              <a:cs typeface="Times New Roman"/>
            </a:endParaRPr>
          </a:p>
          <a:p>
            <a:pPr marL="732790" indent="-360680">
              <a:lnSpc>
                <a:spcPts val="1265"/>
              </a:lnSpc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Isınma gibi olumsuzluklardan meydana gelebilecek zararlar en</a:t>
            </a:r>
            <a:r>
              <a:rPr lang="tr-TR" spc="6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azdır.</a:t>
            </a:r>
            <a:endParaRPr lang="tr-TR" dirty="0">
              <a:latin typeface="Times New Roman"/>
              <a:cs typeface="Times New Roman"/>
            </a:endParaRPr>
          </a:p>
          <a:p>
            <a:pPr marL="732790" indent="-360680">
              <a:lnSpc>
                <a:spcPts val="1265"/>
              </a:lnSpc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Hızı programlama yoluyla</a:t>
            </a:r>
            <a:r>
              <a:rPr lang="tr-TR" spc="-1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ayarlanabilir.</a:t>
            </a:r>
            <a:endParaRPr lang="tr-TR" dirty="0">
              <a:latin typeface="Times New Roman"/>
              <a:cs typeface="Times New Roman"/>
            </a:endParaRPr>
          </a:p>
          <a:p>
            <a:pPr marL="732790" indent="-360680">
              <a:lnSpc>
                <a:spcPts val="1265"/>
              </a:lnSpc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Mikrobilgisayarlar ile kolayca kontrol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edilebilir.</a:t>
            </a:r>
            <a:endParaRPr lang="tr-TR" dirty="0">
              <a:latin typeface="Times New Roman"/>
              <a:cs typeface="Times New Roman"/>
            </a:endParaRPr>
          </a:p>
          <a:p>
            <a:pPr marL="732790" indent="-360680">
              <a:lnSpc>
                <a:spcPts val="1265"/>
              </a:lnSpc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pc="-55" dirty="0" err="1">
                <a:latin typeface="Times New Roman"/>
                <a:cs typeface="Times New Roman"/>
              </a:rPr>
              <a:t>ÇalıĢma</a:t>
            </a:r>
            <a:r>
              <a:rPr lang="tr-TR" spc="-5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sırasında hızı sabit</a:t>
            </a:r>
            <a:r>
              <a:rPr lang="tr-TR" spc="4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kalır.</a:t>
            </a:r>
            <a:endParaRPr lang="tr-TR" dirty="0">
              <a:latin typeface="Times New Roman"/>
              <a:cs typeface="Times New Roman"/>
            </a:endParaRPr>
          </a:p>
          <a:p>
            <a:pPr marL="732790" indent="-360680">
              <a:lnSpc>
                <a:spcPts val="1295"/>
              </a:lnSpc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Kullanım </a:t>
            </a:r>
            <a:r>
              <a:rPr lang="tr-TR" dirty="0">
                <a:latin typeface="Times New Roman"/>
                <a:cs typeface="Times New Roman"/>
              </a:rPr>
              <a:t>ömrü</a:t>
            </a:r>
            <a:r>
              <a:rPr lang="tr-TR" spc="-1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uzundur.</a:t>
            </a:r>
            <a:endParaRPr lang="tr-TR" dirty="0">
              <a:latin typeface="Times New Roman"/>
              <a:cs typeface="Times New Roman"/>
            </a:endParaRPr>
          </a:p>
          <a:p>
            <a:pPr marL="372110" indent="-360045">
              <a:lnSpc>
                <a:spcPts val="1295"/>
              </a:lnSpc>
              <a:buFont typeface="Wingdings"/>
              <a:buChar char=""/>
              <a:tabLst>
                <a:tab pos="372110" algn="l"/>
                <a:tab pos="372745" algn="l"/>
              </a:tabLst>
            </a:pP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868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2745">
              <a:lnSpc>
                <a:spcPts val="1295"/>
              </a:lnSpc>
            </a:pPr>
            <a:r>
              <a:rPr lang="tr-TR" sz="2400" spc="-5" dirty="0">
                <a:latin typeface="Times New Roman"/>
                <a:cs typeface="Times New Roman"/>
              </a:rPr>
              <a:t>Adım motorlar yapılarına göre 5</a:t>
            </a:r>
            <a:r>
              <a:rPr lang="tr-TR" sz="2400" spc="30" dirty="0">
                <a:latin typeface="Times New Roman"/>
                <a:cs typeface="Times New Roman"/>
              </a:rPr>
              <a:t> </a:t>
            </a:r>
            <a:r>
              <a:rPr lang="tr-TR" sz="2400" spc="-45" dirty="0" smtClean="0">
                <a:latin typeface="Times New Roman"/>
                <a:cs typeface="Times New Roman"/>
              </a:rPr>
              <a:t>çeşittir.</a:t>
            </a:r>
          </a:p>
          <a:p>
            <a:pPr marL="372745">
              <a:lnSpc>
                <a:spcPts val="1295"/>
              </a:lnSpc>
            </a:pPr>
            <a:endParaRPr lang="tr-TR" sz="2400" dirty="0">
              <a:latin typeface="Times New Roman"/>
              <a:cs typeface="Times New Roman"/>
            </a:endParaRPr>
          </a:p>
          <a:p>
            <a:pPr marL="732790" lvl="2" indent="-360680">
              <a:lnSpc>
                <a:spcPts val="1295"/>
              </a:lnSpc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z="2400" spc="-5" dirty="0">
                <a:latin typeface="Times New Roman"/>
                <a:cs typeface="Times New Roman"/>
              </a:rPr>
              <a:t>Sabit mıknatıslı </a:t>
            </a:r>
            <a:r>
              <a:rPr lang="tr-TR" sz="2400" dirty="0">
                <a:latin typeface="Times New Roman"/>
                <a:cs typeface="Times New Roman"/>
              </a:rPr>
              <a:t>adım </a:t>
            </a:r>
            <a:r>
              <a:rPr lang="tr-TR" sz="2400" spc="-5" dirty="0">
                <a:latin typeface="Times New Roman"/>
                <a:cs typeface="Times New Roman"/>
              </a:rPr>
              <a:t>motorlar (PM)</a:t>
            </a:r>
            <a:endParaRPr lang="tr-TR" sz="2400" dirty="0">
              <a:latin typeface="Times New Roman"/>
              <a:cs typeface="Times New Roman"/>
            </a:endParaRPr>
          </a:p>
          <a:p>
            <a:pPr marL="1093470" lvl="3" indent="-36068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1092835" algn="l"/>
                <a:tab pos="1093470" algn="l"/>
              </a:tabLst>
            </a:pPr>
            <a:r>
              <a:rPr lang="tr-TR" sz="2400" spc="-145" dirty="0">
                <a:latin typeface="Times New Roman"/>
                <a:cs typeface="Times New Roman"/>
              </a:rPr>
              <a:t>İ</a:t>
            </a:r>
            <a:r>
              <a:rPr lang="tr-TR" sz="2400" spc="-145" dirty="0" smtClean="0">
                <a:latin typeface="Times New Roman"/>
                <a:cs typeface="Times New Roman"/>
              </a:rPr>
              <a:t>ki </a:t>
            </a:r>
            <a:r>
              <a:rPr lang="tr-TR" sz="2400" spc="-5" dirty="0">
                <a:latin typeface="Times New Roman"/>
                <a:cs typeface="Times New Roman"/>
              </a:rPr>
              <a:t>fazlı sabit mıknatıslı iki fazlı </a:t>
            </a:r>
            <a:r>
              <a:rPr lang="tr-TR" sz="2400" dirty="0">
                <a:latin typeface="Times New Roman"/>
                <a:cs typeface="Times New Roman"/>
              </a:rPr>
              <a:t>adım</a:t>
            </a:r>
            <a:r>
              <a:rPr lang="tr-TR" sz="2400" spc="20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motor</a:t>
            </a:r>
            <a:endParaRPr lang="tr-TR" sz="2400" dirty="0">
              <a:latin typeface="Times New Roman"/>
              <a:cs typeface="Times New Roman"/>
            </a:endParaRPr>
          </a:p>
          <a:p>
            <a:pPr marL="1093470" lvl="3" indent="-360680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1092835" algn="l"/>
                <a:tab pos="1093470" algn="l"/>
              </a:tabLst>
            </a:pPr>
            <a:r>
              <a:rPr lang="tr-TR" sz="2400" spc="-5" dirty="0">
                <a:latin typeface="Times New Roman"/>
                <a:cs typeface="Times New Roman"/>
              </a:rPr>
              <a:t>Orta uçlu sargılara sahip sabit mıknatıslı adım</a:t>
            </a:r>
            <a:r>
              <a:rPr lang="tr-TR" sz="2400" spc="35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motor</a:t>
            </a:r>
            <a:endParaRPr lang="tr-TR" sz="2400" dirty="0">
              <a:latin typeface="Times New Roman"/>
              <a:cs typeface="Times New Roman"/>
            </a:endParaRPr>
          </a:p>
          <a:p>
            <a:pPr marL="1093470" lvl="3" indent="-360680">
              <a:lnSpc>
                <a:spcPct val="100000"/>
              </a:lnSpc>
              <a:spcBef>
                <a:spcPts val="20"/>
              </a:spcBef>
              <a:buFont typeface="Symbol"/>
              <a:buChar char=""/>
              <a:tabLst>
                <a:tab pos="1092835" algn="l"/>
                <a:tab pos="1093470" algn="l"/>
              </a:tabLst>
            </a:pPr>
            <a:r>
              <a:rPr lang="tr-TR" sz="2400" spc="-5" dirty="0">
                <a:latin typeface="Times New Roman"/>
                <a:cs typeface="Times New Roman"/>
              </a:rPr>
              <a:t>Disk tipi sabit mıknatıslı adım</a:t>
            </a:r>
            <a:r>
              <a:rPr lang="tr-TR" sz="2400" spc="15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motor</a:t>
            </a:r>
            <a:endParaRPr lang="tr-TR" sz="2400" dirty="0">
              <a:latin typeface="Times New Roman"/>
              <a:cs typeface="Times New Roman"/>
            </a:endParaRPr>
          </a:p>
          <a:p>
            <a:pPr marL="1093470" lvl="3" indent="-360680">
              <a:lnSpc>
                <a:spcPts val="1295"/>
              </a:lnSpc>
              <a:spcBef>
                <a:spcPts val="25"/>
              </a:spcBef>
              <a:buFont typeface="Symbol"/>
              <a:buChar char=""/>
              <a:tabLst>
                <a:tab pos="1092835" algn="l"/>
                <a:tab pos="1093470" algn="l"/>
              </a:tabLst>
            </a:pPr>
            <a:r>
              <a:rPr lang="tr-TR" sz="2400" spc="-5" dirty="0">
                <a:latin typeface="Times New Roman"/>
                <a:cs typeface="Times New Roman"/>
              </a:rPr>
              <a:t>Dört fazlı sabit mıknatıslı adım</a:t>
            </a:r>
            <a:r>
              <a:rPr lang="tr-TR" sz="2400" spc="15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motor</a:t>
            </a:r>
            <a:endParaRPr lang="tr-TR" sz="2400" dirty="0">
              <a:latin typeface="Times New Roman"/>
              <a:cs typeface="Times New Roman"/>
            </a:endParaRPr>
          </a:p>
          <a:p>
            <a:pPr marL="732790" lvl="2" indent="-360680">
              <a:lnSpc>
                <a:spcPts val="1295"/>
              </a:lnSpc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z="2400" spc="-50" dirty="0" smtClean="0">
                <a:latin typeface="Times New Roman"/>
                <a:cs typeface="Times New Roman"/>
              </a:rPr>
              <a:t>Değişken </a:t>
            </a:r>
            <a:r>
              <a:rPr lang="tr-TR" sz="2400" spc="-5" dirty="0" err="1">
                <a:latin typeface="Times New Roman"/>
                <a:cs typeface="Times New Roman"/>
              </a:rPr>
              <a:t>relüktanslı</a:t>
            </a:r>
            <a:r>
              <a:rPr lang="tr-TR" sz="2400" spc="-5" dirty="0">
                <a:latin typeface="Times New Roman"/>
                <a:cs typeface="Times New Roman"/>
              </a:rPr>
              <a:t> adım motorlar</a:t>
            </a:r>
            <a:r>
              <a:rPr lang="tr-TR" sz="2400" spc="50" dirty="0">
                <a:latin typeface="Times New Roman"/>
                <a:cs typeface="Times New Roman"/>
              </a:rPr>
              <a:t> </a:t>
            </a:r>
            <a:r>
              <a:rPr lang="tr-TR" sz="2400" dirty="0">
                <a:latin typeface="Times New Roman"/>
                <a:cs typeface="Times New Roman"/>
              </a:rPr>
              <a:t>(VR)</a:t>
            </a:r>
          </a:p>
          <a:p>
            <a:pPr marL="1093470" lvl="3" indent="-360680">
              <a:lnSpc>
                <a:spcPct val="100000"/>
              </a:lnSpc>
              <a:spcBef>
                <a:spcPts val="20"/>
              </a:spcBef>
              <a:buFont typeface="Symbol"/>
              <a:buChar char=""/>
              <a:tabLst>
                <a:tab pos="1092835" algn="l"/>
                <a:tab pos="1093470" algn="l"/>
              </a:tabLst>
            </a:pPr>
            <a:r>
              <a:rPr lang="tr-TR" sz="2400" spc="-5" dirty="0">
                <a:latin typeface="Times New Roman"/>
                <a:cs typeface="Times New Roman"/>
              </a:rPr>
              <a:t>Tek</a:t>
            </a:r>
            <a:r>
              <a:rPr lang="tr-TR" sz="2400" spc="-60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parçalı</a:t>
            </a:r>
            <a:endParaRPr lang="tr-TR" sz="2400" dirty="0">
              <a:latin typeface="Times New Roman"/>
              <a:cs typeface="Times New Roman"/>
            </a:endParaRPr>
          </a:p>
          <a:p>
            <a:pPr marL="1093470" lvl="3" indent="-360680">
              <a:lnSpc>
                <a:spcPts val="1295"/>
              </a:lnSpc>
              <a:spcBef>
                <a:spcPts val="25"/>
              </a:spcBef>
              <a:buFont typeface="Symbol"/>
              <a:buChar char=""/>
              <a:tabLst>
                <a:tab pos="1092835" algn="l"/>
                <a:tab pos="1093470" algn="l"/>
              </a:tabLst>
            </a:pPr>
            <a:r>
              <a:rPr lang="tr-TR" sz="2400" spc="-5" dirty="0">
                <a:latin typeface="Times New Roman"/>
                <a:cs typeface="Times New Roman"/>
              </a:rPr>
              <a:t>Çok</a:t>
            </a:r>
            <a:r>
              <a:rPr lang="tr-TR" sz="2400" spc="-65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parçalı</a:t>
            </a:r>
            <a:endParaRPr lang="tr-TR" sz="2400" dirty="0">
              <a:latin typeface="Times New Roman"/>
              <a:cs typeface="Times New Roman"/>
            </a:endParaRPr>
          </a:p>
          <a:p>
            <a:pPr marL="732790" lvl="2" indent="-360680">
              <a:lnSpc>
                <a:spcPts val="1295"/>
              </a:lnSpc>
              <a:buFont typeface="Wingdings"/>
              <a:buChar char=""/>
              <a:tabLst>
                <a:tab pos="732790" algn="l"/>
                <a:tab pos="733425" algn="l"/>
              </a:tabLst>
            </a:pPr>
            <a:r>
              <a:rPr lang="tr-TR" sz="2400" spc="-5" dirty="0" err="1">
                <a:latin typeface="Times New Roman"/>
                <a:cs typeface="Times New Roman"/>
              </a:rPr>
              <a:t>Hybrid</a:t>
            </a:r>
            <a:r>
              <a:rPr lang="tr-TR" sz="2400" spc="-5" dirty="0">
                <a:latin typeface="Times New Roman"/>
                <a:cs typeface="Times New Roman"/>
              </a:rPr>
              <a:t> adım</a:t>
            </a:r>
            <a:r>
              <a:rPr lang="tr-TR" sz="2400" spc="5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motorlar</a:t>
            </a:r>
            <a:endParaRPr lang="tr-TR" sz="2400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07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STEP MOTOR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77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MEGEP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33</TotalTime>
  <Words>477</Words>
  <Application>Microsoft Office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Symbol</vt:lpstr>
      <vt:lpstr>Times New Roman</vt:lpstr>
      <vt:lpstr>Wingdings</vt:lpstr>
      <vt:lpstr>NMYO Tema</vt:lpstr>
      <vt:lpstr>PowerPoint Sunusu</vt:lpstr>
      <vt:lpstr>Step motor </vt:lpstr>
      <vt:lpstr>Step motor</vt:lpstr>
      <vt:lpstr>PowerPoint Sunusu</vt:lpstr>
      <vt:lpstr>PowerPoint Sunusu</vt:lpstr>
      <vt:lpstr>PowerPoint Sunusu</vt:lpstr>
      <vt:lpstr>STEP MOTOR UYGULAMA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11</cp:revision>
  <dcterms:created xsi:type="dcterms:W3CDTF">2020-01-28T19:32:52Z</dcterms:created>
  <dcterms:modified xsi:type="dcterms:W3CDTF">2020-01-29T08:30:25Z</dcterms:modified>
</cp:coreProperties>
</file>