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Başlık 1"/>
          <p:cNvSpPr>
            <a:spLocks noGrp="1"/>
          </p:cNvSpPr>
          <p:nvPr>
            <p:ph type="title" hasCustomPrompt="1"/>
          </p:nvPr>
        </p:nvSpPr>
        <p:spPr/>
        <p:txBody>
          <a:bodyPr vert="horz" wrap="square" lIns="91440" tIns="45720" rIns="91440" bIns="45720" anchor="b"/>
          <a:p>
            <a:pPr eaLnBrk="1" hangingPunct="1"/>
            <a:r>
              <a:rPr lang="tr-TR" altLang="tr-TR" b="1" dirty="0">
                <a:latin typeface="Arial-BoldMT"/>
              </a:rPr>
              <a:t>AİLE BİÇİMLERİ</a:t>
            </a:r>
            <a:endParaRPr lang="tr-TR" altLang="tr-TR" dirty="0"/>
          </a:p>
        </p:txBody>
      </p:sp>
      <p:sp>
        <p:nvSpPr>
          <p:cNvPr id="16387" name="Metin kutusu 2"/>
          <p:cNvSpPr txBox="1"/>
          <p:nvPr/>
        </p:nvSpPr>
        <p:spPr>
          <a:xfrm>
            <a:off x="2154238" y="2349500"/>
            <a:ext cx="7704137" cy="1630045"/>
          </a:xfrm>
          <a:prstGeom prst="rect">
            <a:avLst/>
          </a:prstGeom>
          <a:noFill/>
          <a:ln w="9525">
            <a:noFill/>
          </a:ln>
        </p:spPr>
        <p:txBody>
          <a:bodyPr>
            <a:spAutoFit/>
          </a:bodyPr>
          <a:lstStyle>
            <a:lvl1pPr marL="342900" indent="-273050" algn="l" rtl="0" eaLnBrk="0" fontAlgn="base" hangingPunct="0">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3050" algn="l" rtl="0" eaLnBrk="0" fontAlgn="base" hangingPunct="0">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eaLnBrk="0" fontAlgn="base" hangingPunct="0">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eaLnBrk="0" fontAlgn="base" hangingPunct="0">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880" indent="-228600" algn="l" rtl="0" eaLnBrk="0" fontAlgn="base" hangingPunct="0">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stStyle>
          <a:p>
            <a:pPr marL="0" lvl="0" indent="0" eaLnBrk="1" hangingPunct="1">
              <a:spcBef>
                <a:spcPct val="0"/>
              </a:spcBef>
              <a:buClrTx/>
              <a:buSzTx/>
              <a:buFontTx/>
              <a:buNone/>
            </a:pPr>
            <a:r>
              <a:rPr lang="tr-TR" altLang="tr-TR" sz="2800" b="1" dirty="0">
                <a:solidFill>
                  <a:schemeClr val="tx1"/>
                </a:solidFill>
                <a:latin typeface="Arial-BoldMT"/>
                <a:cs typeface="Arial" panose="020B0604020202020204" pitchFamily="34" charset="0"/>
              </a:rPr>
              <a:t>Kapalı Aileler</a:t>
            </a:r>
            <a:endParaRPr lang="tr-TR" altLang="tr-TR" sz="2800" b="1" dirty="0">
              <a:solidFill>
                <a:schemeClr val="tx1"/>
              </a:solidFill>
              <a:latin typeface="Arial-BoldMT"/>
              <a:cs typeface="Arial" panose="020B0604020202020204" pitchFamily="34" charset="0"/>
            </a:endParaRPr>
          </a:p>
          <a:p>
            <a:pPr marL="0" lvl="0" indent="0" eaLnBrk="1" hangingPunct="1">
              <a:spcBef>
                <a:spcPct val="0"/>
              </a:spcBef>
              <a:buClrTx/>
              <a:buSzTx/>
              <a:buFontTx/>
              <a:buNone/>
            </a:pPr>
            <a:r>
              <a:rPr lang="tr-TR" altLang="tr-TR" sz="1800" dirty="0">
                <a:solidFill>
                  <a:schemeClr val="tx1"/>
                </a:solidFill>
                <a:latin typeface="TimesNewRomanPSMT"/>
                <a:cs typeface="Arial" panose="020B0604020202020204" pitchFamily="34" charset="0"/>
              </a:rPr>
              <a:t>Kapalı aileler genellikle “geleneksel” olarak bilinirler. Bu ailelerde kararları veren belli bir lider ve hiyerarşi sistemi vardır. Bu lider anne veya baba olabilir. Bu tip aileler üyelerinin ihtiyaçlarını sabitlik/durağanlık, yapı ve ait olma duyguları ile karşılamaya çalışırlar.</a:t>
            </a:r>
            <a:endParaRPr lang="tr-TR" altLang="tr-TR" sz="1800" dirty="0">
              <a:solidFill>
                <a:schemeClr val="tx1"/>
              </a:solidFill>
              <a:ea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Başlık 1"/>
          <p:cNvSpPr>
            <a:spLocks noGrp="1"/>
          </p:cNvSpPr>
          <p:nvPr>
            <p:ph type="title" hasCustomPrompt="1"/>
          </p:nvPr>
        </p:nvSpPr>
        <p:spPr/>
        <p:txBody>
          <a:bodyPr vert="horz" wrap="square" lIns="91440" tIns="45720" rIns="91440" bIns="45720" anchor="b"/>
          <a:p>
            <a:pPr eaLnBrk="1" hangingPunct="1"/>
            <a:r>
              <a:rPr lang="tr-TR" altLang="tr-TR" b="1" dirty="0">
                <a:solidFill>
                  <a:srgbClr val="94C600"/>
                </a:solidFill>
                <a:latin typeface="Arial-BoldMT"/>
              </a:rPr>
              <a:t>AİLE BİÇİMLERİ</a:t>
            </a:r>
            <a:endParaRPr lang="tr-TR" altLang="tr-TR" dirty="0"/>
          </a:p>
        </p:txBody>
      </p:sp>
      <p:sp>
        <p:nvSpPr>
          <p:cNvPr id="3" name="Metin kutusu 2"/>
          <p:cNvSpPr txBox="1"/>
          <p:nvPr/>
        </p:nvSpPr>
        <p:spPr>
          <a:xfrm>
            <a:off x="2063750" y="2335213"/>
            <a:ext cx="7993063" cy="3291840"/>
          </a:xfrm>
          <a:prstGeom prst="rect">
            <a:avLst/>
          </a:prstGeom>
          <a:noFill/>
        </p:spPr>
        <p:txBody>
          <a:bodyPr>
            <a:spAutoFit/>
          </a:bodyPr>
          <a:p>
            <a:r>
              <a:rPr sz="2800" b="1" dirty="0">
                <a:latin typeface="Arial-BoldMT"/>
              </a:rPr>
              <a:t>Gelişigüzel Aileler</a:t>
            </a:r>
            <a:endParaRPr sz="2800" b="1" dirty="0">
              <a:latin typeface="Arial-BoldMT"/>
            </a:endParaRPr>
          </a:p>
          <a:p>
            <a:r>
              <a:rPr dirty="0">
                <a:latin typeface="TimesNewRomanPSMT"/>
              </a:rPr>
              <a:t>Aile yapısı hiyerarşik değil izin vericidir. Aile üyelerinin bağımsız olarak kendi problemlerini çözebilmeleri için cesaretlendirilir. Bu tip işleyen aileler, çocuklarının yapıcılığını ve bireyselliğini geliştirirler. </a:t>
            </a:r>
            <a:endParaRPr dirty="0">
              <a:latin typeface="TimesNewRomanPSMT"/>
            </a:endParaRPr>
          </a:p>
          <a:p>
            <a:endParaRPr dirty="0">
              <a:latin typeface="TimesNewRomanPSMT"/>
            </a:endParaRPr>
          </a:p>
          <a:p>
            <a:r>
              <a:rPr dirty="0">
                <a:latin typeface="TimesNewRomanPSMT"/>
              </a:rPr>
              <a:t>Ancak, gelişigüzel ailelerin iki zorluğu vardır; </a:t>
            </a:r>
            <a:endParaRPr dirty="0">
              <a:latin typeface="TimesNewRomanPSMT"/>
            </a:endParaRPr>
          </a:p>
          <a:p>
            <a:endParaRPr dirty="0">
              <a:latin typeface="TimesNewRomanPSMT"/>
            </a:endParaRPr>
          </a:p>
          <a:p>
            <a:r>
              <a:rPr b="1" dirty="0">
                <a:solidFill>
                  <a:srgbClr val="6F9500"/>
                </a:solidFill>
                <a:latin typeface="TimesNewRomanPSMT"/>
              </a:rPr>
              <a:t>Birincisi</a:t>
            </a:r>
            <a:r>
              <a:rPr dirty="0">
                <a:latin typeface="TimesNewRomanPSMT"/>
              </a:rPr>
              <a:t>, sınırlarını veya güvenli yapısını kurmada yetersizdirler. </a:t>
            </a:r>
            <a:endParaRPr dirty="0">
              <a:latin typeface="TimesNewRomanPSMT"/>
            </a:endParaRPr>
          </a:p>
          <a:p>
            <a:r>
              <a:rPr b="1" dirty="0">
                <a:solidFill>
                  <a:srgbClr val="6F9500"/>
                </a:solidFill>
                <a:latin typeface="TimesNewRomanPSMT"/>
              </a:rPr>
              <a:t>İkincisi, </a:t>
            </a:r>
            <a:r>
              <a:rPr dirty="0">
                <a:latin typeface="TimesNewRomanPSMT"/>
              </a:rPr>
              <a:t>gücü kullanmakta ve ebeveynlikte zayıftırlar. </a:t>
            </a:r>
            <a:endParaRPr dirty="0">
              <a:latin typeface="TimesNewRomanPSMT"/>
            </a:endParaRPr>
          </a:p>
          <a:p>
            <a:endParaRPr dirty="0">
              <a:latin typeface="TimesNewRomanPSMT"/>
            </a:endParaRPr>
          </a:p>
          <a:p>
            <a:r>
              <a:rPr dirty="0">
                <a:latin typeface="TimesNewRomanPSMT"/>
              </a:rPr>
              <a:t>Bu nedenle etkileşim karışık hale gelir..</a:t>
            </a:r>
            <a:endParaRPr dirty="0">
              <a:latin typeface="Century Gothic"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Başlık 1"/>
          <p:cNvSpPr>
            <a:spLocks noGrp="1"/>
          </p:cNvSpPr>
          <p:nvPr>
            <p:ph type="title" hasCustomPrompt="1"/>
          </p:nvPr>
        </p:nvSpPr>
        <p:spPr/>
        <p:txBody>
          <a:bodyPr vert="horz" wrap="square" lIns="91440" tIns="45720" rIns="91440" bIns="45720" anchor="b"/>
          <a:p>
            <a:pPr eaLnBrk="1" hangingPunct="1"/>
            <a:r>
              <a:rPr lang="tr-TR" altLang="tr-TR" b="1" dirty="0">
                <a:solidFill>
                  <a:srgbClr val="94C600"/>
                </a:solidFill>
                <a:latin typeface="Arial-BoldMT"/>
              </a:rPr>
              <a:t>AİLE BİÇİMLERİ</a:t>
            </a:r>
            <a:endParaRPr lang="tr-TR" altLang="tr-TR" dirty="0"/>
          </a:p>
        </p:txBody>
      </p:sp>
      <p:sp>
        <p:nvSpPr>
          <p:cNvPr id="18435" name="Metin kutusu 2"/>
          <p:cNvSpPr txBox="1"/>
          <p:nvPr/>
        </p:nvSpPr>
        <p:spPr>
          <a:xfrm>
            <a:off x="2279650" y="2471738"/>
            <a:ext cx="7056438" cy="1630045"/>
          </a:xfrm>
          <a:prstGeom prst="rect">
            <a:avLst/>
          </a:prstGeom>
          <a:noFill/>
          <a:ln w="9525">
            <a:noFill/>
          </a:ln>
        </p:spPr>
        <p:txBody>
          <a:bodyPr>
            <a:spAutoFit/>
          </a:bodyPr>
          <a:lstStyle>
            <a:lvl1pPr marL="342900" indent="-273050" algn="l" rtl="0" eaLnBrk="0" fontAlgn="base" hangingPunct="0">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3050" algn="l" rtl="0" eaLnBrk="0" fontAlgn="base" hangingPunct="0">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eaLnBrk="0" fontAlgn="base" hangingPunct="0">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eaLnBrk="0" fontAlgn="base" hangingPunct="0">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880" indent="-228600" algn="l" rtl="0" eaLnBrk="0" fontAlgn="base" hangingPunct="0">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stStyle>
          <a:p>
            <a:pPr marL="0" lvl="0" indent="0" eaLnBrk="1" hangingPunct="1">
              <a:spcBef>
                <a:spcPct val="0"/>
              </a:spcBef>
              <a:buClrTx/>
              <a:buSzTx/>
              <a:buFontTx/>
              <a:buNone/>
            </a:pPr>
            <a:r>
              <a:rPr lang="tr-TR" altLang="tr-TR" sz="2800" b="1" dirty="0">
                <a:solidFill>
                  <a:schemeClr val="tx1"/>
                </a:solidFill>
                <a:latin typeface="Arial-BoldMT"/>
                <a:cs typeface="Arial" panose="020B0604020202020204" pitchFamily="34" charset="0"/>
              </a:rPr>
              <a:t>Açık Aileler</a:t>
            </a:r>
            <a:endParaRPr lang="tr-TR" altLang="tr-TR" sz="2800" b="1" dirty="0">
              <a:solidFill>
                <a:schemeClr val="tx1"/>
              </a:solidFill>
              <a:latin typeface="Arial-BoldMT"/>
              <a:cs typeface="Arial" panose="020B0604020202020204" pitchFamily="34" charset="0"/>
            </a:endParaRPr>
          </a:p>
          <a:p>
            <a:pPr marL="0" lvl="0" indent="0" eaLnBrk="1" hangingPunct="1">
              <a:spcBef>
                <a:spcPct val="0"/>
              </a:spcBef>
              <a:buClrTx/>
              <a:buSzTx/>
              <a:buFontTx/>
              <a:buNone/>
            </a:pPr>
            <a:r>
              <a:rPr lang="tr-TR" altLang="tr-TR" sz="1800" dirty="0">
                <a:solidFill>
                  <a:schemeClr val="tx1"/>
                </a:solidFill>
                <a:latin typeface="TimesNewRomanPSMT"/>
                <a:cs typeface="Arial" panose="020B0604020202020204" pitchFamily="34" charset="0"/>
              </a:rPr>
              <a:t>Açık ailelerde değerler karışıktır, hem bireyselliğe hem de gruba önem verirler. Kararlar bütün aile üyeleri tarafından alınır, bilgiler paylaşılır, işbirliği yapılır. Gelişigüzel ailelerin tersine, açık ailelerde sözel iletişim fazladır. Açık aileler üyelerine güven verir.</a:t>
            </a:r>
            <a:endParaRPr lang="tr-TR" altLang="tr-TR" sz="1800" dirty="0">
              <a:solidFill>
                <a:schemeClr val="tx1"/>
              </a:solidFill>
              <a:ea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Başlık 1"/>
          <p:cNvSpPr>
            <a:spLocks noGrp="1"/>
          </p:cNvSpPr>
          <p:nvPr>
            <p:ph type="title" hasCustomPrompt="1"/>
          </p:nvPr>
        </p:nvSpPr>
        <p:spPr>
          <a:xfrm>
            <a:off x="2368550" y="692150"/>
            <a:ext cx="7026275" cy="1143000"/>
          </a:xfrm>
        </p:spPr>
        <p:txBody>
          <a:bodyPr vert="horz" wrap="square" lIns="91440" tIns="45720" rIns="91440" bIns="45720" anchor="b"/>
          <a:p>
            <a:pPr eaLnBrk="1" hangingPunct="1"/>
            <a:r>
              <a:rPr lang="tr-TR" altLang="tr-TR" b="1" dirty="0">
                <a:solidFill>
                  <a:srgbClr val="94C600"/>
                </a:solidFill>
                <a:latin typeface="Arial-BoldMT"/>
              </a:rPr>
              <a:t>AİLE BİÇİMLERİ</a:t>
            </a:r>
            <a:endParaRPr lang="tr-TR" altLang="tr-TR" dirty="0"/>
          </a:p>
        </p:txBody>
      </p:sp>
      <p:sp>
        <p:nvSpPr>
          <p:cNvPr id="19459" name="Dikdörtgen 2"/>
          <p:cNvSpPr/>
          <p:nvPr/>
        </p:nvSpPr>
        <p:spPr>
          <a:xfrm>
            <a:off x="2351088" y="1773238"/>
            <a:ext cx="7705725" cy="4123055"/>
          </a:xfrm>
          <a:prstGeom prst="rect">
            <a:avLst/>
          </a:prstGeom>
          <a:noFill/>
          <a:ln w="9525">
            <a:noFill/>
          </a:ln>
        </p:spPr>
        <p:txBody>
          <a:bodyPr>
            <a:spAutoFit/>
          </a:bodyPr>
          <a:lstStyle>
            <a:lvl1pPr marL="342900" indent="-273050" algn="l" rtl="0" eaLnBrk="0" fontAlgn="base" hangingPunct="0">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3050" algn="l" rtl="0" eaLnBrk="0" fontAlgn="base" hangingPunct="0">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eaLnBrk="0" fontAlgn="base" hangingPunct="0">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eaLnBrk="0" fontAlgn="base" hangingPunct="0">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880" indent="-228600" algn="l" rtl="0" eaLnBrk="0" fontAlgn="base" hangingPunct="0">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stStyle>
          <a:p>
            <a:pPr marL="0" lvl="0" indent="0" eaLnBrk="1" hangingPunct="1">
              <a:spcBef>
                <a:spcPct val="0"/>
              </a:spcBef>
              <a:buClrTx/>
              <a:buSzTx/>
              <a:buFontTx/>
              <a:buNone/>
            </a:pPr>
            <a:r>
              <a:rPr lang="tr-TR" altLang="tr-TR" sz="2800" b="1" dirty="0">
                <a:solidFill>
                  <a:schemeClr val="tx1"/>
                </a:solidFill>
                <a:latin typeface="Arial-BoldMT"/>
                <a:cs typeface="Arial" panose="020B0604020202020204" pitchFamily="34" charset="0"/>
              </a:rPr>
              <a:t>Eşzamanlı Aileler</a:t>
            </a:r>
            <a:endParaRPr lang="tr-TR" altLang="tr-TR" sz="2800" b="1" dirty="0">
              <a:solidFill>
                <a:schemeClr val="tx1"/>
              </a:solidFill>
              <a:latin typeface="Arial-BoldMT"/>
              <a:cs typeface="Arial" panose="020B0604020202020204" pitchFamily="34" charset="0"/>
            </a:endParaRPr>
          </a:p>
          <a:p>
            <a:pPr marL="0" lvl="0" indent="0" eaLnBrk="1" hangingPunct="1">
              <a:spcBef>
                <a:spcPct val="0"/>
              </a:spcBef>
              <a:buClrTx/>
              <a:buSzTx/>
              <a:buFontTx/>
              <a:buNone/>
            </a:pPr>
            <a:r>
              <a:rPr lang="tr-TR" altLang="tr-TR" sz="1800" dirty="0">
                <a:solidFill>
                  <a:schemeClr val="tx1"/>
                </a:solidFill>
                <a:latin typeface="TimesNewRomanPSMT"/>
                <a:cs typeface="Arial" panose="020B0604020202020204" pitchFamily="34" charset="0"/>
              </a:rPr>
              <a:t>İletişim kapalıdır. Bu nedenle sözel olmayan iletişim çok önemlidir. Başarılı aile üyeleri sözel olmayan bu mesajları okuyabilecek beceriyi geliştirirler. Eşzamanlı ailelerde çocuklar rutin ve düzenli bir ortamda güvenli ve ait olma duyguları ile yaşarlar. Ebeveynlerin iletişimi doğrudan ve açık olmadığı için bunları anlamak çok zordur. Özellikle de ergen çocuklar açık, berrak olmayan bir aile içinde kendilerini bulmakta zorlanırlar. Bu tip ailelerde etkileşim az olduğu için samimiyetlik duygularını kaybetmişlerdir. Yine de, bu tip aileler çocuklarına güvenlik ve ait olma duygularını yaşatmaya çalışırlar. Ancak bu tip aileler saldırgan, zıt çocuklarıyla ilgilenirken zorlanabilirler. Eğer ailede büyük bir değişim ortaya çıkarsa, üyeler bunu inkar etmeye çalışırlar. Eşzamanlı aileler sakinlik ve huzur istedikleri için, inkar edemeyecekleri kadar büyük bir problem oluncaya kadar üyelerine yardımcı olmazlar. Eşzamanlı aileler kriz yönelimli ve stratejik tekniklere (ödevlerini tamamlamasalar bile) iyi tepki verirler.</a:t>
            </a:r>
            <a:endParaRPr lang="tr-TR" altLang="tr-TR" sz="1800" dirty="0">
              <a:solidFill>
                <a:schemeClr val="tx1"/>
              </a:solidFill>
              <a:ea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Başlık 1"/>
          <p:cNvSpPr>
            <a:spLocks noGrp="1"/>
          </p:cNvSpPr>
          <p:nvPr>
            <p:ph type="title" hasCustomPrompt="1"/>
          </p:nvPr>
        </p:nvSpPr>
        <p:spPr>
          <a:xfrm>
            <a:off x="2233613" y="333375"/>
            <a:ext cx="7024687" cy="1143000"/>
          </a:xfrm>
        </p:spPr>
        <p:txBody>
          <a:bodyPr vert="horz" wrap="square" lIns="91440" tIns="45720" rIns="91440" bIns="45720" anchor="b">
            <a:normAutofit fontScale="90000"/>
          </a:bodyPr>
          <a:p>
            <a:pPr eaLnBrk="1" hangingPunct="1"/>
            <a:r>
              <a:rPr lang="tr-TR" altLang="tr-TR" b="1" dirty="0">
                <a:latin typeface="Arial-BoldMT"/>
              </a:rPr>
              <a:t>AİLE YAŞAM DÖNGÜSÜ</a:t>
            </a:r>
            <a:endParaRPr lang="tr-TR" altLang="tr-TR" dirty="0"/>
          </a:p>
        </p:txBody>
      </p:sp>
      <p:sp>
        <p:nvSpPr>
          <p:cNvPr id="20483" name="İçerik Yer Tutucusu 3"/>
          <p:cNvSpPr>
            <a:spLocks noGrp="1"/>
          </p:cNvSpPr>
          <p:nvPr>
            <p:ph sz="quarter" idx="13" hasCustomPrompt="1"/>
          </p:nvPr>
        </p:nvSpPr>
        <p:spPr>
          <a:xfrm>
            <a:off x="2495550" y="2871788"/>
            <a:ext cx="3419475" cy="3494087"/>
          </a:xfrm>
        </p:spPr>
        <p:txBody>
          <a:bodyPr vert="horz" wrap="square" lIns="91440" tIns="45720" rIns="91440" bIns="45720" anchor="t">
            <a:normAutofit lnSpcReduction="20000"/>
          </a:bodyPr>
          <a:p>
            <a:pPr eaLnBrk="1" hangingPunct="1">
              <a:buClr>
                <a:schemeClr val="accent1"/>
              </a:buClr>
              <a:buSzPct val="76000"/>
              <a:buFont typeface="Wingdings 2" pitchFamily="18" charset="2"/>
            </a:pPr>
            <a:r>
              <a:rPr lang="tr-TR" altLang="tr-TR" dirty="0">
                <a:latin typeface="TimesNewRomanPSMT"/>
              </a:rPr>
              <a:t>1. Doğum</a:t>
            </a:r>
            <a:endParaRPr lang="tr-TR" altLang="tr-TR" dirty="0">
              <a:latin typeface="TimesNewRomanPSMT"/>
            </a:endParaRPr>
          </a:p>
          <a:p>
            <a:pPr eaLnBrk="1" hangingPunct="1">
              <a:buClr>
                <a:schemeClr val="accent1"/>
              </a:buClr>
              <a:buSzPct val="76000"/>
              <a:buFont typeface="Wingdings 2" pitchFamily="18" charset="2"/>
            </a:pPr>
            <a:r>
              <a:rPr lang="tr-TR" altLang="tr-TR" dirty="0">
                <a:latin typeface="TimesNewRomanPSMT"/>
              </a:rPr>
              <a:t>2. Yürüme başlangıcı</a:t>
            </a:r>
            <a:endParaRPr lang="tr-TR" altLang="tr-TR" dirty="0">
              <a:latin typeface="TimesNewRomanPSMT"/>
            </a:endParaRPr>
          </a:p>
          <a:p>
            <a:pPr eaLnBrk="1" hangingPunct="1">
              <a:buClr>
                <a:schemeClr val="accent1"/>
              </a:buClr>
              <a:buSzPct val="76000"/>
              <a:buFont typeface="Wingdings 2" pitchFamily="18" charset="2"/>
            </a:pPr>
            <a:r>
              <a:rPr lang="tr-TR" altLang="tr-TR" dirty="0">
                <a:latin typeface="TimesNewRomanPSMT"/>
              </a:rPr>
              <a:t>3. Çocukluk devresi</a:t>
            </a:r>
            <a:endParaRPr lang="tr-TR" altLang="tr-TR" dirty="0">
              <a:latin typeface="TimesNewRomanPSMT"/>
            </a:endParaRPr>
          </a:p>
          <a:p>
            <a:pPr eaLnBrk="1" hangingPunct="1">
              <a:buClr>
                <a:schemeClr val="accent1"/>
              </a:buClr>
              <a:buSzPct val="76000"/>
              <a:buFont typeface="Wingdings 2" pitchFamily="18" charset="2"/>
            </a:pPr>
            <a:r>
              <a:rPr lang="tr-TR" altLang="tr-TR" dirty="0">
                <a:latin typeface="TimesNewRomanPSMT"/>
              </a:rPr>
              <a:t>4. Ergenlik</a:t>
            </a:r>
            <a:endParaRPr lang="tr-TR" altLang="tr-TR" dirty="0">
              <a:latin typeface="TimesNewRomanPSMT"/>
            </a:endParaRPr>
          </a:p>
          <a:p>
            <a:pPr eaLnBrk="1" hangingPunct="1">
              <a:buClr>
                <a:schemeClr val="accent1"/>
              </a:buClr>
              <a:buSzPct val="76000"/>
              <a:buFont typeface="Wingdings 2" pitchFamily="18" charset="2"/>
            </a:pPr>
            <a:r>
              <a:rPr lang="tr-TR" altLang="tr-TR" dirty="0">
                <a:latin typeface="TimesNewRomanPSMT"/>
              </a:rPr>
              <a:t>5. Evlilik</a:t>
            </a:r>
            <a:endParaRPr lang="tr-TR" altLang="tr-TR" dirty="0">
              <a:latin typeface="TimesNewRomanPSMT"/>
            </a:endParaRPr>
          </a:p>
          <a:p>
            <a:pPr eaLnBrk="1" hangingPunct="1">
              <a:buClr>
                <a:schemeClr val="accent1"/>
              </a:buClr>
              <a:buSzPct val="76000"/>
              <a:buFont typeface="Wingdings 2" pitchFamily="18" charset="2"/>
            </a:pPr>
            <a:r>
              <a:rPr lang="tr-TR" altLang="tr-TR" dirty="0">
                <a:latin typeface="TimesNewRomanPSMT"/>
              </a:rPr>
              <a:t>6. Çocuk yetiştirme</a:t>
            </a:r>
            <a:endParaRPr lang="tr-TR" altLang="tr-TR" dirty="0">
              <a:latin typeface="TimesNewRomanPSMT"/>
            </a:endParaRPr>
          </a:p>
          <a:p>
            <a:pPr eaLnBrk="1" hangingPunct="1">
              <a:buClr>
                <a:schemeClr val="accent1"/>
              </a:buClr>
              <a:buSzPct val="76000"/>
              <a:buFont typeface="Wingdings 2" pitchFamily="18" charset="2"/>
            </a:pPr>
            <a:r>
              <a:rPr lang="tr-TR" altLang="tr-TR" dirty="0">
                <a:latin typeface="TimesNewRomanPSMT"/>
              </a:rPr>
              <a:t>7. Yerleşmek</a:t>
            </a:r>
            <a:endParaRPr lang="tr-TR" altLang="tr-TR" dirty="0">
              <a:latin typeface="TimesNewRomanPSMT"/>
            </a:endParaRPr>
          </a:p>
        </p:txBody>
      </p:sp>
      <p:sp>
        <p:nvSpPr>
          <p:cNvPr id="5" name="İçerik Yer Tutucusu 4"/>
          <p:cNvSpPr>
            <a:spLocks noGrp="1"/>
          </p:cNvSpPr>
          <p:nvPr>
            <p:ph sz="quarter" idx="14" hasCustomPrompt="1"/>
          </p:nvPr>
        </p:nvSpPr>
        <p:spPr>
          <a:xfrm>
            <a:off x="6203950" y="2871788"/>
            <a:ext cx="3821113" cy="3494088"/>
          </a:xfrm>
        </p:spPr>
        <p:txBody>
          <a:bodyPr vert="horz" wrap="square" lIns="91440" tIns="45720" rIns="91440" bIns="45720" numCol="1" rtlCol="0" anchor="t" anchorCtr="0" compatLnSpc="1">
            <a:normAutofit lnSpcReduction="10000"/>
          </a:bodyPr>
          <a:p>
            <a:pPr eaLnBrk="1" hangingPunct="1">
              <a:buClr>
                <a:srgbClr val="94C600"/>
              </a:buClr>
              <a:buSzPct val="76000"/>
              <a:buFont typeface="Wingdings 2" pitchFamily="18" charset="2"/>
            </a:pPr>
            <a:r>
              <a:rPr dirty="0">
                <a:solidFill>
                  <a:srgbClr val="3E3D2D"/>
                </a:solidFill>
                <a:latin typeface="TimesNewRomanPSMT"/>
              </a:rPr>
              <a:t>8. Orta yaş krizi</a:t>
            </a:r>
            <a:endParaRPr dirty="0">
              <a:solidFill>
                <a:srgbClr val="3E3D2D"/>
              </a:solidFill>
              <a:latin typeface="TimesNewRomanPSMT"/>
            </a:endParaRPr>
          </a:p>
          <a:p>
            <a:pPr eaLnBrk="1" hangingPunct="1">
              <a:buClr>
                <a:srgbClr val="94C600"/>
              </a:buClr>
              <a:buSzPct val="76000"/>
              <a:buFont typeface="Wingdings 2" pitchFamily="18" charset="2"/>
            </a:pPr>
            <a:r>
              <a:rPr dirty="0">
                <a:solidFill>
                  <a:srgbClr val="3E3D2D"/>
                </a:solidFill>
                <a:latin typeface="TimesNewRomanPSMT"/>
              </a:rPr>
              <a:t>9. Erişkin</a:t>
            </a:r>
            <a:endParaRPr dirty="0">
              <a:solidFill>
                <a:srgbClr val="3E3D2D"/>
              </a:solidFill>
              <a:latin typeface="TimesNewRomanPSMT"/>
            </a:endParaRPr>
          </a:p>
          <a:p>
            <a:pPr eaLnBrk="1" hangingPunct="1">
              <a:buClr>
                <a:srgbClr val="94C600"/>
              </a:buClr>
              <a:buSzPct val="76000"/>
              <a:buFont typeface="Wingdings 2" pitchFamily="18" charset="2"/>
            </a:pPr>
            <a:r>
              <a:rPr dirty="0">
                <a:solidFill>
                  <a:srgbClr val="3E3D2D"/>
                </a:solidFill>
                <a:latin typeface="TimesNewRomanPSMT"/>
              </a:rPr>
              <a:t>10. Büyükbaba ve anne</a:t>
            </a:r>
            <a:endParaRPr dirty="0">
              <a:solidFill>
                <a:srgbClr val="3E3D2D"/>
              </a:solidFill>
              <a:latin typeface="TimesNewRomanPSMT"/>
            </a:endParaRPr>
          </a:p>
          <a:p>
            <a:pPr eaLnBrk="1" hangingPunct="1">
              <a:buClr>
                <a:srgbClr val="94C600"/>
              </a:buClr>
              <a:buSzPct val="76000"/>
              <a:buFont typeface="Wingdings 2" pitchFamily="18" charset="2"/>
            </a:pPr>
            <a:r>
              <a:rPr dirty="0">
                <a:solidFill>
                  <a:srgbClr val="3E3D2D"/>
                </a:solidFill>
                <a:latin typeface="TimesNewRomanPSMT"/>
              </a:rPr>
              <a:t>11. Ağırlaşmak</a:t>
            </a:r>
            <a:endParaRPr dirty="0">
              <a:solidFill>
                <a:srgbClr val="3E3D2D"/>
              </a:solidFill>
              <a:latin typeface="TimesNewRomanPSMT"/>
            </a:endParaRPr>
          </a:p>
          <a:p>
            <a:pPr eaLnBrk="1" hangingPunct="1">
              <a:buClr>
                <a:srgbClr val="94C600"/>
              </a:buClr>
              <a:buSzPct val="76000"/>
              <a:buFont typeface="Wingdings 2" pitchFamily="18" charset="2"/>
            </a:pPr>
            <a:r>
              <a:rPr dirty="0">
                <a:solidFill>
                  <a:srgbClr val="3E3D2D"/>
                </a:solidFill>
                <a:latin typeface="TimesNewRomanPSMT"/>
              </a:rPr>
              <a:t>12. İnziva</a:t>
            </a:r>
            <a:endParaRPr dirty="0">
              <a:solidFill>
                <a:srgbClr val="3E3D2D"/>
              </a:solidFill>
              <a:latin typeface="TimesNewRomanPSMT"/>
            </a:endParaRPr>
          </a:p>
          <a:p>
            <a:pPr eaLnBrk="1" hangingPunct="1">
              <a:buClr>
                <a:srgbClr val="94C600"/>
              </a:buClr>
              <a:buSzPct val="76000"/>
              <a:buFont typeface="Wingdings 2" pitchFamily="18" charset="2"/>
            </a:pPr>
            <a:r>
              <a:rPr dirty="0">
                <a:solidFill>
                  <a:srgbClr val="3E3D2D"/>
                </a:solidFill>
                <a:latin typeface="TimesNewRomanPSMT"/>
              </a:rPr>
              <a:t>13. Geç erişkinlik</a:t>
            </a:r>
            <a:endParaRPr dirty="0">
              <a:solidFill>
                <a:srgbClr val="3E3D2D"/>
              </a:solidFill>
              <a:latin typeface="TimesNewRomanPSMT"/>
            </a:endParaRPr>
          </a:p>
          <a:p>
            <a:pPr eaLnBrk="1" hangingPunct="1">
              <a:buClr>
                <a:srgbClr val="94C600"/>
              </a:buClr>
              <a:buSzPct val="76000"/>
              <a:buFont typeface="Wingdings 2" pitchFamily="18" charset="2"/>
            </a:pPr>
            <a:r>
              <a:rPr dirty="0">
                <a:solidFill>
                  <a:srgbClr val="3E3D2D"/>
                </a:solidFill>
                <a:latin typeface="TimesNewRomanPSMT"/>
              </a:rPr>
              <a:t>14. Ölüm</a:t>
            </a:r>
            <a:endParaRPr dirty="0">
              <a:solidFill>
                <a:srgbClr val="3E3D2D"/>
              </a:solidFill>
            </a:endParaRPr>
          </a:p>
          <a:p>
            <a:pPr eaLnBrk="1" hangingPunct="1">
              <a:buClr>
                <a:schemeClr val="accent1"/>
              </a:buClr>
              <a:buSzPct val="76000"/>
              <a:buFont typeface="Wingdings 2" pitchFamily="18" charset="2"/>
              <a:buNone/>
            </a:pPr>
            <a:endParaRPr dirty="0"/>
          </a:p>
        </p:txBody>
      </p:sp>
      <p:sp>
        <p:nvSpPr>
          <p:cNvPr id="20485" name="Metin kutusu 2"/>
          <p:cNvSpPr txBox="1"/>
          <p:nvPr/>
        </p:nvSpPr>
        <p:spPr>
          <a:xfrm>
            <a:off x="2233613" y="1628775"/>
            <a:ext cx="7993062" cy="922020"/>
          </a:xfrm>
          <a:prstGeom prst="rect">
            <a:avLst/>
          </a:prstGeom>
          <a:noFill/>
          <a:ln w="9525">
            <a:noFill/>
          </a:ln>
        </p:spPr>
        <p:txBody>
          <a:bodyPr>
            <a:spAutoFit/>
          </a:bodyPr>
          <a:lstStyle>
            <a:lvl1pPr marL="342900" indent="-273050" algn="l" rtl="0" eaLnBrk="0" fontAlgn="base" hangingPunct="0">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3050" algn="l" rtl="0" eaLnBrk="0" fontAlgn="base" hangingPunct="0">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eaLnBrk="0" fontAlgn="base" hangingPunct="0">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eaLnBrk="0" fontAlgn="base" hangingPunct="0">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880" indent="-228600" algn="l" rtl="0" eaLnBrk="0" fontAlgn="base" hangingPunct="0">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stStyle>
          <a:p>
            <a:pPr marL="0" lvl="0" indent="0" eaLnBrk="1" hangingPunct="1">
              <a:spcBef>
                <a:spcPct val="0"/>
              </a:spcBef>
              <a:buClrTx/>
              <a:buSzTx/>
              <a:buFontTx/>
              <a:buNone/>
            </a:pPr>
            <a:r>
              <a:rPr lang="tr-TR" altLang="tr-TR" sz="1800" dirty="0">
                <a:solidFill>
                  <a:schemeClr val="tx1"/>
                </a:solidFill>
                <a:latin typeface="TimesNewRomanPSMT"/>
                <a:cs typeface="Arial" panose="020B0604020202020204" pitchFamily="34" charset="0"/>
              </a:rPr>
              <a:t>Her aile farklı evrelerden geçer ve bu her yeni evre aile kurumunu, aile dengesini tehdit eden bir potansiyeldir. </a:t>
            </a:r>
            <a:endParaRPr lang="tr-TR" altLang="tr-TR" sz="1800" dirty="0">
              <a:solidFill>
                <a:schemeClr val="tx1"/>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dirty="0">
                <a:solidFill>
                  <a:schemeClr val="tx1"/>
                </a:solidFill>
                <a:latin typeface="TimesNewRomanPSMT"/>
                <a:cs typeface="Arial" panose="020B0604020202020204" pitchFamily="34" charset="0"/>
              </a:rPr>
              <a:t>Aile farklı evrelerden geçerken birbiriyle olan ilişkileri de etkilenir;</a:t>
            </a:r>
            <a:endParaRPr lang="tr-TR" altLang="tr-TR" sz="1800" dirty="0">
              <a:solidFill>
                <a:schemeClr val="tx1"/>
              </a:solidFill>
              <a:ea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2534</Words>
  <Application>WPS Presentation</Application>
  <PresentationFormat>Widescreen</PresentationFormat>
  <Paragraphs>49</Paragraphs>
  <Slides>5</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5</vt:i4>
      </vt:variant>
    </vt:vector>
  </HeadingPairs>
  <TitlesOfParts>
    <vt:vector size="21" baseType="lpstr">
      <vt:lpstr>Arial</vt:lpstr>
      <vt:lpstr>SimSun</vt:lpstr>
      <vt:lpstr>Wingdings</vt:lpstr>
      <vt:lpstr/>
      <vt:lpstr>Arial Unicode MS</vt:lpstr>
      <vt:lpstr>Calibri Light</vt:lpstr>
      <vt:lpstr>Calibri</vt:lpstr>
      <vt:lpstr>Microsoft YaHei</vt:lpstr>
      <vt:lpstr>Arial-BoldMT</vt:lpstr>
      <vt:lpstr>Segoe Print</vt:lpstr>
      <vt:lpstr>Wingdings 2</vt:lpstr>
      <vt:lpstr>TimesNewRomanPSMT</vt:lpstr>
      <vt:lpstr>Century Gothic</vt:lpstr>
      <vt:lpstr>Times New Roman</vt:lpstr>
      <vt:lpstr>Wingdings</vt:lpstr>
      <vt:lpstr>Office Theme</vt:lpstr>
      <vt:lpstr>AİLE BİÇİMLERİ</vt:lpstr>
      <vt:lpstr>AİLE BİÇİMLERİ</vt:lpstr>
      <vt:lpstr>AİLE BİÇİMLERİ</vt:lpstr>
      <vt:lpstr>AİLE BİÇİMLERİ</vt:lpstr>
      <vt:lpstr>AİLE YAŞAM DÖNGÜSÜ</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 BİÇİMLERİ</dc:title>
  <dc:creator>LENOVO</dc:creator>
  <cp:lastModifiedBy>Nesibe Uzel Yar</cp:lastModifiedBy>
  <cp:revision>1</cp:revision>
  <dcterms:created xsi:type="dcterms:W3CDTF">2020-02-06T15:00:57Z</dcterms:created>
  <dcterms:modified xsi:type="dcterms:W3CDTF">2020-02-06T15:00:57Z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1033-11.2.0.8341</vt:lpwstr>
  </property>
</Properties>
</file>