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91" r:id="rId4"/>
    <p:sldId id="301" r:id="rId5"/>
    <p:sldId id="261" r:id="rId6"/>
    <p:sldId id="260" r:id="rId7"/>
    <p:sldId id="262" r:id="rId8"/>
    <p:sldId id="263" r:id="rId9"/>
    <p:sldId id="265" r:id="rId10"/>
    <p:sldId id="280" r:id="rId11"/>
    <p:sldId id="281" r:id="rId12"/>
    <p:sldId id="272" r:id="rId13"/>
    <p:sldId id="282" r:id="rId14"/>
    <p:sldId id="283" r:id="rId15"/>
    <p:sldId id="284" r:id="rId16"/>
    <p:sldId id="285" r:id="rId17"/>
    <p:sldId id="278" r:id="rId18"/>
    <p:sldId id="276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5013" autoAdjust="0"/>
  </p:normalViewPr>
  <p:slideViewPr>
    <p:cSldViewPr snapToGrid="0">
      <p:cViewPr varScale="1">
        <p:scale>
          <a:sx n="66" d="100"/>
          <a:sy n="66" d="100"/>
        </p:scale>
        <p:origin x="22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0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1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7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61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8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8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6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5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89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37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C7B7-EF31-460E-8BB4-ECF4FAF60FEE}" type="datetimeFigureOut">
              <a:rPr lang="tr-TR" smtClean="0"/>
              <a:pPr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A1952-4B29-4E12-BBC4-B95A9FD2AD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25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7755" y="1997434"/>
            <a:ext cx="10953136" cy="2387600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</a:t>
            </a:r>
            <a: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Eğitim-Öğretim Dönemi-DÖNEM IV</a:t>
            </a:r>
            <a:b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ERİŞKİN SAĞLIĞI VE HASTALIKLARI BLOĞU 1</a:t>
            </a:r>
            <a:b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 HASTALIKLARI STAJI</a:t>
            </a:r>
            <a:b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EĞİTİM PROGRAMI</a:t>
            </a:r>
            <a:r>
              <a:rPr lang="tr-TR" sz="4000" b="1" dirty="0">
                <a:solidFill>
                  <a:srgbClr val="FFFF00"/>
                </a:solidFill>
              </a:rPr>
              <a:t/>
            </a:r>
            <a:br>
              <a:rPr lang="tr-TR" sz="4000" b="1" dirty="0">
                <a:solidFill>
                  <a:srgbClr val="FFFF00"/>
                </a:solidFill>
              </a:rPr>
            </a:br>
            <a:endParaRPr lang="tr-TR" sz="4000" b="1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9536" y="4542350"/>
            <a:ext cx="9144000" cy="1655762"/>
          </a:xfrm>
        </p:spPr>
        <p:txBody>
          <a:bodyPr/>
          <a:lstStyle/>
          <a:p>
            <a:r>
              <a:rPr lang="tr-TR" dirty="0" smtClean="0"/>
              <a:t>Prof. Dr. Ahmet Demirkazık</a:t>
            </a:r>
          </a:p>
          <a:p>
            <a:r>
              <a:rPr lang="tr-TR" dirty="0" smtClean="0"/>
              <a:t>İç Hastalıkları ABD Başkanı</a:t>
            </a:r>
          </a:p>
          <a:p>
            <a:r>
              <a:rPr lang="tr-TR" dirty="0" smtClean="0"/>
              <a:t>Tıbbi Onkoloji BD 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36997"/>
            <a:ext cx="813374" cy="786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41" y="491614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1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335846"/>
            <a:ext cx="6096000" cy="6186309"/>
          </a:xfrm>
          <a:prstGeom prst="rect">
            <a:avLst/>
          </a:prstGeom>
          <a:solidFill>
            <a:srgbClr val="0000CC"/>
          </a:solidFill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ÖĞRENME KAZANIMLARI: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İç hastalıklarıyla ilişkili semptom ve bulgularla gelen hastadan düzgün </a:t>
            </a: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anamnez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alma ve </a:t>
            </a: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anamnezi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değerlendirebilme.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İç hastalıklarıyla ilgili hastalığı olan hastada tam sistemik muayene yapabilme.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Kas, iskelet ve eklem yakınması ile gelen hastada ayırıcı tanı ve </a:t>
            </a: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multisistem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Hormonal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bozukluğu olan hastaya sistematik yaklaşım ve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Metabolik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hastalığı olan hastaya sistematik yaklaşım ve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Karaciğer hastasında ayırıcı tanı ve sistematik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Gastrointestinal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sistemle ilişkili semptomları olan hastada ayırıcı tanı ve sistematik </a:t>
            </a:r>
            <a:r>
              <a:rPr lang="tr-TR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değerledirme</a:t>
            </a: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Böbrek hastalığı olan hastaya sistematik yaklaşım ve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Kansızlık veya kan sayımında bozukluk saptanan hastayı değerlendirme.</a:t>
            </a:r>
            <a:endParaRPr lang="tr-TR" sz="1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r-TR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Onkolojik hastalığı olan hastaya genel yaklaşım ve temel değerlendirilmesi.</a:t>
            </a:r>
            <a:endParaRPr lang="tr-TR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9921" y="437983"/>
            <a:ext cx="70792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STAJA AİT SEMPTOM/BULGU/DURUMLAR</a:t>
            </a:r>
            <a:endParaRPr kumimoji="0" lang="tr-TR" altLang="tr-TR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6697"/>
              </p:ext>
            </p:extLst>
          </p:nvPr>
        </p:nvGraphicFramePr>
        <p:xfrm>
          <a:off x="249921" y="1393004"/>
          <a:ext cx="3407679" cy="43513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07679">
                  <a:extLst>
                    <a:ext uri="{9D8B030D-6E8A-4147-A177-3AD203B41FA5}">
                      <a16:colId xmlns:a16="http://schemas.microsoft.com/office/drawing/2014/main" val="3233142818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Ağız kuruluğu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134031388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Ağızda yara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238162193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Amenore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383101165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Anemi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325963075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Anüri-Oligüri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0046461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Bilinç değişiklikleri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274388568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Boyunda kitle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8726057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Bulantı-kusma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00638729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Büyüme-gelişme geriliği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00986434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Çarpıntı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7230924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Çomak parmak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257874605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Deri ve tırnak değişiklikleri (kuruluk, renk değişikliği vb)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327943291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Disfaji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171333776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Dispepsi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89073362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Dispne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7982471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Diyare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202463881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Dizüri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226618913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Eklem ağrısı / şişliği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426034275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Eklemlerde hareket kısıtlılığı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2302" marR="62302" marT="0" marB="0" anchor="ctr"/>
                </a:tc>
                <a:extLst>
                  <a:ext uri="{0D108BD9-81ED-4DB2-BD59-A6C34878D82A}">
                    <a16:rowId xmlns:a16="http://schemas.microsoft.com/office/drawing/2014/main" val="687924616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00636"/>
              </p:ext>
            </p:extLst>
          </p:nvPr>
        </p:nvGraphicFramePr>
        <p:xfrm>
          <a:off x="4474137" y="127823"/>
          <a:ext cx="2487102" cy="65974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7102">
                  <a:extLst>
                    <a:ext uri="{9D8B030D-6E8A-4147-A177-3AD203B41FA5}">
                      <a16:colId xmlns:a16="http://schemas.microsoft.com/office/drawing/2014/main" val="860835221"/>
                    </a:ext>
                  </a:extLst>
                </a:gridCol>
              </a:tblGrid>
              <a:tr h="22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Fekal inkontinans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04482104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Göğüs ağrısı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643913287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Göz kuruluğu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358031323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Gözde kaşıntı / sulanma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57404629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Halsizlik / Çabuk yorulma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014316358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Hematokezya / Rektal kanama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32236879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Hematüri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545162483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Hepatomegali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979088320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Hipertansiyon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4185034201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Hipotansiyon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030070110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Hirsutizm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45483677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İlaçların istenmeyen etkileri / ilaç etkileşimleri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64264772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İmpotans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467647262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İnfertilite (erkek, kadın)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978995040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İştahsızlık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728168998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Jinekomasti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66752555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Kabızlık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73941082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Kanama eğilimi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293440258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Karın ağrısı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92256583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Karında kitle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314629145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Kas güçsüzlüğü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62293253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Kas-iskelet sistemi ağrıları (bel, boyun, sırt, kalça ve ekstremite ağrısı)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76177235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Kaşıntı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059312012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Kilo artışı / fazlalığı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98728575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Kilo kaybı / alamama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90884270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Kladikasyo intermittant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938895873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Kolik ağrılar (renal, bilier, intestinal)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0614378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Kuşkulu genitalya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2012961571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Lenfadenopati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66177343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Melena-hematemez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439550085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Meme akıntısı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1032041147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>
                          <a:effectLst/>
                        </a:rPr>
                        <a:t>Memede kitle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3156885692"/>
                  </a:ext>
                </a:extLst>
              </a:tr>
              <a:tr h="32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err="1">
                          <a:effectLst/>
                        </a:rPr>
                        <a:t>Menstrüel</a:t>
                      </a:r>
                      <a:r>
                        <a:rPr lang="tr-TR" sz="600" dirty="0">
                          <a:effectLst/>
                        </a:rPr>
                        <a:t> </a:t>
                      </a:r>
                      <a:r>
                        <a:rPr lang="tr-TR" sz="600" dirty="0" err="1">
                          <a:effectLst/>
                        </a:rPr>
                        <a:t>siklus</a:t>
                      </a:r>
                      <a:r>
                        <a:rPr lang="tr-TR" sz="600" dirty="0">
                          <a:effectLst/>
                        </a:rPr>
                        <a:t> sorunları (</a:t>
                      </a:r>
                      <a:r>
                        <a:rPr lang="tr-TR" sz="600" dirty="0" err="1">
                          <a:effectLst/>
                        </a:rPr>
                        <a:t>Oligomenore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polimenore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hipermenore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hipomenore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menoraji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metroraji</a:t>
                      </a:r>
                      <a:r>
                        <a:rPr lang="tr-TR" sz="600" dirty="0">
                          <a:effectLst/>
                        </a:rPr>
                        <a:t>, </a:t>
                      </a:r>
                      <a:r>
                        <a:rPr lang="tr-TR" sz="600" dirty="0" err="1">
                          <a:effectLst/>
                        </a:rPr>
                        <a:t>menometroraji</a:t>
                      </a:r>
                      <a:r>
                        <a:rPr lang="tr-TR" sz="600" dirty="0">
                          <a:effectLst/>
                        </a:rPr>
                        <a:t>)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159" marR="35159" marT="0" marB="0" anchor="ctr"/>
                </a:tc>
                <a:extLst>
                  <a:ext uri="{0D108BD9-81ED-4DB2-BD59-A6C34878D82A}">
                    <a16:rowId xmlns:a16="http://schemas.microsoft.com/office/drawing/2014/main" val="549776505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02815"/>
              </p:ext>
            </p:extLst>
          </p:nvPr>
        </p:nvGraphicFramePr>
        <p:xfrm>
          <a:off x="8298425" y="1481494"/>
          <a:ext cx="2887029" cy="4351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87029">
                  <a:extLst>
                    <a:ext uri="{9D8B030D-6E8A-4147-A177-3AD203B41FA5}">
                      <a16:colId xmlns:a16="http://schemas.microsoft.com/office/drawing/2014/main" val="1217118650"/>
                    </a:ext>
                  </a:extLst>
                </a:gridCol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Ödem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25197365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Öksürük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66916773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Parestezi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32324663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Peteşi, purpura, ekimoz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596072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Polidipsi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33168476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Poliüri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234215815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Pollaküri / Noktüri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394282154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Puberte bozuklukları (erken-geç)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28061314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Saç dökülmesi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213781951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Sarılık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27689170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Siyanoz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9941853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Splenomegali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413443707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Stridor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1621283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Terleme değişiklikleri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15466469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Tetani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98870519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Tremor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392067099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Unutkanlık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42853325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Üriner inkontinans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12769265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Kronik hastalıkların önlenmesi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399214961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Sağlıklı beslenme ve yaşam tarzının değiştirilmesi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187" marR="59187" marT="0" marB="0" anchor="ctr"/>
                </a:tc>
                <a:extLst>
                  <a:ext uri="{0D108BD9-81ED-4DB2-BD59-A6C34878D82A}">
                    <a16:rowId xmlns:a16="http://schemas.microsoft.com/office/drawing/2014/main" val="36764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2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55173" y="500285"/>
            <a:ext cx="9222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 </a:t>
            </a:r>
            <a:r>
              <a:rPr lang="tr-TR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HASTALIKLARI </a:t>
            </a:r>
            <a:r>
              <a:rPr lang="tr-T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STAJI HASTALIKLAR / </a:t>
            </a:r>
            <a:endParaRPr lang="tr-TR" sz="3600" b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KLİNİK </a:t>
            </a:r>
            <a:r>
              <a:rPr lang="tr-T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PROBLEMLER LİSTESİ</a:t>
            </a:r>
            <a:endParaRPr lang="tr-TR" sz="36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06664"/>
              </p:ext>
            </p:extLst>
          </p:nvPr>
        </p:nvGraphicFramePr>
        <p:xfrm>
          <a:off x="648929" y="2231924"/>
          <a:ext cx="10618839" cy="41486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16074">
                  <a:extLst>
                    <a:ext uri="{9D8B030D-6E8A-4147-A177-3AD203B41FA5}">
                      <a16:colId xmlns:a16="http://schemas.microsoft.com/office/drawing/2014/main" val="1624762681"/>
                    </a:ext>
                  </a:extLst>
                </a:gridCol>
                <a:gridCol w="8202765">
                  <a:extLst>
                    <a:ext uri="{9D8B030D-6E8A-4147-A177-3AD203B41FA5}">
                      <a16:colId xmlns:a16="http://schemas.microsoft.com/office/drawing/2014/main" val="786672223"/>
                    </a:ext>
                  </a:extLst>
                </a:gridCol>
              </a:tblGrid>
              <a:tr h="331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ÖĞRENME DÜZEYİ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AÇIKLAMA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10870"/>
                  </a:ext>
                </a:extLst>
              </a:tr>
              <a:tr h="783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Acil durumu tanıyarak acil tedavisini yapabilmeli, gerektiğinde uzmana yönlendirebilmeli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13893"/>
                  </a:ext>
                </a:extLst>
              </a:tr>
              <a:tr h="4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ÖnT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Ön tanı koyarak gerekli ön işlemleri yapıp uzmana yönlendirebilmeli 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653848"/>
                  </a:ext>
                </a:extLst>
              </a:tr>
              <a:tr h="783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Tanı koyabilmeli ve tedavi hakkında bilgi sahibi olmalı, gerekli ön işlemleri yaparak uzmana yönlendirmeli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31078"/>
                  </a:ext>
                </a:extLst>
              </a:tr>
              <a:tr h="4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TT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Tanı koyabilmeli, tedavi edebilmeli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15533"/>
                  </a:ext>
                </a:extLst>
              </a:tr>
              <a:tr h="482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İ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Birinci basamak koşullarında uzun süreli izlem ve kontrolünü yapabilmeli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816"/>
                  </a:ext>
                </a:extLst>
              </a:tr>
              <a:tr h="783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tr-T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Korunma önlemlerini (birincil, ikincil, üçüncül korunmadan uygun olan/ olanları) uygulayabilmeli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9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8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62738"/>
              </p:ext>
            </p:extLst>
          </p:nvPr>
        </p:nvGraphicFramePr>
        <p:xfrm>
          <a:off x="85911" y="13175"/>
          <a:ext cx="3001418" cy="4765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91974">
                  <a:extLst>
                    <a:ext uri="{9D8B030D-6E8A-4147-A177-3AD203B41FA5}">
                      <a16:colId xmlns:a16="http://schemas.microsoft.com/office/drawing/2014/main" val="844763720"/>
                    </a:ext>
                  </a:extLst>
                </a:gridCol>
                <a:gridCol w="709444">
                  <a:extLst>
                    <a:ext uri="{9D8B030D-6E8A-4147-A177-3AD203B41FA5}">
                      <a16:colId xmlns:a16="http://schemas.microsoft.com/office/drawing/2014/main" val="740862396"/>
                    </a:ext>
                  </a:extLst>
                </a:gridCol>
              </a:tblGrid>
              <a:tr h="38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HASTALIK / KLİNİK PROBLEM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ÖĞRENME DÜZEYİ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410916451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Adrenokortikal yetmezlik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924788932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Ailevi akdeniz ateşi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2252287940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Akalazya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33642980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Akciğer kanseri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4045264266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böbrek yetmezliği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220905711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glomerulonefrit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530412452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hepatitler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723448596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karın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969787065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pankreatit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1002863306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Akut romatizmal ateş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2245301047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Allerjik reaksiyon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553431581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Alt gastrointestinal kanama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T-A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2794617492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Amiloidoz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1163184777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Anafilaksi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A-K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470154797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Aplastik anemi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ÖnT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2428875280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Artrit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2391423709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Asit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3703306798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Asit‐baz denge bozuklukları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61538663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Avitaminoz</a:t>
                      </a:r>
                      <a:endParaRPr lang="tr-T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ÖnT</a:t>
                      </a:r>
                      <a:r>
                        <a:rPr lang="tr-TR" sz="1000" dirty="0">
                          <a:effectLst/>
                        </a:rPr>
                        <a:t>-K</a:t>
                      </a:r>
                      <a:endParaRPr lang="tr-T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053" marR="59053" marT="0" marB="0" anchor="ctr"/>
                </a:tc>
                <a:extLst>
                  <a:ext uri="{0D108BD9-81ED-4DB2-BD59-A6C34878D82A}">
                    <a16:rowId xmlns:a16="http://schemas.microsoft.com/office/drawing/2014/main" val="1591975464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45991"/>
              </p:ext>
            </p:extLst>
          </p:nvPr>
        </p:nvGraphicFramePr>
        <p:xfrm>
          <a:off x="85912" y="4778476"/>
          <a:ext cx="3001418" cy="1960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91974">
                  <a:extLst>
                    <a:ext uri="{9D8B030D-6E8A-4147-A177-3AD203B41FA5}">
                      <a16:colId xmlns:a16="http://schemas.microsoft.com/office/drawing/2014/main" val="543479054"/>
                    </a:ext>
                  </a:extLst>
                </a:gridCol>
                <a:gridCol w="709444">
                  <a:extLst>
                    <a:ext uri="{9D8B030D-6E8A-4147-A177-3AD203B41FA5}">
                      <a16:colId xmlns:a16="http://schemas.microsoft.com/office/drawing/2014/main" val="1983765163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Behçet hastalığı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21828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Böbreğin kistik hastalıkları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78617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Böbrek anomalileri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10228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Böbrek tümörleri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014332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Cinsel işlev bozuklukları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6807758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Cushing sendromu / hastalığı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68492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Dehidratasyon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TT-A-K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111490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Demir eksikliği anemisi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TT-K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5367390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92900"/>
              </p:ext>
            </p:extLst>
          </p:nvPr>
        </p:nvGraphicFramePr>
        <p:xfrm>
          <a:off x="3105764" y="422785"/>
          <a:ext cx="3186882" cy="47315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33600">
                  <a:extLst>
                    <a:ext uri="{9D8B030D-6E8A-4147-A177-3AD203B41FA5}">
                      <a16:colId xmlns:a16="http://schemas.microsoft.com/office/drawing/2014/main" val="1195339828"/>
                    </a:ext>
                  </a:extLst>
                </a:gridCol>
                <a:gridCol w="753282">
                  <a:extLst>
                    <a:ext uri="{9D8B030D-6E8A-4147-A177-3AD203B41FA5}">
                      <a16:colId xmlns:a16="http://schemas.microsoft.com/office/drawing/2014/main" val="2885424068"/>
                    </a:ext>
                  </a:extLst>
                </a:gridCol>
              </a:tblGrid>
              <a:tr h="252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Diabetes insipitus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884330522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Diabetes mellitus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17293282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Dislipidemi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384699869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Divertiküler hastalıklar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04680692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Diyabetik anne bebeği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196444811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Diyabetik nefropati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65443719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Diyabetin akut komplikasyonları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T-A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4107659568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Esansiyel hipertansiyon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TT-A-K-İ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316571357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Feokromositoma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409023918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Fibromiyalji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297384849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Gastroenteritler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TT-A-K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579895835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Gastrointestinal sistem kanserleri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123656611"/>
                  </a:ext>
                </a:extLst>
              </a:tr>
              <a:tr h="353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Gastrointestinal sistem motilite bozuklukları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970653267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Gastrointestinal sistem parazitozları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272120477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Gastro‐özefageal reflü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270613964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Gestasyonel diyabet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3998021666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Guatr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TT-K-İ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44902333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Gut hastalığı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546207050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Hemoglobinopatiler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ÖnT-K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1451314128"/>
                  </a:ext>
                </a:extLst>
              </a:tr>
              <a:tr h="22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Hemokromatoz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ÖnT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874" marR="60874" marT="0" marB="0" anchor="ctr"/>
                </a:tc>
                <a:extLst>
                  <a:ext uri="{0D108BD9-81ED-4DB2-BD59-A6C34878D82A}">
                    <a16:rowId xmlns:a16="http://schemas.microsoft.com/office/drawing/2014/main" val="471446685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96398"/>
              </p:ext>
            </p:extLst>
          </p:nvPr>
        </p:nvGraphicFramePr>
        <p:xfrm>
          <a:off x="3087329" y="5154296"/>
          <a:ext cx="3186880" cy="15850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33599">
                  <a:extLst>
                    <a:ext uri="{9D8B030D-6E8A-4147-A177-3AD203B41FA5}">
                      <a16:colId xmlns:a16="http://schemas.microsoft.com/office/drawing/2014/main" val="2557538608"/>
                    </a:ext>
                  </a:extLst>
                </a:gridCol>
                <a:gridCol w="753281">
                  <a:extLst>
                    <a:ext uri="{9D8B030D-6E8A-4147-A177-3AD203B41FA5}">
                      <a16:colId xmlns:a16="http://schemas.microsoft.com/office/drawing/2014/main" val="123263169"/>
                    </a:ext>
                  </a:extLst>
                </a:gridCol>
              </a:tblGrid>
              <a:tr h="264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Hemolitik anemi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8720576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Hemolitik üremik sendrom / Trombotik trombositopenik purpura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94195"/>
                  </a:ext>
                </a:extLst>
              </a:tr>
              <a:tr h="264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Hepatik koma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6734091"/>
                  </a:ext>
                </a:extLst>
              </a:tr>
              <a:tr h="264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Hepatosteatoz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ÖnT-İ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195742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Herediter böbrek hastalıkları (Alport sendromu, Fabry hastalığı)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ÖnT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102896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84138"/>
              </p:ext>
            </p:extLst>
          </p:nvPr>
        </p:nvGraphicFramePr>
        <p:xfrm>
          <a:off x="6292642" y="422795"/>
          <a:ext cx="2852585" cy="6316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7269">
                  <a:extLst>
                    <a:ext uri="{9D8B030D-6E8A-4147-A177-3AD203B41FA5}">
                      <a16:colId xmlns:a16="http://schemas.microsoft.com/office/drawing/2014/main" val="230631858"/>
                    </a:ext>
                  </a:extLst>
                </a:gridCol>
                <a:gridCol w="785316">
                  <a:extLst>
                    <a:ext uri="{9D8B030D-6E8A-4147-A177-3AD203B41FA5}">
                      <a16:colId xmlns:a16="http://schemas.microsoft.com/office/drawing/2014/main" val="643279632"/>
                    </a:ext>
                  </a:extLst>
                </a:gridCol>
              </a:tblGrid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Hızlı ilerleyen glomerülonefritler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901897288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Hiperkoagulabilite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406166167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Hiperparatiroidizm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22831286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Hipertiroidizm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477901498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Hipofiz bozuklukları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061269402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Hipoglisemi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94995844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Hipoparatiroidizm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092834405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Hipotiroidizm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TT-İ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825361059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IgA nefropatisi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250140364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İlaç yan etkileri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TT-A-K-İ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2032963542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İnflamatuar barsak hastalığı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311830960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İrritabl barsak hastalığı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ÖnT-K-İ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792487372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Jüvenil idiyopatik artrit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62235745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Kalp yetersizliği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T-A-K-İ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351053540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Kanama diyatezi ve Hemofililer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298945454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Kan ve ürünleri transfüzyon komplikasyonları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52985018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Karaciğer sirozu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ÖnT-K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733268510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Kas hastalıkları (miyopatiler)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55417496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Kist hidatik hastalığı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ÖnT-K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78055793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Kolesistit, kolelitiazis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753823375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Kolorektal kanserler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ÖnT-K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07709638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Koma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982215166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Kompartman sendromu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T-A-K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41271186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Konjenital adrenal hiperplazi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37748684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Konjenital hipotiroidizm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28922431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Koroner arter hastalığı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ÖnT-K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036844697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Kronik böbrek yetmezliği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T-A-K-İ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277918218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Kronik glomerulonefrit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648723151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Kronik hepatit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ÖnT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3038943923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Kronik kor pulmonale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</a:rPr>
                        <a:t>T-A-K-İ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582" marR="40582" marT="0" marB="0" anchor="ctr"/>
                </a:tc>
                <a:extLst>
                  <a:ext uri="{0D108BD9-81ED-4DB2-BD59-A6C34878D82A}">
                    <a16:rowId xmlns:a16="http://schemas.microsoft.com/office/drawing/2014/main" val="1906652663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10447"/>
              </p:ext>
            </p:extLst>
          </p:nvPr>
        </p:nvGraphicFramePr>
        <p:xfrm>
          <a:off x="9163665" y="13155"/>
          <a:ext cx="2920179" cy="672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77896">
                  <a:extLst>
                    <a:ext uri="{9D8B030D-6E8A-4147-A177-3AD203B41FA5}">
                      <a16:colId xmlns:a16="http://schemas.microsoft.com/office/drawing/2014/main" val="2125194525"/>
                    </a:ext>
                  </a:extLst>
                </a:gridCol>
                <a:gridCol w="842283">
                  <a:extLst>
                    <a:ext uri="{9D8B030D-6E8A-4147-A177-3AD203B41FA5}">
                      <a16:colId xmlns:a16="http://schemas.microsoft.com/office/drawing/2014/main" val="877692491"/>
                    </a:ext>
                  </a:extLst>
                </a:gridCol>
              </a:tblGrid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Kronik obstrüktif akciğer hastalığı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TT-A-K-İ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457014188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Kronik pankreatit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41318079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Kronik venöz yetmezlik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77271058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Lenfomalar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68277344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Lenfödem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46719588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Lösemiler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675387019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Malabsorbsiyon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885091000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Malnutrisyon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83945550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Megaloblastik anemi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689605756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Meme hastalıkları ve tümörleri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49392284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Menapoz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4060378249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Mesane kanseri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97473859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Metabolik sendrom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422350545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Miyeloproliferatif hastalıklar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116555238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Nefrotik sendrom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7409512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Obezite (endojen‐ekzojen)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428628052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Onkolojik aciller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99013493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Osteoartrit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48940447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Osteomalasi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47015150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Osteoporoz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335773520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Özefagus atrezisi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14996254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Paraneoplastik sendromlar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00310255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Peptik hastalık (ülser)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TT-K-İ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59512460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Periferik nöropati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61956907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Pilor stenozu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99695563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Plazma hücre hastalıkları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44318983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Polikistik over sendromu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93430497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Polimiyozit ve dermatomiyozit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80128360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Polisitemi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61945817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Portal hipertansiyon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09582450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Raşitizm, nutrisyonel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16546772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Reynaud Hastalığı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88553656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Romatoid artrit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44391943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Sekonder hipertansiyon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ÖnT-İ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24135872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Sıvı ve elektrolit (Na, K, Ca, Mg, P) denge bozuklukları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T-A-K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412556249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Sistemik lupus eritematosus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55448864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Sjögren Sendromu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507951510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Skleroderma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66512364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Spondiloartropatiler (ankilozan spondilit)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60082080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Şok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28714572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Tiroglossal kist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50468962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Tiroid kanseri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ÖnT-K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191452422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Tiroiditler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320558806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Tübülointerstisyel hastalıklar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470063765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Uygunsuz ADH salımı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21020055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Ürtiker ve anjioödem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TT-A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480770344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Üst gastrointestinal kanama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T-A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266633437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Vaskülit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729960611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Wilson hastalığı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ÖnT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2098366116"/>
                  </a:ext>
                </a:extLst>
              </a:tr>
              <a:tr h="134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400">
                          <a:effectLst/>
                        </a:rPr>
                        <a:t>Yeme bozuklukları</a:t>
                      </a:r>
                      <a:endParaRPr lang="tr-TR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00" dirty="0" err="1">
                          <a:effectLst/>
                        </a:rPr>
                        <a:t>ÖnT</a:t>
                      </a:r>
                      <a:r>
                        <a:rPr lang="tr-TR" sz="400" dirty="0">
                          <a:effectLst/>
                        </a:rPr>
                        <a:t>-K-İ</a:t>
                      </a:r>
                      <a:endParaRPr lang="tr-TR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349" marR="24349" marT="0" marB="0" anchor="ctr"/>
                </a:tc>
                <a:extLst>
                  <a:ext uri="{0D108BD9-81ED-4DB2-BD59-A6C34878D82A}">
                    <a16:rowId xmlns:a16="http://schemas.microsoft.com/office/drawing/2014/main" val="133076145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105763" y="53458"/>
            <a:ext cx="6039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STAJA AİT HASTALIKLAR/KLİNİK PROBLEMLER</a:t>
            </a:r>
            <a:endParaRPr lang="tr-TR" sz="1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64958"/>
              </p:ext>
            </p:extLst>
          </p:nvPr>
        </p:nvGraphicFramePr>
        <p:xfrm>
          <a:off x="904568" y="1465004"/>
          <a:ext cx="10422193" cy="4906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5273">
                  <a:extLst>
                    <a:ext uri="{9D8B030D-6E8A-4147-A177-3AD203B41FA5}">
                      <a16:colId xmlns:a16="http://schemas.microsoft.com/office/drawing/2014/main" val="3082712018"/>
                    </a:ext>
                  </a:extLst>
                </a:gridCol>
                <a:gridCol w="8116920">
                  <a:extLst>
                    <a:ext uri="{9D8B030D-6E8A-4147-A177-3AD203B41FA5}">
                      <a16:colId xmlns:a16="http://schemas.microsoft.com/office/drawing/2014/main" val="2133096216"/>
                    </a:ext>
                  </a:extLst>
                </a:gridCol>
              </a:tblGrid>
              <a:tr h="89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ÖĞRENME DÜZEYİ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AÇIKLAMA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224062"/>
                  </a:ext>
                </a:extLst>
              </a:tr>
              <a:tr h="89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Uygulamanın nasıl yapıldığını bilir ve sonuçlarını hasta ve/veya yakınlarına açıklar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4291926"/>
                  </a:ext>
                </a:extLst>
              </a:tr>
              <a:tr h="89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Acil bir durumda kılavuz/yönergeye uygun biçimde uygulamayı yapar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5904764"/>
                  </a:ext>
                </a:extLst>
              </a:tr>
              <a:tr h="89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3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Karmaşık olmayan, sık görülen durumlarda/olgularda uygulamayı yapar*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0462351"/>
                  </a:ext>
                </a:extLst>
              </a:tr>
              <a:tr h="43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Karmaşık durumlar/olgular dahil uygulamayı yapar*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450158"/>
                  </a:ext>
                </a:extLst>
              </a:tr>
              <a:tr h="89451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* Ön değerlendirmeyi/değerlendirmeyi yapar, gerekli planları oluşturur, uygular ve süreç ve sonuçlarıyla ilgili hasta ve yakınlarını/toplumu bilgilendirir. 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00338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63423" y="484988"/>
            <a:ext cx="81462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STAJA AİT TEMEL HEKİMLİK UYGULAMALARI</a:t>
            </a:r>
            <a:endParaRPr kumimoji="0" lang="tr-TR" altLang="tr-TR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80653"/>
              </p:ext>
            </p:extLst>
          </p:nvPr>
        </p:nvGraphicFramePr>
        <p:xfrm>
          <a:off x="2517057" y="521110"/>
          <a:ext cx="7098891" cy="41010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06857">
                  <a:extLst>
                    <a:ext uri="{9D8B030D-6E8A-4147-A177-3AD203B41FA5}">
                      <a16:colId xmlns:a16="http://schemas.microsoft.com/office/drawing/2014/main" val="3751600894"/>
                    </a:ext>
                  </a:extLst>
                </a:gridCol>
                <a:gridCol w="1592034">
                  <a:extLst>
                    <a:ext uri="{9D8B030D-6E8A-4147-A177-3AD203B41FA5}">
                      <a16:colId xmlns:a16="http://schemas.microsoft.com/office/drawing/2014/main" val="2764932219"/>
                    </a:ext>
                  </a:extLst>
                </a:gridCol>
              </a:tblGrid>
              <a:tr h="59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A. ÖYKÜ ALMA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ÖĞRENME DÜZEYİ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329113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Genel ve soruna yönelik öykü alabilme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8901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B. GENEL VE SORUNA YÖNELİK FİZİK MUAYENE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ÖĞRENME DÜZEYİ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395928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err="1">
                          <a:effectLst/>
                        </a:rPr>
                        <a:t>Antropometrik</a:t>
                      </a:r>
                      <a:r>
                        <a:rPr lang="tr-TR" sz="1800" b="1" dirty="0">
                          <a:effectLst/>
                        </a:rPr>
                        <a:t> ölçümler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443956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Batın muayenesi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957924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Bilinç değerlendirmesi ve ruhsal durum muayenesi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3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93734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Genel durum ve vital bulguların değerlendirilmesi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397824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Kardiyovasküler sistem muayenesi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321378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Kas-iskelet sistem muayenesi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3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710125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Meme ve aksiller bölge muayenesi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8505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Solunum sistemi muayenesi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4062237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20566"/>
              </p:ext>
            </p:extLst>
          </p:nvPr>
        </p:nvGraphicFramePr>
        <p:xfrm>
          <a:off x="2517057" y="4418232"/>
          <a:ext cx="7098891" cy="18928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06858">
                  <a:extLst>
                    <a:ext uri="{9D8B030D-6E8A-4147-A177-3AD203B41FA5}">
                      <a16:colId xmlns:a16="http://schemas.microsoft.com/office/drawing/2014/main" val="3146259702"/>
                    </a:ext>
                  </a:extLst>
                </a:gridCol>
                <a:gridCol w="1592033">
                  <a:extLst>
                    <a:ext uri="{9D8B030D-6E8A-4147-A177-3AD203B41FA5}">
                      <a16:colId xmlns:a16="http://schemas.microsoft.com/office/drawing/2014/main" val="1555342686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C. KAYIT TUTMA, RAPORLAMA VE BİLDİRİM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ÖĞRENME DÜZEYİ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824407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Aydınlatma ve onam alabilme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482750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Epikriz hazırlayabilme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83989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Hasta dosyası hazırlayabilme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894732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Reçete düzenleyebilme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4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40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00060"/>
              </p:ext>
            </p:extLst>
          </p:nvPr>
        </p:nvGraphicFramePr>
        <p:xfrm>
          <a:off x="3834582" y="117984"/>
          <a:ext cx="4636322" cy="6673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96557">
                  <a:extLst>
                    <a:ext uri="{9D8B030D-6E8A-4147-A177-3AD203B41FA5}">
                      <a16:colId xmlns:a16="http://schemas.microsoft.com/office/drawing/2014/main" val="1755981574"/>
                    </a:ext>
                  </a:extLst>
                </a:gridCol>
                <a:gridCol w="1039765">
                  <a:extLst>
                    <a:ext uri="{9D8B030D-6E8A-4147-A177-3AD203B41FA5}">
                      <a16:colId xmlns:a16="http://schemas.microsoft.com/office/drawing/2014/main" val="1657844110"/>
                    </a:ext>
                  </a:extLst>
                </a:gridCol>
              </a:tblGrid>
              <a:tr h="41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D. LABORATUVAR TESTLERİ VE İLGİLİ DİĞER İŞLEMLER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ÖĞRENME DÜZEYİ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2979592811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Arter kan gazı sonuçlarını yorumlayabilme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539214889"/>
                  </a:ext>
                </a:extLst>
              </a:tr>
              <a:tr h="42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Dışkı yayması hazırlayabilme ve mikroskobik inceleme yapabilme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3768878005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Direkt radyografileri okuma ve değerlendirebilme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240086782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Gaitada gizli kan incelemesi yapabilme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777671185"/>
                  </a:ext>
                </a:extLst>
              </a:tr>
              <a:tr h="42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Glukometre</a:t>
                      </a:r>
                      <a:r>
                        <a:rPr lang="tr-TR" sz="1200" dirty="0">
                          <a:effectLst/>
                        </a:rPr>
                        <a:t> ile kan şekeri ölçümü yapabilme ve değerlendirebilme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881614262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Laboratuvar inceleme için istek formunu doldurabilme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843811285"/>
                  </a:ext>
                </a:extLst>
              </a:tr>
              <a:tr h="42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Laboratuvar örneğini uygun koşullarda alabilme ve laboratuvara ulaştırabilme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3574297091"/>
                  </a:ext>
                </a:extLst>
              </a:tr>
              <a:tr h="42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Tam idrar analizi (mikroskobik inceleme dahil) yapabilme ve değerlendirebilme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410215859"/>
                  </a:ext>
                </a:extLst>
              </a:tr>
              <a:tr h="41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E. GİRİŞİMSEL VE GİRİŞİMSEL OLMAYAN UYGULAMALAR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ÖĞRENME DÜZEYİ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512412885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Akılcı ilaç kullanımı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3270185319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Damar yolu açabilme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386051798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Egzersiz reçetesi düzenleyebilme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240383237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El yıkama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222455314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IM, IV, SC, ID enjeksiyon yapabilme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057775828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Kan basıncı ölçümü yapabilme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1139525816"/>
                  </a:ext>
                </a:extLst>
              </a:tr>
              <a:tr h="31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Kapiller kan örneği alabilme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2742552279"/>
                  </a:ext>
                </a:extLst>
              </a:tr>
              <a:tr h="319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Kültür için örnek alabilme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2259995146"/>
                  </a:ext>
                </a:extLst>
              </a:tr>
              <a:tr h="95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Soyağacını çıkarabilme ve gerektiğinde genetik danışmanlığa yönlendirebilme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444" marR="53444" marT="0" marB="0" anchor="ctr"/>
                </a:tc>
                <a:extLst>
                  <a:ext uri="{0D108BD9-81ED-4DB2-BD59-A6C34878D82A}">
                    <a16:rowId xmlns:a16="http://schemas.microsoft.com/office/drawing/2014/main" val="361951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2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41267"/>
              </p:ext>
            </p:extLst>
          </p:nvPr>
        </p:nvGraphicFramePr>
        <p:xfrm>
          <a:off x="1504335" y="91204"/>
          <a:ext cx="9065342" cy="6707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66474">
                  <a:extLst>
                    <a:ext uri="{9D8B030D-6E8A-4147-A177-3AD203B41FA5}">
                      <a16:colId xmlns:a16="http://schemas.microsoft.com/office/drawing/2014/main" val="2911951057"/>
                    </a:ext>
                  </a:extLst>
                </a:gridCol>
                <a:gridCol w="5598868">
                  <a:extLst>
                    <a:ext uri="{9D8B030D-6E8A-4147-A177-3AD203B41FA5}">
                      <a16:colId xmlns:a16="http://schemas.microsoft.com/office/drawing/2014/main" val="352897019"/>
                    </a:ext>
                  </a:extLst>
                </a:gridCol>
              </a:tblGrid>
              <a:tr h="6652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İÇ </a:t>
                      </a:r>
                      <a:r>
                        <a:rPr lang="tr-TR" sz="2000" dirty="0" smtClean="0">
                          <a:effectLst/>
                        </a:rPr>
                        <a:t>HASTALIKLARI STAJI </a:t>
                      </a:r>
                      <a:r>
                        <a:rPr lang="tr-TR" sz="2000" dirty="0">
                          <a:effectLst/>
                        </a:rPr>
                        <a:t>ÖLÇME-DEĞERLENDİRME YÖNTEMLERİ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599137"/>
                  </a:ext>
                </a:extLst>
              </a:tr>
              <a:tr h="382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STAJ SONU SÖZLÜ SINAV</a:t>
                      </a:r>
                      <a:endParaRPr lang="tr-TR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Olguya </a:t>
                      </a:r>
                      <a:r>
                        <a:rPr lang="tr-TR" sz="1600" dirty="0" smtClean="0">
                          <a:solidFill>
                            <a:srgbClr val="FFFF00"/>
                          </a:solidFill>
                          <a:effectLst/>
                        </a:rPr>
                        <a:t>dayalı </a:t>
                      </a: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sözlü sınav</a:t>
                      </a:r>
                      <a:endParaRPr lang="tr-TR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149507"/>
                  </a:ext>
                </a:extLst>
              </a:tr>
              <a:tr h="382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STAJ SONU YAZILI SINAV</a:t>
                      </a:r>
                      <a:endParaRPr lang="tr-TR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Toplam </a:t>
                      </a:r>
                      <a:r>
                        <a:rPr lang="tr-TR" sz="1600" dirty="0" smtClean="0">
                          <a:solidFill>
                            <a:srgbClr val="FFFF00"/>
                          </a:solidFill>
                          <a:effectLst/>
                        </a:rPr>
                        <a:t>60 </a:t>
                      </a:r>
                      <a:r>
                        <a:rPr lang="tr-TR" sz="1600" dirty="0">
                          <a:solidFill>
                            <a:srgbClr val="FFFF00"/>
                          </a:solidFill>
                          <a:effectLst/>
                        </a:rPr>
                        <a:t>çoktan seçmeli sorudan </a:t>
                      </a:r>
                      <a:r>
                        <a:rPr lang="tr-TR" sz="1600" dirty="0" smtClean="0">
                          <a:solidFill>
                            <a:srgbClr val="FFFF00"/>
                          </a:solidFill>
                          <a:effectLst/>
                        </a:rPr>
                        <a:t>oluşur</a:t>
                      </a:r>
                      <a:endParaRPr lang="tr-TR" sz="16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73627"/>
                  </a:ext>
                </a:extLst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C000"/>
                          </a:solidFill>
                          <a:effectLst/>
                        </a:rPr>
                        <a:t>ARA SINAV</a:t>
                      </a:r>
                      <a:endParaRPr lang="tr-T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600" dirty="0">
                          <a:solidFill>
                            <a:srgbClr val="FFC000"/>
                          </a:solidFill>
                          <a:effectLst/>
                        </a:rPr>
                        <a:t>Stajın </a:t>
                      </a:r>
                      <a:r>
                        <a:rPr lang="tr-TR" sz="1600" dirty="0" smtClean="0">
                          <a:solidFill>
                            <a:srgbClr val="FFC000"/>
                          </a:solidFill>
                          <a:effectLst/>
                        </a:rPr>
                        <a:t>bu</a:t>
                      </a:r>
                      <a:r>
                        <a:rPr lang="tr-TR" sz="1600" baseline="0" dirty="0" smtClean="0">
                          <a:solidFill>
                            <a:srgbClr val="FFC000"/>
                          </a:solidFill>
                          <a:effectLst/>
                        </a:rPr>
                        <a:t> döneminde</a:t>
                      </a:r>
                      <a:r>
                        <a:rPr lang="tr-TR" sz="160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tr-TR" sz="1600" dirty="0">
                          <a:solidFill>
                            <a:srgbClr val="FFC000"/>
                          </a:solidFill>
                          <a:effectLst/>
                        </a:rPr>
                        <a:t>işlenen konuları kapsayan toplam </a:t>
                      </a:r>
                      <a:r>
                        <a:rPr lang="tr-TR" sz="1600" dirty="0" smtClean="0">
                          <a:solidFill>
                            <a:srgbClr val="FFC000"/>
                          </a:solidFill>
                          <a:effectLst/>
                        </a:rPr>
                        <a:t>40 </a:t>
                      </a:r>
                      <a:r>
                        <a:rPr lang="tr-TR" sz="1600" dirty="0">
                          <a:solidFill>
                            <a:srgbClr val="FFC000"/>
                          </a:solidFill>
                          <a:effectLst/>
                        </a:rPr>
                        <a:t>çoktan seçmeli sorudan </a:t>
                      </a:r>
                      <a:r>
                        <a:rPr lang="tr-TR" sz="1600" dirty="0" smtClean="0">
                          <a:solidFill>
                            <a:srgbClr val="FFC000"/>
                          </a:solidFill>
                          <a:effectLst/>
                        </a:rPr>
                        <a:t>oluşur</a:t>
                      </a:r>
                      <a:endParaRPr lang="tr-T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06890"/>
                  </a:ext>
                </a:extLst>
              </a:tr>
              <a:tr h="1775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2000" dirty="0">
                          <a:solidFill>
                            <a:srgbClr val="C00000"/>
                          </a:solidFill>
                          <a:effectLst/>
                        </a:rPr>
                        <a:t>KARNE </a:t>
                      </a:r>
                      <a:r>
                        <a:rPr lang="tr-TR" sz="2000" dirty="0" smtClean="0">
                          <a:solidFill>
                            <a:srgbClr val="C00000"/>
                          </a:solidFill>
                          <a:effectLst/>
                        </a:rPr>
                        <a:t>NOTU :</a:t>
                      </a:r>
                      <a:r>
                        <a:rPr lang="tr-TR" sz="20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tr-TR" sz="2000" baseline="0" dirty="0" smtClean="0">
                          <a:effectLst/>
                        </a:rPr>
                        <a:t>KLİNİKLERDEKİ ROTASYONLAR SIRASINDA ANAMNEZ </a:t>
                      </a:r>
                      <a:r>
                        <a:rPr lang="tr-TR" sz="2000" baseline="0" dirty="0" err="1" smtClean="0">
                          <a:effectLst/>
                        </a:rPr>
                        <a:t>vb</a:t>
                      </a:r>
                      <a:r>
                        <a:rPr lang="tr-TR" sz="2000" baseline="0" dirty="0" smtClean="0">
                          <a:effectLst/>
                        </a:rPr>
                        <a:t> pratik aktivitelerden alınan notlar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GASTROENTEROLOJİ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HEMATOLOJİ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TIBBİ ONKOLOJİ</a:t>
                      </a: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ENDOKRİNOLOJİ</a:t>
                      </a: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NEFROLOJİ</a:t>
                      </a: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ROMATOLOJİ</a:t>
                      </a: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ALLERJİ İMMÜNOLOJİ</a:t>
                      </a:r>
                    </a:p>
                    <a:p>
                      <a:pPr marL="14414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TIBBİ</a:t>
                      </a:r>
                      <a:r>
                        <a:rPr lang="tr-TR" sz="1400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 GENETİK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86516"/>
                  </a:ext>
                </a:extLst>
              </a:tr>
              <a:tr h="264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2000" u="sng" dirty="0">
                          <a:solidFill>
                            <a:srgbClr val="FFFF00"/>
                          </a:solidFill>
                          <a:effectLst/>
                        </a:rPr>
                        <a:t>STAJ BAŞARI NOTUNUN HESAPLANMASI</a:t>
                      </a:r>
                      <a:endParaRPr lang="tr-TR" sz="2000" u="sng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8270" algn="l"/>
                        </a:tabLst>
                        <a:defRPr/>
                      </a:pPr>
                      <a:r>
                        <a:rPr lang="tr-TR" sz="3200" b="1" dirty="0" smtClean="0">
                          <a:solidFill>
                            <a:srgbClr val="FFC000"/>
                          </a:solidFill>
                          <a:effectLst/>
                        </a:rPr>
                        <a:t>Ara sınav </a:t>
                      </a:r>
                      <a:r>
                        <a:rPr lang="tr-TR" sz="3200" b="1" dirty="0" smtClean="0">
                          <a:solidFill>
                            <a:srgbClr val="FFC000"/>
                          </a:solidFill>
                          <a:effectLst/>
                        </a:rPr>
                        <a:t>: %30</a:t>
                      </a:r>
                      <a:endParaRPr lang="tr-TR" sz="32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8270" algn="l"/>
                        </a:tabLst>
                        <a:defRPr/>
                      </a:pP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Staj </a:t>
                      </a:r>
                      <a:r>
                        <a:rPr lang="tr-TR" sz="2400" b="1" dirty="0">
                          <a:solidFill>
                            <a:srgbClr val="FFFF00"/>
                          </a:solidFill>
                          <a:effectLst/>
                        </a:rPr>
                        <a:t>sonu sözlü sınav </a:t>
                      </a: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(SSS) % </a:t>
                      </a: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75</a:t>
                      </a:r>
                      <a:endParaRPr lang="tr-TR" sz="2400" b="1" dirty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8270" algn="l"/>
                        </a:tabLst>
                      </a:pP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yazılı sınav (SSY) </a:t>
                      </a:r>
                      <a:r>
                        <a:rPr lang="tr-TR" sz="2400" b="1" dirty="0">
                          <a:solidFill>
                            <a:srgbClr val="FFFF00"/>
                          </a:solidFill>
                          <a:effectLst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25</a:t>
                      </a:r>
                      <a:endParaRPr lang="tr-TR" sz="24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0580" algn="l"/>
                        </a:tabLst>
                      </a:pPr>
                      <a:r>
                        <a:rPr lang="tr-TR" sz="3200" b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SSS + SSY</a:t>
                      </a:r>
                      <a:r>
                        <a:rPr lang="tr-TR" sz="3200" b="1" baseline="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%80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85" marR="34685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5246"/>
              </p:ext>
            </p:extLst>
          </p:nvPr>
        </p:nvGraphicFramePr>
        <p:xfrm>
          <a:off x="1828801" y="0"/>
          <a:ext cx="8849031" cy="68699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849031">
                  <a:extLst>
                    <a:ext uri="{9D8B030D-6E8A-4147-A177-3AD203B41FA5}">
                      <a16:colId xmlns:a16="http://schemas.microsoft.com/office/drawing/2014/main" val="1410571336"/>
                    </a:ext>
                  </a:extLst>
                </a:gridCol>
              </a:tblGrid>
              <a:tr h="611446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>
                          <a:solidFill>
                            <a:srgbClr val="FFFF00"/>
                          </a:solidFill>
                          <a:effectLst/>
                        </a:rPr>
                        <a:t>İÇ </a:t>
                      </a:r>
                      <a:r>
                        <a:rPr lang="tr-TR" sz="2000" dirty="0" smtClean="0">
                          <a:solidFill>
                            <a:srgbClr val="FFFF00"/>
                          </a:solidFill>
                          <a:effectLst/>
                        </a:rPr>
                        <a:t>HASTALIKLARI</a:t>
                      </a:r>
                      <a:r>
                        <a:rPr lang="tr-TR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tr-TR" sz="2000" dirty="0" smtClean="0">
                          <a:solidFill>
                            <a:srgbClr val="FFFF00"/>
                          </a:solidFill>
                          <a:effectLst/>
                        </a:rPr>
                        <a:t>STAJI </a:t>
                      </a:r>
                      <a:r>
                        <a:rPr lang="tr-TR" sz="2000" dirty="0">
                          <a:solidFill>
                            <a:srgbClr val="FFFF00"/>
                          </a:solidFill>
                          <a:effectLst/>
                        </a:rPr>
                        <a:t>İÇİN ÖNERİLEN KAYNAKLAR</a:t>
                      </a:r>
                      <a:endParaRPr lang="tr-T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02444"/>
                  </a:ext>
                </a:extLst>
              </a:tr>
              <a:tr h="6590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2000" dirty="0">
                          <a:effectLst/>
                        </a:rPr>
                        <a:t>İç Hastalıkları. Gürler </a:t>
                      </a:r>
                      <a:r>
                        <a:rPr lang="tr-TR" sz="2000" dirty="0" err="1">
                          <a:effectLst/>
                        </a:rPr>
                        <a:t>İliçin</a:t>
                      </a:r>
                      <a:r>
                        <a:rPr lang="tr-TR" sz="2000" dirty="0">
                          <a:effectLst/>
                        </a:rPr>
                        <a:t>, Kadir Biberoğlu, Gültekin Süleymanlar, Serhat Ünal (Editörler); Güneş Tıp Kitabevleri.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74913"/>
                  </a:ext>
                </a:extLst>
              </a:tr>
              <a:tr h="9984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err="1">
                          <a:effectLst/>
                        </a:rPr>
                        <a:t>Harrison’s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Principles</a:t>
                      </a:r>
                      <a:r>
                        <a:rPr lang="tr-TR" sz="2000" dirty="0">
                          <a:effectLst/>
                        </a:rPr>
                        <a:t> of </a:t>
                      </a:r>
                      <a:r>
                        <a:rPr lang="tr-TR" sz="2000" dirty="0" err="1">
                          <a:effectLst/>
                        </a:rPr>
                        <a:t>Internal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Medicine</a:t>
                      </a:r>
                      <a:r>
                        <a:rPr lang="tr-TR" sz="2000" dirty="0">
                          <a:effectLst/>
                        </a:rPr>
                        <a:t>. </a:t>
                      </a:r>
                      <a:r>
                        <a:rPr lang="tr-TR" sz="2000" dirty="0" err="1">
                          <a:effectLst/>
                        </a:rPr>
                        <a:t>Dennis</a:t>
                      </a:r>
                      <a:r>
                        <a:rPr lang="tr-TR" sz="2000" dirty="0">
                          <a:effectLst/>
                        </a:rPr>
                        <a:t> L. </a:t>
                      </a:r>
                      <a:r>
                        <a:rPr lang="tr-TR" sz="2000" dirty="0" err="1">
                          <a:effectLst/>
                        </a:rPr>
                        <a:t>Kasper</a:t>
                      </a:r>
                      <a:r>
                        <a:rPr lang="tr-TR" sz="2000" dirty="0">
                          <a:effectLst/>
                        </a:rPr>
                        <a:t>, </a:t>
                      </a:r>
                      <a:r>
                        <a:rPr lang="tr-TR" sz="2000" dirty="0" err="1">
                          <a:effectLst/>
                        </a:rPr>
                        <a:t>Anthony</a:t>
                      </a:r>
                      <a:r>
                        <a:rPr lang="tr-TR" sz="2000" dirty="0">
                          <a:effectLst/>
                        </a:rPr>
                        <a:t> S. </a:t>
                      </a:r>
                      <a:r>
                        <a:rPr lang="tr-TR" sz="2000" dirty="0" err="1">
                          <a:effectLst/>
                        </a:rPr>
                        <a:t>Fauci</a:t>
                      </a:r>
                      <a:r>
                        <a:rPr lang="tr-TR" sz="2000" dirty="0">
                          <a:effectLst/>
                        </a:rPr>
                        <a:t>, Dan </a:t>
                      </a:r>
                      <a:r>
                        <a:rPr lang="tr-TR" sz="2000" dirty="0" err="1">
                          <a:effectLst/>
                        </a:rPr>
                        <a:t>Longo</a:t>
                      </a:r>
                      <a:r>
                        <a:rPr lang="tr-TR" sz="2000" dirty="0">
                          <a:effectLst/>
                        </a:rPr>
                        <a:t>, </a:t>
                      </a:r>
                      <a:r>
                        <a:rPr lang="tr-TR" sz="2000" dirty="0" err="1">
                          <a:effectLst/>
                        </a:rPr>
                        <a:t>Stephen</a:t>
                      </a:r>
                      <a:r>
                        <a:rPr lang="tr-TR" sz="2000" dirty="0">
                          <a:effectLst/>
                        </a:rPr>
                        <a:t> L. </a:t>
                      </a:r>
                      <a:r>
                        <a:rPr lang="tr-TR" sz="2000" dirty="0" err="1">
                          <a:effectLst/>
                        </a:rPr>
                        <a:t>Hauser</a:t>
                      </a:r>
                      <a:r>
                        <a:rPr lang="tr-TR" sz="2000" dirty="0">
                          <a:effectLst/>
                        </a:rPr>
                        <a:t>, J. </a:t>
                      </a:r>
                      <a:r>
                        <a:rPr lang="tr-TR" sz="2000" dirty="0" err="1">
                          <a:effectLst/>
                        </a:rPr>
                        <a:t>Larry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Jameson</a:t>
                      </a:r>
                      <a:r>
                        <a:rPr lang="tr-TR" sz="2000" dirty="0">
                          <a:effectLst/>
                        </a:rPr>
                        <a:t>, Joseph </a:t>
                      </a:r>
                      <a:r>
                        <a:rPr lang="tr-TR" sz="2000" dirty="0" err="1">
                          <a:effectLst/>
                        </a:rPr>
                        <a:t>Loscalzo</a:t>
                      </a:r>
                      <a:r>
                        <a:rPr lang="tr-TR" sz="2000" dirty="0">
                          <a:effectLst/>
                        </a:rPr>
                        <a:t> (</a:t>
                      </a:r>
                      <a:r>
                        <a:rPr lang="tr-TR" sz="2000" dirty="0" err="1">
                          <a:effectLst/>
                        </a:rPr>
                        <a:t>Editors</a:t>
                      </a:r>
                      <a:r>
                        <a:rPr lang="tr-TR" sz="2000" dirty="0">
                          <a:effectLst/>
                        </a:rPr>
                        <a:t>); </a:t>
                      </a:r>
                      <a:r>
                        <a:rPr lang="tr-TR" sz="2000" dirty="0" err="1">
                          <a:effectLst/>
                        </a:rPr>
                        <a:t>McGraw-Hill</a:t>
                      </a:r>
                      <a:r>
                        <a:rPr lang="tr-TR" sz="2000" dirty="0">
                          <a:effectLst/>
                        </a:rPr>
                        <a:t>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204558"/>
                  </a:ext>
                </a:extLst>
              </a:tr>
              <a:tr h="6590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>
                          <a:effectLst/>
                        </a:rPr>
                        <a:t>Harrison İç Hastalıklarının Prensipleri. Barış Demiriz, Itır Ş. Demiriz (Çeviri editörleri); Nobel Tıp Kitabevi.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272817"/>
                  </a:ext>
                </a:extLst>
              </a:tr>
              <a:tr h="6590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2000" dirty="0" err="1">
                          <a:effectLst/>
                        </a:rPr>
                        <a:t>Goldman-Cecil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Medicine</a:t>
                      </a:r>
                      <a:r>
                        <a:rPr lang="tr-TR" sz="2000" dirty="0">
                          <a:effectLst/>
                        </a:rPr>
                        <a:t>. Lee </a:t>
                      </a:r>
                      <a:r>
                        <a:rPr lang="tr-TR" sz="2000" dirty="0" err="1">
                          <a:effectLst/>
                        </a:rPr>
                        <a:t>Goldman</a:t>
                      </a:r>
                      <a:r>
                        <a:rPr lang="tr-TR" sz="2000" dirty="0">
                          <a:effectLst/>
                        </a:rPr>
                        <a:t>, Andrew I. </a:t>
                      </a:r>
                      <a:r>
                        <a:rPr lang="tr-TR" sz="2000" dirty="0" err="1">
                          <a:effectLst/>
                        </a:rPr>
                        <a:t>Schafer</a:t>
                      </a:r>
                      <a:r>
                        <a:rPr lang="tr-TR" sz="2000" dirty="0">
                          <a:effectLst/>
                        </a:rPr>
                        <a:t> (</a:t>
                      </a:r>
                      <a:r>
                        <a:rPr lang="tr-TR" sz="2000" dirty="0" err="1">
                          <a:effectLst/>
                        </a:rPr>
                        <a:t>Editors</a:t>
                      </a:r>
                      <a:r>
                        <a:rPr lang="tr-TR" sz="2000" dirty="0">
                          <a:effectLst/>
                        </a:rPr>
                        <a:t>); </a:t>
                      </a:r>
                      <a:r>
                        <a:rPr lang="tr-TR" sz="2000" dirty="0" err="1">
                          <a:effectLst/>
                        </a:rPr>
                        <a:t>Elsevier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Saunders</a:t>
                      </a:r>
                      <a:r>
                        <a:rPr lang="tr-TR" sz="2000" dirty="0">
                          <a:effectLst/>
                        </a:rPr>
                        <a:t>.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339015"/>
                  </a:ext>
                </a:extLst>
              </a:tr>
              <a:tr h="8755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2000" dirty="0" err="1">
                          <a:effectLst/>
                        </a:rPr>
                        <a:t>Current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Medical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Diagnosis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and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Treatment</a:t>
                      </a:r>
                      <a:r>
                        <a:rPr lang="tr-TR" sz="2000" dirty="0">
                          <a:effectLst/>
                        </a:rPr>
                        <a:t>. </a:t>
                      </a:r>
                      <a:r>
                        <a:rPr lang="tr-TR" sz="2000" dirty="0" err="1">
                          <a:effectLst/>
                        </a:rPr>
                        <a:t>Maxine</a:t>
                      </a:r>
                      <a:r>
                        <a:rPr lang="tr-TR" sz="2000" dirty="0">
                          <a:effectLst/>
                        </a:rPr>
                        <a:t> A. </a:t>
                      </a:r>
                      <a:r>
                        <a:rPr lang="tr-TR" sz="2000" dirty="0" err="1">
                          <a:effectLst/>
                        </a:rPr>
                        <a:t>Papadakis</a:t>
                      </a:r>
                      <a:r>
                        <a:rPr lang="tr-TR" sz="2000" dirty="0">
                          <a:effectLst/>
                        </a:rPr>
                        <a:t>, </a:t>
                      </a:r>
                      <a:r>
                        <a:rPr lang="tr-TR" sz="2000" dirty="0" err="1">
                          <a:effectLst/>
                        </a:rPr>
                        <a:t>Stephen</a:t>
                      </a:r>
                      <a:r>
                        <a:rPr lang="tr-TR" sz="2000" dirty="0">
                          <a:effectLst/>
                        </a:rPr>
                        <a:t> J. </a:t>
                      </a:r>
                      <a:r>
                        <a:rPr lang="tr-TR" sz="2000" dirty="0" err="1">
                          <a:effectLst/>
                        </a:rPr>
                        <a:t>McPhee</a:t>
                      </a:r>
                      <a:r>
                        <a:rPr lang="tr-TR" sz="2000" dirty="0">
                          <a:effectLst/>
                        </a:rPr>
                        <a:t>, Michael W. </a:t>
                      </a:r>
                      <a:r>
                        <a:rPr lang="tr-TR" sz="2000" dirty="0" err="1">
                          <a:effectLst/>
                        </a:rPr>
                        <a:t>Rabow</a:t>
                      </a:r>
                      <a:r>
                        <a:rPr lang="tr-TR" sz="2000" dirty="0">
                          <a:effectLst/>
                        </a:rPr>
                        <a:t> (</a:t>
                      </a:r>
                      <a:r>
                        <a:rPr lang="tr-TR" sz="2000" dirty="0" err="1">
                          <a:effectLst/>
                        </a:rPr>
                        <a:t>Editors</a:t>
                      </a:r>
                      <a:r>
                        <a:rPr lang="tr-TR" sz="2000" dirty="0">
                          <a:effectLst/>
                        </a:rPr>
                        <a:t>); </a:t>
                      </a:r>
                      <a:r>
                        <a:rPr lang="tr-TR" sz="2000" dirty="0" err="1">
                          <a:effectLst/>
                        </a:rPr>
                        <a:t>McGraw-Hill</a:t>
                      </a:r>
                      <a:r>
                        <a:rPr lang="tr-TR" sz="2000" dirty="0">
                          <a:effectLst/>
                        </a:rPr>
                        <a:t>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94079"/>
                  </a:ext>
                </a:extLst>
              </a:tr>
              <a:tr h="3668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617220" algn="l"/>
                        </a:tabLst>
                      </a:pPr>
                      <a:r>
                        <a:rPr lang="tr-TR" sz="2000" dirty="0" err="1">
                          <a:effectLst/>
                        </a:rPr>
                        <a:t>UpToDate</a:t>
                      </a:r>
                      <a:r>
                        <a:rPr lang="tr-TR" sz="2000" dirty="0">
                          <a:effectLst/>
                        </a:rPr>
                        <a:t> (http://</a:t>
                      </a:r>
                      <a:r>
                        <a:rPr lang="tr-TR" sz="2000">
                          <a:effectLst/>
                        </a:rPr>
                        <a:t>www.uptodate.com</a:t>
                      </a:r>
                      <a:r>
                        <a:rPr lang="tr-TR" sz="2000" smtClean="0">
                          <a:effectLst/>
                        </a:rPr>
                        <a:t>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59737"/>
                  </a:ext>
                </a:extLst>
              </a:tr>
              <a:tr h="7747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617220" algn="l"/>
                        </a:tabLst>
                      </a:pPr>
                      <a:r>
                        <a:rPr lang="tr-TR" sz="2000" dirty="0">
                          <a:effectLst/>
                        </a:rPr>
                        <a:t>Öğretim Üyelerinin Ders Notları. Ankara Üniversitesi </a:t>
                      </a:r>
                      <a:r>
                        <a:rPr lang="tr-TR" sz="2000" dirty="0" err="1">
                          <a:effectLst/>
                        </a:rPr>
                        <a:t>Moodle</a:t>
                      </a:r>
                      <a:r>
                        <a:rPr lang="tr-TR" sz="2000" dirty="0">
                          <a:effectLst/>
                        </a:rPr>
                        <a:t> Sistemi.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998053"/>
                  </a:ext>
                </a:extLst>
              </a:tr>
              <a:tr h="7198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İç Hastalıkları</a:t>
                      </a:r>
                      <a:r>
                        <a:rPr lang="tr-TR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Bilim dallarından staj süresince önerilecek diğer kaynaklar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67927"/>
                  </a:ext>
                </a:extLst>
              </a:tr>
              <a:tr h="3668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34" marR="55634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7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9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23594" y="1664028"/>
            <a:ext cx="87147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3200" b="0" i="0" dirty="0" smtClean="0">
              <a:solidFill>
                <a:srgbClr val="FFFF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sz="3200" b="1" dirty="0" smtClean="0">
              <a:latin typeface="tahom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 smtClean="0">
                <a:latin typeface="tahoma" panose="020B0604030504040204" pitchFamily="34" charset="0"/>
              </a:rPr>
              <a:t>Dönem </a:t>
            </a:r>
            <a:r>
              <a:rPr lang="tr-TR" sz="3200" b="1" dirty="0" err="1" smtClean="0">
                <a:latin typeface="tahoma" panose="020B0604030504040204" pitchFamily="34" charset="0"/>
              </a:rPr>
              <a:t>IV’de</a:t>
            </a:r>
            <a:r>
              <a:rPr lang="tr-TR" sz="3200" b="1" dirty="0" smtClean="0">
                <a:latin typeface="tahoma" panose="020B0604030504040204" pitchFamily="34" charset="0"/>
              </a:rPr>
              <a:t>  </a:t>
            </a:r>
            <a:r>
              <a:rPr lang="tr-TR" sz="3200" b="1" dirty="0">
                <a:latin typeface="tahoma" panose="020B0604030504040204" pitchFamily="34" charset="0"/>
              </a:rPr>
              <a:t>hastalıklar, </a:t>
            </a:r>
            <a:r>
              <a:rPr lang="tr-TR" sz="3200" b="1" dirty="0" err="1">
                <a:latin typeface="tahoma" panose="020B0604030504040204" pitchFamily="34" charset="0"/>
              </a:rPr>
              <a:t>etyolojisi</a:t>
            </a:r>
            <a:r>
              <a:rPr lang="tr-TR" sz="3200" b="1" dirty="0">
                <a:latin typeface="tahoma" panose="020B0604030504040204" pitchFamily="34" charset="0"/>
              </a:rPr>
              <a:t>, korunma yöntemleri, tanı, ayırıcı tanı, tedavi, toplum sağlığını ilgilendiren boyutları ile </a:t>
            </a:r>
            <a:r>
              <a:rPr lang="tr-TR" sz="3200" b="1" dirty="0" smtClean="0">
                <a:latin typeface="tahoma" panose="020B0604030504040204" pitchFamily="34" charset="0"/>
              </a:rPr>
              <a:t>verilir</a:t>
            </a:r>
            <a:endParaRPr lang="tr-TR" sz="3200" b="1" i="0" dirty="0" smtClean="0"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sz="3200" b="1" dirty="0" smtClean="0">
              <a:latin typeface="tahom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sz="3200" b="1" i="0" dirty="0" smtClean="0">
              <a:effectLst/>
              <a:latin typeface="Open Sans"/>
            </a:endParaRPr>
          </a:p>
        </p:txBody>
      </p:sp>
      <p:pic>
        <p:nvPicPr>
          <p:cNvPr id="3" name="Resim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111" y="727587"/>
            <a:ext cx="813374" cy="786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22" y="727587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5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238865" y="1042219"/>
            <a:ext cx="10089535" cy="953269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Eğitim Dönemi  Genel İlkeler</a:t>
            </a:r>
            <a:endParaRPr lang="tr-T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082040" y="1995488"/>
            <a:ext cx="10515600" cy="1984375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Öğrencilerin ve öğretim üyelerinin sürece aktif </a:t>
            </a:r>
            <a:r>
              <a:rPr lang="tr-TR" b="1" dirty="0" smtClean="0">
                <a:solidFill>
                  <a:schemeClr val="bg1"/>
                </a:solidFill>
              </a:rPr>
              <a:t>katılımları amaçlanmaktadır</a:t>
            </a:r>
          </a:p>
          <a:p>
            <a:r>
              <a:rPr lang="tr-TR" b="1" dirty="0" smtClean="0">
                <a:solidFill>
                  <a:schemeClr val="bg1"/>
                </a:solidFill>
              </a:rPr>
              <a:t>Öğrenim kazanımları çerçevesinde belirlenen 42 saat kuramsal ders, tüm programın %25’ini oluşturacak biçimde, çevrimiçi canlı senkron olarak planlanmıştır</a:t>
            </a:r>
          </a:p>
          <a:p>
            <a:r>
              <a:rPr lang="tr-TR" b="1" dirty="0" smtClean="0">
                <a:solidFill>
                  <a:schemeClr val="bg1"/>
                </a:solidFill>
              </a:rPr>
              <a:t>Uygulamalı, hasta başı eğitimler programın %75’ini oluşturacak biçimde yüz yüze planlanmıştır</a:t>
            </a:r>
          </a:p>
          <a:p>
            <a:r>
              <a:rPr lang="tr-TR" b="1" dirty="0" smtClean="0">
                <a:solidFill>
                  <a:schemeClr val="bg1"/>
                </a:solidFill>
              </a:rPr>
              <a:t>Stajda %80 devam zorunluluğu aranacaktır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9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8" y="402966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://aciltip.medicine.ankara.edu.tr/images/autf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841" y="261888"/>
            <a:ext cx="939400" cy="99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3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65831"/>
              </p:ext>
            </p:extLst>
          </p:nvPr>
        </p:nvGraphicFramePr>
        <p:xfrm>
          <a:off x="690880" y="2199682"/>
          <a:ext cx="10913361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750">
                  <a:extLst>
                    <a:ext uri="{9D8B030D-6E8A-4147-A177-3AD203B41FA5}">
                      <a16:colId xmlns:a16="http://schemas.microsoft.com/office/drawing/2014/main" val="4119918749"/>
                    </a:ext>
                  </a:extLst>
                </a:gridCol>
                <a:gridCol w="1150988">
                  <a:extLst>
                    <a:ext uri="{9D8B030D-6E8A-4147-A177-3AD203B41FA5}">
                      <a16:colId xmlns:a16="http://schemas.microsoft.com/office/drawing/2014/main" val="2049158611"/>
                    </a:ext>
                  </a:extLst>
                </a:gridCol>
                <a:gridCol w="6539346">
                  <a:extLst>
                    <a:ext uri="{9D8B030D-6E8A-4147-A177-3AD203B41FA5}">
                      <a16:colId xmlns:a16="http://schemas.microsoft.com/office/drawing/2014/main" val="1965984423"/>
                    </a:ext>
                  </a:extLst>
                </a:gridCol>
                <a:gridCol w="1504277">
                  <a:extLst>
                    <a:ext uri="{9D8B030D-6E8A-4147-A177-3AD203B41FA5}">
                      <a16:colId xmlns:a16="http://schemas.microsoft.com/office/drawing/2014/main" val="3266644011"/>
                    </a:ext>
                  </a:extLst>
                </a:gridCol>
              </a:tblGrid>
              <a:tr h="249569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Kuramsal</a:t>
                      </a:r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 dersler </a:t>
                      </a:r>
                    </a:p>
                    <a:p>
                      <a:pPr algn="ctr"/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tr-TR" sz="1600" baseline="0" dirty="0" err="1" smtClean="0">
                          <a:solidFill>
                            <a:schemeClr val="bg1"/>
                          </a:solidFill>
                        </a:rPr>
                        <a:t>Zoom</a:t>
                      </a:r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, çevrimiçi)</a:t>
                      </a:r>
                    </a:p>
                    <a:p>
                      <a:pPr algn="ctr"/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8 gün</a:t>
                      </a:r>
                      <a:endParaRPr lang="tr-T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Ara sınav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Yüz yüze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Çoktan seçmeli</a:t>
                      </a:r>
                      <a:endParaRPr lang="tr-T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5 grup şeklinde</a:t>
                      </a:r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 kliniklerde yüz yüze uygulamalı, hasta başı eğitim</a:t>
                      </a:r>
                    </a:p>
                    <a:p>
                      <a:pPr algn="ctr"/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(Endokrinoloji, </a:t>
                      </a:r>
                      <a:r>
                        <a:rPr lang="tr-TR" sz="1600" baseline="0" dirty="0" err="1" smtClean="0">
                          <a:solidFill>
                            <a:schemeClr val="bg1"/>
                          </a:solidFill>
                        </a:rPr>
                        <a:t>Nefroloji</a:t>
                      </a:r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, Gastroenteroloji, Hematoloji/Onkoloji, </a:t>
                      </a:r>
                      <a:r>
                        <a:rPr lang="tr-TR" sz="1600" baseline="0" dirty="0" err="1" smtClean="0">
                          <a:solidFill>
                            <a:schemeClr val="bg1"/>
                          </a:solidFill>
                        </a:rPr>
                        <a:t>Romatoloji</a:t>
                      </a:r>
                      <a:r>
                        <a:rPr lang="tr-TR" sz="1600" baseline="0" smtClean="0">
                          <a:solidFill>
                            <a:schemeClr val="bg1"/>
                          </a:solidFill>
                        </a:rPr>
                        <a:t>/İmmünoloji</a:t>
                      </a:r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tr-TR" sz="1600" baseline="0" dirty="0" smtClean="0">
                          <a:solidFill>
                            <a:schemeClr val="bg1"/>
                          </a:solidFill>
                        </a:rPr>
                        <a:t>25 gün</a:t>
                      </a:r>
                      <a:endParaRPr lang="tr-T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tr-T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Final sınavı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Yüz yüze sözlü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Ve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bg1"/>
                          </a:solidFill>
                        </a:rPr>
                        <a:t>Çoktan seçmeli</a:t>
                      </a:r>
                      <a:endParaRPr lang="tr-T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13175"/>
                  </a:ext>
                </a:extLst>
              </a:tr>
            </a:tbl>
          </a:graphicData>
        </a:graphic>
      </p:graphicFrame>
      <p:pic>
        <p:nvPicPr>
          <p:cNvPr id="16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8" y="402966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http://aciltip.medicine.ankara.edu.tr/images/autf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841" y="261888"/>
            <a:ext cx="939400" cy="99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Unvan 9"/>
          <p:cNvSpPr>
            <a:spLocks noGrp="1"/>
          </p:cNvSpPr>
          <p:nvPr>
            <p:ph type="title"/>
          </p:nvPr>
        </p:nvSpPr>
        <p:spPr>
          <a:xfrm>
            <a:off x="830104" y="6737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Eğitim-Öğretim Dönemi</a:t>
            </a:r>
            <a:b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 IV Erişkin Sağlığı Ve Hastalıkları Bloğu 1</a:t>
            </a:r>
            <a:b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 Hastalıkları </a:t>
            </a:r>
            <a:r>
              <a:rPr lang="tr-T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</a:t>
            </a:r>
            <a:endParaRPr lang="tr-T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90880" y="4170218"/>
            <a:ext cx="10913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Ara sınav: 40 soru 50 dakika yüz yüze çoktan seçmeli sınav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bg1"/>
                </a:solidFill>
              </a:rPr>
              <a:t>Final sınavı: 09.00-12.30 saatleri arasında üç ayrı bilim dalından öğretim üyesinin bulunduğu jürilerce </a:t>
            </a:r>
            <a:r>
              <a:rPr lang="tr-TR" dirty="0" smtClean="0">
                <a:solidFill>
                  <a:schemeClr val="bg1"/>
                </a:solidFill>
              </a:rPr>
              <a:t>yüz yüze sözlü sınav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ve 14.00-15.00 saatleri arasında 50 soru 60 dakika yüz yüze çoktan seçmeli sınav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FF00"/>
                </a:solidFill>
              </a:rPr>
              <a:t>ANKARA TIP İÇ HASTALIKLARI ABD</a:t>
            </a:r>
            <a:endParaRPr lang="tr-TR" sz="4800" b="1" dirty="0">
              <a:solidFill>
                <a:srgbClr val="FFFF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algn="ctr"/>
            <a:r>
              <a:rPr lang="tr-TR" sz="3600" b="1" dirty="0" smtClean="0"/>
              <a:t>ÖĞRETİM ÜYELERİ 		44</a:t>
            </a:r>
          </a:p>
          <a:p>
            <a:pPr algn="ctr"/>
            <a:r>
              <a:rPr lang="tr-TR" sz="3600" b="1" dirty="0" smtClean="0"/>
              <a:t>YAN DAL UZMANI			6</a:t>
            </a:r>
          </a:p>
          <a:p>
            <a:pPr algn="ctr"/>
            <a:r>
              <a:rPr lang="tr-TR" b="1" dirty="0" smtClean="0"/>
              <a:t>YAN </a:t>
            </a:r>
            <a:r>
              <a:rPr lang="tr-TR" b="1" dirty="0"/>
              <a:t>DAL </a:t>
            </a:r>
            <a:r>
              <a:rPr lang="tr-TR" b="1" dirty="0" smtClean="0"/>
              <a:t>ASİSTANLARI                          35</a:t>
            </a:r>
            <a:endParaRPr lang="tr-TR" b="1" dirty="0"/>
          </a:p>
          <a:p>
            <a:pPr algn="ctr"/>
            <a:r>
              <a:rPr lang="tr-TR" b="1" dirty="0" smtClean="0"/>
              <a:t>İÇ HASTALIKLARI ASİSTANLARI	130</a:t>
            </a:r>
          </a:p>
          <a:p>
            <a:pPr algn="ctr"/>
            <a:r>
              <a:rPr lang="tr-TR" b="1" dirty="0" smtClean="0"/>
              <a:t>ROTASYONA GELEN ASİSTANLAR     15-20</a:t>
            </a:r>
          </a:p>
          <a:p>
            <a:pPr marL="0" indent="0" algn="ctr">
              <a:buNone/>
            </a:pPr>
            <a:r>
              <a:rPr lang="tr-TR" b="1" dirty="0" smtClean="0"/>
              <a:t>(KARDİYOLOJİ, GÖĞÜS HASTALIKLARI, ENFEKSİYON, FİZİK TEDAVİ, AİLE HEKİMLİĞİ, KLİNİK ECZACILIK…)</a:t>
            </a:r>
          </a:p>
          <a:p>
            <a:pPr marL="0" indent="0" algn="ctr">
              <a:buNone/>
            </a:pPr>
            <a:endParaRPr lang="tr-TR" b="1" dirty="0" smtClean="0"/>
          </a:p>
        </p:txBody>
      </p:sp>
      <p:pic>
        <p:nvPicPr>
          <p:cNvPr id="5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22" y="727587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015" y="578326"/>
            <a:ext cx="89916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2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3305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FF00"/>
                </a:solidFill>
              </a:rPr>
              <a:t>ANKARA TIP İÇ HASTALIKLARI ABD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839787" y="1027715"/>
            <a:ext cx="5157787" cy="82391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FF00"/>
                </a:solidFill>
              </a:rPr>
              <a:t>ANABİLİM DALI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839788" y="1860769"/>
            <a:ext cx="5157787" cy="4328894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TIBBİ ONKOLOJİ </a:t>
            </a:r>
          </a:p>
          <a:p>
            <a:r>
              <a:rPr lang="tr-TR" b="1" dirty="0" smtClean="0"/>
              <a:t>HEMATOLOJİ</a:t>
            </a:r>
          </a:p>
          <a:p>
            <a:r>
              <a:rPr lang="tr-TR" b="1" dirty="0" smtClean="0"/>
              <a:t>GASTROENTEROLOJİ</a:t>
            </a:r>
          </a:p>
          <a:p>
            <a:r>
              <a:rPr lang="tr-TR" b="1" dirty="0" smtClean="0"/>
              <a:t>ENDOKRİNOLOJİ</a:t>
            </a:r>
          </a:p>
          <a:p>
            <a:r>
              <a:rPr lang="tr-TR" b="1" dirty="0" smtClean="0"/>
              <a:t>NEFROLOJİ</a:t>
            </a:r>
          </a:p>
          <a:p>
            <a:r>
              <a:rPr lang="tr-TR" b="1" dirty="0" smtClean="0"/>
              <a:t>ROMATOLOJİ</a:t>
            </a:r>
          </a:p>
          <a:p>
            <a:r>
              <a:rPr lang="tr-TR" b="1" dirty="0" smtClean="0"/>
              <a:t>ALLERJİ VE İMMÜNOLOJİ</a:t>
            </a:r>
          </a:p>
          <a:p>
            <a:r>
              <a:rPr lang="tr-TR" b="1" dirty="0" smtClean="0">
                <a:solidFill>
                  <a:srgbClr val="FFC000"/>
                </a:solidFill>
              </a:rPr>
              <a:t>GERİATRİ (Dönem 5)</a:t>
            </a:r>
            <a:endParaRPr lang="tr-TR" b="1" dirty="0">
              <a:solidFill>
                <a:srgbClr val="FFC000"/>
              </a:solidFill>
            </a:endParaRPr>
          </a:p>
          <a:p>
            <a:r>
              <a:rPr lang="tr-TR" b="1" dirty="0" smtClean="0">
                <a:solidFill>
                  <a:srgbClr val="C00000"/>
                </a:solidFill>
              </a:rPr>
              <a:t>YOĞUN BAKIM</a:t>
            </a:r>
          </a:p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GENEL DAHİLİYE</a:t>
            </a:r>
          </a:p>
          <a:p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FİZYOPATOLOJİ</a:t>
            </a:r>
          </a:p>
          <a:p>
            <a:endParaRPr lang="tr-TR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>
          <a:xfrm>
            <a:off x="6172200" y="1095703"/>
            <a:ext cx="5183188" cy="654269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INTERN ve ASİSTAN ROTASYONLARI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>
          <a:xfrm>
            <a:off x="6172200" y="1851627"/>
            <a:ext cx="5183188" cy="4338036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smtClean="0"/>
              <a:t>TIBBİ ONKOLOJİ</a:t>
            </a:r>
          </a:p>
          <a:p>
            <a:r>
              <a:rPr lang="tr-TR" b="1" dirty="0" smtClean="0"/>
              <a:t>HEMATOLOJİ</a:t>
            </a:r>
          </a:p>
          <a:p>
            <a:r>
              <a:rPr lang="tr-TR" b="1" dirty="0" smtClean="0"/>
              <a:t>GASTROENTEROLOJİ</a:t>
            </a:r>
          </a:p>
          <a:p>
            <a:r>
              <a:rPr lang="tr-TR" b="1" dirty="0" smtClean="0"/>
              <a:t>ENDOKRİNOLOJİ</a:t>
            </a:r>
          </a:p>
          <a:p>
            <a:r>
              <a:rPr lang="tr-TR" b="1" dirty="0" smtClean="0"/>
              <a:t>NEFROLOJİ</a:t>
            </a:r>
          </a:p>
          <a:p>
            <a:r>
              <a:rPr lang="tr-TR" b="1" dirty="0" smtClean="0"/>
              <a:t>ROMATOLOJİ</a:t>
            </a:r>
          </a:p>
          <a:p>
            <a:r>
              <a:rPr lang="tr-TR" b="1" dirty="0" smtClean="0"/>
              <a:t>ALLERJİ VE İMMÜNOLOJİ</a:t>
            </a:r>
          </a:p>
          <a:p>
            <a:r>
              <a:rPr lang="tr-TR" b="1" dirty="0" smtClean="0"/>
              <a:t>YOĞUN BAKIM</a:t>
            </a:r>
          </a:p>
          <a:p>
            <a:r>
              <a:rPr lang="tr-TR" b="1" dirty="0" smtClean="0"/>
              <a:t>GERİATRİ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DAHİLİYE POLİKLİNİĞİ</a:t>
            </a:r>
          </a:p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KARDİYOLOJİ</a:t>
            </a:r>
          </a:p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GÖĞÜS HASTALIKLARI</a:t>
            </a:r>
          </a:p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ENFEKSİYON HASTALIKLARI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Resi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854" y="332073"/>
            <a:ext cx="899160" cy="899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4" y="294792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0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7690" y="365125"/>
            <a:ext cx="10192005" cy="132556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İÇ HASTALIKLARI ANABİLİM DALI SEKRETERLİĞİ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3200" u="sng" dirty="0" err="1" smtClean="0">
                <a:solidFill>
                  <a:srgbClr val="FFFF00"/>
                </a:solidFill>
              </a:rPr>
              <a:t>İbni</a:t>
            </a:r>
            <a:r>
              <a:rPr lang="tr-TR" sz="3200" u="sng" dirty="0" smtClean="0">
                <a:solidFill>
                  <a:srgbClr val="FFFF00"/>
                </a:solidFill>
              </a:rPr>
              <a:t> Sina</a:t>
            </a:r>
            <a:endParaRPr lang="tr-TR" sz="3200" u="sng" dirty="0">
              <a:solidFill>
                <a:srgbClr val="FFFF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b="1" u="sng" dirty="0" smtClean="0"/>
              <a:t>Sibel Dündar</a:t>
            </a:r>
          </a:p>
          <a:p>
            <a:pPr marL="0" indent="0">
              <a:buNone/>
            </a:pPr>
            <a:r>
              <a:rPr lang="tr-TR" b="1" dirty="0" smtClean="0"/>
              <a:t>ÖĞRETİM ÜYESİ YERLEŞKESİ</a:t>
            </a:r>
          </a:p>
          <a:p>
            <a:pPr marL="0" indent="0">
              <a:buNone/>
            </a:pPr>
            <a:r>
              <a:rPr lang="tr-TR" b="1" dirty="0" smtClean="0"/>
              <a:t>KAT 2</a:t>
            </a:r>
          </a:p>
          <a:p>
            <a:pPr marL="0" indent="0">
              <a:buNone/>
            </a:pPr>
            <a:r>
              <a:rPr lang="tr-TR" b="1" dirty="0" smtClean="0"/>
              <a:t>Tel: 3239</a:t>
            </a:r>
            <a:endParaRPr lang="tr-TR" b="1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C000"/>
                </a:solidFill>
              </a:rPr>
              <a:t>Cebeci</a:t>
            </a:r>
            <a:endParaRPr lang="tr-TR" sz="3200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Hülya Kars</a:t>
            </a:r>
          </a:p>
          <a:p>
            <a:pPr marL="0" indent="0">
              <a:buNone/>
            </a:pPr>
            <a:r>
              <a:rPr lang="tr-TR" dirty="0" smtClean="0"/>
              <a:t>TIBBİ ONKOLOJİ BİLİM DALI</a:t>
            </a:r>
          </a:p>
          <a:p>
            <a:pPr marL="0" indent="0">
              <a:buNone/>
            </a:pPr>
            <a:r>
              <a:rPr lang="tr-TR" dirty="0" smtClean="0"/>
              <a:t>Cebeci Gündüz tedavi ünitesi</a:t>
            </a:r>
          </a:p>
          <a:p>
            <a:pPr marL="0" indent="0">
              <a:buNone/>
            </a:pPr>
            <a:r>
              <a:rPr lang="tr-TR" dirty="0" smtClean="0"/>
              <a:t>Tel: 2248</a:t>
            </a:r>
            <a:endParaRPr lang="tr-TR" dirty="0"/>
          </a:p>
        </p:txBody>
      </p:sp>
      <p:pic>
        <p:nvPicPr>
          <p:cNvPr id="7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9" y="559685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535" y="559685"/>
            <a:ext cx="89916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9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6412" y="365125"/>
            <a:ext cx="8079136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DÖNEM IV İÇ HASTALIKLARI STAJI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FF00"/>
                </a:solidFill>
              </a:rPr>
              <a:t>İÇ HASTALIKLARI  I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7881" y="2565531"/>
            <a:ext cx="5870851" cy="3684588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FFFF00"/>
                </a:solidFill>
              </a:rPr>
              <a:t>TIBBİ ONKOLOJİ 	</a:t>
            </a:r>
            <a:r>
              <a:rPr lang="tr-TR" sz="2400" b="1" dirty="0" smtClean="0">
                <a:solidFill>
                  <a:srgbClr val="FFFF00"/>
                </a:solidFill>
              </a:rPr>
              <a:t>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</a:t>
            </a:r>
            <a:r>
              <a:rPr lang="tr-TR" sz="2400" b="1" dirty="0" err="1" smtClean="0">
                <a:solidFill>
                  <a:srgbClr val="FFFF00"/>
                </a:solidFill>
              </a:rPr>
              <a:t>Sina&amp;Cebeci</a:t>
            </a:r>
            <a:r>
              <a:rPr lang="tr-TR" sz="24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GASTROENTEROLOJİ</a:t>
            </a:r>
            <a:r>
              <a:rPr lang="tr-TR" sz="2400" b="1" dirty="0" smtClean="0">
                <a:solidFill>
                  <a:srgbClr val="FFFF00"/>
                </a:solidFill>
              </a:rPr>
              <a:t> 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</a:t>
            </a:r>
            <a:r>
              <a:rPr lang="tr-TR" sz="2400" b="1" dirty="0" err="1" smtClean="0">
                <a:solidFill>
                  <a:srgbClr val="FFFF00"/>
                </a:solidFill>
              </a:rPr>
              <a:t>Sina&amp;Cebeci</a:t>
            </a:r>
            <a:r>
              <a:rPr lang="tr-TR" sz="24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HEMATOLOJİ</a:t>
            </a:r>
            <a:r>
              <a:rPr lang="tr-TR" sz="2400" b="1" dirty="0" smtClean="0">
                <a:solidFill>
                  <a:srgbClr val="FFFF00"/>
                </a:solidFill>
              </a:rPr>
              <a:t> 		(Cebeci)</a:t>
            </a:r>
          </a:p>
          <a:p>
            <a:endParaRPr lang="tr-TR" b="1" dirty="0" smtClean="0"/>
          </a:p>
          <a:p>
            <a:endParaRPr lang="tr-TR" dirty="0" smtClean="0"/>
          </a:p>
          <a:p>
            <a:r>
              <a:rPr lang="tr-TR" dirty="0" smtClean="0"/>
              <a:t>(GERİATRİ, DÖNEM V STAJI)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528732" y="1690688"/>
            <a:ext cx="5183188" cy="82391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FF00"/>
                </a:solidFill>
              </a:rPr>
              <a:t>İÇ HASTALIKLARI II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02559" y="2505075"/>
            <a:ext cx="5539299" cy="3684588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FFFF00"/>
                </a:solidFill>
              </a:rPr>
              <a:t>ENDOKRİNOLOJİ 		</a:t>
            </a:r>
            <a:r>
              <a:rPr lang="tr-TR" sz="2400" b="1" dirty="0" smtClean="0">
                <a:solidFill>
                  <a:srgbClr val="FFFF00"/>
                </a:solidFill>
              </a:rPr>
              <a:t>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Sina)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NEFROLOJİ  		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Sina)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ROMATOLOJİ 		</a:t>
            </a:r>
            <a:r>
              <a:rPr lang="tr-TR" sz="2400" b="1" dirty="0" smtClean="0">
                <a:solidFill>
                  <a:srgbClr val="FFFF00"/>
                </a:solidFill>
              </a:rPr>
              <a:t>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Sina)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ALLERJİ VE İMMÜNOLOJİ </a:t>
            </a:r>
            <a:r>
              <a:rPr lang="tr-TR" sz="2400" b="1" dirty="0" smtClean="0">
                <a:solidFill>
                  <a:srgbClr val="FFFF00"/>
                </a:solidFill>
              </a:rPr>
              <a:t>(</a:t>
            </a:r>
            <a:r>
              <a:rPr lang="tr-TR" sz="2400" b="1" dirty="0" err="1" smtClean="0">
                <a:solidFill>
                  <a:srgbClr val="FFFF00"/>
                </a:solidFill>
              </a:rPr>
              <a:t>İbni</a:t>
            </a:r>
            <a:r>
              <a:rPr lang="tr-TR" sz="2400" b="1" dirty="0" smtClean="0">
                <a:solidFill>
                  <a:srgbClr val="FFFF00"/>
                </a:solidFill>
              </a:rPr>
              <a:t> Sina)</a:t>
            </a:r>
          </a:p>
          <a:p>
            <a:endParaRPr lang="tr-TR" b="1" dirty="0" smtClean="0">
              <a:solidFill>
                <a:srgbClr val="FFC000"/>
              </a:solidFill>
            </a:endParaRPr>
          </a:p>
          <a:p>
            <a:endParaRPr lang="tr-TR" b="1" dirty="0"/>
          </a:p>
        </p:txBody>
      </p:sp>
      <p:pic>
        <p:nvPicPr>
          <p:cNvPr id="7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" y="559685"/>
            <a:ext cx="961072" cy="93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154" y="596966"/>
            <a:ext cx="89916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2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79280"/>
              </p:ext>
            </p:extLst>
          </p:nvPr>
        </p:nvGraphicFramePr>
        <p:xfrm>
          <a:off x="0" y="-9832"/>
          <a:ext cx="6105832" cy="68678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48360">
                  <a:extLst>
                    <a:ext uri="{9D8B030D-6E8A-4147-A177-3AD203B41FA5}">
                      <a16:colId xmlns:a16="http://schemas.microsoft.com/office/drawing/2014/main" val="2185445951"/>
                    </a:ext>
                  </a:extLst>
                </a:gridCol>
                <a:gridCol w="2957472">
                  <a:extLst>
                    <a:ext uri="{9D8B030D-6E8A-4147-A177-3AD203B41FA5}">
                      <a16:colId xmlns:a16="http://schemas.microsoft.com/office/drawing/2014/main" val="4221128002"/>
                    </a:ext>
                  </a:extLst>
                </a:gridCol>
              </a:tblGrid>
              <a:tr h="8367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EĞİTİCİLER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5" marR="6376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08519"/>
                  </a:ext>
                </a:extLst>
              </a:tr>
              <a:tr h="6031116">
                <a:tc>
                  <a:txBody>
                    <a:bodyPr/>
                    <a:lstStyle/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600" u="sng" dirty="0" smtClean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u="sng" dirty="0" smtClean="0">
                          <a:effectLst/>
                        </a:rPr>
                        <a:t>GASTROENTEROLOJİ 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u="sng" dirty="0" smtClean="0">
                          <a:effectLst/>
                        </a:rPr>
                        <a:t>BİLİM </a:t>
                      </a:r>
                      <a:r>
                        <a:rPr lang="tr-TR" sz="1600" u="sng" dirty="0">
                          <a:effectLst/>
                        </a:rPr>
                        <a:t>DALI</a:t>
                      </a:r>
                      <a:endParaRPr lang="tr-TR" sz="16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6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Prof. Dr. Hasan ÖZKAN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Prof. Dr. Arif İrfan SOYKAN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Prof. Dr. Ramazan İDİLMAN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Prof. Dr. Murat TÖRÜNER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Prof. Dr. Kubilay </a:t>
                      </a:r>
                      <a:r>
                        <a:rPr lang="tr-TR" sz="1600" dirty="0" smtClean="0">
                          <a:effectLst/>
                        </a:rPr>
                        <a:t>ÇINAR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Doç. Dr. Hale GÖKCAN</a:t>
                      </a:r>
                      <a:endParaRPr lang="tr-TR" sz="16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 smtClean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u="none" dirty="0" smtClean="0">
                          <a:effectLst/>
                        </a:rPr>
                        <a:t>         </a:t>
                      </a:r>
                      <a:r>
                        <a:rPr lang="tr-TR" sz="1600" u="sng" dirty="0" smtClean="0">
                          <a:effectLst/>
                        </a:rPr>
                        <a:t> TIBBİ ONKOLOJİ BİLİM DALI</a:t>
                      </a:r>
                      <a:endParaRPr lang="tr-TR" sz="1600" dirty="0" smtClean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 Prof. Dr. Hakan AKBULUT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 Prof. Dr. Ahmet DEMİRKAZIK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 Prof. Dr. Güngör UTKAN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 Prof. Dr. Filiz ÇAY ŞENLER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 Doç. Dr. Yüksel ÜRÜN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 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u="none" dirty="0" smtClean="0">
                          <a:effectLst/>
                        </a:rPr>
                        <a:t>        </a:t>
                      </a:r>
                      <a:r>
                        <a:rPr lang="tr-TR" sz="1600" u="sng" dirty="0" smtClean="0">
                          <a:effectLst/>
                        </a:rPr>
                        <a:t>  YOĞUN BAKIM BİLİM DALI</a:t>
                      </a:r>
                      <a:endParaRPr lang="tr-TR" sz="1600" dirty="0" smtClean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600" dirty="0" smtClean="0">
                          <a:effectLst/>
                        </a:rPr>
                        <a:t>         Prof. Dr. N. Defne  Altıntaş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600" dirty="0">
                        <a:effectLst/>
                      </a:endParaRPr>
                    </a:p>
                  </a:txBody>
                  <a:tcPr marL="63765" marR="63765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>
                          <a:effectLst/>
                        </a:rPr>
                        <a:t> </a:t>
                      </a:r>
                      <a:r>
                        <a:rPr lang="tr-TR" sz="1400" b="1" u="sng" dirty="0" smtClean="0">
                          <a:effectLst/>
                        </a:rPr>
                        <a:t>HEMATOLOJİ BİLİM DALI</a:t>
                      </a:r>
                      <a:endParaRPr lang="tr-TR" sz="1400" b="1" dirty="0" smtClean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Günhan GÜRMAN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Meral BEKSAÇ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Osman İLHAN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Taner DEMİRER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Muhit ÖZCAN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Önder ARSLAN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Prof. Dr. Pervin TOPÇUOĞLU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Doç. Dr. Selami Toprak KOÇAK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        Doç. Dr. Meltem KURT YÜKSEL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        Doç. Dr. Sinem CİVRİZ BOZDAĞ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 </a:t>
                      </a:r>
                      <a:endParaRPr lang="tr-TR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000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100" u="sng" dirty="0">
                          <a:effectLst/>
                        </a:rPr>
                        <a:t> 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5" marR="63765" marT="0" marB="0"/>
                </a:tc>
                <a:extLst>
                  <a:ext uri="{0D108BD9-81ED-4DB2-BD59-A6C34878D82A}">
                    <a16:rowId xmlns:a16="http://schemas.microsoft.com/office/drawing/2014/main" val="2583761199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46099"/>
              </p:ext>
            </p:extLst>
          </p:nvPr>
        </p:nvGraphicFramePr>
        <p:xfrm>
          <a:off x="6105832" y="0"/>
          <a:ext cx="6086167" cy="685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38220">
                  <a:extLst>
                    <a:ext uri="{9D8B030D-6E8A-4147-A177-3AD203B41FA5}">
                      <a16:colId xmlns:a16="http://schemas.microsoft.com/office/drawing/2014/main" val="3063630680"/>
                    </a:ext>
                  </a:extLst>
                </a:gridCol>
                <a:gridCol w="2947947">
                  <a:extLst>
                    <a:ext uri="{9D8B030D-6E8A-4147-A177-3AD203B41FA5}">
                      <a16:colId xmlns:a16="http://schemas.microsoft.com/office/drawing/2014/main" val="1918774568"/>
                    </a:ext>
                  </a:extLst>
                </a:gridCol>
              </a:tblGrid>
              <a:tr h="8324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EĞİTİCİLER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5" marR="6376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14288"/>
                  </a:ext>
                </a:extLst>
              </a:tr>
              <a:tr h="6025554">
                <a:tc>
                  <a:txBody>
                    <a:bodyPr/>
                    <a:lstStyle/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u="sng" dirty="0" smtClean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u="sng" dirty="0" smtClean="0">
                          <a:effectLst/>
                        </a:rPr>
                        <a:t>ENDOKRİNOLOJİ </a:t>
                      </a:r>
                      <a:r>
                        <a:rPr lang="tr-TR" sz="1400" u="sng" dirty="0">
                          <a:effectLst/>
                        </a:rPr>
                        <a:t>BİLİM DALI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 smtClean="0">
                          <a:effectLst/>
                        </a:rPr>
                        <a:t>Prof. Dr. Demet</a:t>
                      </a:r>
                      <a:r>
                        <a:rPr lang="tr-TR" sz="1400" baseline="0" dirty="0" smtClean="0">
                          <a:effectLst/>
                        </a:rPr>
                        <a:t> ÇORAPÇIOĞLU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Vedia</a:t>
                      </a:r>
                      <a:r>
                        <a:rPr lang="tr-TR" sz="1400" baseline="0" dirty="0" smtClean="0">
                          <a:effectLst/>
                        </a:rPr>
                        <a:t> TONYUKUK GEDİK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Sevim</a:t>
                      </a:r>
                      <a:r>
                        <a:rPr lang="tr-TR" sz="1400" baseline="0" dirty="0" smtClean="0">
                          <a:effectLst/>
                        </a:rPr>
                        <a:t> GÜLLÜ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Murat</a:t>
                      </a:r>
                      <a:r>
                        <a:rPr lang="tr-TR" sz="1400" baseline="0" dirty="0" smtClean="0">
                          <a:effectLst/>
                        </a:rPr>
                        <a:t> Faik ERDOĞAN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</a:t>
                      </a:r>
                      <a:r>
                        <a:rPr lang="tr-TR" sz="1400" dirty="0" smtClean="0">
                          <a:effectLst/>
                        </a:rPr>
                        <a:t>.</a:t>
                      </a:r>
                      <a:r>
                        <a:rPr lang="tr-TR" sz="1400" baseline="0" dirty="0" smtClean="0">
                          <a:effectLst/>
                        </a:rPr>
                        <a:t> Rıfat EMRAL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Mustaf</a:t>
                      </a:r>
                      <a:r>
                        <a:rPr lang="tr-TR" sz="1400" baseline="0" dirty="0" smtClean="0">
                          <a:effectLst/>
                        </a:rPr>
                        <a:t>a ŞAHİN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aseline="0" dirty="0" smtClean="0">
                          <a:effectLst/>
                        </a:rPr>
                        <a:t>Doç. Dr. Özgür DEMİR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 smtClean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u="sng" dirty="0" smtClean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u="sng" dirty="0" smtClean="0">
                          <a:effectLst/>
                        </a:rPr>
                        <a:t>NEFROLOJİ </a:t>
                      </a:r>
                      <a:r>
                        <a:rPr lang="tr-TR" sz="1400" u="sng" dirty="0">
                          <a:effectLst/>
                        </a:rPr>
                        <a:t>BİLİM DALI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Şehsuvar</a:t>
                      </a:r>
                      <a:r>
                        <a:rPr lang="tr-TR" sz="1400" baseline="0" dirty="0" smtClean="0">
                          <a:effectLst/>
                        </a:rPr>
                        <a:t> ERTÜRK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Gökhan</a:t>
                      </a:r>
                      <a:r>
                        <a:rPr lang="tr-TR" sz="1400" baseline="0" dirty="0" smtClean="0">
                          <a:effectLst/>
                        </a:rPr>
                        <a:t> NERGİZOĞLU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 smtClean="0">
                          <a:effectLst/>
                        </a:rPr>
                        <a:t>Prof</a:t>
                      </a:r>
                      <a:r>
                        <a:rPr lang="tr-TR" sz="1400" dirty="0">
                          <a:effectLst/>
                        </a:rPr>
                        <a:t>. Dr. </a:t>
                      </a:r>
                      <a:r>
                        <a:rPr lang="tr-TR" sz="1400" dirty="0" smtClean="0">
                          <a:effectLst/>
                        </a:rPr>
                        <a:t>Kenan</a:t>
                      </a:r>
                      <a:r>
                        <a:rPr lang="tr-TR" sz="1400" baseline="0" dirty="0" smtClean="0">
                          <a:effectLst/>
                        </a:rPr>
                        <a:t> ATEŞ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Kenan</a:t>
                      </a:r>
                      <a:r>
                        <a:rPr lang="tr-TR" sz="1400" baseline="0" dirty="0" smtClean="0">
                          <a:effectLst/>
                        </a:rPr>
                        <a:t> KEVEN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Dr. </a:t>
                      </a:r>
                      <a:r>
                        <a:rPr lang="tr-TR" sz="1400" dirty="0" smtClean="0">
                          <a:effectLst/>
                        </a:rPr>
                        <a:t>Şule</a:t>
                      </a:r>
                      <a:r>
                        <a:rPr lang="tr-TR" sz="1400" baseline="0" dirty="0" smtClean="0">
                          <a:effectLst/>
                        </a:rPr>
                        <a:t> ŞENGÜL</a:t>
                      </a:r>
                      <a:endParaRPr lang="tr-TR" sz="1400" dirty="0">
                        <a:effectLst/>
                      </a:endParaRP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Prof. Dr</a:t>
                      </a:r>
                      <a:r>
                        <a:rPr lang="tr-TR" sz="1400" dirty="0" smtClean="0">
                          <a:effectLst/>
                        </a:rPr>
                        <a:t>.</a:t>
                      </a:r>
                      <a:r>
                        <a:rPr lang="tr-TR" sz="1400" baseline="0" dirty="0" smtClean="0">
                          <a:effectLst/>
                        </a:rPr>
                        <a:t> Sim KUTLAY</a:t>
                      </a:r>
                      <a:endParaRPr lang="tr-TR" sz="1400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        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      </a:t>
                      </a:r>
                    </a:p>
                    <a:p>
                      <a:pPr marL="431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5" marR="63765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b="1" u="sng" dirty="0" smtClean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sng" dirty="0" smtClean="0">
                          <a:effectLst/>
                        </a:rPr>
                        <a:t>ROMATOLOJİ </a:t>
                      </a:r>
                      <a:r>
                        <a:rPr lang="tr-TR" sz="1400" b="1" u="sng" dirty="0">
                          <a:effectLst/>
                        </a:rPr>
                        <a:t>BİLİM DALI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>
                          <a:effectLst/>
                        </a:rPr>
                        <a:t>Prof. </a:t>
                      </a:r>
                      <a:r>
                        <a:rPr lang="tr-TR" sz="1400" b="1" dirty="0" smtClean="0">
                          <a:effectLst/>
                        </a:rPr>
                        <a:t>Dr.</a:t>
                      </a:r>
                      <a:r>
                        <a:rPr lang="tr-TR" sz="1400" b="1" baseline="0" dirty="0" smtClean="0">
                          <a:effectLst/>
                        </a:rPr>
                        <a:t> Gülay KINIKLI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>
                          <a:effectLst/>
                        </a:rPr>
                        <a:t>Prof. Dr. </a:t>
                      </a:r>
                      <a:r>
                        <a:rPr lang="tr-TR" sz="1400" b="1" dirty="0" smtClean="0">
                          <a:effectLst/>
                        </a:rPr>
                        <a:t>Murat</a:t>
                      </a:r>
                      <a:r>
                        <a:rPr lang="tr-TR" sz="1400" b="1" baseline="0" dirty="0" smtClean="0">
                          <a:effectLst/>
                        </a:rPr>
                        <a:t> TURGAY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>
                          <a:effectLst/>
                        </a:rPr>
                        <a:t>Prof. Dr. </a:t>
                      </a:r>
                      <a:r>
                        <a:rPr lang="tr-TR" sz="1400" b="1" dirty="0" smtClean="0">
                          <a:effectLst/>
                        </a:rPr>
                        <a:t>Aşkın</a:t>
                      </a:r>
                      <a:r>
                        <a:rPr lang="tr-TR" sz="1400" b="1" baseline="0" dirty="0" smtClean="0">
                          <a:effectLst/>
                        </a:rPr>
                        <a:t> ATEŞ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>
                          <a:effectLst/>
                        </a:rPr>
                        <a:t> 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sng" dirty="0" smtClean="0">
                          <a:effectLst/>
                        </a:rPr>
                        <a:t>İMMÜNOLOJİ VE ALLERJİ HASTALIKLARI BİLİM DALI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none" strike="noStrike" dirty="0">
                          <a:effectLst/>
                        </a:rPr>
                        <a:t> </a:t>
                      </a:r>
                      <a:endParaRPr lang="tr-TR" sz="1400" b="1" dirty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none" dirty="0" smtClean="0">
                          <a:effectLst/>
                        </a:rPr>
                        <a:t> Prof. Dr. Ümit ÖLMEZ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non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Prof. Dr. Göksal  KESKİN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b="1" u="non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b="1" u="non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u="sng" dirty="0" smtClean="0">
                          <a:effectLst/>
                        </a:rPr>
                        <a:t>TIBBİ GENETİK ANABİLİM DALI</a:t>
                      </a:r>
                      <a:endParaRPr lang="tr-TR" sz="1400" b="1" dirty="0" smtClean="0">
                        <a:effectLst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Yrd. Doç. Dr. Timur TUNCALI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r>
                        <a:rPr lang="tr-TR" sz="1400" b="1" dirty="0" smtClean="0">
                          <a:effectLst/>
                        </a:rPr>
                        <a:t>Yrd. Doç. Dr. Nüket YÜRÜR KUTLAY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b="1" u="non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44240" algn="l"/>
                        </a:tabLst>
                      </a:pPr>
                      <a:endParaRPr lang="tr-TR" sz="14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5" marR="63765" marT="0" marB="0"/>
                </a:tc>
                <a:extLst>
                  <a:ext uri="{0D108BD9-81ED-4DB2-BD59-A6C34878D82A}">
                    <a16:rowId xmlns:a16="http://schemas.microsoft.com/office/drawing/2014/main" val="215271935"/>
                  </a:ext>
                </a:extLst>
              </a:tr>
            </a:tbl>
          </a:graphicData>
        </a:graphic>
      </p:graphicFrame>
      <p:pic>
        <p:nvPicPr>
          <p:cNvPr id="4" name="Picture 7" descr="http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7" y="68826"/>
            <a:ext cx="737419" cy="7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451" y="68826"/>
            <a:ext cx="727587" cy="727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2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1750</Words>
  <Application>Microsoft Office PowerPoint</Application>
  <PresentationFormat>Geniş ekran</PresentationFormat>
  <Paragraphs>642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tahoma</vt:lpstr>
      <vt:lpstr>Times New Roman</vt:lpstr>
      <vt:lpstr>Office Theme</vt:lpstr>
      <vt:lpstr> 2021-2022 Eğitim-Öğretim Dönemi-DÖNEM IV ERİŞKİN SAĞLIĞI VE HASTALIKLARI BLOĞU 1 İÇ HASTALIKLARI STAJI EĞİTİM PROGRAMI </vt:lpstr>
      <vt:lpstr>PowerPoint Sunusu</vt:lpstr>
      <vt:lpstr>2021-2022 Eğitim Dönemi  Genel İlkeler</vt:lpstr>
      <vt:lpstr>2021-2022 Eğitim-Öğretim Dönemi Dönem IV Erişkin Sağlığı Ve Hastalıkları Bloğu 1 İç Hastalıkları Stajı</vt:lpstr>
      <vt:lpstr>ANKARA TIP İÇ HASTALIKLARI ABD</vt:lpstr>
      <vt:lpstr>ANKARA TIP İÇ HASTALIKLARI ABD</vt:lpstr>
      <vt:lpstr>   İÇ HASTALIKLARI ANABİLİM DALI SEKRETERLİĞİ</vt:lpstr>
      <vt:lpstr>DÖNEM IV İÇ HASTALIKLARI STAJI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</dc:creator>
  <cp:lastModifiedBy>Ahmet</cp:lastModifiedBy>
  <cp:revision>61</cp:revision>
  <dcterms:created xsi:type="dcterms:W3CDTF">2020-09-05T09:53:38Z</dcterms:created>
  <dcterms:modified xsi:type="dcterms:W3CDTF">2021-09-16T09:33:20Z</dcterms:modified>
</cp:coreProperties>
</file>