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7"/>
  </p:notesMasterIdLst>
  <p:sldIdLst>
    <p:sldId id="256" r:id="rId2"/>
    <p:sldId id="257" r:id="rId3"/>
    <p:sldId id="258" r:id="rId4"/>
    <p:sldId id="259" r:id="rId5"/>
    <p:sldId id="260" r:id="rId6"/>
    <p:sldId id="261" r:id="rId7"/>
    <p:sldId id="263"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42" autoAdjust="0"/>
    <p:restoredTop sz="70577" autoAdjust="0"/>
  </p:normalViewPr>
  <p:slideViewPr>
    <p:cSldViewPr snapToGrid="0">
      <p:cViewPr varScale="1">
        <p:scale>
          <a:sx n="51" d="100"/>
          <a:sy n="51" d="100"/>
        </p:scale>
        <p:origin x="160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8B6EBB-0A92-4C1C-BA01-80BB0B63BCB4}" type="datetimeFigureOut">
              <a:rPr lang="en-GB" smtClean="0"/>
              <a:t>28/06/2022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4B62C-D42A-4F8F-B805-5B0D137F2E9C}" type="slidenum">
              <a:rPr lang="en-GB" smtClean="0"/>
              <a:t>‹#›</a:t>
            </a:fld>
            <a:endParaRPr lang="en-GB"/>
          </a:p>
        </p:txBody>
      </p:sp>
    </p:spTree>
    <p:extLst>
      <p:ext uri="{BB962C8B-B14F-4D97-AF65-F5344CB8AC3E}">
        <p14:creationId xmlns:p14="http://schemas.microsoft.com/office/powerpoint/2010/main" val="1660117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2</a:t>
            </a:fld>
            <a:endParaRPr lang="en-GB"/>
          </a:p>
        </p:txBody>
      </p:sp>
    </p:spTree>
    <p:extLst>
      <p:ext uri="{BB962C8B-B14F-4D97-AF65-F5344CB8AC3E}">
        <p14:creationId xmlns:p14="http://schemas.microsoft.com/office/powerpoint/2010/main" val="311481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endParaRPr lang="en-GB" sz="1200" dirty="0">
              <a:solidFill>
                <a:schemeClr val="tx1"/>
              </a:solidFill>
            </a:endParaRPr>
          </a:p>
        </p:txBody>
      </p:sp>
      <p:sp>
        <p:nvSpPr>
          <p:cNvPr id="4" name="Slide Number Placeholder 3"/>
          <p:cNvSpPr>
            <a:spLocks noGrp="1"/>
          </p:cNvSpPr>
          <p:nvPr>
            <p:ph type="sldNum" sz="quarter" idx="5"/>
          </p:nvPr>
        </p:nvSpPr>
        <p:spPr/>
        <p:txBody>
          <a:bodyPr/>
          <a:lstStyle/>
          <a:p>
            <a:fld id="{81F4B62C-D42A-4F8F-B805-5B0D137F2E9C}" type="slidenum">
              <a:rPr lang="en-GB" smtClean="0"/>
              <a:t>15</a:t>
            </a:fld>
            <a:endParaRPr lang="en-GB"/>
          </a:p>
        </p:txBody>
      </p:sp>
    </p:spTree>
    <p:extLst>
      <p:ext uri="{BB962C8B-B14F-4D97-AF65-F5344CB8AC3E}">
        <p14:creationId xmlns:p14="http://schemas.microsoft.com/office/powerpoint/2010/main" val="353968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4</a:t>
            </a:fld>
            <a:endParaRPr lang="en-GB"/>
          </a:p>
        </p:txBody>
      </p:sp>
    </p:spTree>
    <p:extLst>
      <p:ext uri="{BB962C8B-B14F-4D97-AF65-F5344CB8AC3E}">
        <p14:creationId xmlns:p14="http://schemas.microsoft.com/office/powerpoint/2010/main" val="769011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6</a:t>
            </a:fld>
            <a:endParaRPr lang="en-GB"/>
          </a:p>
        </p:txBody>
      </p:sp>
    </p:spTree>
    <p:extLst>
      <p:ext uri="{BB962C8B-B14F-4D97-AF65-F5344CB8AC3E}">
        <p14:creationId xmlns:p14="http://schemas.microsoft.com/office/powerpoint/2010/main" val="3444734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endParaRPr lang="en-GB" sz="1200" dirty="0">
              <a:solidFill>
                <a:schemeClr val="tx1"/>
              </a:solidFill>
            </a:endParaRPr>
          </a:p>
        </p:txBody>
      </p:sp>
      <p:sp>
        <p:nvSpPr>
          <p:cNvPr id="4" name="Slide Number Placeholder 3"/>
          <p:cNvSpPr>
            <a:spLocks noGrp="1"/>
          </p:cNvSpPr>
          <p:nvPr>
            <p:ph type="sldNum" sz="quarter" idx="5"/>
          </p:nvPr>
        </p:nvSpPr>
        <p:spPr/>
        <p:txBody>
          <a:bodyPr/>
          <a:lstStyle/>
          <a:p>
            <a:fld id="{81F4B62C-D42A-4F8F-B805-5B0D137F2E9C}" type="slidenum">
              <a:rPr lang="en-GB" smtClean="0"/>
              <a:t>7</a:t>
            </a:fld>
            <a:endParaRPr lang="en-GB"/>
          </a:p>
        </p:txBody>
      </p:sp>
    </p:spTree>
    <p:extLst>
      <p:ext uri="{BB962C8B-B14F-4D97-AF65-F5344CB8AC3E}">
        <p14:creationId xmlns:p14="http://schemas.microsoft.com/office/powerpoint/2010/main" val="283645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fld id="{81F4B62C-D42A-4F8F-B805-5B0D137F2E9C}" type="slidenum">
              <a:rPr lang="en-GB" smtClean="0"/>
              <a:t>10</a:t>
            </a:fld>
            <a:endParaRPr lang="en-GB"/>
          </a:p>
        </p:txBody>
      </p:sp>
    </p:spTree>
    <p:extLst>
      <p:ext uri="{BB962C8B-B14F-4D97-AF65-F5344CB8AC3E}">
        <p14:creationId xmlns:p14="http://schemas.microsoft.com/office/powerpoint/2010/main" val="1893697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endParaRPr lang="en-GB" sz="1200" dirty="0">
              <a:solidFill>
                <a:schemeClr val="tx1"/>
              </a:solidFill>
            </a:endParaRPr>
          </a:p>
        </p:txBody>
      </p:sp>
      <p:sp>
        <p:nvSpPr>
          <p:cNvPr id="4" name="Slide Number Placeholder 3"/>
          <p:cNvSpPr>
            <a:spLocks noGrp="1"/>
          </p:cNvSpPr>
          <p:nvPr>
            <p:ph type="sldNum" sz="quarter" idx="5"/>
          </p:nvPr>
        </p:nvSpPr>
        <p:spPr/>
        <p:txBody>
          <a:bodyPr/>
          <a:lstStyle/>
          <a:p>
            <a:fld id="{81F4B62C-D42A-4F8F-B805-5B0D137F2E9C}" type="slidenum">
              <a:rPr lang="en-GB" smtClean="0"/>
              <a:t>11</a:t>
            </a:fld>
            <a:endParaRPr lang="en-GB"/>
          </a:p>
        </p:txBody>
      </p:sp>
    </p:spTree>
    <p:extLst>
      <p:ext uri="{BB962C8B-B14F-4D97-AF65-F5344CB8AC3E}">
        <p14:creationId xmlns:p14="http://schemas.microsoft.com/office/powerpoint/2010/main" val="1151374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endParaRPr lang="en-GB" noProof="0" dirty="0"/>
          </a:p>
        </p:txBody>
      </p:sp>
      <p:sp>
        <p:nvSpPr>
          <p:cNvPr id="4" name="Slide Number Placeholder 3"/>
          <p:cNvSpPr>
            <a:spLocks noGrp="1"/>
          </p:cNvSpPr>
          <p:nvPr>
            <p:ph type="sldNum" sz="quarter" idx="5"/>
          </p:nvPr>
        </p:nvSpPr>
        <p:spPr/>
        <p:txBody>
          <a:bodyPr/>
          <a:lstStyle/>
          <a:p>
            <a:fld id="{81F4B62C-D42A-4F8F-B805-5B0D137F2E9C}" type="slidenum">
              <a:rPr lang="en-GB" smtClean="0"/>
              <a:t>12</a:t>
            </a:fld>
            <a:endParaRPr lang="en-GB"/>
          </a:p>
        </p:txBody>
      </p:sp>
    </p:spTree>
    <p:extLst>
      <p:ext uri="{BB962C8B-B14F-4D97-AF65-F5344CB8AC3E}">
        <p14:creationId xmlns:p14="http://schemas.microsoft.com/office/powerpoint/2010/main" val="2086145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endParaRPr lang="en-GB" dirty="0"/>
          </a:p>
        </p:txBody>
      </p:sp>
      <p:sp>
        <p:nvSpPr>
          <p:cNvPr id="4" name="Slide Number Placeholder 3"/>
          <p:cNvSpPr>
            <a:spLocks noGrp="1"/>
          </p:cNvSpPr>
          <p:nvPr>
            <p:ph type="sldNum" sz="quarter" idx="5"/>
          </p:nvPr>
        </p:nvSpPr>
        <p:spPr/>
        <p:txBody>
          <a:bodyPr/>
          <a:lstStyle/>
          <a:p>
            <a:fld id="{81F4B62C-D42A-4F8F-B805-5B0D137F2E9C}" type="slidenum">
              <a:rPr lang="en-GB" smtClean="0"/>
              <a:t>13</a:t>
            </a:fld>
            <a:endParaRPr lang="en-GB"/>
          </a:p>
        </p:txBody>
      </p:sp>
    </p:spTree>
    <p:extLst>
      <p:ext uri="{BB962C8B-B14F-4D97-AF65-F5344CB8AC3E}">
        <p14:creationId xmlns:p14="http://schemas.microsoft.com/office/powerpoint/2010/main" val="1160535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endParaRPr lang="en-GB" sz="1200" noProof="0" dirty="0">
              <a:solidFill>
                <a:schemeClr val="tx1"/>
              </a:solidFill>
            </a:endParaRPr>
          </a:p>
        </p:txBody>
      </p:sp>
      <p:sp>
        <p:nvSpPr>
          <p:cNvPr id="4" name="Slide Number Placeholder 3"/>
          <p:cNvSpPr>
            <a:spLocks noGrp="1"/>
          </p:cNvSpPr>
          <p:nvPr>
            <p:ph type="sldNum" sz="quarter" idx="5"/>
          </p:nvPr>
        </p:nvSpPr>
        <p:spPr/>
        <p:txBody>
          <a:bodyPr/>
          <a:lstStyle/>
          <a:p>
            <a:fld id="{81F4B62C-D42A-4F8F-B805-5B0D137F2E9C}" type="slidenum">
              <a:rPr lang="en-GB" smtClean="0"/>
              <a:t>14</a:t>
            </a:fld>
            <a:endParaRPr lang="en-GB"/>
          </a:p>
        </p:txBody>
      </p:sp>
    </p:spTree>
    <p:extLst>
      <p:ext uri="{BB962C8B-B14F-4D97-AF65-F5344CB8AC3E}">
        <p14:creationId xmlns:p14="http://schemas.microsoft.com/office/powerpoint/2010/main" val="1480517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23FEA57E-7C1A-457B-A4CD-5DCEB057B502}" type="datetime1">
              <a:rPr lang="en-US" smtClean="0"/>
              <a:t>6/28/2022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Sample Footer Text</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93734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6/28/2022</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2920454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98283157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68926255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43421468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6/28/2022</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42535117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FE42E8-8B57-452D-A122-4DCE9AC771EF}" type="datetime1">
              <a:rPr lang="en-US" smtClean="0"/>
              <a:t>6/28/2022</a:t>
            </a:fld>
            <a:endParaRPr lang="en-US"/>
          </a:p>
        </p:txBody>
      </p:sp>
      <p:sp>
        <p:nvSpPr>
          <p:cNvPr id="8" name="Footer Placeholder 7"/>
          <p:cNvSpPr>
            <a:spLocks noGrp="1"/>
          </p:cNvSpPr>
          <p:nvPr>
            <p:ph type="ftr" sz="quarter" idx="11"/>
          </p:nvPr>
        </p:nvSpPr>
        <p:spPr>
          <a:xfrm>
            <a:off x="561111" y="6391838"/>
            <a:ext cx="3644282" cy="304801"/>
          </a:xfrm>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87677331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409367991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88952635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66582625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t>6/28/2022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91667835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FE42E8-8B57-452D-A122-4DCE9AC771EF}" type="datetime1">
              <a:rPr lang="en-US" smtClean="0"/>
              <a:t>6/28/2022</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217353906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FE42E8-8B57-452D-A122-4DCE9AC771EF}" type="datetime1">
              <a:rPr lang="en-US" smtClean="0"/>
              <a:t>6/28/2022</a:t>
            </a:fld>
            <a:endParaRPr lang="en-US"/>
          </a:p>
        </p:txBody>
      </p:sp>
      <p:sp>
        <p:nvSpPr>
          <p:cNvPr id="8" name="Footer Placeholder 7"/>
          <p:cNvSpPr>
            <a:spLocks noGrp="1"/>
          </p:cNvSpPr>
          <p:nvPr>
            <p:ph type="ftr" sz="quarter" idx="11"/>
          </p:nvPr>
        </p:nvSpPr>
        <p:spPr/>
        <p:txBody>
          <a:bodyPr/>
          <a:lstStyle/>
          <a:p>
            <a:r>
              <a:rPr lang="en-US"/>
              <a:t>Sample Footer Text</a:t>
            </a:r>
            <a:endParaRPr lang="en-US" dirty="0"/>
          </a:p>
        </p:txBody>
      </p:sp>
      <p:sp>
        <p:nvSpPr>
          <p:cNvPr id="9" name="Slide Number Placeholder 8"/>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88685295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FE42E8-8B57-452D-A122-4DCE9AC771EF}" type="datetime1">
              <a:rPr lang="en-US" smtClean="0"/>
              <a:t>6/28/2022</a:t>
            </a:fld>
            <a:endParaRPr lang="en-US"/>
          </a:p>
        </p:txBody>
      </p:sp>
      <p:sp>
        <p:nvSpPr>
          <p:cNvPr id="4" name="Footer Placeholder 3"/>
          <p:cNvSpPr>
            <a:spLocks noGrp="1"/>
          </p:cNvSpPr>
          <p:nvPr>
            <p:ph type="ftr" sz="quarter" idx="11"/>
          </p:nvPr>
        </p:nvSpPr>
        <p:spPr/>
        <p:txBody>
          <a:bodyPr/>
          <a:lstStyle/>
          <a:p>
            <a:r>
              <a:rPr lang="en-US"/>
              <a:t>Sample Footer Text</a:t>
            </a:r>
            <a:endParaRPr lang="en-US" dirty="0"/>
          </a:p>
        </p:txBody>
      </p:sp>
      <p:sp>
        <p:nvSpPr>
          <p:cNvPr id="5" name="Slide Number Placeholder 4"/>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333414795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E42E8-8B57-452D-A122-4DCE9AC771EF}" type="datetime1">
              <a:rPr lang="en-US" smtClean="0"/>
              <a:t>6/28/2022</a:t>
            </a:fld>
            <a:endParaRPr lang="en-US"/>
          </a:p>
        </p:txBody>
      </p:sp>
      <p:sp>
        <p:nvSpPr>
          <p:cNvPr id="3" name="Footer Placeholder 2"/>
          <p:cNvSpPr>
            <a:spLocks noGrp="1"/>
          </p:cNvSpPr>
          <p:nvPr>
            <p:ph type="ftr" sz="quarter" idx="11"/>
          </p:nvPr>
        </p:nvSpPr>
        <p:spPr/>
        <p:txBody>
          <a:bodyPr/>
          <a:lstStyle/>
          <a:p>
            <a:r>
              <a:rPr lang="en-US"/>
              <a:t>Sample Footer Text</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415747595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6/28/2022</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96536898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t>6/28/2022</a:t>
            </a:fld>
            <a:endParaRPr lang="en-US"/>
          </a:p>
        </p:txBody>
      </p:sp>
      <p:sp>
        <p:nvSpPr>
          <p:cNvPr id="6" name="Footer Placeholder 5"/>
          <p:cNvSpPr>
            <a:spLocks noGrp="1"/>
          </p:cNvSpPr>
          <p:nvPr>
            <p:ph type="ftr" sz="quarter" idx="11"/>
          </p:nvPr>
        </p:nvSpPr>
        <p:spPr/>
        <p:txBody>
          <a:bodyPr/>
          <a:lstStyle/>
          <a:p>
            <a:r>
              <a:rPr lang="en-US"/>
              <a:t>Sample Footer Text</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a:p>
        </p:txBody>
      </p:sp>
    </p:spTree>
    <p:extLst>
      <p:ext uri="{BB962C8B-B14F-4D97-AF65-F5344CB8AC3E}">
        <p14:creationId xmlns:p14="http://schemas.microsoft.com/office/powerpoint/2010/main" val="149493857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FE42E8-8B57-452D-A122-4DCE9AC771EF}" type="datetime1">
              <a:rPr lang="en-US" smtClean="0"/>
              <a:t>6/28/2022</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Sample Footer Text</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2886760527"/>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 id="2147483753"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838EC3-7326-4DC4-AE72-C57CFEC0C7CA}"/>
              </a:ext>
            </a:extLst>
          </p:cNvPr>
          <p:cNvPicPr>
            <a:picLocks noChangeAspect="1"/>
          </p:cNvPicPr>
          <p:nvPr/>
        </p:nvPicPr>
        <p:blipFill rotWithShape="1">
          <a:blip r:embed="rId2"/>
          <a:srcRect l="3763" r="49883" b="-1"/>
          <a:stretch/>
        </p:blipFill>
        <p:spPr>
          <a:xfrm>
            <a:off x="20" y="10"/>
            <a:ext cx="4762480" cy="6857989"/>
          </a:xfrm>
          <a:prstGeom prst="rect">
            <a:avLst/>
          </a:prstGeom>
        </p:spPr>
      </p:pic>
      <p:sp>
        <p:nvSpPr>
          <p:cNvPr id="2" name="Title 1">
            <a:extLst>
              <a:ext uri="{FF2B5EF4-FFF2-40B4-BE49-F238E27FC236}">
                <a16:creationId xmlns:a16="http://schemas.microsoft.com/office/drawing/2014/main" id="{9B9E7C94-099F-44C5-9146-48BE1B881707}"/>
              </a:ext>
            </a:extLst>
          </p:cNvPr>
          <p:cNvSpPr>
            <a:spLocks noGrp="1"/>
          </p:cNvSpPr>
          <p:nvPr>
            <p:ph type="ctrTitle"/>
          </p:nvPr>
        </p:nvSpPr>
        <p:spPr>
          <a:xfrm>
            <a:off x="6096000" y="1371599"/>
            <a:ext cx="4762500" cy="2360429"/>
          </a:xfrm>
        </p:spPr>
        <p:txBody>
          <a:bodyPr>
            <a:normAutofit fontScale="90000"/>
          </a:bodyPr>
          <a:lstStyle/>
          <a:p>
            <a:r>
              <a:rPr lang="tr-TR" b="1"/>
              <a:t>DEVELOPMENT OF TRAGEDY</a:t>
            </a:r>
            <a:endParaRPr lang="en-GB" b="1"/>
          </a:p>
        </p:txBody>
      </p:sp>
      <p:sp>
        <p:nvSpPr>
          <p:cNvPr id="3" name="Subtitle 2">
            <a:extLst>
              <a:ext uri="{FF2B5EF4-FFF2-40B4-BE49-F238E27FC236}">
                <a16:creationId xmlns:a16="http://schemas.microsoft.com/office/drawing/2014/main" id="{1E682187-FFF0-45A9-94B9-190C84EF13A5}"/>
              </a:ext>
            </a:extLst>
          </p:cNvPr>
          <p:cNvSpPr>
            <a:spLocks noGrp="1"/>
          </p:cNvSpPr>
          <p:nvPr>
            <p:ph type="subTitle" idx="1"/>
          </p:nvPr>
        </p:nvSpPr>
        <p:spPr>
          <a:xfrm>
            <a:off x="6096000" y="4114800"/>
            <a:ext cx="4762500" cy="1371601"/>
          </a:xfrm>
        </p:spPr>
        <p:txBody>
          <a:bodyPr>
            <a:normAutofit/>
          </a:bodyPr>
          <a:lstStyle/>
          <a:p>
            <a:r>
              <a:rPr lang="tr-TR"/>
              <a:t>Dr. Funda HAY</a:t>
            </a:r>
          </a:p>
          <a:p>
            <a:r>
              <a:rPr lang="tr-TR" err="1"/>
              <a:t>fhay@ankara</a:t>
            </a:r>
            <a:r>
              <a:rPr lang="tr-TR"/>
              <a:t>.edu.tr</a:t>
            </a:r>
            <a:endParaRPr lang="en-GB"/>
          </a:p>
        </p:txBody>
      </p:sp>
    </p:spTree>
    <p:extLst>
      <p:ext uri="{BB962C8B-B14F-4D97-AF65-F5344CB8AC3E}">
        <p14:creationId xmlns:p14="http://schemas.microsoft.com/office/powerpoint/2010/main" val="1502545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5FD2D-03EC-4A8D-ACDC-14A8361A8FBB}"/>
              </a:ext>
            </a:extLst>
          </p:cNvPr>
          <p:cNvSpPr>
            <a:spLocks noGrp="1"/>
          </p:cNvSpPr>
          <p:nvPr>
            <p:ph type="title"/>
          </p:nvPr>
        </p:nvSpPr>
        <p:spPr/>
        <p:txBody>
          <a:bodyPr/>
          <a:lstStyle/>
          <a:p>
            <a:r>
              <a:rPr lang="tr-TR" b="1" dirty="0"/>
              <a:t>Components of </a:t>
            </a:r>
            <a:r>
              <a:rPr lang="tr-TR" b="1" dirty="0" err="1"/>
              <a:t>Plot</a:t>
            </a:r>
            <a:endParaRPr lang="en-GB" b="1" dirty="0"/>
          </a:p>
        </p:txBody>
      </p:sp>
      <p:sp>
        <p:nvSpPr>
          <p:cNvPr id="3" name="Content Placeholder 2">
            <a:extLst>
              <a:ext uri="{FF2B5EF4-FFF2-40B4-BE49-F238E27FC236}">
                <a16:creationId xmlns:a16="http://schemas.microsoft.com/office/drawing/2014/main" id="{EED97B5F-3D66-41E8-8901-095922B6CF7D}"/>
              </a:ext>
            </a:extLst>
          </p:cNvPr>
          <p:cNvSpPr>
            <a:spLocks noGrp="1"/>
          </p:cNvSpPr>
          <p:nvPr>
            <p:ph idx="1"/>
          </p:nvPr>
        </p:nvSpPr>
        <p:spPr/>
        <p:txBody>
          <a:bodyPr>
            <a:normAutofit/>
          </a:bodyPr>
          <a:lstStyle/>
          <a:p>
            <a:pPr>
              <a:buFont typeface="+mj-lt"/>
              <a:buAutoNum type="arabicPeriod"/>
            </a:pPr>
            <a:r>
              <a:rPr lang="en-GB" sz="3200" dirty="0">
                <a:solidFill>
                  <a:schemeClr val="tx1"/>
                </a:solidFill>
              </a:rPr>
              <a:t>Peripeteia</a:t>
            </a:r>
          </a:p>
          <a:p>
            <a:pPr>
              <a:buFont typeface="+mj-lt"/>
              <a:buAutoNum type="arabicPeriod"/>
            </a:pPr>
            <a:r>
              <a:rPr lang="en-GB" sz="3200" dirty="0">
                <a:solidFill>
                  <a:schemeClr val="tx1"/>
                </a:solidFill>
              </a:rPr>
              <a:t>Anagnorisis</a:t>
            </a:r>
          </a:p>
          <a:p>
            <a:pPr>
              <a:buFont typeface="+mj-lt"/>
              <a:buAutoNum type="arabicPeriod"/>
            </a:pPr>
            <a:r>
              <a:rPr lang="en-GB" sz="3200" dirty="0">
                <a:solidFill>
                  <a:schemeClr val="tx1"/>
                </a:solidFill>
              </a:rPr>
              <a:t>Pathos</a:t>
            </a:r>
          </a:p>
        </p:txBody>
      </p:sp>
    </p:spTree>
    <p:extLst>
      <p:ext uri="{BB962C8B-B14F-4D97-AF65-F5344CB8AC3E}">
        <p14:creationId xmlns:p14="http://schemas.microsoft.com/office/powerpoint/2010/main" val="2823094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73A0F-15C5-4110-ACFB-737F4D61D1E9}"/>
              </a:ext>
            </a:extLst>
          </p:cNvPr>
          <p:cNvSpPr>
            <a:spLocks noGrp="1"/>
          </p:cNvSpPr>
          <p:nvPr>
            <p:ph type="title"/>
          </p:nvPr>
        </p:nvSpPr>
        <p:spPr/>
        <p:txBody>
          <a:bodyPr/>
          <a:lstStyle/>
          <a:p>
            <a:r>
              <a:rPr lang="en-GB" b="1" dirty="0"/>
              <a:t>QUANTATIVE PARTS OF TRAGEDY</a:t>
            </a:r>
          </a:p>
        </p:txBody>
      </p:sp>
      <p:sp>
        <p:nvSpPr>
          <p:cNvPr id="3" name="Content Placeholder 2">
            <a:extLst>
              <a:ext uri="{FF2B5EF4-FFF2-40B4-BE49-F238E27FC236}">
                <a16:creationId xmlns:a16="http://schemas.microsoft.com/office/drawing/2014/main" id="{C4A509D8-CF7E-4CC9-82CC-BDA51BB58E4A}"/>
              </a:ext>
            </a:extLst>
          </p:cNvPr>
          <p:cNvSpPr>
            <a:spLocks noGrp="1"/>
          </p:cNvSpPr>
          <p:nvPr>
            <p:ph idx="1"/>
          </p:nvPr>
        </p:nvSpPr>
        <p:spPr>
          <a:xfrm>
            <a:off x="1154954" y="2285447"/>
            <a:ext cx="9486542" cy="4314136"/>
          </a:xfrm>
        </p:spPr>
        <p:txBody>
          <a:bodyPr>
            <a:noAutofit/>
          </a:bodyPr>
          <a:lstStyle/>
          <a:p>
            <a:pPr>
              <a:buFont typeface="+mj-lt"/>
              <a:buAutoNum type="arabicPeriod"/>
            </a:pPr>
            <a:r>
              <a:rPr lang="en-GB" sz="3200" dirty="0">
                <a:solidFill>
                  <a:schemeClr val="tx1"/>
                </a:solidFill>
              </a:rPr>
              <a:t>Prologue</a:t>
            </a:r>
          </a:p>
          <a:p>
            <a:pPr>
              <a:buFont typeface="+mj-lt"/>
              <a:buAutoNum type="arabicPeriod"/>
            </a:pPr>
            <a:r>
              <a:rPr lang="en-GB" sz="3200" dirty="0">
                <a:solidFill>
                  <a:schemeClr val="tx1"/>
                </a:solidFill>
              </a:rPr>
              <a:t>Episode</a:t>
            </a:r>
          </a:p>
          <a:p>
            <a:pPr>
              <a:buFont typeface="+mj-lt"/>
              <a:buAutoNum type="arabicPeriod"/>
            </a:pPr>
            <a:r>
              <a:rPr lang="en-GB" sz="3200" dirty="0">
                <a:solidFill>
                  <a:schemeClr val="tx1"/>
                </a:solidFill>
              </a:rPr>
              <a:t>Chorus</a:t>
            </a:r>
          </a:p>
          <a:p>
            <a:pPr marL="971550" lvl="1" indent="-514350">
              <a:buFont typeface="+mj-lt"/>
              <a:buAutoNum type="alphaLcParenR"/>
            </a:pPr>
            <a:r>
              <a:rPr lang="en-GB" sz="3200" dirty="0" err="1">
                <a:solidFill>
                  <a:schemeClr val="tx1"/>
                </a:solidFill>
              </a:rPr>
              <a:t>Parode</a:t>
            </a:r>
            <a:endParaRPr lang="en-GB" sz="3200" dirty="0">
              <a:solidFill>
                <a:schemeClr val="tx1"/>
              </a:solidFill>
            </a:endParaRPr>
          </a:p>
          <a:p>
            <a:pPr marL="971550" lvl="1" indent="-514350">
              <a:buFont typeface="+mj-lt"/>
              <a:buAutoNum type="alphaLcParenR"/>
            </a:pPr>
            <a:r>
              <a:rPr lang="en-GB" sz="3200" dirty="0" err="1">
                <a:solidFill>
                  <a:schemeClr val="tx1"/>
                </a:solidFill>
              </a:rPr>
              <a:t>Stasim</a:t>
            </a:r>
            <a:r>
              <a:rPr lang="tr-TR" sz="3200" dirty="0">
                <a:solidFill>
                  <a:schemeClr val="tx1"/>
                </a:solidFill>
              </a:rPr>
              <a:t>on</a:t>
            </a:r>
          </a:p>
          <a:p>
            <a:pPr marL="513450" lvl="1" indent="-514350">
              <a:buFont typeface="+mj-lt"/>
              <a:buAutoNum type="arabicPeriod" startAt="5"/>
            </a:pPr>
            <a:r>
              <a:rPr lang="en-GB" sz="3200" dirty="0" err="1">
                <a:solidFill>
                  <a:schemeClr val="tx1"/>
                </a:solidFill>
              </a:rPr>
              <a:t>Commos</a:t>
            </a:r>
            <a:r>
              <a:rPr lang="en-GB" sz="3200" dirty="0">
                <a:solidFill>
                  <a:schemeClr val="tx1"/>
                </a:solidFill>
              </a:rPr>
              <a:t> (Dirge)</a:t>
            </a:r>
            <a:endParaRPr lang="tr-TR" sz="3200" dirty="0">
              <a:solidFill>
                <a:schemeClr val="tx1"/>
              </a:solidFill>
            </a:endParaRPr>
          </a:p>
          <a:p>
            <a:pPr marL="513450" lvl="1" indent="-514350">
              <a:buFont typeface="+mj-lt"/>
              <a:buAutoNum type="arabicPeriod" startAt="5"/>
            </a:pPr>
            <a:r>
              <a:rPr lang="en-GB" sz="3200" dirty="0" err="1">
                <a:solidFill>
                  <a:schemeClr val="tx1"/>
                </a:solidFill>
              </a:rPr>
              <a:t>Exod</a:t>
            </a:r>
            <a:r>
              <a:rPr lang="tr-TR" sz="3200" dirty="0" err="1">
                <a:solidFill>
                  <a:schemeClr val="tx1"/>
                </a:solidFill>
              </a:rPr>
              <a:t>os</a:t>
            </a:r>
            <a:endParaRPr lang="en-GB" sz="3200" dirty="0">
              <a:solidFill>
                <a:schemeClr val="tx1"/>
              </a:solidFill>
            </a:endParaRPr>
          </a:p>
        </p:txBody>
      </p:sp>
    </p:spTree>
    <p:extLst>
      <p:ext uri="{BB962C8B-B14F-4D97-AF65-F5344CB8AC3E}">
        <p14:creationId xmlns:p14="http://schemas.microsoft.com/office/powerpoint/2010/main" val="172111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C73F1-B4A3-484A-BA14-4A3A081844D3}"/>
              </a:ext>
            </a:extLst>
          </p:cNvPr>
          <p:cNvSpPr>
            <a:spLocks noGrp="1"/>
          </p:cNvSpPr>
          <p:nvPr>
            <p:ph type="title"/>
          </p:nvPr>
        </p:nvSpPr>
        <p:spPr/>
        <p:txBody>
          <a:bodyPr/>
          <a:lstStyle/>
          <a:p>
            <a:r>
              <a:rPr lang="tr-TR" b="1" dirty="0"/>
              <a:t>ASPECTS OF A TRAGIC CHARACTER</a:t>
            </a:r>
            <a:endParaRPr lang="en-GB" b="1" dirty="0"/>
          </a:p>
        </p:txBody>
      </p:sp>
      <p:sp>
        <p:nvSpPr>
          <p:cNvPr id="3" name="Content Placeholder 2">
            <a:extLst>
              <a:ext uri="{FF2B5EF4-FFF2-40B4-BE49-F238E27FC236}">
                <a16:creationId xmlns:a16="http://schemas.microsoft.com/office/drawing/2014/main" id="{082E7972-14FF-474E-A10A-9D1B8D5EABDA}"/>
              </a:ext>
            </a:extLst>
          </p:cNvPr>
          <p:cNvSpPr>
            <a:spLocks noGrp="1"/>
          </p:cNvSpPr>
          <p:nvPr>
            <p:ph idx="1"/>
          </p:nvPr>
        </p:nvSpPr>
        <p:spPr/>
        <p:txBody>
          <a:bodyPr>
            <a:normAutofit/>
          </a:bodyPr>
          <a:lstStyle/>
          <a:p>
            <a:pPr>
              <a:buFont typeface="+mj-lt"/>
              <a:buAutoNum type="arabicPeriod"/>
            </a:pPr>
            <a:r>
              <a:rPr lang="en-GB" sz="3200" dirty="0">
                <a:solidFill>
                  <a:schemeClr val="tx1"/>
                </a:solidFill>
              </a:rPr>
              <a:t>Goodness</a:t>
            </a:r>
          </a:p>
          <a:p>
            <a:pPr>
              <a:buFont typeface="+mj-lt"/>
              <a:buAutoNum type="arabicPeriod"/>
            </a:pPr>
            <a:r>
              <a:rPr lang="en-GB" sz="3200" dirty="0">
                <a:solidFill>
                  <a:schemeClr val="tx1"/>
                </a:solidFill>
              </a:rPr>
              <a:t>Appropriateness</a:t>
            </a:r>
          </a:p>
          <a:p>
            <a:pPr>
              <a:buFont typeface="+mj-lt"/>
              <a:buAutoNum type="arabicPeriod"/>
            </a:pPr>
            <a:r>
              <a:rPr lang="en-GB" sz="3200" dirty="0">
                <a:solidFill>
                  <a:schemeClr val="tx1"/>
                </a:solidFill>
              </a:rPr>
              <a:t>Likeness</a:t>
            </a:r>
          </a:p>
          <a:p>
            <a:pPr>
              <a:buFont typeface="+mj-lt"/>
              <a:buAutoNum type="arabicPeriod"/>
            </a:pPr>
            <a:r>
              <a:rPr lang="en-GB" sz="3200" dirty="0">
                <a:solidFill>
                  <a:schemeClr val="tx1"/>
                </a:solidFill>
              </a:rPr>
              <a:t>Consistency</a:t>
            </a:r>
          </a:p>
        </p:txBody>
      </p:sp>
    </p:spTree>
    <p:extLst>
      <p:ext uri="{BB962C8B-B14F-4D97-AF65-F5344CB8AC3E}">
        <p14:creationId xmlns:p14="http://schemas.microsoft.com/office/powerpoint/2010/main" val="304023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64B47-CE87-4A82-86FF-97FA8F6F9505}"/>
              </a:ext>
            </a:extLst>
          </p:cNvPr>
          <p:cNvSpPr>
            <a:spLocks noGrp="1"/>
          </p:cNvSpPr>
          <p:nvPr>
            <p:ph type="title"/>
          </p:nvPr>
        </p:nvSpPr>
        <p:spPr/>
        <p:txBody>
          <a:bodyPr/>
          <a:lstStyle/>
          <a:p>
            <a:r>
              <a:rPr lang="tr-TR" sz="3200" b="1" dirty="0"/>
              <a:t>KINDS OF ANAGNORISIS (RECOGNITION)</a:t>
            </a:r>
            <a:endParaRPr lang="en-GB" sz="3200" b="1" dirty="0"/>
          </a:p>
        </p:txBody>
      </p:sp>
      <p:sp>
        <p:nvSpPr>
          <p:cNvPr id="3" name="Content Placeholder 2">
            <a:extLst>
              <a:ext uri="{FF2B5EF4-FFF2-40B4-BE49-F238E27FC236}">
                <a16:creationId xmlns:a16="http://schemas.microsoft.com/office/drawing/2014/main" id="{395EF0BE-5679-40F9-AEDA-4E52E19AE8CF}"/>
              </a:ext>
            </a:extLst>
          </p:cNvPr>
          <p:cNvSpPr>
            <a:spLocks noGrp="1"/>
          </p:cNvSpPr>
          <p:nvPr>
            <p:ph idx="1"/>
          </p:nvPr>
        </p:nvSpPr>
        <p:spPr>
          <a:xfrm>
            <a:off x="1154954" y="2603500"/>
            <a:ext cx="9194994" cy="3797300"/>
          </a:xfrm>
        </p:spPr>
        <p:txBody>
          <a:bodyPr>
            <a:noAutofit/>
          </a:bodyPr>
          <a:lstStyle/>
          <a:p>
            <a:pPr>
              <a:buFont typeface="+mj-lt"/>
              <a:buAutoNum type="arabicPeriod"/>
            </a:pPr>
            <a:r>
              <a:rPr lang="en-GB" sz="3200" dirty="0">
                <a:solidFill>
                  <a:schemeClr val="tx1"/>
                </a:solidFill>
              </a:rPr>
              <a:t>Tokens</a:t>
            </a:r>
          </a:p>
          <a:p>
            <a:pPr>
              <a:buFont typeface="+mj-lt"/>
              <a:buAutoNum type="arabicPeriod"/>
            </a:pPr>
            <a:r>
              <a:rPr lang="en-GB" sz="3200" dirty="0">
                <a:solidFill>
                  <a:schemeClr val="tx1"/>
                </a:solidFill>
              </a:rPr>
              <a:t>Contrived Revelations</a:t>
            </a:r>
          </a:p>
          <a:p>
            <a:pPr>
              <a:buFont typeface="+mj-lt"/>
              <a:buAutoNum type="arabicPeriod"/>
            </a:pPr>
            <a:r>
              <a:rPr lang="en-GB" sz="3200" dirty="0">
                <a:solidFill>
                  <a:schemeClr val="tx1"/>
                </a:solidFill>
              </a:rPr>
              <a:t>Memory</a:t>
            </a:r>
          </a:p>
          <a:p>
            <a:pPr>
              <a:buFont typeface="+mj-lt"/>
              <a:buAutoNum type="arabicPeriod"/>
            </a:pPr>
            <a:r>
              <a:rPr lang="en-GB" sz="3200" dirty="0">
                <a:solidFill>
                  <a:schemeClr val="tx1"/>
                </a:solidFill>
              </a:rPr>
              <a:t>Reasoning</a:t>
            </a:r>
          </a:p>
          <a:p>
            <a:pPr>
              <a:buFont typeface="+mj-lt"/>
              <a:buAutoNum type="arabicPeriod"/>
            </a:pPr>
            <a:r>
              <a:rPr lang="en-GB" sz="3200" dirty="0">
                <a:solidFill>
                  <a:schemeClr val="tx1"/>
                </a:solidFill>
              </a:rPr>
              <a:t>False inference</a:t>
            </a:r>
          </a:p>
          <a:p>
            <a:pPr>
              <a:buFont typeface="+mj-lt"/>
              <a:buAutoNum type="arabicPeriod"/>
            </a:pPr>
            <a:r>
              <a:rPr lang="en-GB" sz="3200" dirty="0">
                <a:solidFill>
                  <a:schemeClr val="tx1"/>
                </a:solidFill>
              </a:rPr>
              <a:t>Out of the actual course of events</a:t>
            </a:r>
          </a:p>
        </p:txBody>
      </p:sp>
    </p:spTree>
    <p:extLst>
      <p:ext uri="{BB962C8B-B14F-4D97-AF65-F5344CB8AC3E}">
        <p14:creationId xmlns:p14="http://schemas.microsoft.com/office/powerpoint/2010/main" val="2921987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7125DC-795C-4083-84F4-FEB00C5D6EDA}"/>
              </a:ext>
            </a:extLst>
          </p:cNvPr>
          <p:cNvSpPr>
            <a:spLocks noGrp="1"/>
          </p:cNvSpPr>
          <p:nvPr>
            <p:ph idx="1"/>
          </p:nvPr>
        </p:nvSpPr>
        <p:spPr/>
        <p:txBody>
          <a:bodyPr>
            <a:normAutofit/>
          </a:bodyPr>
          <a:lstStyle/>
          <a:p>
            <a:r>
              <a:rPr lang="en-GB" sz="3200" dirty="0">
                <a:solidFill>
                  <a:schemeClr val="tx1"/>
                </a:solidFill>
              </a:rPr>
              <a:t>Every tragedy consists of</a:t>
            </a:r>
          </a:p>
          <a:p>
            <a:pPr lvl="1"/>
            <a:r>
              <a:rPr lang="en-GB" sz="3200" dirty="0">
                <a:solidFill>
                  <a:schemeClr val="tx1"/>
                </a:solidFill>
              </a:rPr>
              <a:t>complication</a:t>
            </a:r>
          </a:p>
          <a:p>
            <a:pPr lvl="1"/>
            <a:r>
              <a:rPr lang="en-GB" sz="3200" dirty="0">
                <a:solidFill>
                  <a:schemeClr val="tx1"/>
                </a:solidFill>
              </a:rPr>
              <a:t>resolution</a:t>
            </a:r>
          </a:p>
        </p:txBody>
      </p:sp>
    </p:spTree>
    <p:extLst>
      <p:ext uri="{BB962C8B-B14F-4D97-AF65-F5344CB8AC3E}">
        <p14:creationId xmlns:p14="http://schemas.microsoft.com/office/powerpoint/2010/main" val="2838475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F8EBF-9D47-422D-BBC3-71885A2B6ECB}"/>
              </a:ext>
            </a:extLst>
          </p:cNvPr>
          <p:cNvSpPr>
            <a:spLocks noGrp="1"/>
          </p:cNvSpPr>
          <p:nvPr>
            <p:ph type="title"/>
          </p:nvPr>
        </p:nvSpPr>
        <p:spPr/>
        <p:txBody>
          <a:bodyPr/>
          <a:lstStyle/>
          <a:p>
            <a:r>
              <a:rPr lang="tr-TR" b="1" dirty="0"/>
              <a:t>KINDS OF TRAGEDY</a:t>
            </a:r>
            <a:endParaRPr lang="en-GB" b="1" dirty="0"/>
          </a:p>
        </p:txBody>
      </p:sp>
      <p:sp>
        <p:nvSpPr>
          <p:cNvPr id="3" name="Content Placeholder 2">
            <a:extLst>
              <a:ext uri="{FF2B5EF4-FFF2-40B4-BE49-F238E27FC236}">
                <a16:creationId xmlns:a16="http://schemas.microsoft.com/office/drawing/2014/main" id="{13B531CA-CFEC-4A97-80A6-ECD1A43E4B32}"/>
              </a:ext>
            </a:extLst>
          </p:cNvPr>
          <p:cNvSpPr>
            <a:spLocks noGrp="1"/>
          </p:cNvSpPr>
          <p:nvPr>
            <p:ph idx="1"/>
          </p:nvPr>
        </p:nvSpPr>
        <p:spPr/>
        <p:txBody>
          <a:bodyPr>
            <a:normAutofit/>
          </a:bodyPr>
          <a:lstStyle/>
          <a:p>
            <a:pPr>
              <a:buFont typeface="+mj-lt"/>
              <a:buAutoNum type="arabicPeriod"/>
            </a:pPr>
            <a:r>
              <a:rPr lang="en-GB" sz="3200" dirty="0">
                <a:solidFill>
                  <a:schemeClr val="tx1"/>
                </a:solidFill>
              </a:rPr>
              <a:t>Complex tragedy</a:t>
            </a:r>
          </a:p>
          <a:p>
            <a:pPr>
              <a:buFont typeface="+mj-lt"/>
              <a:buAutoNum type="arabicPeriod"/>
            </a:pPr>
            <a:r>
              <a:rPr lang="en-GB" sz="3200" dirty="0">
                <a:solidFill>
                  <a:schemeClr val="tx1"/>
                </a:solidFill>
              </a:rPr>
              <a:t>Tragedy of suffering</a:t>
            </a:r>
          </a:p>
          <a:p>
            <a:pPr>
              <a:buFont typeface="+mj-lt"/>
              <a:buAutoNum type="arabicPeriod"/>
            </a:pPr>
            <a:r>
              <a:rPr lang="en-GB" sz="3200" dirty="0">
                <a:solidFill>
                  <a:schemeClr val="tx1"/>
                </a:solidFill>
              </a:rPr>
              <a:t>Tragedy of character</a:t>
            </a:r>
          </a:p>
          <a:p>
            <a:pPr>
              <a:buFont typeface="+mj-lt"/>
              <a:buAutoNum type="arabicPeriod"/>
            </a:pPr>
            <a:r>
              <a:rPr lang="en-GB" sz="3200" dirty="0">
                <a:solidFill>
                  <a:schemeClr val="tx1"/>
                </a:solidFill>
              </a:rPr>
              <a:t>Simple tragedy</a:t>
            </a:r>
          </a:p>
        </p:txBody>
      </p:sp>
    </p:spTree>
    <p:extLst>
      <p:ext uri="{BB962C8B-B14F-4D97-AF65-F5344CB8AC3E}">
        <p14:creationId xmlns:p14="http://schemas.microsoft.com/office/powerpoint/2010/main" val="176999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D2A454-B2AF-465D-9195-BB148E0CCFC9}"/>
              </a:ext>
            </a:extLst>
          </p:cNvPr>
          <p:cNvSpPr>
            <a:spLocks noGrp="1"/>
          </p:cNvSpPr>
          <p:nvPr>
            <p:ph idx="1"/>
          </p:nvPr>
        </p:nvSpPr>
        <p:spPr>
          <a:xfrm>
            <a:off x="1154954" y="2603500"/>
            <a:ext cx="10732246" cy="3984336"/>
          </a:xfrm>
        </p:spPr>
        <p:txBody>
          <a:bodyPr>
            <a:noAutofit/>
          </a:bodyPr>
          <a:lstStyle/>
          <a:p>
            <a:r>
              <a:rPr lang="en-GB" sz="2800" dirty="0">
                <a:solidFill>
                  <a:schemeClr val="tx1"/>
                </a:solidFill>
              </a:rPr>
              <a:t>Towards the end of the 6th century BC, we see that dramatic forms of poetry in various parts of the Greek world reached the level of literature. These poetry forms are classified as follows in the old sources.</a:t>
            </a:r>
          </a:p>
          <a:p>
            <a:pPr lvl="3">
              <a:buFont typeface="+mj-lt"/>
              <a:buAutoNum type="alphaLcParenR"/>
            </a:pPr>
            <a:r>
              <a:rPr lang="en-GB" sz="2800" dirty="0">
                <a:solidFill>
                  <a:schemeClr val="tx1"/>
                </a:solidFill>
              </a:rPr>
              <a:t>Tragedy</a:t>
            </a:r>
          </a:p>
          <a:p>
            <a:pPr lvl="3">
              <a:buFont typeface="+mj-lt"/>
              <a:buAutoNum type="alphaLcParenR"/>
            </a:pPr>
            <a:r>
              <a:rPr lang="en-GB" sz="2800" dirty="0">
                <a:solidFill>
                  <a:schemeClr val="tx1"/>
                </a:solidFill>
              </a:rPr>
              <a:t>Comedy</a:t>
            </a:r>
          </a:p>
          <a:p>
            <a:pPr lvl="3">
              <a:buFont typeface="+mj-lt"/>
              <a:buAutoNum type="alphaLcParenR"/>
            </a:pPr>
            <a:r>
              <a:rPr lang="en-GB" sz="2800" dirty="0">
                <a:solidFill>
                  <a:schemeClr val="tx1"/>
                </a:solidFill>
              </a:rPr>
              <a:t>Satire</a:t>
            </a:r>
            <a:endParaRPr lang="tr-TR" sz="2800" dirty="0">
              <a:solidFill>
                <a:schemeClr val="tx1"/>
              </a:solidFill>
            </a:endParaRPr>
          </a:p>
          <a:p>
            <a:pPr lvl="3">
              <a:buFont typeface="+mj-lt"/>
              <a:buAutoNum type="alphaLcParenR"/>
            </a:pPr>
            <a:r>
              <a:rPr lang="en-GB" sz="2800" dirty="0">
                <a:solidFill>
                  <a:schemeClr val="tx1"/>
                </a:solidFill>
              </a:rPr>
              <a:t>Mimesis</a:t>
            </a:r>
          </a:p>
        </p:txBody>
      </p:sp>
    </p:spTree>
    <p:extLst>
      <p:ext uri="{BB962C8B-B14F-4D97-AF65-F5344CB8AC3E}">
        <p14:creationId xmlns:p14="http://schemas.microsoft.com/office/powerpoint/2010/main" val="2394574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079691-3554-404A-ADD8-7E1BED0B3173}"/>
              </a:ext>
            </a:extLst>
          </p:cNvPr>
          <p:cNvSpPr>
            <a:spLocks noGrp="1"/>
          </p:cNvSpPr>
          <p:nvPr>
            <p:ph idx="1"/>
          </p:nvPr>
        </p:nvSpPr>
        <p:spPr>
          <a:xfrm>
            <a:off x="1141702" y="2775778"/>
            <a:ext cx="10399737" cy="2299804"/>
          </a:xfrm>
        </p:spPr>
        <p:txBody>
          <a:bodyPr>
            <a:normAutofit/>
          </a:bodyPr>
          <a:lstStyle/>
          <a:p>
            <a:r>
              <a:rPr lang="tr-TR" sz="3000" dirty="0">
                <a:solidFill>
                  <a:schemeClr val="tx1"/>
                </a:solidFill>
              </a:rPr>
              <a:t>Action of </a:t>
            </a:r>
            <a:r>
              <a:rPr lang="tr-TR" sz="3000" dirty="0" err="1">
                <a:solidFill>
                  <a:schemeClr val="tx1"/>
                </a:solidFill>
              </a:rPr>
              <a:t>epic</a:t>
            </a:r>
            <a:r>
              <a:rPr lang="tr-TR" sz="3000" dirty="0">
                <a:solidFill>
                  <a:schemeClr val="tx1"/>
                </a:solidFill>
              </a:rPr>
              <a:t> </a:t>
            </a:r>
            <a:r>
              <a:rPr lang="tr-TR" sz="3000" dirty="0" err="1">
                <a:solidFill>
                  <a:schemeClr val="tx1"/>
                </a:solidFill>
              </a:rPr>
              <a:t>was</a:t>
            </a:r>
            <a:r>
              <a:rPr lang="tr-TR" sz="3000" dirty="0">
                <a:solidFill>
                  <a:schemeClr val="tx1"/>
                </a:solidFill>
              </a:rPr>
              <a:t> </a:t>
            </a:r>
            <a:r>
              <a:rPr lang="tr-TR" sz="3000" dirty="0" err="1">
                <a:solidFill>
                  <a:schemeClr val="tx1"/>
                </a:solidFill>
              </a:rPr>
              <a:t>replaced</a:t>
            </a:r>
            <a:r>
              <a:rPr lang="tr-TR" sz="3000" dirty="0">
                <a:solidFill>
                  <a:schemeClr val="tx1"/>
                </a:solidFill>
              </a:rPr>
              <a:t> </a:t>
            </a:r>
            <a:r>
              <a:rPr lang="tr-TR" sz="3000" dirty="0" err="1">
                <a:solidFill>
                  <a:schemeClr val="tx1"/>
                </a:solidFill>
              </a:rPr>
              <a:t>by</a:t>
            </a:r>
            <a:r>
              <a:rPr lang="tr-TR" sz="3000" dirty="0">
                <a:solidFill>
                  <a:schemeClr val="tx1"/>
                </a:solidFill>
              </a:rPr>
              <a:t> </a:t>
            </a:r>
            <a:r>
              <a:rPr lang="tr-TR" sz="3000" dirty="0" err="1">
                <a:solidFill>
                  <a:schemeClr val="tx1"/>
                </a:solidFill>
              </a:rPr>
              <a:t>acting</a:t>
            </a:r>
            <a:r>
              <a:rPr lang="tr-TR" sz="3000" dirty="0">
                <a:solidFill>
                  <a:schemeClr val="tx1"/>
                </a:solidFill>
              </a:rPr>
              <a:t>.</a:t>
            </a:r>
          </a:p>
          <a:p>
            <a:r>
              <a:rPr lang="tr-TR" sz="3000" dirty="0">
                <a:solidFill>
                  <a:schemeClr val="tx1"/>
                </a:solidFill>
              </a:rPr>
              <a:t>I</a:t>
            </a:r>
            <a:r>
              <a:rPr lang="en-GB" sz="3000" dirty="0">
                <a:solidFill>
                  <a:schemeClr val="tx1"/>
                </a:solidFill>
              </a:rPr>
              <a:t>n tragedy, or in comedy, the end point of the action, namely the tragic catastrophe, is not portrayed on the stage, it is told to the audience by a messenger</a:t>
            </a:r>
            <a:r>
              <a:rPr lang="tr-TR" sz="3000" dirty="0">
                <a:solidFill>
                  <a:schemeClr val="tx1"/>
                </a:solidFill>
              </a:rPr>
              <a:t>.</a:t>
            </a:r>
            <a:endParaRPr lang="en-GB" sz="3000" dirty="0">
              <a:solidFill>
                <a:schemeClr val="tx1"/>
              </a:solidFill>
            </a:endParaRPr>
          </a:p>
        </p:txBody>
      </p:sp>
    </p:spTree>
    <p:extLst>
      <p:ext uri="{BB962C8B-B14F-4D97-AF65-F5344CB8AC3E}">
        <p14:creationId xmlns:p14="http://schemas.microsoft.com/office/powerpoint/2010/main" val="4026474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729EF-A622-4344-87CB-391308C03752}"/>
              </a:ext>
            </a:extLst>
          </p:cNvPr>
          <p:cNvSpPr>
            <a:spLocks noGrp="1"/>
          </p:cNvSpPr>
          <p:nvPr>
            <p:ph idx="1"/>
          </p:nvPr>
        </p:nvSpPr>
        <p:spPr>
          <a:xfrm>
            <a:off x="552281" y="2582719"/>
            <a:ext cx="11293355" cy="3734954"/>
          </a:xfrm>
        </p:spPr>
        <p:txBody>
          <a:bodyPr>
            <a:normAutofit/>
          </a:bodyPr>
          <a:lstStyle/>
          <a:p>
            <a:r>
              <a:rPr lang="en-GB" sz="3000" dirty="0">
                <a:solidFill>
                  <a:schemeClr val="tx1"/>
                </a:solidFill>
              </a:rPr>
              <a:t>the subject of tragedy is derived from legends</a:t>
            </a:r>
            <a:endParaRPr lang="tr-TR" sz="3000" dirty="0">
              <a:solidFill>
                <a:schemeClr val="tx1"/>
              </a:solidFill>
            </a:endParaRPr>
          </a:p>
          <a:p>
            <a:r>
              <a:rPr lang="en-GB" sz="3000" dirty="0">
                <a:solidFill>
                  <a:schemeClr val="tx1"/>
                </a:solidFill>
              </a:rPr>
              <a:t>tragedy creates extremely sublime, always extraordinary characters.</a:t>
            </a:r>
            <a:endParaRPr lang="tr-TR" sz="3000" dirty="0">
              <a:solidFill>
                <a:schemeClr val="tx1"/>
              </a:solidFill>
            </a:endParaRPr>
          </a:p>
          <a:p>
            <a:r>
              <a:rPr lang="en-GB" sz="3000" dirty="0">
                <a:solidFill>
                  <a:schemeClr val="tx1"/>
                </a:solidFill>
              </a:rPr>
              <a:t>tragedy exalts and exhibits their heroic suffering.</a:t>
            </a:r>
            <a:endParaRPr lang="tr-TR" sz="3000" dirty="0">
              <a:solidFill>
                <a:schemeClr val="tx1"/>
              </a:solidFill>
            </a:endParaRPr>
          </a:p>
          <a:p>
            <a:r>
              <a:rPr lang="en-GB" sz="3000" dirty="0">
                <a:solidFill>
                  <a:schemeClr val="tx1"/>
                </a:solidFill>
              </a:rPr>
              <a:t>Tragedy is often inspired by pessimism.</a:t>
            </a:r>
          </a:p>
        </p:txBody>
      </p:sp>
    </p:spTree>
    <p:extLst>
      <p:ext uri="{BB962C8B-B14F-4D97-AF65-F5344CB8AC3E}">
        <p14:creationId xmlns:p14="http://schemas.microsoft.com/office/powerpoint/2010/main" val="307021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82E6C-4FB9-4AC9-841F-3D0A9BEBDF9B}"/>
              </a:ext>
            </a:extLst>
          </p:cNvPr>
          <p:cNvSpPr>
            <a:spLocks noGrp="1"/>
          </p:cNvSpPr>
          <p:nvPr>
            <p:ph idx="1"/>
          </p:nvPr>
        </p:nvSpPr>
        <p:spPr>
          <a:xfrm>
            <a:off x="659231" y="2974024"/>
            <a:ext cx="10358173" cy="2356259"/>
          </a:xfrm>
        </p:spPr>
        <p:txBody>
          <a:bodyPr>
            <a:normAutofit/>
          </a:bodyPr>
          <a:lstStyle/>
          <a:p>
            <a:r>
              <a:rPr lang="en-GB" sz="2800" dirty="0">
                <a:solidFill>
                  <a:schemeClr val="tx1"/>
                </a:solidFill>
              </a:rPr>
              <a:t>In ancient Greece, spectators would come to tragedy performances as if following a religious ceremony</a:t>
            </a:r>
            <a:r>
              <a:rPr lang="tr-TR" sz="2800" dirty="0">
                <a:solidFill>
                  <a:schemeClr val="tx1"/>
                </a:solidFill>
              </a:rPr>
              <a:t>.</a:t>
            </a:r>
          </a:p>
          <a:p>
            <a:r>
              <a:rPr lang="en-GB" sz="2800" dirty="0">
                <a:solidFill>
                  <a:schemeClr val="tx1"/>
                </a:solidFill>
              </a:rPr>
              <a:t>Language and style are an extremely high language, far from daily language.</a:t>
            </a:r>
            <a:endParaRPr lang="tr-TR" sz="2800" dirty="0">
              <a:solidFill>
                <a:schemeClr val="tx1"/>
              </a:solidFill>
            </a:endParaRPr>
          </a:p>
        </p:txBody>
      </p:sp>
    </p:spTree>
    <p:extLst>
      <p:ext uri="{BB962C8B-B14F-4D97-AF65-F5344CB8AC3E}">
        <p14:creationId xmlns:p14="http://schemas.microsoft.com/office/powerpoint/2010/main" val="3832775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9AC0B3-3B98-4136-9260-F4A43CB4E0A7}"/>
              </a:ext>
            </a:extLst>
          </p:cNvPr>
          <p:cNvSpPr>
            <a:spLocks noGrp="1"/>
          </p:cNvSpPr>
          <p:nvPr>
            <p:ph idx="1"/>
          </p:nvPr>
        </p:nvSpPr>
        <p:spPr>
          <a:xfrm>
            <a:off x="574488" y="2686627"/>
            <a:ext cx="11043023" cy="3049155"/>
          </a:xfrm>
        </p:spPr>
        <p:txBody>
          <a:bodyPr>
            <a:normAutofit/>
          </a:bodyPr>
          <a:lstStyle/>
          <a:p>
            <a:r>
              <a:rPr lang="en-GB" sz="3000" dirty="0">
                <a:solidFill>
                  <a:schemeClr val="tx1"/>
                </a:solidFill>
              </a:rPr>
              <a:t>The tie that tragedy establishes with music and dance is “originated from the essence of music,” and it stems from its old religious </a:t>
            </a:r>
            <a:r>
              <a:rPr lang="en-GB" sz="3000" dirty="0" err="1">
                <a:solidFill>
                  <a:schemeClr val="tx1"/>
                </a:solidFill>
              </a:rPr>
              <a:t>characte</a:t>
            </a:r>
            <a:r>
              <a:rPr lang="tr-TR" sz="3000" dirty="0">
                <a:solidFill>
                  <a:schemeClr val="tx1"/>
                </a:solidFill>
              </a:rPr>
              <a:t>r.</a:t>
            </a:r>
          </a:p>
          <a:p>
            <a:r>
              <a:rPr lang="en-GB" sz="3000" dirty="0">
                <a:solidFill>
                  <a:schemeClr val="tx1"/>
                </a:solidFill>
              </a:rPr>
              <a:t>Music survived after the choir disappeared. The choir lost its importance after it started to be seen as an obstacle, not as a basic element of this genre</a:t>
            </a:r>
            <a:r>
              <a:rPr lang="tr-TR" sz="3000" dirty="0">
                <a:solidFill>
                  <a:schemeClr val="tx1"/>
                </a:solidFill>
              </a:rPr>
              <a:t>.</a:t>
            </a:r>
          </a:p>
        </p:txBody>
      </p:sp>
    </p:spTree>
    <p:extLst>
      <p:ext uri="{BB962C8B-B14F-4D97-AF65-F5344CB8AC3E}">
        <p14:creationId xmlns:p14="http://schemas.microsoft.com/office/powerpoint/2010/main" val="1214093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73A4D-2841-48D8-9FF1-409D56BFF42E}"/>
              </a:ext>
            </a:extLst>
          </p:cNvPr>
          <p:cNvSpPr>
            <a:spLocks noGrp="1"/>
          </p:cNvSpPr>
          <p:nvPr>
            <p:ph type="title"/>
          </p:nvPr>
        </p:nvSpPr>
        <p:spPr/>
        <p:txBody>
          <a:bodyPr/>
          <a:lstStyle/>
          <a:p>
            <a:r>
              <a:rPr lang="tr-TR" b="1" dirty="0"/>
              <a:t>COMPONENTS OF TRAGEDY</a:t>
            </a:r>
            <a:endParaRPr lang="en-GB" b="1" dirty="0"/>
          </a:p>
        </p:txBody>
      </p:sp>
      <p:sp>
        <p:nvSpPr>
          <p:cNvPr id="3" name="Content Placeholder 2">
            <a:extLst>
              <a:ext uri="{FF2B5EF4-FFF2-40B4-BE49-F238E27FC236}">
                <a16:creationId xmlns:a16="http://schemas.microsoft.com/office/drawing/2014/main" id="{92020968-ABB4-44E0-9EB5-84BE4AB3883C}"/>
              </a:ext>
            </a:extLst>
          </p:cNvPr>
          <p:cNvSpPr>
            <a:spLocks noGrp="1"/>
          </p:cNvSpPr>
          <p:nvPr>
            <p:ph idx="1"/>
          </p:nvPr>
        </p:nvSpPr>
        <p:spPr/>
        <p:txBody>
          <a:bodyPr>
            <a:normAutofit/>
          </a:bodyPr>
          <a:lstStyle/>
          <a:p>
            <a:pPr>
              <a:buFont typeface="+mj-lt"/>
              <a:buAutoNum type="arabicPeriod"/>
            </a:pPr>
            <a:r>
              <a:rPr lang="en-GB" sz="2800" dirty="0">
                <a:solidFill>
                  <a:schemeClr val="tx1"/>
                </a:solidFill>
              </a:rPr>
              <a:t>Plot</a:t>
            </a:r>
          </a:p>
          <a:p>
            <a:pPr>
              <a:buFont typeface="+mj-lt"/>
              <a:buAutoNum type="arabicPeriod"/>
            </a:pPr>
            <a:r>
              <a:rPr lang="en-GB" sz="2800" dirty="0">
                <a:solidFill>
                  <a:schemeClr val="tx1"/>
                </a:solidFill>
              </a:rPr>
              <a:t>Character</a:t>
            </a:r>
          </a:p>
          <a:p>
            <a:pPr>
              <a:buFont typeface="+mj-lt"/>
              <a:buAutoNum type="arabicPeriod"/>
            </a:pPr>
            <a:r>
              <a:rPr lang="en-GB" sz="2800" dirty="0">
                <a:solidFill>
                  <a:schemeClr val="tx1"/>
                </a:solidFill>
              </a:rPr>
              <a:t>Reasoning</a:t>
            </a:r>
          </a:p>
          <a:p>
            <a:pPr>
              <a:buFont typeface="+mj-lt"/>
              <a:buAutoNum type="arabicPeriod"/>
            </a:pPr>
            <a:r>
              <a:rPr lang="en-GB" sz="2800" dirty="0">
                <a:solidFill>
                  <a:schemeClr val="tx1"/>
                </a:solidFill>
              </a:rPr>
              <a:t>Diction</a:t>
            </a:r>
          </a:p>
          <a:p>
            <a:pPr>
              <a:buFont typeface="+mj-lt"/>
              <a:buAutoNum type="arabicPeriod"/>
            </a:pPr>
            <a:r>
              <a:rPr lang="en-GB" sz="2800" dirty="0">
                <a:solidFill>
                  <a:schemeClr val="tx1"/>
                </a:solidFill>
              </a:rPr>
              <a:t>Song</a:t>
            </a:r>
          </a:p>
          <a:p>
            <a:pPr>
              <a:buFont typeface="+mj-lt"/>
              <a:buAutoNum type="arabicPeriod"/>
            </a:pPr>
            <a:r>
              <a:rPr lang="en-GB" sz="2800" dirty="0">
                <a:solidFill>
                  <a:schemeClr val="tx1"/>
                </a:solidFill>
              </a:rPr>
              <a:t>Spectacle</a:t>
            </a:r>
          </a:p>
        </p:txBody>
      </p:sp>
    </p:spTree>
    <p:extLst>
      <p:ext uri="{BB962C8B-B14F-4D97-AF65-F5344CB8AC3E}">
        <p14:creationId xmlns:p14="http://schemas.microsoft.com/office/powerpoint/2010/main" val="3200411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0E4CD-8A4F-4CC5-B89B-B634FB844C51}"/>
              </a:ext>
            </a:extLst>
          </p:cNvPr>
          <p:cNvSpPr>
            <a:spLocks noGrp="1"/>
          </p:cNvSpPr>
          <p:nvPr>
            <p:ph type="title"/>
          </p:nvPr>
        </p:nvSpPr>
        <p:spPr/>
        <p:txBody>
          <a:bodyPr/>
          <a:lstStyle/>
          <a:p>
            <a:r>
              <a:rPr lang="tr-TR" b="1" dirty="0"/>
              <a:t>BASIC CONCEPTS OF A PLOT</a:t>
            </a:r>
            <a:endParaRPr lang="en-GB" b="1" dirty="0"/>
          </a:p>
        </p:txBody>
      </p:sp>
      <p:sp>
        <p:nvSpPr>
          <p:cNvPr id="3" name="Content Placeholder 2">
            <a:extLst>
              <a:ext uri="{FF2B5EF4-FFF2-40B4-BE49-F238E27FC236}">
                <a16:creationId xmlns:a16="http://schemas.microsoft.com/office/drawing/2014/main" id="{8CA6ED72-A27B-4FD3-8BC2-C6E7664D4ECE}"/>
              </a:ext>
            </a:extLst>
          </p:cNvPr>
          <p:cNvSpPr>
            <a:spLocks noGrp="1"/>
          </p:cNvSpPr>
          <p:nvPr>
            <p:ph idx="1"/>
          </p:nvPr>
        </p:nvSpPr>
        <p:spPr>
          <a:xfrm>
            <a:off x="1345454" y="2946400"/>
            <a:ext cx="8825659" cy="2937932"/>
          </a:xfrm>
        </p:spPr>
        <p:txBody>
          <a:bodyPr>
            <a:normAutofit/>
          </a:bodyPr>
          <a:lstStyle/>
          <a:p>
            <a:r>
              <a:rPr lang="en-GB" sz="3200" dirty="0">
                <a:solidFill>
                  <a:schemeClr val="tx1"/>
                </a:solidFill>
              </a:rPr>
              <a:t>A beginning</a:t>
            </a:r>
          </a:p>
          <a:p>
            <a:r>
              <a:rPr lang="en-GB" sz="3200" dirty="0">
                <a:solidFill>
                  <a:schemeClr val="tx1"/>
                </a:solidFill>
              </a:rPr>
              <a:t>A  middle</a:t>
            </a:r>
          </a:p>
          <a:p>
            <a:r>
              <a:rPr lang="en-GB" sz="3200" dirty="0">
                <a:solidFill>
                  <a:schemeClr val="tx1"/>
                </a:solidFill>
              </a:rPr>
              <a:t>An end</a:t>
            </a:r>
          </a:p>
        </p:txBody>
      </p:sp>
    </p:spTree>
    <p:extLst>
      <p:ext uri="{BB962C8B-B14F-4D97-AF65-F5344CB8AC3E}">
        <p14:creationId xmlns:p14="http://schemas.microsoft.com/office/powerpoint/2010/main" val="2737551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716E4-F96A-4166-9FFC-EE49E1C1A45E}"/>
              </a:ext>
            </a:extLst>
          </p:cNvPr>
          <p:cNvSpPr>
            <a:spLocks noGrp="1"/>
          </p:cNvSpPr>
          <p:nvPr>
            <p:ph type="title"/>
          </p:nvPr>
        </p:nvSpPr>
        <p:spPr/>
        <p:txBody>
          <a:bodyPr/>
          <a:lstStyle/>
          <a:p>
            <a:r>
              <a:rPr lang="en-GB" b="1" cap="all" dirty="0" err="1"/>
              <a:t>Kınds</a:t>
            </a:r>
            <a:r>
              <a:rPr lang="en-GB" b="1" cap="all" dirty="0"/>
              <a:t> of plots</a:t>
            </a:r>
          </a:p>
        </p:txBody>
      </p:sp>
      <p:sp>
        <p:nvSpPr>
          <p:cNvPr id="3" name="Content Placeholder 2">
            <a:extLst>
              <a:ext uri="{FF2B5EF4-FFF2-40B4-BE49-F238E27FC236}">
                <a16:creationId xmlns:a16="http://schemas.microsoft.com/office/drawing/2014/main" id="{84FEFC33-C98E-4906-BFFC-6EBBC42FC600}"/>
              </a:ext>
            </a:extLst>
          </p:cNvPr>
          <p:cNvSpPr>
            <a:spLocks noGrp="1"/>
          </p:cNvSpPr>
          <p:nvPr>
            <p:ph idx="1"/>
          </p:nvPr>
        </p:nvSpPr>
        <p:spPr>
          <a:xfrm>
            <a:off x="926354" y="2698750"/>
            <a:ext cx="10846546" cy="3416300"/>
          </a:xfrm>
        </p:spPr>
        <p:txBody>
          <a:bodyPr>
            <a:normAutofit lnSpcReduction="10000"/>
          </a:bodyPr>
          <a:lstStyle/>
          <a:p>
            <a:pPr>
              <a:buFont typeface="+mj-lt"/>
              <a:buAutoNum type="arabicPeriod"/>
            </a:pPr>
            <a:r>
              <a:rPr lang="en-GB" sz="3200" dirty="0">
                <a:solidFill>
                  <a:schemeClr val="tx1"/>
                </a:solidFill>
              </a:rPr>
              <a:t>Simple plot</a:t>
            </a:r>
          </a:p>
          <a:p>
            <a:pPr>
              <a:buFont typeface="+mj-lt"/>
              <a:buAutoNum type="arabicPeriod"/>
            </a:pPr>
            <a:r>
              <a:rPr lang="en-GB" sz="3200" dirty="0">
                <a:solidFill>
                  <a:schemeClr val="tx1"/>
                </a:solidFill>
              </a:rPr>
              <a:t>Complex plot</a:t>
            </a:r>
            <a:endParaRPr lang="tr-TR" sz="3200" dirty="0">
              <a:solidFill>
                <a:schemeClr val="tx1"/>
              </a:solidFill>
            </a:endParaRPr>
          </a:p>
          <a:p>
            <a:pPr>
              <a:buFont typeface="+mj-lt"/>
              <a:buAutoNum type="arabicPeriod"/>
            </a:pPr>
            <a:endParaRPr lang="tr-TR" sz="3200" dirty="0">
              <a:solidFill>
                <a:schemeClr val="tx1"/>
              </a:solidFill>
            </a:endParaRPr>
          </a:p>
          <a:p>
            <a:pPr>
              <a:buFont typeface="Wingdings" panose="05000000000000000000" pitchFamily="2" charset="2"/>
              <a:buChar char="Ø"/>
            </a:pPr>
            <a:r>
              <a:rPr lang="en-GB" sz="3200" dirty="0">
                <a:solidFill>
                  <a:schemeClr val="tx1"/>
                </a:solidFill>
              </a:rPr>
              <a:t>In the simple plot, the action is </a:t>
            </a:r>
            <a:r>
              <a:rPr lang="en-GB" sz="3200" b="1" i="1" dirty="0">
                <a:solidFill>
                  <a:schemeClr val="tx1"/>
                </a:solidFill>
              </a:rPr>
              <a:t>post hoc</a:t>
            </a:r>
            <a:r>
              <a:rPr lang="en-GB" sz="3200" b="1" dirty="0">
                <a:solidFill>
                  <a:schemeClr val="tx1"/>
                </a:solidFill>
              </a:rPr>
              <a:t> </a:t>
            </a:r>
            <a:r>
              <a:rPr lang="en-GB" sz="3200" dirty="0">
                <a:solidFill>
                  <a:schemeClr val="tx1"/>
                </a:solidFill>
              </a:rPr>
              <a:t>(after)</a:t>
            </a:r>
          </a:p>
          <a:p>
            <a:pPr>
              <a:buFont typeface="Wingdings" panose="05000000000000000000" pitchFamily="2" charset="2"/>
              <a:buChar char="Ø"/>
            </a:pPr>
            <a:r>
              <a:rPr lang="en-GB" sz="3200" dirty="0">
                <a:solidFill>
                  <a:schemeClr val="tx1"/>
                </a:solidFill>
              </a:rPr>
              <a:t>In the complex plot, the action is </a:t>
            </a:r>
            <a:r>
              <a:rPr lang="en-GB" sz="3200" b="1" i="1" dirty="0">
                <a:solidFill>
                  <a:schemeClr val="tx1"/>
                </a:solidFill>
              </a:rPr>
              <a:t>propter hoc</a:t>
            </a:r>
            <a:r>
              <a:rPr lang="en-GB" sz="3200" b="1" dirty="0">
                <a:solidFill>
                  <a:schemeClr val="tx1"/>
                </a:solidFill>
              </a:rPr>
              <a:t> </a:t>
            </a:r>
            <a:r>
              <a:rPr lang="en-GB" sz="3200" dirty="0">
                <a:solidFill>
                  <a:schemeClr val="tx1"/>
                </a:solidFill>
              </a:rPr>
              <a:t>(because of)</a:t>
            </a:r>
          </a:p>
        </p:txBody>
      </p:sp>
    </p:spTree>
    <p:extLst>
      <p:ext uri="{BB962C8B-B14F-4D97-AF65-F5344CB8AC3E}">
        <p14:creationId xmlns:p14="http://schemas.microsoft.com/office/powerpoint/2010/main" val="11087555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287</TotalTime>
  <Words>360</Words>
  <Application>Microsoft Office PowerPoint</Application>
  <PresentationFormat>Widescreen</PresentationFormat>
  <Paragraphs>77</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Century Gothic</vt:lpstr>
      <vt:lpstr>Wingdings</vt:lpstr>
      <vt:lpstr>Wingdings 3</vt:lpstr>
      <vt:lpstr>Ion Boardroom</vt:lpstr>
      <vt:lpstr>DEVELOPMENT OF TRAGEDY</vt:lpstr>
      <vt:lpstr>PowerPoint Presentation</vt:lpstr>
      <vt:lpstr>PowerPoint Presentation</vt:lpstr>
      <vt:lpstr>PowerPoint Presentation</vt:lpstr>
      <vt:lpstr>PowerPoint Presentation</vt:lpstr>
      <vt:lpstr>PowerPoint Presentation</vt:lpstr>
      <vt:lpstr>COMPONENTS OF TRAGEDY</vt:lpstr>
      <vt:lpstr>BASIC CONCEPTS OF A PLOT</vt:lpstr>
      <vt:lpstr>Kınds of plots</vt:lpstr>
      <vt:lpstr>Components of Plot</vt:lpstr>
      <vt:lpstr>QUANTATIVE PARTS OF TRAGEDY</vt:lpstr>
      <vt:lpstr>ASPECTS OF A TRAGIC CHARACTER</vt:lpstr>
      <vt:lpstr>KINDS OF ANAGNORISIS (RECOGNITION)</vt:lpstr>
      <vt:lpstr>PowerPoint Presentation</vt:lpstr>
      <vt:lpstr>KINDS OF TRAGEDY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TRAGEDY</dc:title>
  <dc:creator>Author</dc:creator>
  <cp:lastModifiedBy>Author</cp:lastModifiedBy>
  <cp:revision>60</cp:revision>
  <dcterms:created xsi:type="dcterms:W3CDTF">2020-11-18T19:35:13Z</dcterms:created>
  <dcterms:modified xsi:type="dcterms:W3CDTF">2022-06-28T18:43:24Z</dcterms:modified>
</cp:coreProperties>
</file>