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  <p:sldId id="290" r:id="rId3"/>
    <p:sldId id="257" r:id="rId4"/>
    <p:sldId id="259" r:id="rId5"/>
    <p:sldId id="258" r:id="rId6"/>
    <p:sldId id="261" r:id="rId7"/>
    <p:sldId id="270" r:id="rId8"/>
    <p:sldId id="269" r:id="rId9"/>
    <p:sldId id="296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72077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6024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9497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2508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449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446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7938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09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5086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1341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7240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0D0C484-6C22-42C4-962F-59BA82536049}" type="datetimeFigureOut">
              <a:rPr lang="tr-TR" smtClean="0"/>
              <a:t>1.10.2021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93CD911-BEE1-4A8F-833C-5B1352E0763F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0202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E334B2-1E76-445E-97D1-DE5329BE5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0051" y="1344545"/>
            <a:ext cx="10058400" cy="1927293"/>
          </a:xfrm>
        </p:spPr>
        <p:txBody>
          <a:bodyPr>
            <a:normAutofit/>
          </a:bodyPr>
          <a:lstStyle/>
          <a:p>
            <a:pPr algn="ctr"/>
            <a:r>
              <a:rPr lang="tr-TR" sz="6000" b="1" dirty="0">
                <a:solidFill>
                  <a:srgbClr val="00B050"/>
                </a:solidFill>
              </a:rPr>
              <a:t>İlkokulda Temel Matematik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CB27E61-5FFD-4A91-B949-E132DD25F6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359394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tr-TR" sz="2800" b="1" i="1" cap="none" err="1">
                <a:solidFill>
                  <a:schemeClr val="accent1">
                    <a:lumMod val="75000"/>
                  </a:schemeClr>
                </a:solidFill>
              </a:rPr>
              <a:t>Dr</a:t>
            </a:r>
            <a:r>
              <a:rPr lang="tr-TR" sz="2800" b="1" i="1" cap="none">
                <a:solidFill>
                  <a:schemeClr val="accent1">
                    <a:lumMod val="75000"/>
                  </a:schemeClr>
                </a:solidFill>
              </a:rPr>
              <a:t>. Öğretim Üyesi </a:t>
            </a:r>
            <a:r>
              <a:rPr lang="tr-TR" sz="2800" b="1" i="1" cap="none" dirty="0">
                <a:solidFill>
                  <a:schemeClr val="accent1">
                    <a:lumMod val="75000"/>
                  </a:schemeClr>
                </a:solidFill>
              </a:rPr>
              <a:t>Zeynep AKKURT DENİZLİ</a:t>
            </a:r>
          </a:p>
          <a:p>
            <a:pPr algn="r"/>
            <a:r>
              <a:rPr lang="tr-TR" sz="2800" b="1" i="1" cap="none" dirty="0">
                <a:solidFill>
                  <a:schemeClr val="accent1">
                    <a:lumMod val="75000"/>
                  </a:schemeClr>
                </a:solidFill>
              </a:rPr>
              <a:t>Ankara Üniversitesi</a:t>
            </a:r>
          </a:p>
          <a:p>
            <a:pPr algn="r"/>
            <a:r>
              <a:rPr lang="tr-TR" sz="2800" b="1" i="1" cap="none" dirty="0">
                <a:solidFill>
                  <a:schemeClr val="accent1">
                    <a:lumMod val="75000"/>
                  </a:schemeClr>
                </a:solidFill>
              </a:rPr>
              <a:t>Eğitim Bilimleri Fakültesi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90400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51C3A0A-BC6E-4A98-82F3-BE593A2E2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342775"/>
            <a:ext cx="10058400" cy="972570"/>
          </a:xfrm>
        </p:spPr>
        <p:txBody>
          <a:bodyPr/>
          <a:lstStyle/>
          <a:p>
            <a:r>
              <a:rPr lang="tr-TR" b="1" dirty="0">
                <a:solidFill>
                  <a:schemeClr val="accent2"/>
                </a:solidFill>
              </a:rPr>
              <a:t>Matematik Yapmak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08ABE04-9FC6-4B18-BD6E-43397EB077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276" y="1857801"/>
            <a:ext cx="10810407" cy="5096656"/>
          </a:xfrm>
        </p:spPr>
        <p:txBody>
          <a:bodyPr>
            <a:noAutofit/>
          </a:bodyPr>
          <a:lstStyle/>
          <a:p>
            <a:r>
              <a:rPr lang="tr-TR" sz="2400" b="1" dirty="0">
                <a:solidFill>
                  <a:srgbClr val="FF0000"/>
                </a:solidFill>
              </a:rPr>
              <a:t>Örnekler </a:t>
            </a:r>
          </a:p>
          <a:p>
            <a:endParaRPr lang="tr-TR" sz="2400" b="1" dirty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tr-TR" sz="2400" dirty="0">
                <a:solidFill>
                  <a:srgbClr val="FF0000"/>
                </a:solidFill>
              </a:rPr>
              <a:t>6+7= 5+8 = 4+9</a:t>
            </a:r>
            <a:r>
              <a:rPr lang="tr-TR" sz="2400" dirty="0">
                <a:solidFill>
                  <a:schemeClr val="tx1"/>
                </a:solidFill>
              </a:rPr>
              <a:t>          </a:t>
            </a:r>
          </a:p>
          <a:p>
            <a:pPr marL="0" indent="0">
              <a:buNone/>
            </a:pPr>
            <a:r>
              <a:rPr lang="tr-TR" sz="2400" dirty="0">
                <a:solidFill>
                  <a:schemeClr val="tx1"/>
                </a:solidFill>
              </a:rPr>
              <a:t>Buradaki örüntü/ ilişki nedir? Neler keşfedilebilir?</a:t>
            </a:r>
          </a:p>
          <a:p>
            <a:pPr marL="0" indent="0">
              <a:buNone/>
            </a:pPr>
            <a:endParaRPr lang="tr-TR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2400" dirty="0">
                <a:solidFill>
                  <a:schemeClr val="accent1"/>
                </a:solidFill>
              </a:rPr>
              <a:t>2</a:t>
            </a:r>
            <a:r>
              <a:rPr lang="tr-TR" sz="2400" dirty="0">
                <a:solidFill>
                  <a:schemeClr val="tx1"/>
                </a:solidFill>
              </a:rPr>
              <a:t>. İki tek sayının toplamı çift iken çarpımı neden tektir?</a:t>
            </a:r>
          </a:p>
          <a:p>
            <a:pPr marL="0" indent="0">
              <a:buNone/>
            </a:pPr>
            <a:endParaRPr lang="tr-TR" sz="2400" dirty="0">
              <a:solidFill>
                <a:schemeClr val="tx1"/>
              </a:solidFill>
            </a:endParaRPr>
          </a:p>
          <a:p>
            <a:endParaRPr lang="tr-TR" sz="2400" dirty="0">
              <a:highlight>
                <a:srgbClr val="FFFF00"/>
              </a:highlight>
            </a:endParaRPr>
          </a:p>
          <a:p>
            <a:pPr marL="0" indent="0">
              <a:buNone/>
            </a:pP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F65AF6E-B236-4956-B1B5-5470C8CA79B4}"/>
              </a:ext>
            </a:extLst>
          </p:cNvPr>
          <p:cNvSpPr/>
          <p:nvPr/>
        </p:nvSpPr>
        <p:spPr>
          <a:xfrm>
            <a:off x="8134912" y="1857801"/>
            <a:ext cx="3396771" cy="314239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</a:rPr>
              <a:t>İlişkileri fark etmeye başlayınca matematik yapmaya başlarız!</a:t>
            </a:r>
          </a:p>
        </p:txBody>
      </p:sp>
    </p:spTree>
    <p:extLst>
      <p:ext uri="{BB962C8B-B14F-4D97-AF65-F5344CB8AC3E}">
        <p14:creationId xmlns:p14="http://schemas.microsoft.com/office/powerpoint/2010/main" val="154025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3E08884-9DD7-45EC-BC56-7A2BAD7B9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chemeClr val="accent1"/>
                </a:solidFill>
              </a:rPr>
              <a:t>İçerik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40B968-2413-4656-A376-2F07BC337D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90508"/>
            <a:ext cx="10058400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3600" dirty="0"/>
              <a:t>Matematik nedir?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/>
              <a:t>Matematik Yapmak Nedir?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/>
              <a:t>Matematikte Öğrenme Nasıl Gerçekleşir?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/>
              <a:t>Kavramsal ve </a:t>
            </a:r>
            <a:r>
              <a:rPr lang="tr-TR" sz="3600" dirty="0" err="1"/>
              <a:t>İşlemsel</a:t>
            </a:r>
            <a:r>
              <a:rPr lang="tr-TR" sz="3600" dirty="0"/>
              <a:t> Anlama</a:t>
            </a:r>
          </a:p>
        </p:txBody>
      </p:sp>
    </p:spTree>
    <p:extLst>
      <p:ext uri="{BB962C8B-B14F-4D97-AF65-F5344CB8AC3E}">
        <p14:creationId xmlns:p14="http://schemas.microsoft.com/office/powerpoint/2010/main" val="42617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CA8036B-3AE1-46DF-9D72-6BA7EA050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449" y="286604"/>
            <a:ext cx="10316231" cy="1140264"/>
          </a:xfrm>
        </p:spPr>
        <p:txBody>
          <a:bodyPr/>
          <a:lstStyle/>
          <a:p>
            <a:r>
              <a:rPr lang="tr-TR" b="1" dirty="0">
                <a:solidFill>
                  <a:schemeClr val="accent2"/>
                </a:solidFill>
              </a:rPr>
              <a:t>Matematik Yapmak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2EA3C24-7EF6-4D96-AAEA-2AE722E80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449" y="1903751"/>
            <a:ext cx="10687987" cy="4182256"/>
          </a:xfrm>
          <a:noFill/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2400" b="1" dirty="0">
                <a:solidFill>
                  <a:schemeClr val="tx1"/>
                </a:solidFill>
              </a:rPr>
              <a:t>Bir konuyu bilmek ne demektir?</a:t>
            </a:r>
          </a:p>
          <a:p>
            <a:endParaRPr lang="tr-TR" sz="2400" dirty="0">
              <a:solidFill>
                <a:schemeClr val="tx1"/>
              </a:solidFill>
            </a:endParaRPr>
          </a:p>
          <a:p>
            <a:r>
              <a:rPr lang="tr-TR" sz="2400" dirty="0">
                <a:solidFill>
                  <a:schemeClr val="tx1"/>
                </a:solidFill>
              </a:rPr>
              <a:t>Örneğin; bir öğrencinin geometrik şekiller konusunu bilip bilmediği nasıl anlarsınız? Anlamak için neler yaparsınız?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7" name="Dikdörtgen 6">
            <a:extLst>
              <a:ext uri="{FF2B5EF4-FFF2-40B4-BE49-F238E27FC236}">
                <a16:creationId xmlns:a16="http://schemas.microsoft.com/office/drawing/2014/main" id="{28332B41-EDF0-4F6F-9EA2-94A892D37EEE}"/>
              </a:ext>
            </a:extLst>
          </p:cNvPr>
          <p:cNvSpPr/>
          <p:nvPr/>
        </p:nvSpPr>
        <p:spPr>
          <a:xfrm rot="5400000">
            <a:off x="3136219" y="4368983"/>
            <a:ext cx="1936464" cy="1188257"/>
          </a:xfrm>
          <a:prstGeom prst="rect">
            <a:avLst/>
          </a:prstGeom>
          <a:noFill/>
          <a:ln w="412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İkizkenar Üçgen 9">
            <a:extLst>
              <a:ext uri="{FF2B5EF4-FFF2-40B4-BE49-F238E27FC236}">
                <a16:creationId xmlns:a16="http://schemas.microsoft.com/office/drawing/2014/main" id="{9CC139FE-7A2C-4AB9-B01B-846973DEE4AC}"/>
              </a:ext>
            </a:extLst>
          </p:cNvPr>
          <p:cNvSpPr/>
          <p:nvPr/>
        </p:nvSpPr>
        <p:spPr>
          <a:xfrm rot="1613563">
            <a:off x="6140607" y="3768854"/>
            <a:ext cx="998941" cy="208535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12FCAE41-E5F5-484A-960F-D2F92BD3A482}"/>
              </a:ext>
            </a:extLst>
          </p:cNvPr>
          <p:cNvSpPr/>
          <p:nvPr/>
        </p:nvSpPr>
        <p:spPr>
          <a:xfrm>
            <a:off x="7935668" y="4235779"/>
            <a:ext cx="1379095" cy="1543986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788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0839434-A87D-41D2-8632-39DFACA609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42848"/>
          </a:xfrm>
        </p:spPr>
        <p:txBody>
          <a:bodyPr/>
          <a:lstStyle/>
          <a:p>
            <a:r>
              <a:rPr lang="tr-TR" b="1" dirty="0">
                <a:solidFill>
                  <a:schemeClr val="accent2"/>
                </a:solidFill>
              </a:rPr>
              <a:t>Matematik Yapmak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FA3B3A-3F1D-483B-99BF-7B78C4BBB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429451"/>
            <a:ext cx="10241280" cy="4767385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endParaRPr lang="tr-TR" sz="2400" dirty="0"/>
          </a:p>
          <a:p>
            <a:pPr>
              <a:buFont typeface="Wingdings" panose="05000000000000000000" pitchFamily="2" charset="2"/>
              <a:buChar char="§"/>
            </a:pPr>
            <a:endParaRPr lang="tr-T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Soru: Yandaki şekillerden dikdörtgen </a:t>
            </a:r>
          </a:p>
          <a:p>
            <a:pPr marL="0" indent="0">
              <a:buNone/>
            </a:pPr>
            <a:r>
              <a:rPr lang="tr-TR" sz="2400" dirty="0">
                <a:solidFill>
                  <a:schemeClr val="tx1"/>
                </a:solidFill>
              </a:rPr>
              <a:t>olanları işaretleyiniz.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2400" dirty="0"/>
          </a:p>
          <a:p>
            <a:pPr>
              <a:buFont typeface="Wingdings" panose="05000000000000000000" pitchFamily="2" charset="2"/>
              <a:buChar char="§"/>
            </a:pPr>
            <a:endParaRPr lang="tr-TR" sz="2400" dirty="0"/>
          </a:p>
          <a:p>
            <a:pPr>
              <a:buFont typeface="Wingdings" panose="05000000000000000000" pitchFamily="2" charset="2"/>
              <a:buChar char="§"/>
            </a:pPr>
            <a:endParaRPr lang="tr-TR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Aşağıdaki yanıtları veren öğrenciler dikdörtgen kavramına ilişkin neleri biliyor olabilir?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Her bir öğrenci hakkında ne düşünürsünüz?</a:t>
            </a:r>
            <a:endParaRPr lang="tr-TR" dirty="0">
              <a:solidFill>
                <a:schemeClr val="tx1"/>
              </a:solidFill>
            </a:endParaRPr>
          </a:p>
          <a:p>
            <a:r>
              <a:rPr lang="tr-TR" sz="2200" b="1" dirty="0">
                <a:solidFill>
                  <a:srgbClr val="FF0000"/>
                </a:solidFill>
              </a:rPr>
              <a:t>1. Öğrencinin yanıtı: C                    2. Öğrencinin yanıtı: C, E, H                   3. Öğrencinin yanıtı: C, E</a:t>
            </a:r>
          </a:p>
          <a:p>
            <a:r>
              <a:rPr lang="tr-TR" dirty="0">
                <a:solidFill>
                  <a:srgbClr val="FF0000"/>
                </a:solidFill>
              </a:rPr>
              <a:t> </a:t>
            </a:r>
          </a:p>
        </p:txBody>
      </p:sp>
      <p:pic>
        <p:nvPicPr>
          <p:cNvPr id="4" name="İçerik Yer Tutucusu 3">
            <a:extLst>
              <a:ext uri="{FF2B5EF4-FFF2-40B4-BE49-F238E27FC236}">
                <a16:creationId xmlns:a16="http://schemas.microsoft.com/office/drawing/2014/main" id="{DA74D051-6983-4E5B-9786-0CF919881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1744" y="286603"/>
            <a:ext cx="6262647" cy="385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8797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: Yuvarlatılmış Köşeler 9">
            <a:extLst>
              <a:ext uri="{FF2B5EF4-FFF2-40B4-BE49-F238E27FC236}">
                <a16:creationId xmlns:a16="http://schemas.microsoft.com/office/drawing/2014/main" id="{B79C9050-0CBB-49B6-8D7D-6E177C68710D}"/>
              </a:ext>
            </a:extLst>
          </p:cNvPr>
          <p:cNvSpPr/>
          <p:nvPr/>
        </p:nvSpPr>
        <p:spPr>
          <a:xfrm>
            <a:off x="1619687" y="3612793"/>
            <a:ext cx="8623841" cy="5114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" name="Unvan 1">
            <a:extLst>
              <a:ext uri="{FF2B5EF4-FFF2-40B4-BE49-F238E27FC236}">
                <a16:creationId xmlns:a16="http://schemas.microsoft.com/office/drawing/2014/main" id="{AF46B777-D9D6-445C-B72E-BBDA89AFA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107481"/>
          </a:xfrm>
        </p:spPr>
        <p:txBody>
          <a:bodyPr/>
          <a:lstStyle/>
          <a:p>
            <a:r>
              <a:rPr lang="tr-TR" b="1" dirty="0">
                <a:solidFill>
                  <a:schemeClr val="accent2"/>
                </a:solidFill>
              </a:rPr>
              <a:t>Matematik Yapmak</a:t>
            </a:r>
            <a:endParaRPr lang="tr-TR" dirty="0"/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026E186-9A90-4870-997B-65A30D9D8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408" y="1633929"/>
            <a:ext cx="10058400" cy="5701968"/>
          </a:xfrm>
        </p:spPr>
        <p:txBody>
          <a:bodyPr>
            <a:normAutofit/>
          </a:bodyPr>
          <a:lstStyle/>
          <a:p>
            <a:r>
              <a:rPr lang="tr-TR" sz="2600" dirty="0"/>
              <a:t>      </a:t>
            </a:r>
            <a:r>
              <a:rPr lang="tr-TR" sz="3200" b="1" dirty="0">
                <a:solidFill>
                  <a:srgbClr val="FF0000"/>
                </a:solidFill>
              </a:rPr>
              <a:t>‘ Neden?’  sorusu!  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2600" dirty="0"/>
              <a:t>  </a:t>
            </a:r>
            <a:r>
              <a:rPr lang="tr-TR" b="1" dirty="0"/>
              <a:t>2</a:t>
            </a:r>
            <a:r>
              <a:rPr lang="tr-TR" b="1" dirty="0">
                <a:solidFill>
                  <a:schemeClr val="tx1"/>
                </a:solidFill>
              </a:rPr>
              <a:t>. </a:t>
            </a:r>
            <a:r>
              <a:rPr lang="tr-TR" sz="2400" dirty="0">
                <a:solidFill>
                  <a:schemeClr val="tx1"/>
                </a:solidFill>
              </a:rPr>
              <a:t>öğrenci ‘Bu şekiller dikdörtgen, çünkü hepsi kapıya ya da pencereye benziyor.’ yanıtını verirse bu öğrenci hakkında ne düşünürsünüz? </a:t>
            </a:r>
          </a:p>
          <a:p>
            <a:pPr marL="0" indent="0">
              <a:buNone/>
            </a:pPr>
            <a:r>
              <a:rPr lang="tr-TR" sz="2400" dirty="0">
                <a:solidFill>
                  <a:schemeClr val="tx1"/>
                </a:solidFill>
              </a:rPr>
              <a:t>       </a:t>
            </a:r>
          </a:p>
          <a:p>
            <a:pPr marL="0" indent="0">
              <a:buNone/>
            </a:pPr>
            <a:r>
              <a:rPr lang="tr-TR" sz="2400" dirty="0">
                <a:solidFill>
                  <a:schemeClr val="tx1"/>
                </a:solidFill>
              </a:rPr>
              <a:t>                          Matematik yapmak doğru yanıtı bulmak değildir.</a:t>
            </a:r>
          </a:p>
          <a:p>
            <a:pPr marL="0" indent="0">
              <a:buNone/>
            </a:pPr>
            <a:r>
              <a:rPr lang="tr-TR" sz="2400" dirty="0">
                <a:solidFill>
                  <a:schemeClr val="tx1"/>
                </a:solidFill>
              </a:rPr>
              <a:t>       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2400" dirty="0">
                <a:solidFill>
                  <a:schemeClr val="tx1"/>
                </a:solidFill>
              </a:rPr>
              <a:t>Bir konunun anlaşılması zannettiğimiz kadar kolay değildir.  Bu, ancak sınıfta gerçek anlamda matematik yapmakla mümkündür. </a:t>
            </a:r>
          </a:p>
          <a:p>
            <a:endParaRPr lang="tr-TR" sz="2100" dirty="0">
              <a:highlight>
                <a:srgbClr val="FFFF00"/>
              </a:highlight>
            </a:endParaRPr>
          </a:p>
          <a:p>
            <a:endParaRPr lang="tr-TR" sz="2100" dirty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8" name="Ok: Aşağı 7">
            <a:extLst>
              <a:ext uri="{FF2B5EF4-FFF2-40B4-BE49-F238E27FC236}">
                <a16:creationId xmlns:a16="http://schemas.microsoft.com/office/drawing/2014/main" id="{8954EE01-2158-44FB-ABCA-71CA00FF27B9}"/>
              </a:ext>
            </a:extLst>
          </p:cNvPr>
          <p:cNvSpPr/>
          <p:nvPr/>
        </p:nvSpPr>
        <p:spPr>
          <a:xfrm flipH="1">
            <a:off x="5697511" y="3101337"/>
            <a:ext cx="234097" cy="511457"/>
          </a:xfrm>
          <a:prstGeom prst="down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3636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B3FADE2-5014-4C8F-856B-5E40D0F4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47522"/>
          </a:xfrm>
        </p:spPr>
        <p:txBody>
          <a:bodyPr/>
          <a:lstStyle/>
          <a:p>
            <a:r>
              <a:rPr lang="tr-TR" b="1" dirty="0">
                <a:solidFill>
                  <a:schemeClr val="accent2"/>
                </a:solidFill>
              </a:rPr>
              <a:t>Matematik Yapmak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6F2DFF8-D888-48A1-AB0F-721D8F8E44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714581"/>
            <a:ext cx="10972800" cy="5270835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tr-TR" sz="5100" dirty="0">
                <a:solidFill>
                  <a:schemeClr val="tx1"/>
                </a:solidFill>
              </a:rPr>
              <a:t>Öğrencilerin çizdikleri ya da farklı araçlar (geometri tahtası gibi) kullanarak oluşturdukları dikdörtgenler üzerinde tartışmak (Grup çalışması yapılabilir.)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51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sz="5100" dirty="0">
                <a:solidFill>
                  <a:schemeClr val="tx1"/>
                </a:solidFill>
              </a:rPr>
              <a:t>(Büyüklükleri/konumları farklı olduğu halde neden hepsinin dikdörtgen olduğunu düşündürmek)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51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5100" dirty="0">
                <a:solidFill>
                  <a:schemeClr val="tx1"/>
                </a:solidFill>
              </a:rPr>
              <a:t>Her bir öğrencinin birbirinden farklı dikdörtgen modelleri oluşturmalarını istemek ve oluşturdukları bu dikdörtgenleri kağıda çizdirmek.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51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5100" dirty="0">
                <a:solidFill>
                  <a:schemeClr val="tx1"/>
                </a:solidFill>
              </a:rPr>
              <a:t>Geometri yazılımı kullanmak.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38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5100" dirty="0">
                <a:solidFill>
                  <a:srgbClr val="FF0000"/>
                </a:solidFill>
              </a:rPr>
              <a:t>Bir şeklin dikdörtgen olduğunu nasıl anlıyorsunuz?  Sizce dikdörtgen nedir? Soruları ile tartışma ortamı oluşturmak.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5100" dirty="0">
                <a:solidFill>
                  <a:srgbClr val="FF0000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93245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86106A1-6515-4087-97A3-492BABAA3B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212413"/>
          </a:xfrm>
        </p:spPr>
        <p:txBody>
          <a:bodyPr/>
          <a:lstStyle/>
          <a:p>
            <a:r>
              <a:rPr lang="tr-TR" b="1" dirty="0">
                <a:solidFill>
                  <a:schemeClr val="accent2"/>
                </a:solidFill>
              </a:rPr>
              <a:t>Matematik Yapmak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1106D2-B090-4435-9D1A-E4217CFD9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201" y="1993692"/>
            <a:ext cx="10058400" cy="4430037"/>
          </a:xfrm>
        </p:spPr>
        <p:txBody>
          <a:bodyPr/>
          <a:lstStyle/>
          <a:p>
            <a:pPr marL="0" indent="0">
              <a:buNone/>
            </a:pPr>
            <a:r>
              <a:rPr lang="tr-TR" sz="2400" dirty="0">
                <a:solidFill>
                  <a:srgbClr val="FF0000"/>
                </a:solidFill>
              </a:rPr>
              <a:t>Matematik yapmak için sınıf ortamı nasıl olmalıdır?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Öğrencilere üzerinde uğraşmaya değer etkinlikler sunmak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Etkinliklere ve matematik derslerine özel sınıf düzeni oluşturmak</a:t>
            </a:r>
          </a:p>
          <a:p>
            <a:pPr marL="0" indent="0">
              <a:buNone/>
            </a:pPr>
            <a:endParaRPr lang="tr-TR" sz="2400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tr-TR" sz="2400" dirty="0">
                <a:solidFill>
                  <a:schemeClr val="tx1"/>
                </a:solidFill>
              </a:rPr>
              <a:t>Öğrencilerin matematiksel fikirlerini paylaşıp savunduğu (risk içeren)ortamları oluşturmak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4418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7AA5C2A-A46E-4182-BF4B-7EEC1303B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BD582C"/>
                </a:solidFill>
              </a:rPr>
              <a:t>Matematik Yapmak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EB41E0-605C-4160-9A76-D7E5FD9CE9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3895499"/>
          </a:xfrm>
        </p:spPr>
        <p:txBody>
          <a:bodyPr>
            <a:noAutofit/>
          </a:bodyPr>
          <a:lstStyle/>
          <a:p>
            <a:r>
              <a:rPr lang="tr-TR" sz="2400" dirty="0">
                <a:solidFill>
                  <a:schemeClr val="accent1"/>
                </a:solidFill>
              </a:rPr>
              <a:t> 1.</a:t>
            </a:r>
            <a:r>
              <a:rPr lang="tr-TR" sz="2400" dirty="0"/>
              <a:t> </a:t>
            </a:r>
            <a:r>
              <a:rPr lang="tr-TR" sz="2400" dirty="0">
                <a:solidFill>
                  <a:schemeClr val="tx1"/>
                </a:solidFill>
              </a:rPr>
              <a:t>Tüm açıları dik olan paralelkenar</a:t>
            </a:r>
          </a:p>
          <a:p>
            <a:endParaRPr lang="tr-TR" sz="2400" dirty="0">
              <a:solidFill>
                <a:schemeClr val="tx1"/>
              </a:solidFill>
            </a:endParaRPr>
          </a:p>
          <a:p>
            <a:endParaRPr lang="tr-TR" sz="2400" dirty="0">
              <a:solidFill>
                <a:schemeClr val="tx1"/>
              </a:solidFill>
            </a:endParaRPr>
          </a:p>
          <a:p>
            <a:endParaRPr lang="tr-TR" sz="2400" dirty="0">
              <a:solidFill>
                <a:schemeClr val="tx1"/>
              </a:solidFill>
            </a:endParaRPr>
          </a:p>
          <a:p>
            <a:endParaRPr lang="tr-TR" sz="2400" dirty="0">
              <a:solidFill>
                <a:schemeClr val="tx1"/>
              </a:solidFill>
            </a:endParaRPr>
          </a:p>
          <a:p>
            <a:endParaRPr lang="tr-TR" sz="2400" dirty="0">
              <a:solidFill>
                <a:schemeClr val="tx1"/>
              </a:solidFill>
            </a:endParaRPr>
          </a:p>
          <a:p>
            <a:endParaRPr lang="tr-TR" sz="2400" dirty="0">
              <a:solidFill>
                <a:schemeClr val="tx1"/>
              </a:solidFill>
            </a:endParaRPr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810FC1EE-59E4-478A-AFE3-E32D46A14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7920" y="1845734"/>
            <a:ext cx="4937760" cy="4090371"/>
          </a:xfrm>
        </p:spPr>
        <p:txBody>
          <a:bodyPr>
            <a:normAutofit/>
          </a:bodyPr>
          <a:lstStyle/>
          <a:p>
            <a:r>
              <a:rPr lang="tr-TR" sz="2400" dirty="0">
                <a:solidFill>
                  <a:schemeClr val="accent1"/>
                </a:solidFill>
              </a:rPr>
              <a:t>2. </a:t>
            </a:r>
            <a:r>
              <a:rPr lang="tr-TR" sz="2400" dirty="0">
                <a:solidFill>
                  <a:schemeClr val="tx1"/>
                </a:solidFill>
              </a:rPr>
              <a:t>Sadece karşılıklı kenarları eşit olan ve dört açısı dik olan dörtgen</a:t>
            </a:r>
          </a:p>
          <a:p>
            <a:endParaRPr lang="tr-TR" sz="2400" dirty="0">
              <a:solidFill>
                <a:schemeClr val="tx1"/>
              </a:solidFill>
            </a:endParaRPr>
          </a:p>
          <a:p>
            <a:endParaRPr lang="tr-TR" sz="2400" dirty="0">
              <a:solidFill>
                <a:schemeClr val="tx1"/>
              </a:solidFill>
            </a:endParaRPr>
          </a:p>
          <a:p>
            <a:endParaRPr lang="tr-TR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sz="24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sz="2400" dirty="0">
              <a:solidFill>
                <a:schemeClr val="tx1"/>
              </a:solidFill>
            </a:endParaRPr>
          </a:p>
          <a:p>
            <a:r>
              <a:rPr lang="tr-TR" sz="2400" dirty="0">
                <a:solidFill>
                  <a:schemeClr val="tx1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2400" dirty="0">
              <a:solidFill>
                <a:schemeClr val="tx1"/>
              </a:solidFill>
            </a:endParaRP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C6FA553E-8F07-48DA-8749-283B1688DA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6218" y="3429000"/>
            <a:ext cx="3146841" cy="1328666"/>
          </a:xfrm>
          <a:prstGeom prst="rect">
            <a:avLst/>
          </a:prstGeom>
        </p:spPr>
      </p:pic>
      <p:pic>
        <p:nvPicPr>
          <p:cNvPr id="6" name="Resim 5">
            <a:extLst>
              <a:ext uri="{FF2B5EF4-FFF2-40B4-BE49-F238E27FC236}">
                <a16:creationId xmlns:a16="http://schemas.microsoft.com/office/drawing/2014/main" id="{5E6DE0B9-BF63-4D4C-90F1-A6172D3766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9020" y="3429000"/>
            <a:ext cx="3435560" cy="1577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1504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B2F720-7678-41F6-BB80-2E4A1DF09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983355"/>
          </a:xfrm>
        </p:spPr>
        <p:txBody>
          <a:bodyPr/>
          <a:lstStyle/>
          <a:p>
            <a:r>
              <a:rPr lang="tr-TR" b="1" dirty="0">
                <a:solidFill>
                  <a:srgbClr val="BD582C"/>
                </a:solidFill>
              </a:rPr>
              <a:t>Matematik Yapmak</a:t>
            </a:r>
            <a:endParaRPr lang="tr-TR" dirty="0"/>
          </a:p>
        </p:txBody>
      </p:sp>
      <p:pic>
        <p:nvPicPr>
          <p:cNvPr id="5" name="İçerik Yer Tutucusu 3">
            <a:extLst>
              <a:ext uri="{FF2B5EF4-FFF2-40B4-BE49-F238E27FC236}">
                <a16:creationId xmlns:a16="http://schemas.microsoft.com/office/drawing/2014/main" id="{D462247C-19CD-4A08-A27C-7A861798A3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441" y="1439057"/>
            <a:ext cx="7230073" cy="484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896666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1371</TotalTime>
  <Words>343</Words>
  <Application>Microsoft Office PowerPoint</Application>
  <PresentationFormat>Geniş ekran</PresentationFormat>
  <Paragraphs>76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Calibri</vt:lpstr>
      <vt:lpstr>Calibri Light</vt:lpstr>
      <vt:lpstr>Wingdings</vt:lpstr>
      <vt:lpstr>Geçmişe bakış</vt:lpstr>
      <vt:lpstr>İlkokulda Temel Matematik</vt:lpstr>
      <vt:lpstr>İçerik</vt:lpstr>
      <vt:lpstr>Matematik Yapmak</vt:lpstr>
      <vt:lpstr>Matematik Yapmak</vt:lpstr>
      <vt:lpstr>Matematik Yapmak</vt:lpstr>
      <vt:lpstr>Matematik Yapmak</vt:lpstr>
      <vt:lpstr>Matematik Yapmak</vt:lpstr>
      <vt:lpstr>Matematik Yapmak</vt:lpstr>
      <vt:lpstr>Matematik Yapmak</vt:lpstr>
      <vt:lpstr>Matematik Yapmak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Matematik yapmak</dc:title>
  <dc:creator>AD</dc:creator>
  <cp:lastModifiedBy>AD</cp:lastModifiedBy>
  <cp:revision>79</cp:revision>
  <dcterms:created xsi:type="dcterms:W3CDTF">2019-01-06T12:08:29Z</dcterms:created>
  <dcterms:modified xsi:type="dcterms:W3CDTF">2021-10-01T08:45:30Z</dcterms:modified>
</cp:coreProperties>
</file>