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76" r:id="rId2"/>
    <p:sldId id="397" r:id="rId3"/>
    <p:sldId id="434" r:id="rId4"/>
    <p:sldId id="435" r:id="rId5"/>
    <p:sldId id="398" r:id="rId6"/>
    <p:sldId id="281" r:id="rId7"/>
    <p:sldId id="399" r:id="rId8"/>
    <p:sldId id="400" r:id="rId9"/>
    <p:sldId id="402" r:id="rId10"/>
    <p:sldId id="360" r:id="rId11"/>
    <p:sldId id="403" r:id="rId12"/>
    <p:sldId id="404" r:id="rId13"/>
    <p:sldId id="405" r:id="rId14"/>
    <p:sldId id="406" r:id="rId15"/>
    <p:sldId id="407" r:id="rId16"/>
    <p:sldId id="408" r:id="rId17"/>
    <p:sldId id="409" r:id="rId18"/>
    <p:sldId id="437" r:id="rId19"/>
    <p:sldId id="396" r:id="rId20"/>
    <p:sldId id="386" r:id="rId21"/>
    <p:sldId id="387" r:id="rId22"/>
    <p:sldId id="388" r:id="rId23"/>
    <p:sldId id="389" r:id="rId24"/>
    <p:sldId id="391" r:id="rId25"/>
    <p:sldId id="392" r:id="rId26"/>
    <p:sldId id="393" r:id="rId27"/>
    <p:sldId id="394" r:id="rId28"/>
    <p:sldId id="395" r:id="rId29"/>
    <p:sldId id="493" r:id="rId30"/>
    <p:sldId id="494" r:id="rId31"/>
    <p:sldId id="498" r:id="rId32"/>
    <p:sldId id="421" r:id="rId33"/>
    <p:sldId id="410" r:id="rId34"/>
    <p:sldId id="411" r:id="rId35"/>
    <p:sldId id="412" r:id="rId36"/>
    <p:sldId id="413" r:id="rId37"/>
    <p:sldId id="414" r:id="rId38"/>
    <p:sldId id="415" r:id="rId39"/>
    <p:sldId id="416" r:id="rId40"/>
    <p:sldId id="417" r:id="rId41"/>
    <p:sldId id="418" r:id="rId42"/>
    <p:sldId id="419" r:id="rId43"/>
    <p:sldId id="472" r:id="rId44"/>
    <p:sldId id="473" r:id="rId45"/>
    <p:sldId id="474" r:id="rId46"/>
    <p:sldId id="475" r:id="rId47"/>
    <p:sldId id="476" r:id="rId48"/>
    <p:sldId id="447" r:id="rId49"/>
    <p:sldId id="477" r:id="rId50"/>
    <p:sldId id="482" r:id="rId51"/>
    <p:sldId id="483" r:id="rId52"/>
    <p:sldId id="480" r:id="rId53"/>
    <p:sldId id="484" r:id="rId54"/>
    <p:sldId id="468" r:id="rId55"/>
    <p:sldId id="460" r:id="rId56"/>
    <p:sldId id="463" r:id="rId57"/>
    <p:sldId id="464" r:id="rId58"/>
    <p:sldId id="465" r:id="rId59"/>
    <p:sldId id="466" r:id="rId60"/>
    <p:sldId id="384" r:id="rId61"/>
    <p:sldId id="491" r:id="rId62"/>
    <p:sldId id="442" r:id="rId63"/>
    <p:sldId id="443" r:id="rId64"/>
    <p:sldId id="444" r:id="rId65"/>
    <p:sldId id="445" r:id="rId66"/>
    <p:sldId id="471" r:id="rId67"/>
  </p:sldIdLst>
  <p:sldSz cx="9144000" cy="6858000" type="screen4x3"/>
  <p:notesSz cx="6877050" cy="100028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800000"/>
  </p:clrMru>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598" autoAdjust="0"/>
  </p:normalViewPr>
  <p:slideViewPr>
    <p:cSldViewPr>
      <p:cViewPr varScale="1">
        <p:scale>
          <a:sx n="110" d="100"/>
          <a:sy n="110" d="100"/>
        </p:scale>
        <p:origin x="-164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45DC27-32A6-4995-8D32-474B260C91E4}" type="doc">
      <dgm:prSet loTypeId="urn:microsoft.com/office/officeart/2005/8/layout/hierarchy1" loCatId="hierarchy" qsTypeId="urn:microsoft.com/office/officeart/2005/8/quickstyle/simple1" qsCatId="simple" csTypeId="urn:microsoft.com/office/officeart/2005/8/colors/colorful1#5" csCatId="colorful" phldr="1"/>
      <dgm:spPr/>
      <dgm:t>
        <a:bodyPr/>
        <a:lstStyle/>
        <a:p>
          <a:endParaRPr lang="tr-TR"/>
        </a:p>
      </dgm:t>
    </dgm:pt>
    <dgm:pt modelId="{89E98173-C42A-4EA0-9AC5-397E43A3708C}">
      <dgm:prSet phldrT="[Metin]"/>
      <dgm:spPr/>
      <dgm:t>
        <a:bodyPr/>
        <a:lstStyle/>
        <a:p>
          <a:r>
            <a:rPr lang="tr-TR" b="1" dirty="0" err="1" smtClean="0"/>
            <a:t>Sendromik</a:t>
          </a:r>
          <a:r>
            <a:rPr lang="tr-TR" b="1" dirty="0" smtClean="0"/>
            <a:t> 46,XY GD</a:t>
          </a:r>
          <a:endParaRPr lang="tr-TR" b="1" dirty="0"/>
        </a:p>
      </dgm:t>
    </dgm:pt>
    <dgm:pt modelId="{93957AC5-0FB4-4122-861B-F38519F057C1}" type="parTrans" cxnId="{145A1CA9-F3C1-4876-95BD-921F9CE808F5}">
      <dgm:prSet/>
      <dgm:spPr/>
      <dgm:t>
        <a:bodyPr/>
        <a:lstStyle/>
        <a:p>
          <a:endParaRPr lang="tr-TR" b="1"/>
        </a:p>
      </dgm:t>
    </dgm:pt>
    <dgm:pt modelId="{7CBA06ED-C3C5-4FDA-84AE-15D4A1F234A9}" type="sibTrans" cxnId="{145A1CA9-F3C1-4876-95BD-921F9CE808F5}">
      <dgm:prSet/>
      <dgm:spPr/>
      <dgm:t>
        <a:bodyPr/>
        <a:lstStyle/>
        <a:p>
          <a:endParaRPr lang="tr-TR" b="1"/>
        </a:p>
      </dgm:t>
    </dgm:pt>
    <dgm:pt modelId="{C947D5E1-7CCA-4E7C-9D43-649AEDE0329D}">
      <dgm:prSet phldrT="[Metin]"/>
      <dgm:spPr/>
      <dgm:t>
        <a:bodyPr/>
        <a:lstStyle/>
        <a:p>
          <a:r>
            <a:rPr lang="tr-TR" b="1" dirty="0" smtClean="0"/>
            <a:t>WT1</a:t>
          </a:r>
          <a:endParaRPr lang="tr-TR" b="1" dirty="0"/>
        </a:p>
      </dgm:t>
    </dgm:pt>
    <dgm:pt modelId="{06172238-E009-4668-99F6-2AD2A59EF5E8}" type="parTrans" cxnId="{46841955-80FE-4480-9733-A1F2A2FF19B8}">
      <dgm:prSet/>
      <dgm:spPr/>
      <dgm:t>
        <a:bodyPr/>
        <a:lstStyle/>
        <a:p>
          <a:endParaRPr lang="tr-TR" b="1"/>
        </a:p>
      </dgm:t>
    </dgm:pt>
    <dgm:pt modelId="{8AC4DC9F-B534-485E-B01E-3D3578870284}" type="sibTrans" cxnId="{46841955-80FE-4480-9733-A1F2A2FF19B8}">
      <dgm:prSet/>
      <dgm:spPr/>
      <dgm:t>
        <a:bodyPr/>
        <a:lstStyle/>
        <a:p>
          <a:endParaRPr lang="tr-TR" b="1"/>
        </a:p>
      </dgm:t>
    </dgm:pt>
    <dgm:pt modelId="{9E957067-D727-4A60-BCA9-623AB6676CDC}">
      <dgm:prSet phldrT="[Metin]"/>
      <dgm:spPr/>
      <dgm:t>
        <a:bodyPr/>
        <a:lstStyle/>
        <a:p>
          <a:r>
            <a:rPr lang="tr-TR" b="1" dirty="0" smtClean="0"/>
            <a:t>WAGR</a:t>
          </a:r>
          <a:endParaRPr lang="tr-TR" b="1" dirty="0"/>
        </a:p>
      </dgm:t>
    </dgm:pt>
    <dgm:pt modelId="{B33753E8-3ACA-4D2C-B50A-370E6C0DC196}" type="parTrans" cxnId="{887E2EC2-8EE6-457C-A03A-A73AACB7BA23}">
      <dgm:prSet/>
      <dgm:spPr/>
      <dgm:t>
        <a:bodyPr/>
        <a:lstStyle/>
        <a:p>
          <a:endParaRPr lang="tr-TR" b="1"/>
        </a:p>
      </dgm:t>
    </dgm:pt>
    <dgm:pt modelId="{D79E7185-AF15-4FBE-80B9-358FD0B322E6}" type="sibTrans" cxnId="{887E2EC2-8EE6-457C-A03A-A73AACB7BA23}">
      <dgm:prSet/>
      <dgm:spPr/>
      <dgm:t>
        <a:bodyPr/>
        <a:lstStyle/>
        <a:p>
          <a:endParaRPr lang="tr-TR" b="1"/>
        </a:p>
      </dgm:t>
    </dgm:pt>
    <dgm:pt modelId="{D85F67C9-EE4B-4756-902F-6F5EEE512D5D}">
      <dgm:prSet phldrT="[Metin]"/>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tr-TR" altLang="tr-TR" b="1" dirty="0" err="1" smtClean="0"/>
            <a:t>Denys-Drash</a:t>
          </a:r>
          <a:endParaRPr lang="tr-TR" b="1" dirty="0"/>
        </a:p>
      </dgm:t>
    </dgm:pt>
    <dgm:pt modelId="{C6198E85-791F-4344-87B0-CF42368F245F}" type="parTrans" cxnId="{E855CB60-12A3-4595-B061-C5224625DEDD}">
      <dgm:prSet/>
      <dgm:spPr/>
      <dgm:t>
        <a:bodyPr/>
        <a:lstStyle/>
        <a:p>
          <a:endParaRPr lang="tr-TR" b="1"/>
        </a:p>
      </dgm:t>
    </dgm:pt>
    <dgm:pt modelId="{62CEF2F8-B2DF-45E7-8288-13D11F5DF1BE}" type="sibTrans" cxnId="{E855CB60-12A3-4595-B061-C5224625DEDD}">
      <dgm:prSet/>
      <dgm:spPr/>
      <dgm:t>
        <a:bodyPr/>
        <a:lstStyle/>
        <a:p>
          <a:endParaRPr lang="tr-TR" b="1"/>
        </a:p>
      </dgm:t>
    </dgm:pt>
    <dgm:pt modelId="{3388631B-39BE-4F37-AE00-E3C0217BE293}">
      <dgm:prSet phldrT="[Metin]"/>
      <dgm:spPr/>
      <dgm:t>
        <a:bodyPr/>
        <a:lstStyle/>
        <a:p>
          <a:r>
            <a:rPr lang="tr-TR" b="1" dirty="0" smtClean="0"/>
            <a:t>SOX9</a:t>
          </a:r>
          <a:endParaRPr lang="tr-TR" b="1" dirty="0"/>
        </a:p>
      </dgm:t>
    </dgm:pt>
    <dgm:pt modelId="{E69C147D-D53E-4069-A11A-6B5274311659}" type="parTrans" cxnId="{CC014418-2DCD-4991-A588-7285285DCCBE}">
      <dgm:prSet/>
      <dgm:spPr/>
      <dgm:t>
        <a:bodyPr/>
        <a:lstStyle/>
        <a:p>
          <a:endParaRPr lang="tr-TR" b="1"/>
        </a:p>
      </dgm:t>
    </dgm:pt>
    <dgm:pt modelId="{B9B8DC30-1282-4BA9-A74A-4C0BC15136B2}" type="sibTrans" cxnId="{CC014418-2DCD-4991-A588-7285285DCCBE}">
      <dgm:prSet/>
      <dgm:spPr/>
      <dgm:t>
        <a:bodyPr/>
        <a:lstStyle/>
        <a:p>
          <a:endParaRPr lang="tr-TR" b="1"/>
        </a:p>
      </dgm:t>
    </dgm:pt>
    <dgm:pt modelId="{7ABE21F2-40CF-4168-92C2-6B0A5B7F0984}">
      <dgm:prSet phldrT="[Metin]"/>
      <dgm:spPr/>
      <dgm:t>
        <a:bodyPr/>
        <a:lstStyle/>
        <a:p>
          <a:r>
            <a:rPr lang="tr-TR" b="1" dirty="0" smtClean="0"/>
            <a:t>ATRX</a:t>
          </a:r>
          <a:endParaRPr lang="tr-TR" b="1" dirty="0"/>
        </a:p>
      </dgm:t>
    </dgm:pt>
    <dgm:pt modelId="{B4897325-BAD6-4311-B09F-7266C4A0BC18}" type="parTrans" cxnId="{B8084E4C-182F-4AB9-B652-97A7E17869E9}">
      <dgm:prSet/>
      <dgm:spPr/>
      <dgm:t>
        <a:bodyPr/>
        <a:lstStyle/>
        <a:p>
          <a:endParaRPr lang="tr-TR" b="1"/>
        </a:p>
      </dgm:t>
    </dgm:pt>
    <dgm:pt modelId="{8C5811E7-5A18-45BC-9B90-18EDD7FD2013}" type="sibTrans" cxnId="{B8084E4C-182F-4AB9-B652-97A7E17869E9}">
      <dgm:prSet/>
      <dgm:spPr/>
      <dgm:t>
        <a:bodyPr/>
        <a:lstStyle/>
        <a:p>
          <a:endParaRPr lang="tr-TR" b="1"/>
        </a:p>
      </dgm:t>
    </dgm:pt>
    <dgm:pt modelId="{43F2AB04-49A1-4EF9-8285-FCA26F54F073}">
      <dgm:prSet/>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tr-TR" altLang="tr-TR" b="1" dirty="0" err="1" smtClean="0"/>
            <a:t>Frasier</a:t>
          </a:r>
          <a:endParaRPr lang="tr-TR" b="1" dirty="0"/>
        </a:p>
      </dgm:t>
    </dgm:pt>
    <dgm:pt modelId="{8660B031-DF24-4F45-B6F2-19790E63F0C8}" type="parTrans" cxnId="{D644D293-10A8-48F5-96E5-815DCB547269}">
      <dgm:prSet/>
      <dgm:spPr/>
      <dgm:t>
        <a:bodyPr/>
        <a:lstStyle/>
        <a:p>
          <a:endParaRPr lang="tr-TR" b="1"/>
        </a:p>
      </dgm:t>
    </dgm:pt>
    <dgm:pt modelId="{9AC2406C-258C-4E33-8B00-1DA7EF74E032}" type="sibTrans" cxnId="{D644D293-10A8-48F5-96E5-815DCB547269}">
      <dgm:prSet/>
      <dgm:spPr/>
      <dgm:t>
        <a:bodyPr/>
        <a:lstStyle/>
        <a:p>
          <a:endParaRPr lang="tr-TR" b="1"/>
        </a:p>
      </dgm:t>
    </dgm:pt>
    <dgm:pt modelId="{FDDF31B7-953B-4BF6-BBA1-AB0749DD7CE2}">
      <dgm:prSet/>
      <dgm:spPr/>
      <dgm:t>
        <a:bodyPr/>
        <a:lstStyle/>
        <a:p>
          <a:r>
            <a:rPr lang="tr-TR" dirty="0" err="1" smtClean="0"/>
            <a:t>Meacham</a:t>
          </a:r>
          <a:r>
            <a:rPr lang="tr-TR" dirty="0" smtClean="0"/>
            <a:t> </a:t>
          </a:r>
          <a:endParaRPr lang="tr-TR" dirty="0"/>
        </a:p>
      </dgm:t>
    </dgm:pt>
    <dgm:pt modelId="{76665383-45E1-4069-ADAB-39B090BA8D7B}" type="parTrans" cxnId="{CFDB05B8-992A-43FE-9D2C-BBAC6B47C155}">
      <dgm:prSet/>
      <dgm:spPr/>
      <dgm:t>
        <a:bodyPr/>
        <a:lstStyle/>
        <a:p>
          <a:endParaRPr lang="tr-TR"/>
        </a:p>
      </dgm:t>
    </dgm:pt>
    <dgm:pt modelId="{6AF809C7-09BC-4685-BFCD-AEC262443F39}" type="sibTrans" cxnId="{CFDB05B8-992A-43FE-9D2C-BBAC6B47C155}">
      <dgm:prSet/>
      <dgm:spPr/>
      <dgm:t>
        <a:bodyPr/>
        <a:lstStyle/>
        <a:p>
          <a:endParaRPr lang="tr-TR"/>
        </a:p>
      </dgm:t>
    </dgm:pt>
    <dgm:pt modelId="{7D025313-7B60-4714-9BCB-B3FCE040B13F}" type="pres">
      <dgm:prSet presAssocID="{9445DC27-32A6-4995-8D32-474B260C91E4}" presName="hierChild1" presStyleCnt="0">
        <dgm:presLayoutVars>
          <dgm:chPref val="1"/>
          <dgm:dir/>
          <dgm:animOne val="branch"/>
          <dgm:animLvl val="lvl"/>
          <dgm:resizeHandles/>
        </dgm:presLayoutVars>
      </dgm:prSet>
      <dgm:spPr/>
      <dgm:t>
        <a:bodyPr/>
        <a:lstStyle/>
        <a:p>
          <a:endParaRPr lang="tr-TR"/>
        </a:p>
      </dgm:t>
    </dgm:pt>
    <dgm:pt modelId="{D931052E-A275-4F4D-8DAF-90437C5DB472}" type="pres">
      <dgm:prSet presAssocID="{89E98173-C42A-4EA0-9AC5-397E43A3708C}" presName="hierRoot1" presStyleCnt="0"/>
      <dgm:spPr/>
      <dgm:t>
        <a:bodyPr/>
        <a:lstStyle/>
        <a:p>
          <a:endParaRPr lang="tr-TR"/>
        </a:p>
      </dgm:t>
    </dgm:pt>
    <dgm:pt modelId="{38AF7348-F843-45A5-8359-999C3A8F4345}" type="pres">
      <dgm:prSet presAssocID="{89E98173-C42A-4EA0-9AC5-397E43A3708C}" presName="composite" presStyleCnt="0"/>
      <dgm:spPr/>
      <dgm:t>
        <a:bodyPr/>
        <a:lstStyle/>
        <a:p>
          <a:endParaRPr lang="tr-TR"/>
        </a:p>
      </dgm:t>
    </dgm:pt>
    <dgm:pt modelId="{7D1D3794-5FA0-46DE-AFB4-E375B67BBD2F}" type="pres">
      <dgm:prSet presAssocID="{89E98173-C42A-4EA0-9AC5-397E43A3708C}" presName="background" presStyleLbl="node0" presStyleIdx="0" presStyleCnt="1"/>
      <dgm:spPr/>
      <dgm:t>
        <a:bodyPr/>
        <a:lstStyle/>
        <a:p>
          <a:endParaRPr lang="tr-TR"/>
        </a:p>
      </dgm:t>
    </dgm:pt>
    <dgm:pt modelId="{F2C47D54-95D5-4F18-96B1-8DB6127DA797}" type="pres">
      <dgm:prSet presAssocID="{89E98173-C42A-4EA0-9AC5-397E43A3708C}" presName="text" presStyleLbl="fgAcc0" presStyleIdx="0" presStyleCnt="1" custScaleX="152523">
        <dgm:presLayoutVars>
          <dgm:chPref val="3"/>
        </dgm:presLayoutVars>
      </dgm:prSet>
      <dgm:spPr/>
      <dgm:t>
        <a:bodyPr/>
        <a:lstStyle/>
        <a:p>
          <a:endParaRPr lang="tr-TR"/>
        </a:p>
      </dgm:t>
    </dgm:pt>
    <dgm:pt modelId="{406C25B0-8FBD-41D9-8EA8-EC00746D189F}" type="pres">
      <dgm:prSet presAssocID="{89E98173-C42A-4EA0-9AC5-397E43A3708C}" presName="hierChild2" presStyleCnt="0"/>
      <dgm:spPr/>
      <dgm:t>
        <a:bodyPr/>
        <a:lstStyle/>
        <a:p>
          <a:endParaRPr lang="tr-TR"/>
        </a:p>
      </dgm:t>
    </dgm:pt>
    <dgm:pt modelId="{65B1BE9A-9A81-4F14-8EEF-02AFAC886C02}" type="pres">
      <dgm:prSet presAssocID="{06172238-E009-4668-99F6-2AD2A59EF5E8}" presName="Name10" presStyleLbl="parChTrans1D2" presStyleIdx="0" presStyleCnt="3"/>
      <dgm:spPr/>
      <dgm:t>
        <a:bodyPr/>
        <a:lstStyle/>
        <a:p>
          <a:endParaRPr lang="tr-TR"/>
        </a:p>
      </dgm:t>
    </dgm:pt>
    <dgm:pt modelId="{0AEC40AB-8228-4172-A7BB-63AE89760093}" type="pres">
      <dgm:prSet presAssocID="{C947D5E1-7CCA-4E7C-9D43-649AEDE0329D}" presName="hierRoot2" presStyleCnt="0"/>
      <dgm:spPr/>
      <dgm:t>
        <a:bodyPr/>
        <a:lstStyle/>
        <a:p>
          <a:endParaRPr lang="tr-TR"/>
        </a:p>
      </dgm:t>
    </dgm:pt>
    <dgm:pt modelId="{63041027-1706-4CFF-8474-EF75B7461FC3}" type="pres">
      <dgm:prSet presAssocID="{C947D5E1-7CCA-4E7C-9D43-649AEDE0329D}" presName="composite2" presStyleCnt="0"/>
      <dgm:spPr/>
      <dgm:t>
        <a:bodyPr/>
        <a:lstStyle/>
        <a:p>
          <a:endParaRPr lang="tr-TR"/>
        </a:p>
      </dgm:t>
    </dgm:pt>
    <dgm:pt modelId="{CDAC30FB-22FE-4F11-8838-E10EFF720DB5}" type="pres">
      <dgm:prSet presAssocID="{C947D5E1-7CCA-4E7C-9D43-649AEDE0329D}" presName="background2" presStyleLbl="node2" presStyleIdx="0" presStyleCnt="3"/>
      <dgm:spPr/>
      <dgm:t>
        <a:bodyPr/>
        <a:lstStyle/>
        <a:p>
          <a:endParaRPr lang="tr-TR"/>
        </a:p>
      </dgm:t>
    </dgm:pt>
    <dgm:pt modelId="{E1F9FCF2-CBC3-406F-8A1E-ACD198B9D3C6}" type="pres">
      <dgm:prSet presAssocID="{C947D5E1-7CCA-4E7C-9D43-649AEDE0329D}" presName="text2" presStyleLbl="fgAcc2" presStyleIdx="0" presStyleCnt="3">
        <dgm:presLayoutVars>
          <dgm:chPref val="3"/>
        </dgm:presLayoutVars>
      </dgm:prSet>
      <dgm:spPr/>
      <dgm:t>
        <a:bodyPr/>
        <a:lstStyle/>
        <a:p>
          <a:endParaRPr lang="tr-TR"/>
        </a:p>
      </dgm:t>
    </dgm:pt>
    <dgm:pt modelId="{9A80F20A-0620-4C80-B8BD-21CB20D539A4}" type="pres">
      <dgm:prSet presAssocID="{C947D5E1-7CCA-4E7C-9D43-649AEDE0329D}" presName="hierChild3" presStyleCnt="0"/>
      <dgm:spPr/>
      <dgm:t>
        <a:bodyPr/>
        <a:lstStyle/>
        <a:p>
          <a:endParaRPr lang="tr-TR"/>
        </a:p>
      </dgm:t>
    </dgm:pt>
    <dgm:pt modelId="{F5B956BC-D39B-4971-9693-87A3CA306DA5}" type="pres">
      <dgm:prSet presAssocID="{B33753E8-3ACA-4D2C-B50A-370E6C0DC196}" presName="Name17" presStyleLbl="parChTrans1D3" presStyleIdx="0" presStyleCnt="4"/>
      <dgm:spPr/>
      <dgm:t>
        <a:bodyPr/>
        <a:lstStyle/>
        <a:p>
          <a:endParaRPr lang="tr-TR"/>
        </a:p>
      </dgm:t>
    </dgm:pt>
    <dgm:pt modelId="{8663D000-F592-433F-A659-6E3F2A0E92ED}" type="pres">
      <dgm:prSet presAssocID="{9E957067-D727-4A60-BCA9-623AB6676CDC}" presName="hierRoot3" presStyleCnt="0"/>
      <dgm:spPr/>
      <dgm:t>
        <a:bodyPr/>
        <a:lstStyle/>
        <a:p>
          <a:endParaRPr lang="tr-TR"/>
        </a:p>
      </dgm:t>
    </dgm:pt>
    <dgm:pt modelId="{75E19C4F-97AC-46D7-BF5A-7ED451380136}" type="pres">
      <dgm:prSet presAssocID="{9E957067-D727-4A60-BCA9-623AB6676CDC}" presName="composite3" presStyleCnt="0"/>
      <dgm:spPr/>
      <dgm:t>
        <a:bodyPr/>
        <a:lstStyle/>
        <a:p>
          <a:endParaRPr lang="tr-TR"/>
        </a:p>
      </dgm:t>
    </dgm:pt>
    <dgm:pt modelId="{D90A6AE8-6EE7-4106-AD73-79DDFEAF595F}" type="pres">
      <dgm:prSet presAssocID="{9E957067-D727-4A60-BCA9-623AB6676CDC}" presName="background3" presStyleLbl="node3" presStyleIdx="0" presStyleCnt="4"/>
      <dgm:spPr>
        <a:blipFill rotWithShape="0">
          <a:blip xmlns:r="http://schemas.openxmlformats.org/officeDocument/2006/relationships" r:embed="rId1"/>
          <a:stretch>
            <a:fillRect/>
          </a:stretch>
        </a:blipFill>
      </dgm:spPr>
      <dgm:t>
        <a:bodyPr/>
        <a:lstStyle/>
        <a:p>
          <a:endParaRPr lang="tr-TR"/>
        </a:p>
      </dgm:t>
    </dgm:pt>
    <dgm:pt modelId="{EE97DC8D-94CB-401C-9D14-44FBCAF8B534}" type="pres">
      <dgm:prSet presAssocID="{9E957067-D727-4A60-BCA9-623AB6676CDC}" presName="text3" presStyleLbl="fgAcc3" presStyleIdx="0" presStyleCnt="4">
        <dgm:presLayoutVars>
          <dgm:chPref val="3"/>
        </dgm:presLayoutVars>
      </dgm:prSet>
      <dgm:spPr/>
      <dgm:t>
        <a:bodyPr/>
        <a:lstStyle/>
        <a:p>
          <a:endParaRPr lang="tr-TR"/>
        </a:p>
      </dgm:t>
    </dgm:pt>
    <dgm:pt modelId="{075648AD-5FE0-445A-946A-8C9A64A051C4}" type="pres">
      <dgm:prSet presAssocID="{9E957067-D727-4A60-BCA9-623AB6676CDC}" presName="hierChild4" presStyleCnt="0"/>
      <dgm:spPr/>
      <dgm:t>
        <a:bodyPr/>
        <a:lstStyle/>
        <a:p>
          <a:endParaRPr lang="tr-TR"/>
        </a:p>
      </dgm:t>
    </dgm:pt>
    <dgm:pt modelId="{7283E23D-15CF-4E02-8652-B83C4F5BB851}" type="pres">
      <dgm:prSet presAssocID="{C6198E85-791F-4344-87B0-CF42368F245F}" presName="Name17" presStyleLbl="parChTrans1D3" presStyleIdx="1" presStyleCnt="4"/>
      <dgm:spPr/>
      <dgm:t>
        <a:bodyPr/>
        <a:lstStyle/>
        <a:p>
          <a:endParaRPr lang="tr-TR"/>
        </a:p>
      </dgm:t>
    </dgm:pt>
    <dgm:pt modelId="{46531949-DB82-4F68-AB22-601739DF2F5C}" type="pres">
      <dgm:prSet presAssocID="{D85F67C9-EE4B-4756-902F-6F5EEE512D5D}" presName="hierRoot3" presStyleCnt="0"/>
      <dgm:spPr/>
      <dgm:t>
        <a:bodyPr/>
        <a:lstStyle/>
        <a:p>
          <a:endParaRPr lang="tr-TR"/>
        </a:p>
      </dgm:t>
    </dgm:pt>
    <dgm:pt modelId="{5AB19596-9C78-4BEB-BD3D-44704AB9A2E6}" type="pres">
      <dgm:prSet presAssocID="{D85F67C9-EE4B-4756-902F-6F5EEE512D5D}" presName="composite3" presStyleCnt="0"/>
      <dgm:spPr/>
      <dgm:t>
        <a:bodyPr/>
        <a:lstStyle/>
        <a:p>
          <a:endParaRPr lang="tr-TR"/>
        </a:p>
      </dgm:t>
    </dgm:pt>
    <dgm:pt modelId="{03A25118-F793-470E-A86C-1A6F4D7D42C9}" type="pres">
      <dgm:prSet presAssocID="{D85F67C9-EE4B-4756-902F-6F5EEE512D5D}" presName="background3" presStyleLbl="node3" presStyleIdx="1" presStyleCnt="4"/>
      <dgm:spPr/>
      <dgm:t>
        <a:bodyPr/>
        <a:lstStyle/>
        <a:p>
          <a:endParaRPr lang="tr-TR"/>
        </a:p>
      </dgm:t>
    </dgm:pt>
    <dgm:pt modelId="{11D7B612-ED0F-40D4-B9DF-E947D248E3EE}" type="pres">
      <dgm:prSet presAssocID="{D85F67C9-EE4B-4756-902F-6F5EEE512D5D}" presName="text3" presStyleLbl="fgAcc3" presStyleIdx="1" presStyleCnt="4">
        <dgm:presLayoutVars>
          <dgm:chPref val="3"/>
        </dgm:presLayoutVars>
      </dgm:prSet>
      <dgm:spPr/>
      <dgm:t>
        <a:bodyPr/>
        <a:lstStyle/>
        <a:p>
          <a:endParaRPr lang="tr-TR"/>
        </a:p>
      </dgm:t>
    </dgm:pt>
    <dgm:pt modelId="{D814AB79-E26B-4D29-B6E9-D3232365EA0C}" type="pres">
      <dgm:prSet presAssocID="{D85F67C9-EE4B-4756-902F-6F5EEE512D5D}" presName="hierChild4" presStyleCnt="0"/>
      <dgm:spPr/>
      <dgm:t>
        <a:bodyPr/>
        <a:lstStyle/>
        <a:p>
          <a:endParaRPr lang="tr-TR"/>
        </a:p>
      </dgm:t>
    </dgm:pt>
    <dgm:pt modelId="{59EC3DC9-AE63-4C9A-8B6E-A6C829C6A537}" type="pres">
      <dgm:prSet presAssocID="{8660B031-DF24-4F45-B6F2-19790E63F0C8}" presName="Name17" presStyleLbl="parChTrans1D3" presStyleIdx="2" presStyleCnt="4"/>
      <dgm:spPr/>
      <dgm:t>
        <a:bodyPr/>
        <a:lstStyle/>
        <a:p>
          <a:endParaRPr lang="tr-TR"/>
        </a:p>
      </dgm:t>
    </dgm:pt>
    <dgm:pt modelId="{1CDC16F4-1589-4D8F-8370-1CCBC0DBE191}" type="pres">
      <dgm:prSet presAssocID="{43F2AB04-49A1-4EF9-8285-FCA26F54F073}" presName="hierRoot3" presStyleCnt="0"/>
      <dgm:spPr/>
      <dgm:t>
        <a:bodyPr/>
        <a:lstStyle/>
        <a:p>
          <a:endParaRPr lang="tr-TR"/>
        </a:p>
      </dgm:t>
    </dgm:pt>
    <dgm:pt modelId="{8717CB63-3FD3-4FE5-AAD4-764C1323415A}" type="pres">
      <dgm:prSet presAssocID="{43F2AB04-49A1-4EF9-8285-FCA26F54F073}" presName="composite3" presStyleCnt="0"/>
      <dgm:spPr/>
      <dgm:t>
        <a:bodyPr/>
        <a:lstStyle/>
        <a:p>
          <a:endParaRPr lang="tr-TR"/>
        </a:p>
      </dgm:t>
    </dgm:pt>
    <dgm:pt modelId="{DDF4586F-9B42-4C41-893D-8F5F7FB81C4E}" type="pres">
      <dgm:prSet presAssocID="{43F2AB04-49A1-4EF9-8285-FCA26F54F073}" presName="background3" presStyleLbl="node3" presStyleIdx="2" presStyleCnt="4"/>
      <dgm:spPr>
        <a:blipFill rotWithShape="0">
          <a:blip xmlns:r="http://schemas.openxmlformats.org/officeDocument/2006/relationships" r:embed="rId1"/>
          <a:stretch>
            <a:fillRect/>
          </a:stretch>
        </a:blipFill>
      </dgm:spPr>
      <dgm:t>
        <a:bodyPr/>
        <a:lstStyle/>
        <a:p>
          <a:endParaRPr lang="tr-TR"/>
        </a:p>
      </dgm:t>
    </dgm:pt>
    <dgm:pt modelId="{FA79D0E5-DDAE-4319-BCFC-D1DB673F83B4}" type="pres">
      <dgm:prSet presAssocID="{43F2AB04-49A1-4EF9-8285-FCA26F54F073}" presName="text3" presStyleLbl="fgAcc3" presStyleIdx="2" presStyleCnt="4">
        <dgm:presLayoutVars>
          <dgm:chPref val="3"/>
        </dgm:presLayoutVars>
      </dgm:prSet>
      <dgm:spPr/>
      <dgm:t>
        <a:bodyPr/>
        <a:lstStyle/>
        <a:p>
          <a:endParaRPr lang="tr-TR"/>
        </a:p>
      </dgm:t>
    </dgm:pt>
    <dgm:pt modelId="{F9030263-47AC-4E9B-B7A6-520DFAA76208}" type="pres">
      <dgm:prSet presAssocID="{43F2AB04-49A1-4EF9-8285-FCA26F54F073}" presName="hierChild4" presStyleCnt="0"/>
      <dgm:spPr/>
      <dgm:t>
        <a:bodyPr/>
        <a:lstStyle/>
        <a:p>
          <a:endParaRPr lang="tr-TR"/>
        </a:p>
      </dgm:t>
    </dgm:pt>
    <dgm:pt modelId="{9A72E200-CE4A-421B-8256-613673F0B3C2}" type="pres">
      <dgm:prSet presAssocID="{76665383-45E1-4069-ADAB-39B090BA8D7B}" presName="Name17" presStyleLbl="parChTrans1D3" presStyleIdx="3" presStyleCnt="4"/>
      <dgm:spPr/>
      <dgm:t>
        <a:bodyPr/>
        <a:lstStyle/>
        <a:p>
          <a:endParaRPr lang="tr-TR"/>
        </a:p>
      </dgm:t>
    </dgm:pt>
    <dgm:pt modelId="{4903C197-6F27-4BB7-9158-7878C25D1DC7}" type="pres">
      <dgm:prSet presAssocID="{FDDF31B7-953B-4BF6-BBA1-AB0749DD7CE2}" presName="hierRoot3" presStyleCnt="0"/>
      <dgm:spPr/>
    </dgm:pt>
    <dgm:pt modelId="{6A096552-C41A-42BB-BE60-99146BACF5BB}" type="pres">
      <dgm:prSet presAssocID="{FDDF31B7-953B-4BF6-BBA1-AB0749DD7CE2}" presName="composite3" presStyleCnt="0"/>
      <dgm:spPr/>
    </dgm:pt>
    <dgm:pt modelId="{75882234-0ED3-485B-BE5A-DCD32F154992}" type="pres">
      <dgm:prSet presAssocID="{FDDF31B7-953B-4BF6-BBA1-AB0749DD7CE2}" presName="background3" presStyleLbl="node3" presStyleIdx="3" presStyleCnt="4"/>
      <dgm:spPr/>
    </dgm:pt>
    <dgm:pt modelId="{ACEEC4F6-660E-4982-BC0F-09814AB4820B}" type="pres">
      <dgm:prSet presAssocID="{FDDF31B7-953B-4BF6-BBA1-AB0749DD7CE2}" presName="text3" presStyleLbl="fgAcc3" presStyleIdx="3" presStyleCnt="4" custScaleX="83368" custScaleY="68411">
        <dgm:presLayoutVars>
          <dgm:chPref val="3"/>
        </dgm:presLayoutVars>
      </dgm:prSet>
      <dgm:spPr/>
      <dgm:t>
        <a:bodyPr/>
        <a:lstStyle/>
        <a:p>
          <a:endParaRPr lang="tr-TR"/>
        </a:p>
      </dgm:t>
    </dgm:pt>
    <dgm:pt modelId="{DFE79816-287F-417A-89C3-8F088292A6E3}" type="pres">
      <dgm:prSet presAssocID="{FDDF31B7-953B-4BF6-BBA1-AB0749DD7CE2}" presName="hierChild4" presStyleCnt="0"/>
      <dgm:spPr/>
    </dgm:pt>
    <dgm:pt modelId="{F38FAFC0-71E3-432C-B86B-5C69D725604E}" type="pres">
      <dgm:prSet presAssocID="{B4897325-BAD6-4311-B09F-7266C4A0BC18}" presName="Name10" presStyleLbl="parChTrans1D2" presStyleIdx="1" presStyleCnt="3"/>
      <dgm:spPr/>
      <dgm:t>
        <a:bodyPr/>
        <a:lstStyle/>
        <a:p>
          <a:endParaRPr lang="tr-TR"/>
        </a:p>
      </dgm:t>
    </dgm:pt>
    <dgm:pt modelId="{A1CB32B0-AD7F-48C6-A28A-9CD7BD3B9778}" type="pres">
      <dgm:prSet presAssocID="{7ABE21F2-40CF-4168-92C2-6B0A5B7F0984}" presName="hierRoot2" presStyleCnt="0"/>
      <dgm:spPr/>
      <dgm:t>
        <a:bodyPr/>
        <a:lstStyle/>
        <a:p>
          <a:endParaRPr lang="tr-TR"/>
        </a:p>
      </dgm:t>
    </dgm:pt>
    <dgm:pt modelId="{C5CD99C8-998C-4C7B-BD62-3D346974825C}" type="pres">
      <dgm:prSet presAssocID="{7ABE21F2-40CF-4168-92C2-6B0A5B7F0984}" presName="composite2" presStyleCnt="0"/>
      <dgm:spPr/>
      <dgm:t>
        <a:bodyPr/>
        <a:lstStyle/>
        <a:p>
          <a:endParaRPr lang="tr-TR"/>
        </a:p>
      </dgm:t>
    </dgm:pt>
    <dgm:pt modelId="{EBB1CF09-432A-411B-984E-539140EBE65E}" type="pres">
      <dgm:prSet presAssocID="{7ABE21F2-40CF-4168-92C2-6B0A5B7F0984}" presName="background2" presStyleLbl="node2" presStyleIdx="1" presStyleCnt="3"/>
      <dgm:spPr/>
      <dgm:t>
        <a:bodyPr/>
        <a:lstStyle/>
        <a:p>
          <a:endParaRPr lang="tr-TR"/>
        </a:p>
      </dgm:t>
    </dgm:pt>
    <dgm:pt modelId="{20910A80-9B0F-4581-8C42-9DA3A482A984}" type="pres">
      <dgm:prSet presAssocID="{7ABE21F2-40CF-4168-92C2-6B0A5B7F0984}" presName="text2" presStyleLbl="fgAcc2" presStyleIdx="1" presStyleCnt="3">
        <dgm:presLayoutVars>
          <dgm:chPref val="3"/>
        </dgm:presLayoutVars>
      </dgm:prSet>
      <dgm:spPr/>
      <dgm:t>
        <a:bodyPr/>
        <a:lstStyle/>
        <a:p>
          <a:endParaRPr lang="tr-TR"/>
        </a:p>
      </dgm:t>
    </dgm:pt>
    <dgm:pt modelId="{3DB44290-D649-4AE5-BF18-C02AA368D655}" type="pres">
      <dgm:prSet presAssocID="{7ABE21F2-40CF-4168-92C2-6B0A5B7F0984}" presName="hierChild3" presStyleCnt="0"/>
      <dgm:spPr/>
      <dgm:t>
        <a:bodyPr/>
        <a:lstStyle/>
        <a:p>
          <a:endParaRPr lang="tr-TR"/>
        </a:p>
      </dgm:t>
    </dgm:pt>
    <dgm:pt modelId="{B3E7EA0F-96F6-4765-AFFA-609952FE9A05}" type="pres">
      <dgm:prSet presAssocID="{E69C147D-D53E-4069-A11A-6B5274311659}" presName="Name10" presStyleLbl="parChTrans1D2" presStyleIdx="2" presStyleCnt="3"/>
      <dgm:spPr/>
      <dgm:t>
        <a:bodyPr/>
        <a:lstStyle/>
        <a:p>
          <a:endParaRPr lang="tr-TR"/>
        </a:p>
      </dgm:t>
    </dgm:pt>
    <dgm:pt modelId="{30E14762-75A2-4F8E-B837-78C4F7CD1C9F}" type="pres">
      <dgm:prSet presAssocID="{3388631B-39BE-4F37-AE00-E3C0217BE293}" presName="hierRoot2" presStyleCnt="0"/>
      <dgm:spPr/>
      <dgm:t>
        <a:bodyPr/>
        <a:lstStyle/>
        <a:p>
          <a:endParaRPr lang="tr-TR"/>
        </a:p>
      </dgm:t>
    </dgm:pt>
    <dgm:pt modelId="{7D4A0B50-2F2C-4BEE-86D1-12FFE4286BBB}" type="pres">
      <dgm:prSet presAssocID="{3388631B-39BE-4F37-AE00-E3C0217BE293}" presName="composite2" presStyleCnt="0"/>
      <dgm:spPr/>
      <dgm:t>
        <a:bodyPr/>
        <a:lstStyle/>
        <a:p>
          <a:endParaRPr lang="tr-TR"/>
        </a:p>
      </dgm:t>
    </dgm:pt>
    <dgm:pt modelId="{8E46E5ED-F864-423A-9154-FC74A3E976EF}" type="pres">
      <dgm:prSet presAssocID="{3388631B-39BE-4F37-AE00-E3C0217BE293}" presName="background2" presStyleLbl="node2" presStyleIdx="2" presStyleCnt="3"/>
      <dgm:spPr/>
      <dgm:t>
        <a:bodyPr/>
        <a:lstStyle/>
        <a:p>
          <a:endParaRPr lang="tr-TR"/>
        </a:p>
      </dgm:t>
    </dgm:pt>
    <dgm:pt modelId="{DE1CB259-0A21-4180-A1FC-A15F3AD39E98}" type="pres">
      <dgm:prSet presAssocID="{3388631B-39BE-4F37-AE00-E3C0217BE293}" presName="text2" presStyleLbl="fgAcc2" presStyleIdx="2" presStyleCnt="3">
        <dgm:presLayoutVars>
          <dgm:chPref val="3"/>
        </dgm:presLayoutVars>
      </dgm:prSet>
      <dgm:spPr/>
      <dgm:t>
        <a:bodyPr/>
        <a:lstStyle/>
        <a:p>
          <a:endParaRPr lang="tr-TR"/>
        </a:p>
      </dgm:t>
    </dgm:pt>
    <dgm:pt modelId="{C115EF24-82A7-407C-BB00-6203962CD9AB}" type="pres">
      <dgm:prSet presAssocID="{3388631B-39BE-4F37-AE00-E3C0217BE293}" presName="hierChild3" presStyleCnt="0"/>
      <dgm:spPr/>
      <dgm:t>
        <a:bodyPr/>
        <a:lstStyle/>
        <a:p>
          <a:endParaRPr lang="tr-TR"/>
        </a:p>
      </dgm:t>
    </dgm:pt>
  </dgm:ptLst>
  <dgm:cxnLst>
    <dgm:cxn modelId="{B288CC04-6F4B-4D36-9A1A-30C0DAFF0140}" type="presOf" srcId="{D85F67C9-EE4B-4756-902F-6F5EEE512D5D}" destId="{11D7B612-ED0F-40D4-B9DF-E947D248E3EE}" srcOrd="0" destOrd="0" presId="urn:microsoft.com/office/officeart/2005/8/layout/hierarchy1"/>
    <dgm:cxn modelId="{CC014418-2DCD-4991-A588-7285285DCCBE}" srcId="{89E98173-C42A-4EA0-9AC5-397E43A3708C}" destId="{3388631B-39BE-4F37-AE00-E3C0217BE293}" srcOrd="2" destOrd="0" parTransId="{E69C147D-D53E-4069-A11A-6B5274311659}" sibTransId="{B9B8DC30-1282-4BA9-A74A-4C0BC15136B2}"/>
    <dgm:cxn modelId="{424D1230-7878-4EC4-A8EE-10471342277A}" type="presOf" srcId="{9445DC27-32A6-4995-8D32-474B260C91E4}" destId="{7D025313-7B60-4714-9BCB-B3FCE040B13F}" srcOrd="0" destOrd="0" presId="urn:microsoft.com/office/officeart/2005/8/layout/hierarchy1"/>
    <dgm:cxn modelId="{65B492BE-146B-466C-9300-E02D5BAC1296}" type="presOf" srcId="{3388631B-39BE-4F37-AE00-E3C0217BE293}" destId="{DE1CB259-0A21-4180-A1FC-A15F3AD39E98}" srcOrd="0" destOrd="0" presId="urn:microsoft.com/office/officeart/2005/8/layout/hierarchy1"/>
    <dgm:cxn modelId="{C773A4C3-4FDA-4964-A6EA-27FE34783705}" type="presOf" srcId="{E69C147D-D53E-4069-A11A-6B5274311659}" destId="{B3E7EA0F-96F6-4765-AFFA-609952FE9A05}" srcOrd="0" destOrd="0" presId="urn:microsoft.com/office/officeart/2005/8/layout/hierarchy1"/>
    <dgm:cxn modelId="{D644D293-10A8-48F5-96E5-815DCB547269}" srcId="{C947D5E1-7CCA-4E7C-9D43-649AEDE0329D}" destId="{43F2AB04-49A1-4EF9-8285-FCA26F54F073}" srcOrd="2" destOrd="0" parTransId="{8660B031-DF24-4F45-B6F2-19790E63F0C8}" sibTransId="{9AC2406C-258C-4E33-8B00-1DA7EF74E032}"/>
    <dgm:cxn modelId="{887E2EC2-8EE6-457C-A03A-A73AACB7BA23}" srcId="{C947D5E1-7CCA-4E7C-9D43-649AEDE0329D}" destId="{9E957067-D727-4A60-BCA9-623AB6676CDC}" srcOrd="0" destOrd="0" parTransId="{B33753E8-3ACA-4D2C-B50A-370E6C0DC196}" sibTransId="{D79E7185-AF15-4FBE-80B9-358FD0B322E6}"/>
    <dgm:cxn modelId="{9863F994-2A46-4577-AAE7-DD2FE68BFADC}" type="presOf" srcId="{B4897325-BAD6-4311-B09F-7266C4A0BC18}" destId="{F38FAFC0-71E3-432C-B86B-5C69D725604E}" srcOrd="0" destOrd="0" presId="urn:microsoft.com/office/officeart/2005/8/layout/hierarchy1"/>
    <dgm:cxn modelId="{E855CB60-12A3-4595-B061-C5224625DEDD}" srcId="{C947D5E1-7CCA-4E7C-9D43-649AEDE0329D}" destId="{D85F67C9-EE4B-4756-902F-6F5EEE512D5D}" srcOrd="1" destOrd="0" parTransId="{C6198E85-791F-4344-87B0-CF42368F245F}" sibTransId="{62CEF2F8-B2DF-45E7-8288-13D11F5DF1BE}"/>
    <dgm:cxn modelId="{00A138B2-0E05-46EE-9ABB-7CB5BD54FB1B}" type="presOf" srcId="{C6198E85-791F-4344-87B0-CF42368F245F}" destId="{7283E23D-15CF-4E02-8652-B83C4F5BB851}" srcOrd="0" destOrd="0" presId="urn:microsoft.com/office/officeart/2005/8/layout/hierarchy1"/>
    <dgm:cxn modelId="{C904E540-47EE-4451-921E-B66AE27BC763}" type="presOf" srcId="{B33753E8-3ACA-4D2C-B50A-370E6C0DC196}" destId="{F5B956BC-D39B-4971-9693-87A3CA306DA5}" srcOrd="0" destOrd="0" presId="urn:microsoft.com/office/officeart/2005/8/layout/hierarchy1"/>
    <dgm:cxn modelId="{1498A7BA-6BDC-401F-8296-D07E5E44BFBB}" type="presOf" srcId="{9E957067-D727-4A60-BCA9-623AB6676CDC}" destId="{EE97DC8D-94CB-401C-9D14-44FBCAF8B534}" srcOrd="0" destOrd="0" presId="urn:microsoft.com/office/officeart/2005/8/layout/hierarchy1"/>
    <dgm:cxn modelId="{5948484F-23D9-4C36-9B6C-E0E1F1165495}" type="presOf" srcId="{FDDF31B7-953B-4BF6-BBA1-AB0749DD7CE2}" destId="{ACEEC4F6-660E-4982-BC0F-09814AB4820B}" srcOrd="0" destOrd="0" presId="urn:microsoft.com/office/officeart/2005/8/layout/hierarchy1"/>
    <dgm:cxn modelId="{CFDB05B8-992A-43FE-9D2C-BBAC6B47C155}" srcId="{C947D5E1-7CCA-4E7C-9D43-649AEDE0329D}" destId="{FDDF31B7-953B-4BF6-BBA1-AB0749DD7CE2}" srcOrd="3" destOrd="0" parTransId="{76665383-45E1-4069-ADAB-39B090BA8D7B}" sibTransId="{6AF809C7-09BC-4685-BFCD-AEC262443F39}"/>
    <dgm:cxn modelId="{145A1CA9-F3C1-4876-95BD-921F9CE808F5}" srcId="{9445DC27-32A6-4995-8D32-474B260C91E4}" destId="{89E98173-C42A-4EA0-9AC5-397E43A3708C}" srcOrd="0" destOrd="0" parTransId="{93957AC5-0FB4-4122-861B-F38519F057C1}" sibTransId="{7CBA06ED-C3C5-4FDA-84AE-15D4A1F234A9}"/>
    <dgm:cxn modelId="{2054CEE7-3257-4E31-B043-EF18AB0055AF}" type="presOf" srcId="{43F2AB04-49A1-4EF9-8285-FCA26F54F073}" destId="{FA79D0E5-DDAE-4319-BCFC-D1DB673F83B4}" srcOrd="0" destOrd="0" presId="urn:microsoft.com/office/officeart/2005/8/layout/hierarchy1"/>
    <dgm:cxn modelId="{B8084E4C-182F-4AB9-B652-97A7E17869E9}" srcId="{89E98173-C42A-4EA0-9AC5-397E43A3708C}" destId="{7ABE21F2-40CF-4168-92C2-6B0A5B7F0984}" srcOrd="1" destOrd="0" parTransId="{B4897325-BAD6-4311-B09F-7266C4A0BC18}" sibTransId="{8C5811E7-5A18-45BC-9B90-18EDD7FD2013}"/>
    <dgm:cxn modelId="{909F826C-557E-487F-BAE4-AB519FE4A99E}" type="presOf" srcId="{76665383-45E1-4069-ADAB-39B090BA8D7B}" destId="{9A72E200-CE4A-421B-8256-613673F0B3C2}" srcOrd="0" destOrd="0" presId="urn:microsoft.com/office/officeart/2005/8/layout/hierarchy1"/>
    <dgm:cxn modelId="{44AF08AB-57F2-4D26-B414-4C8B64620DBE}" type="presOf" srcId="{8660B031-DF24-4F45-B6F2-19790E63F0C8}" destId="{59EC3DC9-AE63-4C9A-8B6E-A6C829C6A537}" srcOrd="0" destOrd="0" presId="urn:microsoft.com/office/officeart/2005/8/layout/hierarchy1"/>
    <dgm:cxn modelId="{E4A116A9-E043-4E12-960B-80567A74158F}" type="presOf" srcId="{06172238-E009-4668-99F6-2AD2A59EF5E8}" destId="{65B1BE9A-9A81-4F14-8EEF-02AFAC886C02}" srcOrd="0" destOrd="0" presId="urn:microsoft.com/office/officeart/2005/8/layout/hierarchy1"/>
    <dgm:cxn modelId="{2BFD4622-EBDB-4819-AB0C-ABE2A3E6550A}" type="presOf" srcId="{7ABE21F2-40CF-4168-92C2-6B0A5B7F0984}" destId="{20910A80-9B0F-4581-8C42-9DA3A482A984}" srcOrd="0" destOrd="0" presId="urn:microsoft.com/office/officeart/2005/8/layout/hierarchy1"/>
    <dgm:cxn modelId="{FB2CECC0-F1F6-4F0D-A6B7-B07C75108F2A}" type="presOf" srcId="{89E98173-C42A-4EA0-9AC5-397E43A3708C}" destId="{F2C47D54-95D5-4F18-96B1-8DB6127DA797}" srcOrd="0" destOrd="0" presId="urn:microsoft.com/office/officeart/2005/8/layout/hierarchy1"/>
    <dgm:cxn modelId="{B15579CF-73B9-4BD2-AB98-28E9839147D8}" type="presOf" srcId="{C947D5E1-7CCA-4E7C-9D43-649AEDE0329D}" destId="{E1F9FCF2-CBC3-406F-8A1E-ACD198B9D3C6}" srcOrd="0" destOrd="0" presId="urn:microsoft.com/office/officeart/2005/8/layout/hierarchy1"/>
    <dgm:cxn modelId="{46841955-80FE-4480-9733-A1F2A2FF19B8}" srcId="{89E98173-C42A-4EA0-9AC5-397E43A3708C}" destId="{C947D5E1-7CCA-4E7C-9D43-649AEDE0329D}" srcOrd="0" destOrd="0" parTransId="{06172238-E009-4668-99F6-2AD2A59EF5E8}" sibTransId="{8AC4DC9F-B534-485E-B01E-3D3578870284}"/>
    <dgm:cxn modelId="{FAAA2EA6-A5D0-4A27-B3C1-D40A5A1C46AE}" type="presParOf" srcId="{7D025313-7B60-4714-9BCB-B3FCE040B13F}" destId="{D931052E-A275-4F4D-8DAF-90437C5DB472}" srcOrd="0" destOrd="0" presId="urn:microsoft.com/office/officeart/2005/8/layout/hierarchy1"/>
    <dgm:cxn modelId="{C8690974-CF51-49CC-ACAA-ED4637BCA002}" type="presParOf" srcId="{D931052E-A275-4F4D-8DAF-90437C5DB472}" destId="{38AF7348-F843-45A5-8359-999C3A8F4345}" srcOrd="0" destOrd="0" presId="urn:microsoft.com/office/officeart/2005/8/layout/hierarchy1"/>
    <dgm:cxn modelId="{D3056873-12FA-47A1-8F56-0413C84EF18C}" type="presParOf" srcId="{38AF7348-F843-45A5-8359-999C3A8F4345}" destId="{7D1D3794-5FA0-46DE-AFB4-E375B67BBD2F}" srcOrd="0" destOrd="0" presId="urn:microsoft.com/office/officeart/2005/8/layout/hierarchy1"/>
    <dgm:cxn modelId="{54F703CA-03FF-4B07-9054-C2B218477716}" type="presParOf" srcId="{38AF7348-F843-45A5-8359-999C3A8F4345}" destId="{F2C47D54-95D5-4F18-96B1-8DB6127DA797}" srcOrd="1" destOrd="0" presId="urn:microsoft.com/office/officeart/2005/8/layout/hierarchy1"/>
    <dgm:cxn modelId="{569DAD7A-7CF3-4969-8983-351B5EC396BC}" type="presParOf" srcId="{D931052E-A275-4F4D-8DAF-90437C5DB472}" destId="{406C25B0-8FBD-41D9-8EA8-EC00746D189F}" srcOrd="1" destOrd="0" presId="urn:microsoft.com/office/officeart/2005/8/layout/hierarchy1"/>
    <dgm:cxn modelId="{DDD37E5D-ACE1-478A-AC36-AF3BDD8D9EEB}" type="presParOf" srcId="{406C25B0-8FBD-41D9-8EA8-EC00746D189F}" destId="{65B1BE9A-9A81-4F14-8EEF-02AFAC886C02}" srcOrd="0" destOrd="0" presId="urn:microsoft.com/office/officeart/2005/8/layout/hierarchy1"/>
    <dgm:cxn modelId="{E88ED226-12EE-4BBD-B2FB-029F0D1D2300}" type="presParOf" srcId="{406C25B0-8FBD-41D9-8EA8-EC00746D189F}" destId="{0AEC40AB-8228-4172-A7BB-63AE89760093}" srcOrd="1" destOrd="0" presId="urn:microsoft.com/office/officeart/2005/8/layout/hierarchy1"/>
    <dgm:cxn modelId="{953BBC3B-049C-4B6D-B1F0-EB0A405AA6EC}" type="presParOf" srcId="{0AEC40AB-8228-4172-A7BB-63AE89760093}" destId="{63041027-1706-4CFF-8474-EF75B7461FC3}" srcOrd="0" destOrd="0" presId="urn:microsoft.com/office/officeart/2005/8/layout/hierarchy1"/>
    <dgm:cxn modelId="{424B1B58-8AB6-4AA7-BC3A-702471A93CFA}" type="presParOf" srcId="{63041027-1706-4CFF-8474-EF75B7461FC3}" destId="{CDAC30FB-22FE-4F11-8838-E10EFF720DB5}" srcOrd="0" destOrd="0" presId="urn:microsoft.com/office/officeart/2005/8/layout/hierarchy1"/>
    <dgm:cxn modelId="{EE71F721-2F15-4543-A93D-1ED92B3CB51D}" type="presParOf" srcId="{63041027-1706-4CFF-8474-EF75B7461FC3}" destId="{E1F9FCF2-CBC3-406F-8A1E-ACD198B9D3C6}" srcOrd="1" destOrd="0" presId="urn:microsoft.com/office/officeart/2005/8/layout/hierarchy1"/>
    <dgm:cxn modelId="{314D8EC9-9FD9-4427-943D-F9767C81019D}" type="presParOf" srcId="{0AEC40AB-8228-4172-A7BB-63AE89760093}" destId="{9A80F20A-0620-4C80-B8BD-21CB20D539A4}" srcOrd="1" destOrd="0" presId="urn:microsoft.com/office/officeart/2005/8/layout/hierarchy1"/>
    <dgm:cxn modelId="{5395A75A-0412-4D6A-8A90-161C1665BA8B}" type="presParOf" srcId="{9A80F20A-0620-4C80-B8BD-21CB20D539A4}" destId="{F5B956BC-D39B-4971-9693-87A3CA306DA5}" srcOrd="0" destOrd="0" presId="urn:microsoft.com/office/officeart/2005/8/layout/hierarchy1"/>
    <dgm:cxn modelId="{091D6D8D-A5F8-4DD9-AA3C-5C140E440B1B}" type="presParOf" srcId="{9A80F20A-0620-4C80-B8BD-21CB20D539A4}" destId="{8663D000-F592-433F-A659-6E3F2A0E92ED}" srcOrd="1" destOrd="0" presId="urn:microsoft.com/office/officeart/2005/8/layout/hierarchy1"/>
    <dgm:cxn modelId="{9AB4485D-04E9-4EEE-B002-5B3449CBD711}" type="presParOf" srcId="{8663D000-F592-433F-A659-6E3F2A0E92ED}" destId="{75E19C4F-97AC-46D7-BF5A-7ED451380136}" srcOrd="0" destOrd="0" presId="urn:microsoft.com/office/officeart/2005/8/layout/hierarchy1"/>
    <dgm:cxn modelId="{90E6925C-DC0E-46FF-BEFD-1B6F37765E28}" type="presParOf" srcId="{75E19C4F-97AC-46D7-BF5A-7ED451380136}" destId="{D90A6AE8-6EE7-4106-AD73-79DDFEAF595F}" srcOrd="0" destOrd="0" presId="urn:microsoft.com/office/officeart/2005/8/layout/hierarchy1"/>
    <dgm:cxn modelId="{797B80EE-66BD-4971-A030-4A29C5CD3CC6}" type="presParOf" srcId="{75E19C4F-97AC-46D7-BF5A-7ED451380136}" destId="{EE97DC8D-94CB-401C-9D14-44FBCAF8B534}" srcOrd="1" destOrd="0" presId="urn:microsoft.com/office/officeart/2005/8/layout/hierarchy1"/>
    <dgm:cxn modelId="{2456D4E1-1D4A-4040-835C-20042B191DB4}" type="presParOf" srcId="{8663D000-F592-433F-A659-6E3F2A0E92ED}" destId="{075648AD-5FE0-445A-946A-8C9A64A051C4}" srcOrd="1" destOrd="0" presId="urn:microsoft.com/office/officeart/2005/8/layout/hierarchy1"/>
    <dgm:cxn modelId="{E668A6AC-9EEE-43F6-B76F-2F1C94413FD6}" type="presParOf" srcId="{9A80F20A-0620-4C80-B8BD-21CB20D539A4}" destId="{7283E23D-15CF-4E02-8652-B83C4F5BB851}" srcOrd="2" destOrd="0" presId="urn:microsoft.com/office/officeart/2005/8/layout/hierarchy1"/>
    <dgm:cxn modelId="{4B3AF9F6-E222-4028-8645-7AB4E51B7292}" type="presParOf" srcId="{9A80F20A-0620-4C80-B8BD-21CB20D539A4}" destId="{46531949-DB82-4F68-AB22-601739DF2F5C}" srcOrd="3" destOrd="0" presId="urn:microsoft.com/office/officeart/2005/8/layout/hierarchy1"/>
    <dgm:cxn modelId="{4055425E-2DBF-4959-8283-A28289C0FE3E}" type="presParOf" srcId="{46531949-DB82-4F68-AB22-601739DF2F5C}" destId="{5AB19596-9C78-4BEB-BD3D-44704AB9A2E6}" srcOrd="0" destOrd="0" presId="urn:microsoft.com/office/officeart/2005/8/layout/hierarchy1"/>
    <dgm:cxn modelId="{CE57EE36-4882-4436-AD8F-7AA956830D5F}" type="presParOf" srcId="{5AB19596-9C78-4BEB-BD3D-44704AB9A2E6}" destId="{03A25118-F793-470E-A86C-1A6F4D7D42C9}" srcOrd="0" destOrd="0" presId="urn:microsoft.com/office/officeart/2005/8/layout/hierarchy1"/>
    <dgm:cxn modelId="{D719C928-7AF3-4222-AA74-0DA449B6EAE4}" type="presParOf" srcId="{5AB19596-9C78-4BEB-BD3D-44704AB9A2E6}" destId="{11D7B612-ED0F-40D4-B9DF-E947D248E3EE}" srcOrd="1" destOrd="0" presId="urn:microsoft.com/office/officeart/2005/8/layout/hierarchy1"/>
    <dgm:cxn modelId="{356E2671-D11F-433E-B459-DAABA23F8EE7}" type="presParOf" srcId="{46531949-DB82-4F68-AB22-601739DF2F5C}" destId="{D814AB79-E26B-4D29-B6E9-D3232365EA0C}" srcOrd="1" destOrd="0" presId="urn:microsoft.com/office/officeart/2005/8/layout/hierarchy1"/>
    <dgm:cxn modelId="{A1B40F00-772E-417C-BA52-AF0536FD8A7F}" type="presParOf" srcId="{9A80F20A-0620-4C80-B8BD-21CB20D539A4}" destId="{59EC3DC9-AE63-4C9A-8B6E-A6C829C6A537}" srcOrd="4" destOrd="0" presId="urn:microsoft.com/office/officeart/2005/8/layout/hierarchy1"/>
    <dgm:cxn modelId="{756497BD-B120-4B76-BEB7-894A08368D88}" type="presParOf" srcId="{9A80F20A-0620-4C80-B8BD-21CB20D539A4}" destId="{1CDC16F4-1589-4D8F-8370-1CCBC0DBE191}" srcOrd="5" destOrd="0" presId="urn:microsoft.com/office/officeart/2005/8/layout/hierarchy1"/>
    <dgm:cxn modelId="{8AD5A5BB-B616-479A-813B-F6A649A6FAA2}" type="presParOf" srcId="{1CDC16F4-1589-4D8F-8370-1CCBC0DBE191}" destId="{8717CB63-3FD3-4FE5-AAD4-764C1323415A}" srcOrd="0" destOrd="0" presId="urn:microsoft.com/office/officeart/2005/8/layout/hierarchy1"/>
    <dgm:cxn modelId="{81630EFD-C5DF-4257-9F90-E3C1C304D9DB}" type="presParOf" srcId="{8717CB63-3FD3-4FE5-AAD4-764C1323415A}" destId="{DDF4586F-9B42-4C41-893D-8F5F7FB81C4E}" srcOrd="0" destOrd="0" presId="urn:microsoft.com/office/officeart/2005/8/layout/hierarchy1"/>
    <dgm:cxn modelId="{58FE20BC-9998-47EA-99D6-C28782A9A3C7}" type="presParOf" srcId="{8717CB63-3FD3-4FE5-AAD4-764C1323415A}" destId="{FA79D0E5-DDAE-4319-BCFC-D1DB673F83B4}" srcOrd="1" destOrd="0" presId="urn:microsoft.com/office/officeart/2005/8/layout/hierarchy1"/>
    <dgm:cxn modelId="{A40AE606-A5C8-4028-9D20-D4811A292655}" type="presParOf" srcId="{1CDC16F4-1589-4D8F-8370-1CCBC0DBE191}" destId="{F9030263-47AC-4E9B-B7A6-520DFAA76208}" srcOrd="1" destOrd="0" presId="urn:microsoft.com/office/officeart/2005/8/layout/hierarchy1"/>
    <dgm:cxn modelId="{7CA98B45-E5E6-466E-B6A1-9F2F9A576E75}" type="presParOf" srcId="{9A80F20A-0620-4C80-B8BD-21CB20D539A4}" destId="{9A72E200-CE4A-421B-8256-613673F0B3C2}" srcOrd="6" destOrd="0" presId="urn:microsoft.com/office/officeart/2005/8/layout/hierarchy1"/>
    <dgm:cxn modelId="{D91BD0EE-11CE-490B-ADF9-9257622A3A70}" type="presParOf" srcId="{9A80F20A-0620-4C80-B8BD-21CB20D539A4}" destId="{4903C197-6F27-4BB7-9158-7878C25D1DC7}" srcOrd="7" destOrd="0" presId="urn:microsoft.com/office/officeart/2005/8/layout/hierarchy1"/>
    <dgm:cxn modelId="{9143FF66-35FC-456F-8729-46EE3B21087A}" type="presParOf" srcId="{4903C197-6F27-4BB7-9158-7878C25D1DC7}" destId="{6A096552-C41A-42BB-BE60-99146BACF5BB}" srcOrd="0" destOrd="0" presId="urn:microsoft.com/office/officeart/2005/8/layout/hierarchy1"/>
    <dgm:cxn modelId="{7B8C7E2B-8EBE-40C7-8CB7-3DC6D095AF66}" type="presParOf" srcId="{6A096552-C41A-42BB-BE60-99146BACF5BB}" destId="{75882234-0ED3-485B-BE5A-DCD32F154992}" srcOrd="0" destOrd="0" presId="urn:microsoft.com/office/officeart/2005/8/layout/hierarchy1"/>
    <dgm:cxn modelId="{AB9E9EC2-5001-4E71-822F-DDF407991E1D}" type="presParOf" srcId="{6A096552-C41A-42BB-BE60-99146BACF5BB}" destId="{ACEEC4F6-660E-4982-BC0F-09814AB4820B}" srcOrd="1" destOrd="0" presId="urn:microsoft.com/office/officeart/2005/8/layout/hierarchy1"/>
    <dgm:cxn modelId="{6E90A972-CBF3-4A1B-A4F7-9EA123158AC2}" type="presParOf" srcId="{4903C197-6F27-4BB7-9158-7878C25D1DC7}" destId="{DFE79816-287F-417A-89C3-8F088292A6E3}" srcOrd="1" destOrd="0" presId="urn:microsoft.com/office/officeart/2005/8/layout/hierarchy1"/>
    <dgm:cxn modelId="{278DE20E-F23E-4821-9F93-0CDE3A6320BB}" type="presParOf" srcId="{406C25B0-8FBD-41D9-8EA8-EC00746D189F}" destId="{F38FAFC0-71E3-432C-B86B-5C69D725604E}" srcOrd="2" destOrd="0" presId="urn:microsoft.com/office/officeart/2005/8/layout/hierarchy1"/>
    <dgm:cxn modelId="{709F75C8-830E-445F-B73B-0EDB01FCC686}" type="presParOf" srcId="{406C25B0-8FBD-41D9-8EA8-EC00746D189F}" destId="{A1CB32B0-AD7F-48C6-A28A-9CD7BD3B9778}" srcOrd="3" destOrd="0" presId="urn:microsoft.com/office/officeart/2005/8/layout/hierarchy1"/>
    <dgm:cxn modelId="{0A27FFBD-0D83-4A4B-8604-8840E718C567}" type="presParOf" srcId="{A1CB32B0-AD7F-48C6-A28A-9CD7BD3B9778}" destId="{C5CD99C8-998C-4C7B-BD62-3D346974825C}" srcOrd="0" destOrd="0" presId="urn:microsoft.com/office/officeart/2005/8/layout/hierarchy1"/>
    <dgm:cxn modelId="{A87C6B2F-D310-4030-A68E-37DFF847AF66}" type="presParOf" srcId="{C5CD99C8-998C-4C7B-BD62-3D346974825C}" destId="{EBB1CF09-432A-411B-984E-539140EBE65E}" srcOrd="0" destOrd="0" presId="urn:microsoft.com/office/officeart/2005/8/layout/hierarchy1"/>
    <dgm:cxn modelId="{5A0B2316-9E27-4FEC-A085-74C556F313E1}" type="presParOf" srcId="{C5CD99C8-998C-4C7B-BD62-3D346974825C}" destId="{20910A80-9B0F-4581-8C42-9DA3A482A984}" srcOrd="1" destOrd="0" presId="urn:microsoft.com/office/officeart/2005/8/layout/hierarchy1"/>
    <dgm:cxn modelId="{19E47510-DEC0-41D7-BD31-017F7AC0A81E}" type="presParOf" srcId="{A1CB32B0-AD7F-48C6-A28A-9CD7BD3B9778}" destId="{3DB44290-D649-4AE5-BF18-C02AA368D655}" srcOrd="1" destOrd="0" presId="urn:microsoft.com/office/officeart/2005/8/layout/hierarchy1"/>
    <dgm:cxn modelId="{46C8D72E-9C22-41E5-9825-32F1FD4D18AD}" type="presParOf" srcId="{406C25B0-8FBD-41D9-8EA8-EC00746D189F}" destId="{B3E7EA0F-96F6-4765-AFFA-609952FE9A05}" srcOrd="4" destOrd="0" presId="urn:microsoft.com/office/officeart/2005/8/layout/hierarchy1"/>
    <dgm:cxn modelId="{CDD0A40F-228D-45A1-87B3-D2A9290614ED}" type="presParOf" srcId="{406C25B0-8FBD-41D9-8EA8-EC00746D189F}" destId="{30E14762-75A2-4F8E-B837-78C4F7CD1C9F}" srcOrd="5" destOrd="0" presId="urn:microsoft.com/office/officeart/2005/8/layout/hierarchy1"/>
    <dgm:cxn modelId="{9AAE6AE0-DA4B-4F15-9522-D7C3973FD019}" type="presParOf" srcId="{30E14762-75A2-4F8E-B837-78C4F7CD1C9F}" destId="{7D4A0B50-2F2C-4BEE-86D1-12FFE4286BBB}" srcOrd="0" destOrd="0" presId="urn:microsoft.com/office/officeart/2005/8/layout/hierarchy1"/>
    <dgm:cxn modelId="{CF443B6C-5DCB-446B-BCC3-FE48F01CC75E}" type="presParOf" srcId="{7D4A0B50-2F2C-4BEE-86D1-12FFE4286BBB}" destId="{8E46E5ED-F864-423A-9154-FC74A3E976EF}" srcOrd="0" destOrd="0" presId="urn:microsoft.com/office/officeart/2005/8/layout/hierarchy1"/>
    <dgm:cxn modelId="{AA075862-B6F0-4A61-B921-65B2B614C49D}" type="presParOf" srcId="{7D4A0B50-2F2C-4BEE-86D1-12FFE4286BBB}" destId="{DE1CB259-0A21-4180-A1FC-A15F3AD39E98}" srcOrd="1" destOrd="0" presId="urn:microsoft.com/office/officeart/2005/8/layout/hierarchy1"/>
    <dgm:cxn modelId="{BD945A0C-1A8D-476A-B13E-A7E7011FF0F5}" type="presParOf" srcId="{30E14762-75A2-4F8E-B837-78C4F7CD1C9F}" destId="{C115EF24-82A7-407C-BB00-6203962CD9AB}" srcOrd="1" destOrd="0" presId="urn:microsoft.com/office/officeart/2005/8/layout/hierarchy1"/>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9738" cy="500063"/>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sz="quarter" idx="1"/>
          </p:nvPr>
        </p:nvSpPr>
        <p:spPr>
          <a:xfrm>
            <a:off x="3895725" y="0"/>
            <a:ext cx="2979738" cy="500063"/>
          </a:xfrm>
          <a:prstGeom prst="rect">
            <a:avLst/>
          </a:prstGeom>
        </p:spPr>
        <p:txBody>
          <a:bodyPr vert="horz" lIns="91440" tIns="45720" rIns="91440" bIns="45720" rtlCol="0"/>
          <a:lstStyle>
            <a:lvl1pPr algn="r">
              <a:defRPr sz="1200"/>
            </a:lvl1pPr>
          </a:lstStyle>
          <a:p>
            <a:fld id="{74926718-D5C1-4BEA-8034-DC2A4DE7EE84}" type="datetimeFigureOut">
              <a:rPr lang="tr-TR" smtClean="0"/>
              <a:pPr/>
              <a:t>16.09.2019</a:t>
            </a:fld>
            <a:endParaRPr lang="tr-TR"/>
          </a:p>
        </p:txBody>
      </p:sp>
      <p:sp>
        <p:nvSpPr>
          <p:cNvPr id="4" name="3 Altbilgi Yer Tutucusu"/>
          <p:cNvSpPr>
            <a:spLocks noGrp="1"/>
          </p:cNvSpPr>
          <p:nvPr>
            <p:ph type="ftr" sz="quarter" idx="2"/>
          </p:nvPr>
        </p:nvSpPr>
        <p:spPr>
          <a:xfrm>
            <a:off x="0" y="9501188"/>
            <a:ext cx="2979738" cy="500062"/>
          </a:xfrm>
          <a:prstGeom prst="rect">
            <a:avLst/>
          </a:prstGeom>
        </p:spPr>
        <p:txBody>
          <a:bodyPr vert="horz" lIns="91440" tIns="45720" rIns="91440" bIns="45720" rtlCol="0" anchor="b"/>
          <a:lstStyle>
            <a:lvl1pPr algn="l">
              <a:defRPr sz="1200"/>
            </a:lvl1pPr>
          </a:lstStyle>
          <a:p>
            <a:endParaRPr lang="tr-TR"/>
          </a:p>
        </p:txBody>
      </p:sp>
      <p:sp>
        <p:nvSpPr>
          <p:cNvPr id="5" name="4 Slayt Numarası Yer Tutucusu"/>
          <p:cNvSpPr>
            <a:spLocks noGrp="1"/>
          </p:cNvSpPr>
          <p:nvPr>
            <p:ph type="sldNum" sz="quarter" idx="3"/>
          </p:nvPr>
        </p:nvSpPr>
        <p:spPr>
          <a:xfrm>
            <a:off x="3895725" y="9501188"/>
            <a:ext cx="2979738" cy="500062"/>
          </a:xfrm>
          <a:prstGeom prst="rect">
            <a:avLst/>
          </a:prstGeom>
        </p:spPr>
        <p:txBody>
          <a:bodyPr vert="horz" lIns="91440" tIns="45720" rIns="91440" bIns="45720" rtlCol="0" anchor="b"/>
          <a:lstStyle>
            <a:lvl1pPr algn="r">
              <a:defRPr sz="1200"/>
            </a:lvl1pPr>
          </a:lstStyle>
          <a:p>
            <a:fld id="{10F0D762-05D8-40E8-8EF8-B653E3F3BF01}" type="slidenum">
              <a:rPr lang="tr-TR" smtClean="0"/>
              <a:pPr/>
              <a:t>‹#›</a:t>
            </a:fld>
            <a:endParaRPr lang="tr-T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80055" cy="500142"/>
          </a:xfrm>
          <a:prstGeom prst="rect">
            <a:avLst/>
          </a:prstGeom>
        </p:spPr>
        <p:txBody>
          <a:bodyPr vert="horz" lIns="96451" tIns="48225" rIns="96451" bIns="48225" rtlCol="0"/>
          <a:lstStyle>
            <a:lvl1pPr algn="l">
              <a:defRPr sz="1300"/>
            </a:lvl1pPr>
          </a:lstStyle>
          <a:p>
            <a:endParaRPr lang="tr-TR"/>
          </a:p>
        </p:txBody>
      </p:sp>
      <p:sp>
        <p:nvSpPr>
          <p:cNvPr id="3" name="2 Veri Yer Tutucusu"/>
          <p:cNvSpPr>
            <a:spLocks noGrp="1"/>
          </p:cNvSpPr>
          <p:nvPr>
            <p:ph type="dt" idx="1"/>
          </p:nvPr>
        </p:nvSpPr>
        <p:spPr>
          <a:xfrm>
            <a:off x="3895404" y="0"/>
            <a:ext cx="2980055" cy="500142"/>
          </a:xfrm>
          <a:prstGeom prst="rect">
            <a:avLst/>
          </a:prstGeom>
        </p:spPr>
        <p:txBody>
          <a:bodyPr vert="horz" lIns="96451" tIns="48225" rIns="96451" bIns="48225" rtlCol="0"/>
          <a:lstStyle>
            <a:lvl1pPr algn="r">
              <a:defRPr sz="1300"/>
            </a:lvl1pPr>
          </a:lstStyle>
          <a:p>
            <a:fld id="{657C432A-D462-4887-9E18-C152646B15F5}" type="datetimeFigureOut">
              <a:rPr lang="tr-TR" smtClean="0"/>
              <a:pPr/>
              <a:t>16.09.2019</a:t>
            </a:fld>
            <a:endParaRPr lang="tr-TR"/>
          </a:p>
        </p:txBody>
      </p:sp>
      <p:sp>
        <p:nvSpPr>
          <p:cNvPr id="4" name="3 Slayt Görüntüsü Yer Tutucusu"/>
          <p:cNvSpPr>
            <a:spLocks noGrp="1" noRot="1" noChangeAspect="1"/>
          </p:cNvSpPr>
          <p:nvPr>
            <p:ph type="sldImg" idx="2"/>
          </p:nvPr>
        </p:nvSpPr>
        <p:spPr>
          <a:xfrm>
            <a:off x="939800" y="750888"/>
            <a:ext cx="4997450" cy="3749675"/>
          </a:xfrm>
          <a:prstGeom prst="rect">
            <a:avLst/>
          </a:prstGeom>
          <a:noFill/>
          <a:ln w="12700">
            <a:solidFill>
              <a:prstClr val="black"/>
            </a:solidFill>
          </a:ln>
        </p:spPr>
        <p:txBody>
          <a:bodyPr vert="horz" lIns="96451" tIns="48225" rIns="96451" bIns="48225" rtlCol="0" anchor="ctr"/>
          <a:lstStyle/>
          <a:p>
            <a:endParaRPr lang="tr-TR"/>
          </a:p>
        </p:txBody>
      </p:sp>
      <p:sp>
        <p:nvSpPr>
          <p:cNvPr id="5" name="4 Not Yer Tutucusu"/>
          <p:cNvSpPr>
            <a:spLocks noGrp="1"/>
          </p:cNvSpPr>
          <p:nvPr>
            <p:ph type="body" sz="quarter" idx="3"/>
          </p:nvPr>
        </p:nvSpPr>
        <p:spPr>
          <a:xfrm>
            <a:off x="687705" y="4751348"/>
            <a:ext cx="5501640" cy="4501277"/>
          </a:xfrm>
          <a:prstGeom prst="rect">
            <a:avLst/>
          </a:prstGeom>
        </p:spPr>
        <p:txBody>
          <a:bodyPr vert="horz" lIns="96451" tIns="48225" rIns="96451" bIns="48225"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9500960"/>
            <a:ext cx="2980055" cy="500142"/>
          </a:xfrm>
          <a:prstGeom prst="rect">
            <a:avLst/>
          </a:prstGeom>
        </p:spPr>
        <p:txBody>
          <a:bodyPr vert="horz" lIns="96451" tIns="48225" rIns="96451" bIns="48225" rtlCol="0" anchor="b"/>
          <a:lstStyle>
            <a:lvl1pPr algn="l">
              <a:defRPr sz="1300"/>
            </a:lvl1pPr>
          </a:lstStyle>
          <a:p>
            <a:endParaRPr lang="tr-TR"/>
          </a:p>
        </p:txBody>
      </p:sp>
      <p:sp>
        <p:nvSpPr>
          <p:cNvPr id="7" name="6 Slayt Numarası Yer Tutucusu"/>
          <p:cNvSpPr>
            <a:spLocks noGrp="1"/>
          </p:cNvSpPr>
          <p:nvPr>
            <p:ph type="sldNum" sz="quarter" idx="5"/>
          </p:nvPr>
        </p:nvSpPr>
        <p:spPr>
          <a:xfrm>
            <a:off x="3895404" y="9500960"/>
            <a:ext cx="2980055" cy="500142"/>
          </a:xfrm>
          <a:prstGeom prst="rect">
            <a:avLst/>
          </a:prstGeom>
        </p:spPr>
        <p:txBody>
          <a:bodyPr vert="horz" lIns="96451" tIns="48225" rIns="96451" bIns="48225" rtlCol="0" anchor="b"/>
          <a:lstStyle>
            <a:lvl1pPr algn="r">
              <a:defRPr sz="1300"/>
            </a:lvl1pPr>
          </a:lstStyle>
          <a:p>
            <a:fld id="{9972E691-D0D2-40D6-A3E9-5D762A7D6A4A}"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9972E691-D0D2-40D6-A3E9-5D762A7D6A4A}" type="slidenum">
              <a:rPr lang="tr-TR" smtClean="0"/>
              <a:pPr/>
              <a:t>2</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Slayt Görüntüsü Yer Tutucusu"/>
          <p:cNvSpPr>
            <a:spLocks noGrp="1" noRot="1" noChangeAspect="1" noTextEdit="1"/>
          </p:cNvSpPr>
          <p:nvPr>
            <p:ph type="sldImg"/>
          </p:nvPr>
        </p:nvSpPr>
        <p:spPr>
          <a:ln/>
        </p:spPr>
      </p:sp>
      <p:sp>
        <p:nvSpPr>
          <p:cNvPr id="84995" name="2 Not Yer Tutucusu"/>
          <p:cNvSpPr>
            <a:spLocks noGrp="1"/>
          </p:cNvSpPr>
          <p:nvPr>
            <p:ph type="body" idx="1"/>
          </p:nvPr>
        </p:nvSpPr>
        <p:spPr>
          <a:noFill/>
          <a:ln/>
        </p:spPr>
        <p:txBody>
          <a:bodyPr/>
          <a:lstStyle/>
          <a:p>
            <a:endParaRPr lang="tr-TR" smtClean="0"/>
          </a:p>
        </p:txBody>
      </p:sp>
      <p:sp>
        <p:nvSpPr>
          <p:cNvPr id="84996" name="3 Slayt Numarası Yer Tutucusu"/>
          <p:cNvSpPr>
            <a:spLocks noGrp="1"/>
          </p:cNvSpPr>
          <p:nvPr>
            <p:ph type="sldNum" sz="quarter" idx="5"/>
          </p:nvPr>
        </p:nvSpPr>
        <p:spPr>
          <a:noFill/>
        </p:spPr>
        <p:txBody>
          <a:bodyPr/>
          <a:lstStyle/>
          <a:p>
            <a:fld id="{88B188FD-7A0B-4490-9D29-0B99E8E492DC}" type="slidenum">
              <a:rPr lang="tr-TR" smtClean="0"/>
              <a:pPr/>
              <a:t>60</a:t>
            </a:fld>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F173825D-2982-44E5-A653-3218B0D80BE6}" type="slidenum">
              <a:rPr lang="tr-TR" smtClean="0"/>
              <a:pPr/>
              <a:t>19</a:t>
            </a:fld>
            <a:endParaRPr lang="tr-T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BCAC9F97-05A7-463A-8845-337B1AFACECD}" type="slidenum">
              <a:rPr lang="tr-TR" smtClean="0"/>
              <a:pPr/>
              <a:t>23</a:t>
            </a:fld>
            <a:endParaRPr lang="tr-TR" smtClean="0"/>
          </a:p>
        </p:txBody>
      </p:sp>
      <p:sp>
        <p:nvSpPr>
          <p:cNvPr id="78851" name="Rectangle 7"/>
          <p:cNvSpPr txBox="1">
            <a:spLocks noGrp="1" noChangeArrowheads="1"/>
          </p:cNvSpPr>
          <p:nvPr/>
        </p:nvSpPr>
        <p:spPr bwMode="auto">
          <a:xfrm>
            <a:off x="3895404" y="9500960"/>
            <a:ext cx="2980055" cy="500142"/>
          </a:xfrm>
          <a:prstGeom prst="rect">
            <a:avLst/>
          </a:prstGeom>
          <a:noFill/>
          <a:ln w="9525">
            <a:noFill/>
            <a:miter lim="800000"/>
            <a:headEnd/>
            <a:tailEnd/>
          </a:ln>
        </p:spPr>
        <p:txBody>
          <a:bodyPr lIns="96451" tIns="48225" rIns="96451" bIns="48225" anchor="b"/>
          <a:lstStyle/>
          <a:p>
            <a:pPr algn="r"/>
            <a:fld id="{F0035F8A-56FA-4983-B866-69C1EB549D22}" type="slidenum">
              <a:rPr lang="tr-TR" sz="1300"/>
              <a:pPr algn="r"/>
              <a:t>23</a:t>
            </a:fld>
            <a:endParaRPr lang="tr-TR" sz="1300" dirty="0"/>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3B8AD805-8702-408B-B00C-2C6ED7E26823}" type="slidenum">
              <a:rPr lang="tr-TR" smtClean="0"/>
              <a:pPr/>
              <a:t>24</a:t>
            </a:fld>
            <a:endParaRPr lang="tr-TR" smtClean="0"/>
          </a:p>
        </p:txBody>
      </p:sp>
      <p:sp>
        <p:nvSpPr>
          <p:cNvPr id="79875" name="Rectangle 7"/>
          <p:cNvSpPr txBox="1">
            <a:spLocks noGrp="1" noChangeArrowheads="1"/>
          </p:cNvSpPr>
          <p:nvPr/>
        </p:nvSpPr>
        <p:spPr bwMode="auto">
          <a:xfrm>
            <a:off x="3895404" y="9500960"/>
            <a:ext cx="2980055" cy="500142"/>
          </a:xfrm>
          <a:prstGeom prst="rect">
            <a:avLst/>
          </a:prstGeom>
          <a:noFill/>
          <a:ln w="9525">
            <a:noFill/>
            <a:miter lim="800000"/>
            <a:headEnd/>
            <a:tailEnd/>
          </a:ln>
        </p:spPr>
        <p:txBody>
          <a:bodyPr lIns="96451" tIns="48225" rIns="96451" bIns="48225" anchor="b"/>
          <a:lstStyle/>
          <a:p>
            <a:pPr algn="r"/>
            <a:fld id="{C5A6825D-9FC8-4C53-B740-F86D3F6AA047}" type="slidenum">
              <a:rPr lang="tr-TR" sz="1300"/>
              <a:pPr algn="r"/>
              <a:t>24</a:t>
            </a:fld>
            <a:endParaRPr lang="tr-TR" sz="1300" dirty="0"/>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Slayt Görüntüsü Yer Tutucusu"/>
          <p:cNvSpPr>
            <a:spLocks noGrp="1" noRot="1" noChangeAspect="1" noTextEdit="1"/>
          </p:cNvSpPr>
          <p:nvPr>
            <p:ph type="sldImg"/>
          </p:nvPr>
        </p:nvSpPr>
        <p:spPr>
          <a:ln/>
        </p:spPr>
      </p:sp>
      <p:sp>
        <p:nvSpPr>
          <p:cNvPr id="80899" name="2 Not Yer Tutucusu"/>
          <p:cNvSpPr>
            <a:spLocks noGrp="1"/>
          </p:cNvSpPr>
          <p:nvPr>
            <p:ph type="body" idx="1"/>
          </p:nvPr>
        </p:nvSpPr>
        <p:spPr>
          <a:noFill/>
          <a:ln/>
        </p:spPr>
        <p:txBody>
          <a:bodyPr/>
          <a:lstStyle/>
          <a:p>
            <a:endParaRPr lang="tr-TR" smtClean="0"/>
          </a:p>
        </p:txBody>
      </p:sp>
      <p:sp>
        <p:nvSpPr>
          <p:cNvPr id="80900" name="3 Slayt Numarası Yer Tutucusu"/>
          <p:cNvSpPr>
            <a:spLocks noGrp="1"/>
          </p:cNvSpPr>
          <p:nvPr>
            <p:ph type="sldNum" sz="quarter" idx="5"/>
          </p:nvPr>
        </p:nvSpPr>
        <p:spPr>
          <a:noFill/>
        </p:spPr>
        <p:txBody>
          <a:bodyPr/>
          <a:lstStyle/>
          <a:p>
            <a:fld id="{4F79A780-0501-4FC3-B828-6497DFBD38E9}" type="slidenum">
              <a:rPr lang="tr-TR" smtClean="0"/>
              <a:pPr/>
              <a:t>26</a:t>
            </a:fld>
            <a:endParaRPr lang="tr-T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2B8CC542-1BAB-4816-ADA4-1FFDEB6D4C3B}" type="slidenum">
              <a:rPr lang="tr-TR" smtClean="0"/>
              <a:pPr/>
              <a:t>38</a:t>
            </a:fld>
            <a:endParaRPr lang="tr-TR" smtClean="0"/>
          </a:p>
        </p:txBody>
      </p:sp>
      <p:sp>
        <p:nvSpPr>
          <p:cNvPr id="82947" name="Rectangle 7"/>
          <p:cNvSpPr txBox="1">
            <a:spLocks noGrp="1" noChangeArrowheads="1"/>
          </p:cNvSpPr>
          <p:nvPr/>
        </p:nvSpPr>
        <p:spPr bwMode="auto">
          <a:xfrm>
            <a:off x="3895404" y="9500960"/>
            <a:ext cx="2980055" cy="500142"/>
          </a:xfrm>
          <a:prstGeom prst="rect">
            <a:avLst/>
          </a:prstGeom>
          <a:noFill/>
          <a:ln w="9525">
            <a:noFill/>
            <a:miter lim="800000"/>
            <a:headEnd/>
            <a:tailEnd/>
          </a:ln>
        </p:spPr>
        <p:txBody>
          <a:bodyPr lIns="96451" tIns="48225" rIns="96451" bIns="48225" anchor="b"/>
          <a:lstStyle/>
          <a:p>
            <a:pPr algn="r"/>
            <a:fld id="{2DABD27D-3A1C-496A-8479-B872BFA3D9AA}" type="slidenum">
              <a:rPr lang="tr-TR" sz="1300"/>
              <a:pPr algn="r"/>
              <a:t>38</a:t>
            </a:fld>
            <a:endParaRPr lang="tr-TR" sz="1300" dirty="0"/>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EE6ACB6F-DF98-4615-B500-6318A5DC261D}" type="slidenum">
              <a:rPr lang="tr-TR" smtClean="0"/>
              <a:pPr/>
              <a:t>39</a:t>
            </a:fld>
            <a:endParaRPr lang="tr-TR" smtClean="0"/>
          </a:p>
        </p:txBody>
      </p:sp>
      <p:sp>
        <p:nvSpPr>
          <p:cNvPr id="83971" name="Rectangle 7"/>
          <p:cNvSpPr txBox="1">
            <a:spLocks noGrp="1" noChangeArrowheads="1"/>
          </p:cNvSpPr>
          <p:nvPr/>
        </p:nvSpPr>
        <p:spPr bwMode="auto">
          <a:xfrm>
            <a:off x="3895404" y="9500960"/>
            <a:ext cx="2980055" cy="500142"/>
          </a:xfrm>
          <a:prstGeom prst="rect">
            <a:avLst/>
          </a:prstGeom>
          <a:noFill/>
          <a:ln w="9525">
            <a:noFill/>
            <a:miter lim="800000"/>
            <a:headEnd/>
            <a:tailEnd/>
          </a:ln>
        </p:spPr>
        <p:txBody>
          <a:bodyPr lIns="96451" tIns="48225" rIns="96451" bIns="48225" anchor="b"/>
          <a:lstStyle/>
          <a:p>
            <a:pPr algn="r"/>
            <a:fld id="{CA5AE23D-D50F-40CF-B53C-ED3AD265E84C}" type="slidenum">
              <a:rPr lang="tr-TR" sz="1300"/>
              <a:pPr algn="r"/>
              <a:t>39</a:t>
            </a:fld>
            <a:endParaRPr lang="tr-TR" sz="1300" dirty="0"/>
          </a:p>
        </p:txBody>
      </p:sp>
      <p:sp>
        <p:nvSpPr>
          <p:cNvPr id="83972" name="Rectangle 2"/>
          <p:cNvSpPr>
            <a:spLocks noGrp="1" noRot="1" noChangeAspect="1" noChangeArrowheads="1" noTextEdit="1"/>
          </p:cNvSpPr>
          <p:nvPr>
            <p:ph type="sldImg"/>
          </p:nvPr>
        </p:nvSpPr>
        <p:spPr>
          <a:ln/>
        </p:spPr>
      </p:sp>
      <p:sp>
        <p:nvSpPr>
          <p:cNvPr id="83973"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ayt Görüntüsü Yer Tutucusu 1"/>
          <p:cNvSpPr>
            <a:spLocks noGrp="1" noRot="1" noChangeAspect="1" noTextEdit="1"/>
          </p:cNvSpPr>
          <p:nvPr>
            <p:ph type="sldImg"/>
          </p:nvPr>
        </p:nvSpPr>
        <p:spPr>
          <a:ln/>
        </p:spPr>
      </p:sp>
      <p:sp>
        <p:nvSpPr>
          <p:cNvPr id="63491" name="Not Yer Tutucusu 2"/>
          <p:cNvSpPr>
            <a:spLocks noGrp="1"/>
          </p:cNvSpPr>
          <p:nvPr>
            <p:ph type="body" idx="1"/>
          </p:nvPr>
        </p:nvSpPr>
        <p:spPr>
          <a:noFill/>
        </p:spPr>
        <p:txBody>
          <a:bodyPr/>
          <a:lstStyle/>
          <a:p>
            <a:r>
              <a:rPr lang="en-US" smtClean="0"/>
              <a:t>Clinical Features</a:t>
            </a:r>
          </a:p>
          <a:p>
            <a:r>
              <a:rPr lang="en-US" smtClean="0"/>
              <a:t>Meacham et al. (1991) reported 2 unrelated genetic males with a novel constellation of genital, cardiac, and pulmonary malformations. The genital abnormalities consisted of a true double vagina, retention of mullerian structures, and undervirilization of the external genitalia. Both infants had complex cyanotic congenital heart defects, hypoplastic right lungs, anomalous pulmonary venous return, and abnormalities of the diaphragm. One patient had rhabdomyomatous dysplasia of the lungs. There was no family history of similar defects, no consanguinity, no known exposure to teratogens, and no chromosome abnormality. The authors suggested that the unusual occurrence of a true double vagina should lead to careful pulmonary and cardiac evaluation.  </a:t>
            </a:r>
          </a:p>
          <a:p>
            <a:endParaRPr lang="en-US" smtClean="0"/>
          </a:p>
          <a:p>
            <a:r>
              <a:rPr lang="en-US" smtClean="0"/>
              <a:t>Toriello and Higgins (1991) reported another child with sex reversal and cardiac, pulmonary, and diaphragm defects.</a:t>
            </a:r>
          </a:p>
          <a:p>
            <a:endParaRPr lang="en-US" smtClean="0"/>
          </a:p>
          <a:p>
            <a:r>
              <a:rPr lang="en-US" smtClean="0"/>
              <a:t>Killeen et al. (2002) reported a female infant of 42 weeks' gestation with a left-sided diaphragmatic hernia and a hypoplastic left heart. A true double vagina, absent uterus, and abnormal male gonads were found in the presence of normal external female genitalia. Conventional G-band karyotyping of skin samples revealed a normal male karyotype. The authors stated that this was the fifth reported case of Meacham syndrome.  </a:t>
            </a:r>
          </a:p>
          <a:p>
            <a:endParaRPr lang="en-US" smtClean="0"/>
          </a:p>
          <a:p>
            <a:r>
              <a:rPr lang="en-US" smtClean="0"/>
              <a:t>Suri et al. (2007) reported detailed clinical features of 8 patients, including 2 half-sibs, with Meacham syndrome. All had a normal male karyotype, 46,XY, with complex sex reversal or ambiguous genitalia, and congenital diaphragmatic hernia. Other symptoms, including heart, pulmonary, and genital defects, were variable. All patients died early in life. None had renal mesangial sclerosis or Wilms tumor, thus excluding a diagnosis of Denys-Drash syndrome. </a:t>
            </a:r>
            <a:endParaRPr lang="tr-TR" smtClean="0"/>
          </a:p>
        </p:txBody>
      </p:sp>
      <p:sp>
        <p:nvSpPr>
          <p:cNvPr id="63492" name="Slayt Numarası Yer Tutucusu 3"/>
          <p:cNvSpPr>
            <a:spLocks noGrp="1"/>
          </p:cNvSpPr>
          <p:nvPr>
            <p:ph type="sldNum" sz="quarter" idx="5"/>
          </p:nvPr>
        </p:nvSpPr>
        <p:spPr>
          <a:noFill/>
          <a:ln>
            <a:miter lim="800000"/>
            <a:headEnd/>
            <a:tailEnd/>
          </a:ln>
        </p:spPr>
        <p:txBody>
          <a:bodyPr/>
          <a:lstStyle/>
          <a:p>
            <a:fld id="{AA426529-283A-4AFA-B74E-2C52F67FDF06}" type="slidenum">
              <a:rPr lang="tr-TR" altLang="tr-TR"/>
              <a:pPr/>
              <a:t>55</a:t>
            </a:fld>
            <a:endParaRPr lang="tr-TR" alt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64617DD-1BD9-4181-8776-4B940A78CEC7}" type="datetimeFigureOut">
              <a:rPr lang="tr-TR" smtClean="0"/>
              <a:pPr/>
              <a:t>16.09.2019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60D341C-6087-4777-879A-696B3480E6B8}"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64617DD-1BD9-4181-8776-4B940A78CEC7}" type="datetimeFigureOut">
              <a:rPr lang="tr-TR" smtClean="0"/>
              <a:pPr/>
              <a:t>16.09.2019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60D341C-6087-4777-879A-696B3480E6B8}"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64617DD-1BD9-4181-8776-4B940A78CEC7}" type="datetimeFigureOut">
              <a:rPr lang="tr-TR" smtClean="0"/>
              <a:pPr/>
              <a:t>16.09.2019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60D341C-6087-4777-879A-696B3480E6B8}"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64617DD-1BD9-4181-8776-4B940A78CEC7}" type="datetimeFigureOut">
              <a:rPr lang="tr-TR" smtClean="0"/>
              <a:pPr/>
              <a:t>16.09.2019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60D341C-6087-4777-879A-696B3480E6B8}"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64617DD-1BD9-4181-8776-4B940A78CEC7}" type="datetimeFigureOut">
              <a:rPr lang="tr-TR" smtClean="0"/>
              <a:pPr/>
              <a:t>16.09.2019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60D341C-6087-4777-879A-696B3480E6B8}"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64617DD-1BD9-4181-8776-4B940A78CEC7}" type="datetimeFigureOut">
              <a:rPr lang="tr-TR" smtClean="0"/>
              <a:pPr/>
              <a:t>16.09.2019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A60D341C-6087-4777-879A-696B3480E6B8}"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64617DD-1BD9-4181-8776-4B940A78CEC7}" type="datetimeFigureOut">
              <a:rPr lang="tr-TR" smtClean="0"/>
              <a:pPr/>
              <a:t>16.09.2019</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A60D341C-6087-4777-879A-696B3480E6B8}"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64617DD-1BD9-4181-8776-4B940A78CEC7}" type="datetimeFigureOut">
              <a:rPr lang="tr-TR" smtClean="0"/>
              <a:pPr/>
              <a:t>16.09.2019</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A60D341C-6087-4777-879A-696B3480E6B8}"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64617DD-1BD9-4181-8776-4B940A78CEC7}" type="datetimeFigureOut">
              <a:rPr lang="tr-TR" smtClean="0"/>
              <a:pPr/>
              <a:t>16.09.2019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A60D341C-6087-4777-879A-696B3480E6B8}"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64617DD-1BD9-4181-8776-4B940A78CEC7}" type="datetimeFigureOut">
              <a:rPr lang="tr-TR" smtClean="0"/>
              <a:pPr/>
              <a:t>16.09.2019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A60D341C-6087-4777-879A-696B3480E6B8}"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64617DD-1BD9-4181-8776-4B940A78CEC7}" type="datetimeFigureOut">
              <a:rPr lang="tr-TR" smtClean="0"/>
              <a:pPr/>
              <a:t>16.09.2019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A60D341C-6087-4777-879A-696B3480E6B8}"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4617DD-1BD9-4181-8776-4B940A78CEC7}" type="datetimeFigureOut">
              <a:rPr lang="tr-TR" smtClean="0"/>
              <a:pPr/>
              <a:t>16.09.2019</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D341C-6087-4777-879A-696B3480E6B8}"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9.jpe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8.xml"/><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xml"/><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571472" y="2643182"/>
            <a:ext cx="7786742" cy="1714512"/>
          </a:xfrm>
          <a:solidFill>
            <a:schemeClr val="bg1">
              <a:lumMod val="85000"/>
            </a:schemeClr>
          </a:solidFill>
          <a:ln>
            <a:solidFill>
              <a:schemeClr val="tx2">
                <a:lumMod val="75000"/>
              </a:schemeClr>
            </a:solidFill>
          </a:ln>
        </p:spPr>
        <p:txBody>
          <a:bodyPr>
            <a:normAutofit/>
          </a:bodyPr>
          <a:lstStyle/>
          <a:p>
            <a:r>
              <a:rPr lang="tr-TR" dirty="0" smtClean="0"/>
              <a:t>Cinsiyet Gelişim Bozukluklarında</a:t>
            </a:r>
            <a:br>
              <a:rPr lang="tr-TR" dirty="0" smtClean="0"/>
            </a:br>
            <a:r>
              <a:rPr lang="tr-TR" dirty="0" smtClean="0"/>
              <a:t> Yaklaşım/</a:t>
            </a:r>
            <a:r>
              <a:rPr lang="tr-TR" dirty="0" err="1" smtClean="0"/>
              <a:t>Atipik</a:t>
            </a:r>
            <a:r>
              <a:rPr lang="tr-TR" dirty="0" smtClean="0"/>
              <a:t> </a:t>
            </a:r>
            <a:r>
              <a:rPr lang="tr-TR" dirty="0" err="1" smtClean="0"/>
              <a:t>genitalya</a:t>
            </a:r>
            <a:endParaRPr lang="tr-TR" dirty="0"/>
          </a:p>
        </p:txBody>
      </p:sp>
      <p:sp>
        <p:nvSpPr>
          <p:cNvPr id="3" name="2 Alt Başlık"/>
          <p:cNvSpPr>
            <a:spLocks noGrp="1"/>
          </p:cNvSpPr>
          <p:nvPr>
            <p:ph type="subTitle" idx="1"/>
          </p:nvPr>
        </p:nvSpPr>
        <p:spPr>
          <a:xfrm>
            <a:off x="1142976" y="4357694"/>
            <a:ext cx="6400800" cy="1752600"/>
          </a:xfrm>
          <a:ln>
            <a:solidFill>
              <a:schemeClr val="tx2">
                <a:lumMod val="75000"/>
              </a:schemeClr>
            </a:solidFill>
          </a:ln>
        </p:spPr>
        <p:txBody>
          <a:bodyPr/>
          <a:lstStyle/>
          <a:p>
            <a:r>
              <a:rPr lang="tr-TR" dirty="0" smtClean="0"/>
              <a:t>Dr Merih </a:t>
            </a:r>
            <a:r>
              <a:rPr lang="tr-TR" dirty="0" err="1" smtClean="0"/>
              <a:t>Berberoğlu</a:t>
            </a:r>
            <a:endParaRPr lang="tr-TR" dirty="0" smtClean="0"/>
          </a:p>
          <a:p>
            <a:r>
              <a:rPr lang="tr-TR" dirty="0" smtClean="0"/>
              <a:t>Ankara Üniversitesi Tıp Fakültesi</a:t>
            </a:r>
          </a:p>
          <a:p>
            <a:r>
              <a:rPr lang="tr-TR" dirty="0" smtClean="0"/>
              <a:t>Çocuk Endokrinolojisi Bilim dalı </a:t>
            </a:r>
            <a:endParaRPr lang="tr-TR" dirty="0"/>
          </a:p>
        </p:txBody>
      </p:sp>
      <p:pic>
        <p:nvPicPr>
          <p:cNvPr id="4" name="Picture 5"/>
          <p:cNvPicPr>
            <a:picLocks noChangeAspect="1" noChangeArrowheads="1"/>
          </p:cNvPicPr>
          <p:nvPr/>
        </p:nvPicPr>
        <p:blipFill>
          <a:blip r:embed="rId2"/>
          <a:srcRect/>
          <a:stretch>
            <a:fillRect/>
          </a:stretch>
        </p:blipFill>
        <p:spPr bwMode="auto">
          <a:xfrm>
            <a:off x="179388" y="115888"/>
            <a:ext cx="1944687" cy="1944687"/>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4357686" y="214290"/>
            <a:ext cx="4135829" cy="2357430"/>
          </a:xfrm>
          <a:prstGeom prst="rect">
            <a:avLst/>
          </a:prstGeom>
          <a:noFill/>
          <a:ln w="9525">
            <a:solidFill>
              <a:schemeClr val="tx1"/>
            </a:solidFill>
            <a:miter lim="800000"/>
            <a:headEnd/>
            <a:tailEnd/>
          </a:ln>
        </p:spPr>
      </p:pic>
      <p:sp>
        <p:nvSpPr>
          <p:cNvPr id="6" name="5 Metin kutusu"/>
          <p:cNvSpPr txBox="1"/>
          <p:nvPr/>
        </p:nvSpPr>
        <p:spPr>
          <a:xfrm>
            <a:off x="6572264" y="6215082"/>
            <a:ext cx="1191352" cy="369332"/>
          </a:xfrm>
          <a:prstGeom prst="rect">
            <a:avLst/>
          </a:prstGeom>
          <a:noFill/>
          <a:ln>
            <a:solidFill>
              <a:schemeClr val="accent1"/>
            </a:solidFill>
          </a:ln>
        </p:spPr>
        <p:txBody>
          <a:bodyPr wrap="none" rtlCol="0">
            <a:spAutoFit/>
          </a:bodyPr>
          <a:lstStyle/>
          <a:p>
            <a:r>
              <a:rPr lang="tr-TR" dirty="0" smtClean="0"/>
              <a:t>2018-2019</a:t>
            </a:r>
            <a:endParaRPr lang="tr-T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4" name="Rectangle 4"/>
          <p:cNvSpPr>
            <a:spLocks noGrp="1" noChangeArrowheads="1"/>
          </p:cNvSpPr>
          <p:nvPr>
            <p:ph type="title"/>
          </p:nvPr>
        </p:nvSpPr>
        <p:spPr>
          <a:xfrm>
            <a:off x="1547813" y="0"/>
            <a:ext cx="7010400" cy="1527175"/>
          </a:xfrm>
        </p:spPr>
        <p:txBody>
          <a:bodyPr/>
          <a:lstStyle/>
          <a:p>
            <a:r>
              <a:rPr lang="tr-TR">
                <a:solidFill>
                  <a:schemeClr val="tx1"/>
                </a:solidFill>
                <a:latin typeface="Comic Sans MS" pitchFamily="66" charset="0"/>
              </a:rPr>
              <a:t>          Testisin İnişi</a:t>
            </a:r>
          </a:p>
        </p:txBody>
      </p:sp>
      <p:sp>
        <p:nvSpPr>
          <p:cNvPr id="153605" name="AutoShape 5"/>
          <p:cNvSpPr>
            <a:spLocks noChangeArrowheads="1"/>
          </p:cNvSpPr>
          <p:nvPr/>
        </p:nvSpPr>
        <p:spPr bwMode="auto">
          <a:xfrm>
            <a:off x="2857488" y="1071546"/>
            <a:ext cx="1000132" cy="1000132"/>
          </a:xfrm>
          <a:prstGeom prst="curvedRightArrow">
            <a:avLst>
              <a:gd name="adj1" fmla="val 20000"/>
              <a:gd name="adj2" fmla="val 40000"/>
              <a:gd name="adj3" fmla="val 42418"/>
            </a:avLst>
          </a:prstGeom>
          <a:solidFill>
            <a:schemeClr val="accent1"/>
          </a:solidFill>
          <a:ln w="9525">
            <a:solidFill>
              <a:schemeClr val="tx1"/>
            </a:solidFill>
            <a:miter lim="800000"/>
            <a:headEnd/>
            <a:tailEnd/>
          </a:ln>
          <a:effectLst/>
        </p:spPr>
        <p:txBody>
          <a:bodyPr wrap="none" anchor="ctr"/>
          <a:lstStyle/>
          <a:p>
            <a:endParaRPr lang="tr-TR"/>
          </a:p>
        </p:txBody>
      </p:sp>
      <p:sp>
        <p:nvSpPr>
          <p:cNvPr id="153606" name="AutoShape 6"/>
          <p:cNvSpPr>
            <a:spLocks noChangeArrowheads="1"/>
          </p:cNvSpPr>
          <p:nvPr/>
        </p:nvSpPr>
        <p:spPr bwMode="auto">
          <a:xfrm>
            <a:off x="6804025" y="1125538"/>
            <a:ext cx="1008063" cy="863600"/>
          </a:xfrm>
          <a:prstGeom prst="curvedLeftArrow">
            <a:avLst>
              <a:gd name="adj1" fmla="val 20000"/>
              <a:gd name="adj2" fmla="val 40000"/>
              <a:gd name="adj3" fmla="val 38909"/>
            </a:avLst>
          </a:prstGeom>
          <a:solidFill>
            <a:schemeClr val="accent1"/>
          </a:solidFill>
          <a:ln w="9525">
            <a:solidFill>
              <a:schemeClr val="tx1"/>
            </a:solidFill>
            <a:miter lim="800000"/>
            <a:headEnd/>
            <a:tailEnd/>
          </a:ln>
          <a:effectLst/>
        </p:spPr>
        <p:txBody>
          <a:bodyPr wrap="none" anchor="ctr"/>
          <a:lstStyle/>
          <a:p>
            <a:endParaRPr lang="tr-TR"/>
          </a:p>
        </p:txBody>
      </p:sp>
      <p:sp>
        <p:nvSpPr>
          <p:cNvPr id="153607" name="Text Box 7"/>
          <p:cNvSpPr txBox="1">
            <a:spLocks noChangeArrowheads="1"/>
          </p:cNvSpPr>
          <p:nvPr/>
        </p:nvSpPr>
        <p:spPr bwMode="auto">
          <a:xfrm>
            <a:off x="827088" y="2133600"/>
            <a:ext cx="3671887" cy="396875"/>
          </a:xfrm>
          <a:prstGeom prst="rect">
            <a:avLst/>
          </a:prstGeom>
          <a:solidFill>
            <a:srgbClr val="CCFFCC"/>
          </a:solidFill>
          <a:ln w="9525">
            <a:noFill/>
            <a:miter lim="800000"/>
            <a:headEnd/>
            <a:tailEnd/>
          </a:ln>
          <a:effectLst/>
        </p:spPr>
        <p:txBody>
          <a:bodyPr>
            <a:spAutoFit/>
          </a:bodyPr>
          <a:lstStyle/>
          <a:p>
            <a:pPr eaLnBrk="1" hangingPunct="1">
              <a:spcBef>
                <a:spcPct val="50000"/>
              </a:spcBef>
            </a:pPr>
            <a:r>
              <a:rPr lang="tr-TR" sz="2000">
                <a:latin typeface="Comic Sans MS" pitchFamily="66" charset="0"/>
              </a:rPr>
              <a:t> Transabdominal iniş (Faz 1)</a:t>
            </a:r>
          </a:p>
        </p:txBody>
      </p:sp>
      <p:sp>
        <p:nvSpPr>
          <p:cNvPr id="153608" name="Text Box 8"/>
          <p:cNvSpPr txBox="1">
            <a:spLocks noChangeArrowheads="1"/>
          </p:cNvSpPr>
          <p:nvPr/>
        </p:nvSpPr>
        <p:spPr bwMode="auto">
          <a:xfrm>
            <a:off x="5292725" y="2133600"/>
            <a:ext cx="3600450" cy="396875"/>
          </a:xfrm>
          <a:prstGeom prst="rect">
            <a:avLst/>
          </a:prstGeom>
          <a:solidFill>
            <a:srgbClr val="CCFFCC"/>
          </a:solidFill>
          <a:ln w="9525">
            <a:noFill/>
            <a:miter lim="800000"/>
            <a:headEnd/>
            <a:tailEnd/>
          </a:ln>
          <a:effectLst/>
        </p:spPr>
        <p:txBody>
          <a:bodyPr>
            <a:spAutoFit/>
          </a:bodyPr>
          <a:lstStyle/>
          <a:p>
            <a:pPr eaLnBrk="1" hangingPunct="1">
              <a:spcBef>
                <a:spcPct val="50000"/>
              </a:spcBef>
            </a:pPr>
            <a:r>
              <a:rPr lang="tr-TR" sz="2000">
                <a:latin typeface="Comic Sans MS" pitchFamily="66" charset="0"/>
              </a:rPr>
              <a:t> İnguinoskrotal iniş ( Faz 2)</a:t>
            </a:r>
          </a:p>
        </p:txBody>
      </p:sp>
      <p:sp>
        <p:nvSpPr>
          <p:cNvPr id="153609" name="Text Box 9"/>
          <p:cNvSpPr txBox="1">
            <a:spLocks noChangeArrowheads="1"/>
          </p:cNvSpPr>
          <p:nvPr/>
        </p:nvSpPr>
        <p:spPr bwMode="auto">
          <a:xfrm>
            <a:off x="900113" y="2708275"/>
            <a:ext cx="3024187" cy="1681163"/>
          </a:xfrm>
          <a:prstGeom prst="rect">
            <a:avLst/>
          </a:prstGeom>
          <a:noFill/>
          <a:ln w="9525">
            <a:noFill/>
            <a:miter lim="800000"/>
            <a:headEnd/>
            <a:tailEnd/>
          </a:ln>
          <a:effectLst/>
        </p:spPr>
        <p:txBody>
          <a:bodyPr>
            <a:spAutoFit/>
          </a:bodyPr>
          <a:lstStyle/>
          <a:p>
            <a:pPr lvl="1" eaLnBrk="1" hangingPunct="1"/>
            <a:r>
              <a:rPr lang="tr-TR" sz="1600" b="1" u="sng" dirty="0">
                <a:solidFill>
                  <a:srgbClr val="FF0066"/>
                </a:solidFill>
                <a:latin typeface="Comic Sans MS" pitchFamily="66" charset="0"/>
              </a:rPr>
              <a:t>Mekanik anatomik faktörler</a:t>
            </a:r>
          </a:p>
          <a:p>
            <a:pPr eaLnBrk="1" hangingPunct="1">
              <a:buFontTx/>
              <a:buBlip>
                <a:blip r:embed="rId2"/>
              </a:buBlip>
            </a:pPr>
            <a:r>
              <a:rPr lang="tr-TR" sz="1600" dirty="0" smtClean="0">
                <a:solidFill>
                  <a:schemeClr val="tx2"/>
                </a:solidFill>
                <a:latin typeface="Comic Sans MS" pitchFamily="66" charset="0"/>
              </a:rPr>
              <a:t>AMH</a:t>
            </a:r>
            <a:endParaRPr lang="tr-TR" sz="1600" dirty="0">
              <a:solidFill>
                <a:schemeClr val="tx2"/>
              </a:solidFill>
              <a:latin typeface="Comic Sans MS" pitchFamily="66" charset="0"/>
            </a:endParaRPr>
          </a:p>
          <a:p>
            <a:pPr eaLnBrk="1" hangingPunct="1">
              <a:buFontTx/>
              <a:buBlip>
                <a:blip r:embed="rId2"/>
              </a:buBlip>
            </a:pPr>
            <a:r>
              <a:rPr lang="tr-TR" sz="1600" dirty="0">
                <a:solidFill>
                  <a:schemeClr val="tx2"/>
                </a:solidFill>
                <a:latin typeface="Comic Sans MS" pitchFamily="66" charset="0"/>
              </a:rPr>
              <a:t>INSL3(</a:t>
            </a:r>
            <a:r>
              <a:rPr lang="tr-TR" sz="1600" dirty="0" err="1">
                <a:solidFill>
                  <a:schemeClr val="tx2"/>
                </a:solidFill>
                <a:latin typeface="Comic Sans MS" pitchFamily="66" charset="0"/>
              </a:rPr>
              <a:t>İnsülin</a:t>
            </a:r>
            <a:r>
              <a:rPr lang="tr-TR" sz="1600" dirty="0">
                <a:solidFill>
                  <a:schemeClr val="tx2"/>
                </a:solidFill>
                <a:latin typeface="Comic Sans MS" pitchFamily="66" charset="0"/>
              </a:rPr>
              <a:t>-</a:t>
            </a:r>
            <a:r>
              <a:rPr lang="tr-TR" sz="1600" dirty="0" err="1">
                <a:solidFill>
                  <a:schemeClr val="tx2"/>
                </a:solidFill>
                <a:latin typeface="Comic Sans MS" pitchFamily="66" charset="0"/>
              </a:rPr>
              <a:t>like</a:t>
            </a:r>
            <a:r>
              <a:rPr lang="tr-TR" sz="1600" dirty="0">
                <a:solidFill>
                  <a:schemeClr val="tx2"/>
                </a:solidFill>
                <a:latin typeface="Comic Sans MS" pitchFamily="66" charset="0"/>
              </a:rPr>
              <a:t> </a:t>
            </a:r>
            <a:r>
              <a:rPr lang="tr-TR" sz="1600" dirty="0" err="1">
                <a:solidFill>
                  <a:schemeClr val="tx2"/>
                </a:solidFill>
                <a:latin typeface="Comic Sans MS" pitchFamily="66" charset="0"/>
              </a:rPr>
              <a:t>peptid</a:t>
            </a:r>
            <a:r>
              <a:rPr lang="tr-TR" sz="1600" dirty="0">
                <a:solidFill>
                  <a:schemeClr val="tx2"/>
                </a:solidFill>
                <a:latin typeface="Comic Sans MS" pitchFamily="66" charset="0"/>
              </a:rPr>
              <a:t>)</a:t>
            </a:r>
          </a:p>
          <a:p>
            <a:pPr eaLnBrk="1" hangingPunct="1">
              <a:buFontTx/>
              <a:buBlip>
                <a:blip r:embed="rId2"/>
              </a:buBlip>
            </a:pPr>
            <a:r>
              <a:rPr lang="tr-TR" sz="1600" dirty="0" err="1">
                <a:solidFill>
                  <a:schemeClr val="tx2"/>
                </a:solidFill>
                <a:latin typeface="Comic Sans MS" pitchFamily="66" charset="0"/>
              </a:rPr>
              <a:t>Testesteron</a:t>
            </a:r>
            <a:endParaRPr lang="tr-TR" sz="1600" dirty="0">
              <a:solidFill>
                <a:schemeClr val="tx2"/>
              </a:solidFill>
              <a:latin typeface="Comic Sans MS" pitchFamily="66" charset="0"/>
            </a:endParaRPr>
          </a:p>
          <a:p>
            <a:pPr eaLnBrk="1" hangingPunct="1">
              <a:spcBef>
                <a:spcPct val="50000"/>
              </a:spcBef>
            </a:pPr>
            <a:endParaRPr lang="tr-TR" sz="1600" dirty="0">
              <a:latin typeface="Comic Sans MS" pitchFamily="66" charset="0"/>
            </a:endParaRPr>
          </a:p>
        </p:txBody>
      </p:sp>
      <p:sp>
        <p:nvSpPr>
          <p:cNvPr id="153610" name="Text Box 10"/>
          <p:cNvSpPr txBox="1">
            <a:spLocks noChangeArrowheads="1"/>
          </p:cNvSpPr>
          <p:nvPr/>
        </p:nvSpPr>
        <p:spPr bwMode="auto">
          <a:xfrm>
            <a:off x="684213" y="4581525"/>
            <a:ext cx="3313112" cy="1069975"/>
          </a:xfrm>
          <a:prstGeom prst="rect">
            <a:avLst/>
          </a:prstGeom>
          <a:solidFill>
            <a:srgbClr val="FFFFCC"/>
          </a:solidFill>
          <a:ln w="9525">
            <a:noFill/>
            <a:miter lim="800000"/>
            <a:headEnd/>
            <a:tailEnd/>
          </a:ln>
          <a:effectLst/>
        </p:spPr>
        <p:txBody>
          <a:bodyPr>
            <a:spAutoFit/>
          </a:bodyPr>
          <a:lstStyle/>
          <a:p>
            <a:pPr eaLnBrk="1" hangingPunct="1">
              <a:spcBef>
                <a:spcPct val="50000"/>
              </a:spcBef>
              <a:buFontTx/>
              <a:buBlip>
                <a:blip r:embed="rId2"/>
              </a:buBlip>
            </a:pPr>
            <a:r>
              <a:rPr lang="tr-TR" sz="1600">
                <a:solidFill>
                  <a:srgbClr val="000000"/>
                </a:solidFill>
                <a:latin typeface="Comic Sans MS" pitchFamily="66" charset="0"/>
              </a:rPr>
              <a:t>Kaudal genital ligament geriler.</a:t>
            </a:r>
          </a:p>
          <a:p>
            <a:pPr eaLnBrk="1" hangingPunct="1">
              <a:spcBef>
                <a:spcPct val="50000"/>
              </a:spcBef>
              <a:buFontTx/>
              <a:buBlip>
                <a:blip r:embed="rId2"/>
              </a:buBlip>
            </a:pPr>
            <a:r>
              <a:rPr lang="tr-TR" sz="1600">
                <a:solidFill>
                  <a:srgbClr val="000000"/>
                </a:solidFill>
                <a:latin typeface="Comic Sans MS" pitchFamily="66" charset="0"/>
              </a:rPr>
              <a:t>Gubernakulum büyür</a:t>
            </a:r>
            <a:r>
              <a:rPr lang="tr-TR" sz="1600" b="1">
                <a:solidFill>
                  <a:srgbClr val="000000"/>
                </a:solidFill>
                <a:latin typeface="Comic Sans MS" pitchFamily="66" charset="0"/>
              </a:rPr>
              <a:t>, şişer</a:t>
            </a:r>
          </a:p>
          <a:p>
            <a:pPr eaLnBrk="1" hangingPunct="1">
              <a:spcBef>
                <a:spcPct val="50000"/>
              </a:spcBef>
            </a:pPr>
            <a:endParaRPr lang="tr-TR" sz="1600">
              <a:solidFill>
                <a:srgbClr val="000000"/>
              </a:solidFill>
              <a:latin typeface="Comic Sans MS" pitchFamily="66" charset="0"/>
            </a:endParaRPr>
          </a:p>
        </p:txBody>
      </p:sp>
      <p:sp>
        <p:nvSpPr>
          <p:cNvPr id="153612" name="AutoShape 12"/>
          <p:cNvSpPr>
            <a:spLocks noChangeArrowheads="1"/>
          </p:cNvSpPr>
          <p:nvPr/>
        </p:nvSpPr>
        <p:spPr bwMode="auto">
          <a:xfrm>
            <a:off x="2195513" y="3933825"/>
            <a:ext cx="215900" cy="576263"/>
          </a:xfrm>
          <a:prstGeom prst="downArrow">
            <a:avLst>
              <a:gd name="adj1" fmla="val 50000"/>
              <a:gd name="adj2" fmla="val 66728"/>
            </a:avLst>
          </a:prstGeom>
          <a:solidFill>
            <a:srgbClr val="00CCFF"/>
          </a:solidFill>
          <a:ln w="9525">
            <a:solidFill>
              <a:schemeClr val="tx1"/>
            </a:solidFill>
            <a:miter lim="800000"/>
            <a:headEnd/>
            <a:tailEnd/>
          </a:ln>
          <a:effectLst/>
        </p:spPr>
        <p:txBody>
          <a:bodyPr wrap="none" anchor="ctr"/>
          <a:lstStyle/>
          <a:p>
            <a:endParaRPr lang="tr-TR"/>
          </a:p>
        </p:txBody>
      </p:sp>
      <p:sp>
        <p:nvSpPr>
          <p:cNvPr id="153613" name="Text Box 13"/>
          <p:cNvSpPr txBox="1">
            <a:spLocks noChangeArrowheads="1"/>
          </p:cNvSpPr>
          <p:nvPr/>
        </p:nvSpPr>
        <p:spPr bwMode="auto">
          <a:xfrm>
            <a:off x="5508625" y="3068638"/>
            <a:ext cx="3240088" cy="366712"/>
          </a:xfrm>
          <a:prstGeom prst="rect">
            <a:avLst/>
          </a:prstGeom>
          <a:noFill/>
          <a:ln w="9525">
            <a:noFill/>
            <a:miter lim="800000"/>
            <a:headEnd/>
            <a:tailEnd/>
          </a:ln>
          <a:effectLst/>
        </p:spPr>
        <p:txBody>
          <a:bodyPr>
            <a:spAutoFit/>
          </a:bodyPr>
          <a:lstStyle/>
          <a:p>
            <a:pPr eaLnBrk="1" hangingPunct="1">
              <a:spcBef>
                <a:spcPct val="50000"/>
              </a:spcBef>
            </a:pPr>
            <a:endParaRPr lang="tr-TR">
              <a:latin typeface="Comic Sans MS" pitchFamily="66" charset="0"/>
            </a:endParaRPr>
          </a:p>
        </p:txBody>
      </p:sp>
      <p:sp>
        <p:nvSpPr>
          <p:cNvPr id="153614" name="Text Box 14"/>
          <p:cNvSpPr txBox="1">
            <a:spLocks noChangeArrowheads="1"/>
          </p:cNvSpPr>
          <p:nvPr/>
        </p:nvSpPr>
        <p:spPr bwMode="auto">
          <a:xfrm>
            <a:off x="5651500" y="2708275"/>
            <a:ext cx="2808288" cy="703263"/>
          </a:xfrm>
          <a:prstGeom prst="rect">
            <a:avLst/>
          </a:prstGeom>
          <a:noFill/>
          <a:ln w="9525">
            <a:noFill/>
            <a:miter lim="800000"/>
            <a:headEnd/>
            <a:tailEnd/>
          </a:ln>
          <a:effectLst/>
        </p:spPr>
        <p:txBody>
          <a:bodyPr>
            <a:spAutoFit/>
          </a:bodyPr>
          <a:lstStyle/>
          <a:p>
            <a:pPr eaLnBrk="1" hangingPunct="1">
              <a:spcBef>
                <a:spcPct val="50000"/>
              </a:spcBef>
            </a:pPr>
            <a:r>
              <a:rPr lang="tr-TR" sz="1600">
                <a:solidFill>
                  <a:srgbClr val="000000"/>
                </a:solidFill>
                <a:latin typeface="Comic Sans MS" pitchFamily="66" charset="0"/>
              </a:rPr>
              <a:t> </a:t>
            </a:r>
            <a:r>
              <a:rPr lang="tr-TR" sz="1600" b="1" u="sng">
                <a:solidFill>
                  <a:srgbClr val="FF0066"/>
                </a:solidFill>
                <a:latin typeface="Comic Sans MS" pitchFamily="66" charset="0"/>
              </a:rPr>
              <a:t>Hormonal faktörler</a:t>
            </a:r>
          </a:p>
          <a:p>
            <a:pPr eaLnBrk="1" hangingPunct="1">
              <a:spcBef>
                <a:spcPct val="50000"/>
              </a:spcBef>
              <a:buFontTx/>
              <a:buChar char="•"/>
            </a:pPr>
            <a:r>
              <a:rPr lang="tr-TR" sz="1600">
                <a:solidFill>
                  <a:srgbClr val="000000"/>
                </a:solidFill>
                <a:latin typeface="Comic Sans MS" pitchFamily="66" charset="0"/>
              </a:rPr>
              <a:t>Androjen</a:t>
            </a:r>
          </a:p>
        </p:txBody>
      </p:sp>
      <p:sp>
        <p:nvSpPr>
          <p:cNvPr id="153615" name="AutoShape 15"/>
          <p:cNvSpPr>
            <a:spLocks noChangeArrowheads="1"/>
          </p:cNvSpPr>
          <p:nvPr/>
        </p:nvSpPr>
        <p:spPr bwMode="auto">
          <a:xfrm>
            <a:off x="6659563" y="3500438"/>
            <a:ext cx="215900" cy="576262"/>
          </a:xfrm>
          <a:prstGeom prst="downArrow">
            <a:avLst>
              <a:gd name="adj1" fmla="val 50000"/>
              <a:gd name="adj2" fmla="val 66728"/>
            </a:avLst>
          </a:prstGeom>
          <a:solidFill>
            <a:srgbClr val="00CCFF"/>
          </a:solidFill>
          <a:ln w="9525">
            <a:solidFill>
              <a:schemeClr val="tx1"/>
            </a:solidFill>
            <a:miter lim="800000"/>
            <a:headEnd/>
            <a:tailEnd/>
          </a:ln>
          <a:effectLst/>
        </p:spPr>
        <p:txBody>
          <a:bodyPr wrap="none" anchor="ctr"/>
          <a:lstStyle/>
          <a:p>
            <a:endParaRPr lang="tr-TR"/>
          </a:p>
        </p:txBody>
      </p:sp>
      <p:sp>
        <p:nvSpPr>
          <p:cNvPr id="153616" name="Text Box 16"/>
          <p:cNvSpPr txBox="1">
            <a:spLocks noChangeArrowheads="1"/>
          </p:cNvSpPr>
          <p:nvPr/>
        </p:nvSpPr>
        <p:spPr bwMode="auto">
          <a:xfrm>
            <a:off x="5435600" y="4076700"/>
            <a:ext cx="3095625" cy="2659063"/>
          </a:xfrm>
          <a:prstGeom prst="rect">
            <a:avLst/>
          </a:prstGeom>
          <a:solidFill>
            <a:srgbClr val="FFFFCC"/>
          </a:solidFill>
          <a:ln w="9525">
            <a:noFill/>
            <a:miter lim="800000"/>
            <a:headEnd/>
            <a:tailEnd/>
          </a:ln>
          <a:effectLst/>
        </p:spPr>
        <p:txBody>
          <a:bodyPr>
            <a:spAutoFit/>
          </a:bodyPr>
          <a:lstStyle/>
          <a:p>
            <a:pPr eaLnBrk="1" hangingPunct="1">
              <a:spcBef>
                <a:spcPct val="50000"/>
              </a:spcBef>
              <a:buFontTx/>
              <a:buBlip>
                <a:blip r:embed="rId2"/>
              </a:buBlip>
            </a:pPr>
            <a:r>
              <a:rPr lang="tr-TR" sz="1600">
                <a:solidFill>
                  <a:srgbClr val="000000"/>
                </a:solidFill>
                <a:latin typeface="Comic Sans MS" pitchFamily="66" charset="0"/>
              </a:rPr>
              <a:t>Prosessus vaginalis genişler</a:t>
            </a:r>
          </a:p>
          <a:p>
            <a:pPr eaLnBrk="1" hangingPunct="1">
              <a:spcBef>
                <a:spcPct val="50000"/>
              </a:spcBef>
              <a:buFontTx/>
              <a:buBlip>
                <a:blip r:embed="rId2"/>
              </a:buBlip>
            </a:pPr>
            <a:r>
              <a:rPr lang="tr-TR" sz="1600">
                <a:solidFill>
                  <a:srgbClr val="000000"/>
                </a:solidFill>
                <a:latin typeface="Comic Sans MS" pitchFamily="66" charset="0"/>
              </a:rPr>
              <a:t>Gubernakulum external inguinal halkadan geçerek skrotuma ilerler.</a:t>
            </a:r>
          </a:p>
          <a:p>
            <a:pPr eaLnBrk="1" hangingPunct="1">
              <a:spcBef>
                <a:spcPct val="50000"/>
              </a:spcBef>
              <a:buFontTx/>
              <a:buBlip>
                <a:blip r:embed="rId2"/>
              </a:buBlip>
            </a:pPr>
            <a:r>
              <a:rPr lang="tr-TR" sz="1600">
                <a:solidFill>
                  <a:schemeClr val="tx2"/>
                </a:solidFill>
                <a:latin typeface="Comic Sans MS" pitchFamily="66" charset="0"/>
              </a:rPr>
              <a:t>Testis processus vaginalis içinden skrotuma iner.</a:t>
            </a:r>
          </a:p>
          <a:p>
            <a:pPr eaLnBrk="1" hangingPunct="1">
              <a:spcBef>
                <a:spcPct val="50000"/>
              </a:spcBef>
              <a:buFontTx/>
              <a:buBlip>
                <a:blip r:embed="rId2"/>
              </a:buBlip>
            </a:pPr>
            <a:r>
              <a:rPr lang="tr-TR" sz="1600">
                <a:solidFill>
                  <a:schemeClr val="tx2"/>
                </a:solidFill>
                <a:latin typeface="Comic Sans MS" pitchFamily="66" charset="0"/>
              </a:rPr>
              <a:t>Prosessus vaginalis oblitere olur.</a:t>
            </a:r>
          </a:p>
          <a:p>
            <a:pPr eaLnBrk="1" hangingPunct="1"/>
            <a:r>
              <a:rPr lang="tr-TR" sz="1600">
                <a:solidFill>
                  <a:schemeClr val="tx2"/>
                </a:solidFill>
                <a:latin typeface="Comic Sans MS" pitchFamily="66" charset="0"/>
              </a:rPr>
              <a:t>     </a:t>
            </a:r>
            <a:endParaRPr lang="tr-TR" sz="1600">
              <a:solidFill>
                <a:srgbClr val="000000"/>
              </a:solidFill>
              <a:latin typeface="Comic Sans MS" pitchFamily="66" charset="0"/>
            </a:endParaRPr>
          </a:p>
        </p:txBody>
      </p:sp>
      <p:sp>
        <p:nvSpPr>
          <p:cNvPr id="153617" name="Oval 17"/>
          <p:cNvSpPr>
            <a:spLocks noChangeArrowheads="1"/>
          </p:cNvSpPr>
          <p:nvPr/>
        </p:nvSpPr>
        <p:spPr bwMode="auto">
          <a:xfrm>
            <a:off x="1692275" y="5734050"/>
            <a:ext cx="1295400" cy="863600"/>
          </a:xfrm>
          <a:prstGeom prst="ellipse">
            <a:avLst/>
          </a:prstGeom>
          <a:solidFill>
            <a:srgbClr val="99CCFF"/>
          </a:solidFill>
          <a:ln w="9525">
            <a:solidFill>
              <a:schemeClr val="tx1"/>
            </a:solidFill>
            <a:round/>
            <a:headEnd/>
            <a:tailEnd/>
          </a:ln>
          <a:effectLst/>
        </p:spPr>
        <p:txBody>
          <a:bodyPr wrap="none" anchor="ctr"/>
          <a:lstStyle/>
          <a:p>
            <a:pPr algn="ctr"/>
            <a:r>
              <a:rPr lang="tr-TR" b="1">
                <a:solidFill>
                  <a:srgbClr val="A50021"/>
                </a:solidFill>
                <a:latin typeface="Comic Sans MS" pitchFamily="66" charset="0"/>
              </a:rPr>
              <a:t>Şişme</a:t>
            </a:r>
          </a:p>
        </p:txBody>
      </p:sp>
      <p:sp>
        <p:nvSpPr>
          <p:cNvPr id="153619" name="Oval 19"/>
          <p:cNvSpPr>
            <a:spLocks noChangeArrowheads="1"/>
          </p:cNvSpPr>
          <p:nvPr/>
        </p:nvSpPr>
        <p:spPr bwMode="auto">
          <a:xfrm>
            <a:off x="7524750" y="3068638"/>
            <a:ext cx="1439863" cy="863600"/>
          </a:xfrm>
          <a:prstGeom prst="ellipse">
            <a:avLst/>
          </a:prstGeom>
          <a:solidFill>
            <a:srgbClr val="99CCFF"/>
          </a:solidFill>
          <a:ln w="9525">
            <a:solidFill>
              <a:schemeClr val="tx1"/>
            </a:solidFill>
            <a:round/>
            <a:headEnd/>
            <a:tailEnd/>
          </a:ln>
          <a:effectLst/>
        </p:spPr>
        <p:txBody>
          <a:bodyPr wrap="none" anchor="ctr"/>
          <a:lstStyle/>
          <a:p>
            <a:pPr algn="ctr"/>
            <a:r>
              <a:rPr lang="tr-TR" b="1">
                <a:solidFill>
                  <a:srgbClr val="A50021"/>
                </a:solidFill>
                <a:latin typeface="Comic Sans MS" pitchFamily="66" charset="0"/>
              </a:rPr>
              <a:t>Aktif</a:t>
            </a:r>
          </a:p>
          <a:p>
            <a:pPr algn="ctr"/>
            <a:r>
              <a:rPr lang="tr-TR" b="1">
                <a:solidFill>
                  <a:srgbClr val="A50021"/>
                </a:solidFill>
                <a:latin typeface="Comic Sans MS" pitchFamily="66" charset="0"/>
              </a:rPr>
              <a:t>migrasyon</a:t>
            </a:r>
          </a:p>
        </p:txBody>
      </p:sp>
      <p:sp>
        <p:nvSpPr>
          <p:cNvPr id="16" name="15 Oval"/>
          <p:cNvSpPr/>
          <p:nvPr/>
        </p:nvSpPr>
        <p:spPr>
          <a:xfrm>
            <a:off x="0" y="142852"/>
            <a:ext cx="3143240" cy="14287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t>Trans </a:t>
            </a:r>
            <a:r>
              <a:rPr lang="tr-TR" sz="1400" dirty="0" err="1" smtClean="0"/>
              <a:t>abdominal</a:t>
            </a:r>
            <a:r>
              <a:rPr lang="tr-TR" sz="1400" dirty="0" smtClean="0"/>
              <a:t> iniş INSL3 bağımlı ve </a:t>
            </a:r>
            <a:r>
              <a:rPr lang="tr-TR" sz="1400" dirty="0" err="1" smtClean="0"/>
              <a:t>gubernakuluma</a:t>
            </a:r>
            <a:r>
              <a:rPr lang="tr-TR" sz="1400" dirty="0" smtClean="0"/>
              <a:t> yöneliktir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985963" y="6083300"/>
            <a:ext cx="3768725" cy="396875"/>
          </a:xfrm>
          <a:prstGeom prst="rect">
            <a:avLst/>
          </a:prstGeom>
          <a:noFill/>
          <a:ln w="12700">
            <a:noFill/>
            <a:miter lim="800000"/>
            <a:headEnd type="none" w="sm" len="sm"/>
            <a:tailEnd type="none" w="sm" len="sm"/>
          </a:ln>
        </p:spPr>
        <p:txBody>
          <a:bodyPr wrap="none">
            <a:spAutoFit/>
          </a:bodyPr>
          <a:lstStyle/>
          <a:p>
            <a:pPr eaLnBrk="0" hangingPunct="0"/>
            <a:r>
              <a:rPr lang="tr-TR" sz="2000" b="1"/>
              <a:t>DIŞ GENİTALYANIN GELİŞİMİ</a:t>
            </a:r>
            <a:endParaRPr lang="en-US" sz="2000" b="1"/>
          </a:p>
        </p:txBody>
      </p:sp>
      <p:sp>
        <p:nvSpPr>
          <p:cNvPr id="16387" name="Text Box 3"/>
          <p:cNvSpPr txBox="1">
            <a:spLocks noChangeArrowheads="1"/>
          </p:cNvSpPr>
          <p:nvPr/>
        </p:nvSpPr>
        <p:spPr bwMode="auto">
          <a:xfrm>
            <a:off x="1571625" y="2698750"/>
            <a:ext cx="1341438" cy="396875"/>
          </a:xfrm>
          <a:prstGeom prst="rect">
            <a:avLst/>
          </a:prstGeom>
          <a:noFill/>
          <a:ln w="12700">
            <a:noFill/>
            <a:miter lim="800000"/>
            <a:headEnd type="none" w="sm" len="sm"/>
            <a:tailEnd type="none" w="sm" len="sm"/>
          </a:ln>
        </p:spPr>
        <p:txBody>
          <a:bodyPr wrap="none">
            <a:spAutoFit/>
          </a:bodyPr>
          <a:lstStyle/>
          <a:p>
            <a:pPr eaLnBrk="0" hangingPunct="0"/>
            <a:r>
              <a:rPr lang="tr-TR" sz="2000"/>
              <a:t>KLİTORİS</a:t>
            </a:r>
            <a:endParaRPr lang="en-US" sz="2000"/>
          </a:p>
        </p:txBody>
      </p:sp>
      <p:sp>
        <p:nvSpPr>
          <p:cNvPr id="16388" name="Text Box 4"/>
          <p:cNvSpPr txBox="1">
            <a:spLocks noChangeArrowheads="1"/>
          </p:cNvSpPr>
          <p:nvPr/>
        </p:nvSpPr>
        <p:spPr bwMode="auto">
          <a:xfrm>
            <a:off x="1677988" y="3433763"/>
            <a:ext cx="1311275" cy="396875"/>
          </a:xfrm>
          <a:prstGeom prst="rect">
            <a:avLst/>
          </a:prstGeom>
          <a:noFill/>
          <a:ln w="12700">
            <a:noFill/>
            <a:miter lim="800000"/>
            <a:headEnd type="none" w="sm" len="sm"/>
            <a:tailEnd type="none" w="sm" len="sm"/>
          </a:ln>
        </p:spPr>
        <p:txBody>
          <a:bodyPr wrap="none">
            <a:spAutoFit/>
          </a:bodyPr>
          <a:lstStyle/>
          <a:p>
            <a:pPr eaLnBrk="0" hangingPunct="0"/>
            <a:r>
              <a:rPr lang="tr-TR" sz="2000"/>
              <a:t>L. MİNOR</a:t>
            </a:r>
            <a:endParaRPr lang="en-US" sz="2000"/>
          </a:p>
        </p:txBody>
      </p:sp>
      <p:sp>
        <p:nvSpPr>
          <p:cNvPr id="16389" name="Text Box 5"/>
          <p:cNvSpPr txBox="1">
            <a:spLocks noChangeArrowheads="1"/>
          </p:cNvSpPr>
          <p:nvPr/>
        </p:nvSpPr>
        <p:spPr bwMode="auto">
          <a:xfrm>
            <a:off x="1357313" y="4741863"/>
            <a:ext cx="1354137" cy="396875"/>
          </a:xfrm>
          <a:prstGeom prst="rect">
            <a:avLst/>
          </a:prstGeom>
          <a:noFill/>
          <a:ln w="12700">
            <a:noFill/>
            <a:miter lim="800000"/>
            <a:headEnd type="none" w="sm" len="sm"/>
            <a:tailEnd type="none" w="sm" len="sm"/>
          </a:ln>
        </p:spPr>
        <p:txBody>
          <a:bodyPr wrap="none">
            <a:spAutoFit/>
          </a:bodyPr>
          <a:lstStyle/>
          <a:p>
            <a:pPr eaLnBrk="0" hangingPunct="0"/>
            <a:r>
              <a:rPr lang="tr-TR" sz="2000"/>
              <a:t>L. MAJOR</a:t>
            </a:r>
            <a:endParaRPr lang="en-US" sz="2000"/>
          </a:p>
        </p:txBody>
      </p:sp>
      <p:sp>
        <p:nvSpPr>
          <p:cNvPr id="16390" name="Text Box 6"/>
          <p:cNvSpPr txBox="1">
            <a:spLocks noChangeArrowheads="1"/>
          </p:cNvSpPr>
          <p:nvPr/>
        </p:nvSpPr>
        <p:spPr bwMode="auto">
          <a:xfrm>
            <a:off x="4572000" y="4876800"/>
            <a:ext cx="1470025" cy="396875"/>
          </a:xfrm>
          <a:prstGeom prst="rect">
            <a:avLst/>
          </a:prstGeom>
          <a:noFill/>
          <a:ln w="12700">
            <a:noFill/>
            <a:miter lim="800000"/>
            <a:headEnd type="none" w="sm" len="sm"/>
            <a:tailEnd type="none" w="sm" len="sm"/>
          </a:ln>
        </p:spPr>
        <p:txBody>
          <a:bodyPr wrap="none">
            <a:spAutoFit/>
          </a:bodyPr>
          <a:lstStyle/>
          <a:p>
            <a:pPr eaLnBrk="0" hangingPunct="0"/>
            <a:r>
              <a:rPr lang="tr-TR" sz="2000" b="1"/>
              <a:t>SKROTUM</a:t>
            </a:r>
            <a:endParaRPr lang="en-US" sz="2000" b="1"/>
          </a:p>
        </p:txBody>
      </p:sp>
      <p:sp>
        <p:nvSpPr>
          <p:cNvPr id="16391" name="Text Box 7"/>
          <p:cNvSpPr txBox="1">
            <a:spLocks noChangeArrowheads="1"/>
          </p:cNvSpPr>
          <p:nvPr/>
        </p:nvSpPr>
        <p:spPr bwMode="auto">
          <a:xfrm>
            <a:off x="5257800" y="3429000"/>
            <a:ext cx="1101725" cy="701675"/>
          </a:xfrm>
          <a:prstGeom prst="rect">
            <a:avLst/>
          </a:prstGeom>
          <a:noFill/>
          <a:ln w="12700">
            <a:noFill/>
            <a:miter lim="800000"/>
            <a:headEnd type="none" w="sm" len="sm"/>
            <a:tailEnd type="none" w="sm" len="sm"/>
          </a:ln>
        </p:spPr>
        <p:txBody>
          <a:bodyPr wrap="none">
            <a:spAutoFit/>
          </a:bodyPr>
          <a:lstStyle/>
          <a:p>
            <a:pPr eaLnBrk="0" hangingPunct="0"/>
            <a:r>
              <a:rPr lang="tr-TR" sz="2000" b="1"/>
              <a:t>PENİL</a:t>
            </a:r>
          </a:p>
          <a:p>
            <a:pPr eaLnBrk="0" hangingPunct="0"/>
            <a:r>
              <a:rPr lang="tr-TR" sz="2000" b="1"/>
              <a:t>GÖVDE</a:t>
            </a:r>
            <a:endParaRPr lang="en-US" sz="2000" b="1"/>
          </a:p>
        </p:txBody>
      </p:sp>
      <p:sp>
        <p:nvSpPr>
          <p:cNvPr id="16392" name="Text Box 8"/>
          <p:cNvSpPr txBox="1">
            <a:spLocks noChangeArrowheads="1"/>
          </p:cNvSpPr>
          <p:nvPr/>
        </p:nvSpPr>
        <p:spPr bwMode="auto">
          <a:xfrm>
            <a:off x="5548313" y="2568575"/>
            <a:ext cx="1144587" cy="701675"/>
          </a:xfrm>
          <a:prstGeom prst="rect">
            <a:avLst/>
          </a:prstGeom>
          <a:noFill/>
          <a:ln w="12700">
            <a:noFill/>
            <a:miter lim="800000"/>
            <a:headEnd type="none" w="sm" len="sm"/>
            <a:tailEnd type="none" w="sm" len="sm"/>
          </a:ln>
        </p:spPr>
        <p:txBody>
          <a:bodyPr wrap="none">
            <a:spAutoFit/>
          </a:bodyPr>
          <a:lstStyle/>
          <a:p>
            <a:pPr eaLnBrk="0" hangingPunct="0"/>
            <a:r>
              <a:rPr lang="tr-TR" sz="2000" b="1"/>
              <a:t>GLANS </a:t>
            </a:r>
          </a:p>
          <a:p>
            <a:pPr eaLnBrk="0" hangingPunct="0"/>
            <a:r>
              <a:rPr lang="tr-TR" sz="2000" b="1"/>
              <a:t>PENİS</a:t>
            </a:r>
            <a:endParaRPr lang="en-US" sz="2000" b="1"/>
          </a:p>
        </p:txBody>
      </p:sp>
      <p:sp>
        <p:nvSpPr>
          <p:cNvPr id="16393" name="Line 9"/>
          <p:cNvSpPr>
            <a:spLocks noChangeShapeType="1"/>
          </p:cNvSpPr>
          <p:nvPr/>
        </p:nvSpPr>
        <p:spPr bwMode="auto">
          <a:xfrm flipH="1">
            <a:off x="2965450" y="2895600"/>
            <a:ext cx="941388" cy="0"/>
          </a:xfrm>
          <a:prstGeom prst="line">
            <a:avLst/>
          </a:prstGeom>
          <a:noFill/>
          <a:ln w="38100">
            <a:solidFill>
              <a:srgbClr val="66CCFF"/>
            </a:solidFill>
            <a:round/>
            <a:headEnd type="none" w="sm" len="sm"/>
            <a:tailEnd type="triangle" w="med" len="lg"/>
          </a:ln>
        </p:spPr>
        <p:txBody>
          <a:bodyPr/>
          <a:lstStyle/>
          <a:p>
            <a:endParaRPr lang="tr-TR"/>
          </a:p>
        </p:txBody>
      </p:sp>
      <p:sp>
        <p:nvSpPr>
          <p:cNvPr id="16394" name="Line 10"/>
          <p:cNvSpPr>
            <a:spLocks noChangeShapeType="1"/>
          </p:cNvSpPr>
          <p:nvPr/>
        </p:nvSpPr>
        <p:spPr bwMode="auto">
          <a:xfrm>
            <a:off x="4294188" y="2881313"/>
            <a:ext cx="1177925" cy="0"/>
          </a:xfrm>
          <a:prstGeom prst="line">
            <a:avLst/>
          </a:prstGeom>
          <a:noFill/>
          <a:ln w="38100">
            <a:solidFill>
              <a:srgbClr val="66CCFF"/>
            </a:solidFill>
            <a:round/>
            <a:headEnd type="none" w="sm" len="sm"/>
            <a:tailEnd type="triangle" w="med" len="lg"/>
          </a:ln>
        </p:spPr>
        <p:txBody>
          <a:bodyPr/>
          <a:lstStyle/>
          <a:p>
            <a:endParaRPr lang="tr-TR"/>
          </a:p>
        </p:txBody>
      </p:sp>
      <p:sp>
        <p:nvSpPr>
          <p:cNvPr id="16395" name="Text Box 11"/>
          <p:cNvSpPr txBox="1">
            <a:spLocks noChangeArrowheads="1"/>
          </p:cNvSpPr>
          <p:nvPr/>
        </p:nvSpPr>
        <p:spPr bwMode="auto">
          <a:xfrm>
            <a:off x="3540125" y="2717800"/>
            <a:ext cx="1616075" cy="1189038"/>
          </a:xfrm>
          <a:prstGeom prst="rect">
            <a:avLst/>
          </a:prstGeom>
          <a:noFill/>
          <a:ln w="12700">
            <a:noFill/>
            <a:miter lim="800000"/>
            <a:headEnd type="none" w="sm" len="sm"/>
            <a:tailEnd type="none" w="sm" len="sm"/>
          </a:ln>
        </p:spPr>
        <p:txBody>
          <a:bodyPr>
            <a:spAutoFit/>
          </a:bodyPr>
          <a:lstStyle/>
          <a:p>
            <a:pPr eaLnBrk="0" hangingPunct="0"/>
            <a:r>
              <a:rPr lang="tr-TR" sz="7200">
                <a:solidFill>
                  <a:srgbClr val="FF0000"/>
                </a:solidFill>
                <a:latin typeface="Times New Roman" pitchFamily="18" charset="0"/>
              </a:rPr>
              <a:t>(  )</a:t>
            </a:r>
            <a:endParaRPr lang="en-US" sz="7200">
              <a:solidFill>
                <a:srgbClr val="FF0000"/>
              </a:solidFill>
              <a:latin typeface="Times New Roman" pitchFamily="18" charset="0"/>
            </a:endParaRPr>
          </a:p>
        </p:txBody>
      </p:sp>
      <p:sp>
        <p:nvSpPr>
          <p:cNvPr id="16396" name="Rectangle 12"/>
          <p:cNvSpPr>
            <a:spLocks noChangeArrowheads="1"/>
          </p:cNvSpPr>
          <p:nvPr/>
        </p:nvSpPr>
        <p:spPr bwMode="auto">
          <a:xfrm>
            <a:off x="3851275" y="3197225"/>
            <a:ext cx="566738" cy="579438"/>
          </a:xfrm>
          <a:prstGeom prst="rect">
            <a:avLst/>
          </a:prstGeom>
          <a:noFill/>
          <a:ln w="12700">
            <a:noFill/>
            <a:miter lim="800000"/>
            <a:headEnd type="none" w="sm" len="sm"/>
            <a:tailEnd type="none" w="sm" len="sm"/>
          </a:ln>
        </p:spPr>
        <p:txBody>
          <a:bodyPr wrap="none">
            <a:spAutoFit/>
          </a:bodyPr>
          <a:lstStyle/>
          <a:p>
            <a:pPr eaLnBrk="0" hangingPunct="0"/>
            <a:r>
              <a:rPr lang="tr-TR" sz="3200">
                <a:solidFill>
                  <a:srgbClr val="FF0000"/>
                </a:solidFill>
              </a:rPr>
              <a:t>( )</a:t>
            </a:r>
            <a:endParaRPr lang="en-US" sz="3200">
              <a:solidFill>
                <a:srgbClr val="FF0000"/>
              </a:solidFill>
            </a:endParaRPr>
          </a:p>
        </p:txBody>
      </p:sp>
      <p:sp>
        <p:nvSpPr>
          <p:cNvPr id="16397" name="Oval 13"/>
          <p:cNvSpPr>
            <a:spLocks noChangeArrowheads="1"/>
          </p:cNvSpPr>
          <p:nvPr/>
        </p:nvSpPr>
        <p:spPr bwMode="auto">
          <a:xfrm>
            <a:off x="3962400" y="2741613"/>
            <a:ext cx="261938" cy="319087"/>
          </a:xfrm>
          <a:prstGeom prst="ellipse">
            <a:avLst/>
          </a:prstGeom>
          <a:solidFill>
            <a:srgbClr val="FF0000"/>
          </a:solidFill>
          <a:ln w="12700">
            <a:noFill/>
            <a:round/>
            <a:headEnd type="none" w="sm" len="sm"/>
            <a:tailEnd type="none" w="sm" len="sm"/>
          </a:ln>
        </p:spPr>
        <p:txBody>
          <a:bodyPr wrap="none" anchor="ctr"/>
          <a:lstStyle/>
          <a:p>
            <a:endParaRPr lang="tr-TR"/>
          </a:p>
        </p:txBody>
      </p:sp>
      <p:sp>
        <p:nvSpPr>
          <p:cNvPr id="16398" name="Line 14"/>
          <p:cNvSpPr>
            <a:spLocks noChangeShapeType="1"/>
          </p:cNvSpPr>
          <p:nvPr/>
        </p:nvSpPr>
        <p:spPr bwMode="auto">
          <a:xfrm flipH="1">
            <a:off x="3103563" y="3573463"/>
            <a:ext cx="941387" cy="0"/>
          </a:xfrm>
          <a:prstGeom prst="line">
            <a:avLst/>
          </a:prstGeom>
          <a:noFill/>
          <a:ln w="38100">
            <a:solidFill>
              <a:srgbClr val="66CCFF"/>
            </a:solidFill>
            <a:round/>
            <a:headEnd type="none" w="sm" len="sm"/>
            <a:tailEnd type="triangle" w="med" len="lg"/>
          </a:ln>
        </p:spPr>
        <p:txBody>
          <a:bodyPr/>
          <a:lstStyle/>
          <a:p>
            <a:endParaRPr lang="tr-TR"/>
          </a:p>
        </p:txBody>
      </p:sp>
      <p:sp>
        <p:nvSpPr>
          <p:cNvPr id="16399" name="Line 15"/>
          <p:cNvSpPr>
            <a:spLocks noChangeShapeType="1"/>
          </p:cNvSpPr>
          <p:nvPr/>
        </p:nvSpPr>
        <p:spPr bwMode="auto">
          <a:xfrm>
            <a:off x="4197350" y="3560763"/>
            <a:ext cx="928688" cy="166687"/>
          </a:xfrm>
          <a:prstGeom prst="line">
            <a:avLst/>
          </a:prstGeom>
          <a:noFill/>
          <a:ln w="38100">
            <a:solidFill>
              <a:srgbClr val="66CCFF"/>
            </a:solidFill>
            <a:round/>
            <a:headEnd type="none" w="sm" len="sm"/>
            <a:tailEnd type="triangle" w="med" len="lg"/>
          </a:ln>
        </p:spPr>
        <p:txBody>
          <a:bodyPr/>
          <a:lstStyle/>
          <a:p>
            <a:endParaRPr lang="tr-TR"/>
          </a:p>
        </p:txBody>
      </p:sp>
      <p:sp>
        <p:nvSpPr>
          <p:cNvPr id="16400" name="Line 16"/>
          <p:cNvSpPr>
            <a:spLocks noChangeShapeType="1"/>
          </p:cNvSpPr>
          <p:nvPr/>
        </p:nvSpPr>
        <p:spPr bwMode="auto">
          <a:xfrm flipH="1">
            <a:off x="3159125" y="3795713"/>
            <a:ext cx="665163" cy="898525"/>
          </a:xfrm>
          <a:prstGeom prst="line">
            <a:avLst/>
          </a:prstGeom>
          <a:noFill/>
          <a:ln w="38100">
            <a:solidFill>
              <a:srgbClr val="66CCFF"/>
            </a:solidFill>
            <a:round/>
            <a:headEnd type="none" w="sm" len="sm"/>
            <a:tailEnd type="triangle" w="med" len="lg"/>
          </a:ln>
        </p:spPr>
        <p:txBody>
          <a:bodyPr/>
          <a:lstStyle/>
          <a:p>
            <a:endParaRPr lang="tr-TR"/>
          </a:p>
        </p:txBody>
      </p:sp>
      <p:sp>
        <p:nvSpPr>
          <p:cNvPr id="16401" name="Line 17"/>
          <p:cNvSpPr>
            <a:spLocks noChangeShapeType="1"/>
          </p:cNvSpPr>
          <p:nvPr/>
        </p:nvSpPr>
        <p:spPr bwMode="auto">
          <a:xfrm>
            <a:off x="4308475" y="3808413"/>
            <a:ext cx="846138" cy="1009650"/>
          </a:xfrm>
          <a:prstGeom prst="line">
            <a:avLst/>
          </a:prstGeom>
          <a:noFill/>
          <a:ln w="38100">
            <a:solidFill>
              <a:srgbClr val="66CCFF"/>
            </a:solidFill>
            <a:round/>
            <a:headEnd type="none" w="sm" len="sm"/>
            <a:tailEnd type="triangle" w="med" len="lg"/>
          </a:ln>
        </p:spPr>
        <p:txBody>
          <a:bodyPr/>
          <a:lstStyle/>
          <a:p>
            <a:endParaRPr lang="tr-TR"/>
          </a:p>
        </p:txBody>
      </p:sp>
      <p:sp>
        <p:nvSpPr>
          <p:cNvPr id="16402" name="AutoShape 18"/>
          <p:cNvSpPr>
            <a:spLocks noChangeArrowheads="1"/>
          </p:cNvSpPr>
          <p:nvPr/>
        </p:nvSpPr>
        <p:spPr bwMode="auto">
          <a:xfrm>
            <a:off x="5056188" y="608013"/>
            <a:ext cx="528637" cy="1428750"/>
          </a:xfrm>
          <a:prstGeom prst="downArrow">
            <a:avLst>
              <a:gd name="adj1" fmla="val 62167"/>
              <a:gd name="adj2" fmla="val 130931"/>
            </a:avLst>
          </a:prstGeom>
          <a:solidFill>
            <a:srgbClr val="FF0000"/>
          </a:solidFill>
          <a:ln w="12700">
            <a:noFill/>
            <a:miter lim="800000"/>
            <a:headEnd type="none" w="sm" len="sm"/>
            <a:tailEnd type="none" w="sm" len="sm"/>
          </a:ln>
        </p:spPr>
        <p:txBody>
          <a:bodyPr wrap="none" anchor="ctr"/>
          <a:lstStyle/>
          <a:p>
            <a:endParaRPr lang="tr-TR"/>
          </a:p>
        </p:txBody>
      </p:sp>
      <p:sp>
        <p:nvSpPr>
          <p:cNvPr id="16403" name="Text Box 19"/>
          <p:cNvSpPr txBox="1">
            <a:spLocks noChangeArrowheads="1"/>
          </p:cNvSpPr>
          <p:nvPr/>
        </p:nvSpPr>
        <p:spPr bwMode="auto">
          <a:xfrm>
            <a:off x="5614988" y="493713"/>
            <a:ext cx="1136650" cy="654050"/>
          </a:xfrm>
          <a:prstGeom prst="rect">
            <a:avLst/>
          </a:prstGeom>
          <a:noFill/>
          <a:ln w="12700">
            <a:solidFill>
              <a:schemeClr val="tx1"/>
            </a:solidFill>
            <a:miter lim="800000"/>
            <a:headEnd type="none" w="sm" len="sm"/>
            <a:tailEnd type="none" w="sm" len="sm"/>
          </a:ln>
        </p:spPr>
        <p:txBody>
          <a:bodyPr wrap="none">
            <a:spAutoFit/>
          </a:bodyPr>
          <a:lstStyle/>
          <a:p>
            <a:pPr eaLnBrk="0" hangingPunct="0"/>
            <a:r>
              <a:rPr lang="tr-TR" sz="3600" b="1"/>
              <a:t>DHT</a:t>
            </a:r>
            <a:endParaRPr lang="en-US" sz="3600" b="1"/>
          </a:p>
        </p:txBody>
      </p:sp>
      <p:sp>
        <p:nvSpPr>
          <p:cNvPr id="14356" name="Line 20"/>
          <p:cNvSpPr>
            <a:spLocks noChangeShapeType="1"/>
          </p:cNvSpPr>
          <p:nvPr/>
        </p:nvSpPr>
        <p:spPr bwMode="auto">
          <a:xfrm>
            <a:off x="1066800" y="2286000"/>
            <a:ext cx="1828800" cy="3429000"/>
          </a:xfrm>
          <a:prstGeom prst="line">
            <a:avLst/>
          </a:prstGeom>
          <a:noFill/>
          <a:ln w="38100">
            <a:solidFill>
              <a:schemeClr val="accent1"/>
            </a:solidFill>
            <a:round/>
            <a:headEnd/>
            <a:tailEnd type="triangle" w="med" len="med"/>
          </a:ln>
        </p:spPr>
        <p:txBody>
          <a:bodyPr/>
          <a:lstStyle/>
          <a:p>
            <a:endParaRPr lang="tr-TR"/>
          </a:p>
        </p:txBody>
      </p:sp>
      <p:sp>
        <p:nvSpPr>
          <p:cNvPr id="14357" name="Line 21"/>
          <p:cNvSpPr>
            <a:spLocks noChangeShapeType="1"/>
          </p:cNvSpPr>
          <p:nvPr/>
        </p:nvSpPr>
        <p:spPr bwMode="auto">
          <a:xfrm flipH="1">
            <a:off x="990600" y="2438400"/>
            <a:ext cx="1981200" cy="3313113"/>
          </a:xfrm>
          <a:prstGeom prst="line">
            <a:avLst/>
          </a:prstGeom>
          <a:noFill/>
          <a:ln w="38100">
            <a:solidFill>
              <a:schemeClr val="accent1"/>
            </a:solidFill>
            <a:round/>
            <a:headEnd/>
            <a:tailEnd type="triangle" w="med" len="med"/>
          </a:ln>
        </p:spPr>
        <p:txBody>
          <a:bodyPr/>
          <a:lstStyle/>
          <a:p>
            <a:endParaRPr lang="tr-TR"/>
          </a:p>
        </p:txBody>
      </p:sp>
      <p:sp>
        <p:nvSpPr>
          <p:cNvPr id="16406" name="Oval 22"/>
          <p:cNvSpPr>
            <a:spLocks noChangeArrowheads="1"/>
          </p:cNvSpPr>
          <p:nvPr/>
        </p:nvSpPr>
        <p:spPr bwMode="auto">
          <a:xfrm>
            <a:off x="1066800" y="609600"/>
            <a:ext cx="3168650" cy="1368425"/>
          </a:xfrm>
          <a:prstGeom prst="ellipse">
            <a:avLst/>
          </a:prstGeom>
          <a:solidFill>
            <a:schemeClr val="accent1"/>
          </a:solidFill>
          <a:ln w="9525">
            <a:solidFill>
              <a:schemeClr val="tx1"/>
            </a:solidFill>
            <a:round/>
            <a:headEnd/>
            <a:tailEnd/>
          </a:ln>
        </p:spPr>
        <p:txBody>
          <a:bodyPr wrap="none" anchor="ctr"/>
          <a:lstStyle/>
          <a:p>
            <a:pPr algn="ctr"/>
            <a:r>
              <a:rPr lang="tr-TR" sz="2400" b="1" dirty="0" err="1">
                <a:solidFill>
                  <a:schemeClr val="bg1"/>
                </a:solidFill>
              </a:rPr>
              <a:t>Genital</a:t>
            </a:r>
            <a:r>
              <a:rPr lang="tr-TR" sz="2400" b="1" dirty="0">
                <a:solidFill>
                  <a:schemeClr val="bg1"/>
                </a:solidFill>
              </a:rPr>
              <a:t> köprü</a:t>
            </a:r>
          </a:p>
        </p:txBody>
      </p:sp>
      <p:pic>
        <p:nvPicPr>
          <p:cNvPr id="16407" name="Picture 13" descr="12-13-36"/>
          <p:cNvPicPr>
            <a:picLocks noChangeAspect="1" noChangeArrowheads="1"/>
          </p:cNvPicPr>
          <p:nvPr/>
        </p:nvPicPr>
        <p:blipFill>
          <a:blip r:embed="rId2"/>
          <a:srcRect l="29366" r="2728" b="1389"/>
          <a:stretch>
            <a:fillRect/>
          </a:stretch>
        </p:blipFill>
        <p:spPr bwMode="auto">
          <a:xfrm>
            <a:off x="6130925" y="4114800"/>
            <a:ext cx="3013075" cy="2743200"/>
          </a:xfrm>
          <a:prstGeom prst="rect">
            <a:avLst/>
          </a:prstGeom>
          <a:noFill/>
          <a:ln w="57150">
            <a:solidFill>
              <a:srgbClr val="0099FF"/>
            </a:solidFill>
            <a:miter lim="800000"/>
            <a:headEnd/>
            <a:tailEnd/>
          </a:ln>
        </p:spPr>
      </p:pic>
      <p:pic>
        <p:nvPicPr>
          <p:cNvPr id="25" name="Picture 14" descr="14"/>
          <p:cNvPicPr>
            <a:picLocks noChangeAspect="1" noChangeArrowheads="1"/>
          </p:cNvPicPr>
          <p:nvPr/>
        </p:nvPicPr>
        <p:blipFill>
          <a:blip r:embed="rId3"/>
          <a:srcRect t="4180" r="67146"/>
          <a:stretch>
            <a:fillRect/>
          </a:stretch>
        </p:blipFill>
        <p:spPr>
          <a:xfrm>
            <a:off x="7772400" y="5562600"/>
            <a:ext cx="1016000" cy="1295400"/>
          </a:xfrm>
          <a:prstGeom prst="rect">
            <a:avLst/>
          </a:prstGeom>
          <a:ln>
            <a:solidFill>
              <a:schemeClr val="tx1"/>
            </a:solidFill>
          </a:ln>
          <a:effectLst>
            <a:outerShdw dist="107763" dir="18900000" algn="ctr" rotWithShape="0">
              <a:srgbClr val="808080"/>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762000" y="333375"/>
            <a:ext cx="7620000" cy="1366838"/>
          </a:xfrm>
          <a:prstGeom prst="rect">
            <a:avLst/>
          </a:prstGeom>
          <a:noFill/>
          <a:ln w="9525">
            <a:noFill/>
            <a:miter lim="800000"/>
            <a:headEnd/>
            <a:tailEnd/>
          </a:ln>
          <a:effectLst/>
        </p:spPr>
        <p:txBody>
          <a:bodyPr anchor="ctr"/>
          <a:lstStyle/>
          <a:p>
            <a:pPr marL="342900" indent="-342900" algn="ctr">
              <a:spcBef>
                <a:spcPct val="20000"/>
              </a:spcBef>
              <a:buClr>
                <a:schemeClr val="hlink"/>
              </a:buClr>
              <a:buSzPct val="75000"/>
              <a:buFont typeface="Wingdings" pitchFamily="2" charset="2"/>
              <a:buNone/>
              <a:defRPr/>
            </a:pPr>
            <a:r>
              <a:rPr lang="tr-TR" sz="4000" dirty="0">
                <a:solidFill>
                  <a:srgbClr val="C00000"/>
                </a:solidFill>
                <a:effectLst>
                  <a:outerShdw blurRad="38100" dist="38100" dir="2700000" algn="tl">
                    <a:srgbClr val="FFFFFF"/>
                  </a:outerShdw>
                </a:effectLst>
              </a:rPr>
              <a:t>46, XX </a:t>
            </a:r>
            <a:r>
              <a:rPr lang="tr-TR" sz="4000" dirty="0" err="1">
                <a:solidFill>
                  <a:srgbClr val="C00000"/>
                </a:solidFill>
                <a:effectLst>
                  <a:outerShdw blurRad="38100" dist="38100" dir="2700000" algn="tl">
                    <a:srgbClr val="FFFFFF"/>
                  </a:outerShdw>
                </a:effectLst>
              </a:rPr>
              <a:t>Genotipde</a:t>
            </a:r>
            <a:endParaRPr lang="tr-TR" sz="4000" dirty="0">
              <a:solidFill>
                <a:srgbClr val="C00000"/>
              </a:solidFill>
              <a:effectLst>
                <a:outerShdw blurRad="38100" dist="38100" dir="2700000" algn="tl">
                  <a:srgbClr val="FFFFFF"/>
                </a:outerShdw>
              </a:effectLst>
            </a:endParaRPr>
          </a:p>
        </p:txBody>
      </p:sp>
      <p:sp>
        <p:nvSpPr>
          <p:cNvPr id="15363" name="Rectangle 3"/>
          <p:cNvSpPr>
            <a:spLocks noChangeArrowheads="1"/>
          </p:cNvSpPr>
          <p:nvPr/>
        </p:nvSpPr>
        <p:spPr bwMode="auto">
          <a:xfrm>
            <a:off x="2916238" y="1844675"/>
            <a:ext cx="3384550" cy="576263"/>
          </a:xfrm>
          <a:prstGeom prst="rect">
            <a:avLst/>
          </a:prstGeom>
          <a:noFill/>
          <a:ln w="9525">
            <a:noFill/>
            <a:miter lim="800000"/>
            <a:headEnd/>
            <a:tailEnd/>
          </a:ln>
          <a:effectLst/>
        </p:spPr>
        <p:txBody>
          <a:bodyPr/>
          <a:lstStyle/>
          <a:p>
            <a:pPr marL="342900" indent="-342900">
              <a:spcBef>
                <a:spcPct val="20000"/>
              </a:spcBef>
              <a:buClr>
                <a:schemeClr val="hlink"/>
              </a:buClr>
              <a:buSzPct val="75000"/>
              <a:buFont typeface="Wingdings" pitchFamily="2" charset="2"/>
              <a:buNone/>
              <a:defRPr/>
            </a:pPr>
            <a:r>
              <a:rPr lang="tr-TR" sz="3200">
                <a:effectLst>
                  <a:outerShdw blurRad="38100" dist="38100" dir="2700000" algn="tl">
                    <a:srgbClr val="010199"/>
                  </a:outerShdw>
                </a:effectLst>
              </a:rPr>
              <a:t>SRY  </a:t>
            </a:r>
            <a:r>
              <a:rPr lang="tr-TR" sz="3200">
                <a:effectLst>
                  <a:outerShdw blurRad="38100" dist="38100" dir="2700000" algn="tl">
                    <a:srgbClr val="010199"/>
                  </a:outerShdw>
                </a:effectLst>
                <a:latin typeface="Symbol" pitchFamily="18" charset="2"/>
              </a:rPr>
              <a:t>®</a:t>
            </a:r>
            <a:r>
              <a:rPr lang="tr-TR" sz="3200">
                <a:effectLst>
                  <a:outerShdw blurRad="38100" dist="38100" dir="2700000" algn="tl">
                    <a:srgbClr val="010199"/>
                  </a:outerShdw>
                </a:effectLst>
              </a:rPr>
              <a:t> Yok</a:t>
            </a:r>
          </a:p>
        </p:txBody>
      </p:sp>
      <p:sp>
        <p:nvSpPr>
          <p:cNvPr id="15364" name="Rectangle 4"/>
          <p:cNvSpPr>
            <a:spLocks noChangeArrowheads="1"/>
          </p:cNvSpPr>
          <p:nvPr/>
        </p:nvSpPr>
        <p:spPr bwMode="auto">
          <a:xfrm>
            <a:off x="1447800" y="2819400"/>
            <a:ext cx="2362200" cy="2362200"/>
          </a:xfrm>
          <a:prstGeom prst="rect">
            <a:avLst/>
          </a:prstGeom>
          <a:noFill/>
          <a:ln w="9525">
            <a:noFill/>
            <a:miter lim="800000"/>
            <a:headEnd/>
            <a:tailEnd/>
          </a:ln>
          <a:effectLst/>
        </p:spPr>
        <p:txBody>
          <a:bodyPr/>
          <a:lstStyle/>
          <a:p>
            <a:pPr marL="342900" indent="-342900">
              <a:spcBef>
                <a:spcPct val="20000"/>
              </a:spcBef>
              <a:buClr>
                <a:schemeClr val="hlink"/>
              </a:buClr>
              <a:buSzPct val="75000"/>
              <a:buFont typeface="Wingdings" pitchFamily="2" charset="2"/>
              <a:buNone/>
              <a:defRPr/>
            </a:pPr>
            <a:r>
              <a:rPr lang="tr-TR" sz="3200" dirty="0">
                <a:effectLst>
                  <a:outerShdw blurRad="38100" dist="38100" dir="2700000" algn="tl">
                    <a:srgbClr val="010199"/>
                  </a:outerShdw>
                </a:effectLst>
              </a:rPr>
              <a:t>DAX-1</a:t>
            </a:r>
          </a:p>
          <a:p>
            <a:pPr marL="342900" indent="-342900">
              <a:spcBef>
                <a:spcPct val="20000"/>
              </a:spcBef>
              <a:buClr>
                <a:schemeClr val="hlink"/>
              </a:buClr>
              <a:buSzPct val="75000"/>
              <a:defRPr/>
            </a:pPr>
            <a:endParaRPr lang="tr-TR" sz="3200" dirty="0">
              <a:effectLst>
                <a:outerShdw blurRad="38100" dist="38100" dir="2700000" algn="tl">
                  <a:srgbClr val="010199"/>
                </a:outerShdw>
              </a:effectLst>
            </a:endParaRPr>
          </a:p>
          <a:p>
            <a:pPr marL="342900" indent="-342900">
              <a:spcBef>
                <a:spcPct val="20000"/>
              </a:spcBef>
              <a:buClr>
                <a:schemeClr val="hlink"/>
              </a:buClr>
              <a:buSzPct val="75000"/>
              <a:defRPr/>
            </a:pPr>
            <a:r>
              <a:rPr lang="tr-TR" sz="3200" dirty="0" err="1">
                <a:effectLst>
                  <a:outerShdw blurRad="38100" dist="38100" dir="2700000" algn="tl">
                    <a:srgbClr val="010199"/>
                  </a:outerShdw>
                </a:effectLst>
              </a:rPr>
              <a:t>Antitestis</a:t>
            </a:r>
            <a:endParaRPr lang="tr-TR" sz="3200" dirty="0">
              <a:effectLst>
                <a:outerShdw blurRad="38100" dist="38100" dir="2700000" algn="tl">
                  <a:srgbClr val="010199"/>
                </a:outerShdw>
              </a:effectLst>
            </a:endParaRPr>
          </a:p>
          <a:p>
            <a:pPr marL="342900" indent="-342900">
              <a:spcBef>
                <a:spcPct val="20000"/>
              </a:spcBef>
              <a:buClr>
                <a:schemeClr val="hlink"/>
              </a:buClr>
              <a:buSzPct val="75000"/>
              <a:defRPr/>
            </a:pPr>
            <a:r>
              <a:rPr lang="tr-TR" sz="3200" dirty="0">
                <a:effectLst>
                  <a:outerShdw blurRad="38100" dist="38100" dir="2700000" algn="tl">
                    <a:srgbClr val="010199"/>
                  </a:outerShdw>
                </a:effectLst>
              </a:rPr>
              <a:t>FOXL2</a:t>
            </a:r>
          </a:p>
          <a:p>
            <a:pPr marL="342900" indent="-342900">
              <a:spcBef>
                <a:spcPct val="20000"/>
              </a:spcBef>
              <a:buClr>
                <a:schemeClr val="hlink"/>
              </a:buClr>
              <a:buSzPct val="75000"/>
              <a:buFont typeface="Wingdings" pitchFamily="2" charset="2"/>
              <a:buNone/>
              <a:defRPr/>
            </a:pPr>
            <a:endParaRPr lang="tr-TR" sz="3200" dirty="0">
              <a:effectLst>
                <a:outerShdw blurRad="38100" dist="38100" dir="2700000" algn="tl">
                  <a:srgbClr val="010199"/>
                </a:outerShdw>
              </a:effectLst>
            </a:endParaRPr>
          </a:p>
        </p:txBody>
      </p:sp>
      <p:sp>
        <p:nvSpPr>
          <p:cNvPr id="15365" name="Rectangle 5"/>
          <p:cNvSpPr>
            <a:spLocks noChangeArrowheads="1"/>
          </p:cNvSpPr>
          <p:nvPr/>
        </p:nvSpPr>
        <p:spPr bwMode="auto">
          <a:xfrm>
            <a:off x="3995738" y="3141663"/>
            <a:ext cx="3168650" cy="647700"/>
          </a:xfrm>
          <a:prstGeom prst="rect">
            <a:avLst/>
          </a:prstGeom>
          <a:noFill/>
          <a:ln w="9525">
            <a:noFill/>
            <a:miter lim="800000"/>
            <a:headEnd/>
            <a:tailEnd/>
          </a:ln>
          <a:effectLst/>
        </p:spPr>
        <p:txBody>
          <a:bodyPr/>
          <a:lstStyle/>
          <a:p>
            <a:pPr marL="342900" indent="-342900">
              <a:spcBef>
                <a:spcPct val="20000"/>
              </a:spcBef>
              <a:buClr>
                <a:schemeClr val="hlink"/>
              </a:buClr>
              <a:buSzPct val="75000"/>
              <a:buFont typeface="Wingdings" pitchFamily="2" charset="2"/>
              <a:buNone/>
              <a:defRPr/>
            </a:pPr>
            <a:r>
              <a:rPr lang="tr-TR" sz="3200">
                <a:effectLst>
                  <a:outerShdw blurRad="38100" dist="38100" dir="2700000" algn="tl">
                    <a:srgbClr val="010199"/>
                  </a:outerShdw>
                </a:effectLst>
              </a:rPr>
              <a:t>eksprese olur</a:t>
            </a:r>
          </a:p>
        </p:txBody>
      </p:sp>
      <p:sp>
        <p:nvSpPr>
          <p:cNvPr id="15366" name="Rectangle 6"/>
          <p:cNvSpPr>
            <a:spLocks noChangeArrowheads="1"/>
          </p:cNvSpPr>
          <p:nvPr/>
        </p:nvSpPr>
        <p:spPr bwMode="auto">
          <a:xfrm>
            <a:off x="3059113" y="5229225"/>
            <a:ext cx="3024187" cy="1008063"/>
          </a:xfrm>
          <a:prstGeom prst="rect">
            <a:avLst/>
          </a:prstGeom>
          <a:noFill/>
          <a:ln w="9525">
            <a:noFill/>
            <a:miter lim="800000"/>
            <a:headEnd/>
            <a:tailEnd/>
          </a:ln>
          <a:effectLst/>
        </p:spPr>
        <p:txBody>
          <a:bodyPr/>
          <a:lstStyle/>
          <a:p>
            <a:pPr algn="ctr">
              <a:spcBef>
                <a:spcPct val="20000"/>
              </a:spcBef>
              <a:buClr>
                <a:schemeClr val="hlink"/>
              </a:buClr>
              <a:buSzPct val="75000"/>
              <a:buFont typeface="Wingdings" pitchFamily="2" charset="2"/>
              <a:buNone/>
              <a:defRPr/>
            </a:pPr>
            <a:r>
              <a:rPr lang="tr-TR" sz="3200">
                <a:solidFill>
                  <a:srgbClr val="FF0000"/>
                </a:solidFill>
                <a:effectLst>
                  <a:outerShdw blurRad="38100" dist="38100" dir="2700000" algn="tl">
                    <a:srgbClr val="FFFFFF"/>
                  </a:outerShdw>
                </a:effectLst>
              </a:rPr>
              <a:t>Erkek genler inaktive olur</a:t>
            </a:r>
          </a:p>
        </p:txBody>
      </p:sp>
      <p:sp>
        <p:nvSpPr>
          <p:cNvPr id="17415" name="AutoShape 7"/>
          <p:cNvSpPr>
            <a:spLocks/>
          </p:cNvSpPr>
          <p:nvPr/>
        </p:nvSpPr>
        <p:spPr bwMode="auto">
          <a:xfrm>
            <a:off x="3733800" y="2895600"/>
            <a:ext cx="215900" cy="2133600"/>
          </a:xfrm>
          <a:prstGeom prst="rightBrace">
            <a:avLst>
              <a:gd name="adj1" fmla="val 50052"/>
              <a:gd name="adj2" fmla="val 50000"/>
            </a:avLst>
          </a:prstGeom>
          <a:noFill/>
          <a:ln w="76200">
            <a:solidFill>
              <a:srgbClr val="FF0000"/>
            </a:solidFill>
            <a:round/>
            <a:headEnd/>
            <a:tailEnd/>
          </a:ln>
        </p:spPr>
        <p:txBody>
          <a:bodyPr wrap="none" anchor="ctr"/>
          <a:lstStyle/>
          <a:p>
            <a:endParaRPr lang="tr-TR"/>
          </a:p>
        </p:txBody>
      </p:sp>
      <p:sp>
        <p:nvSpPr>
          <p:cNvPr id="17416" name="Line 8"/>
          <p:cNvSpPr>
            <a:spLocks noChangeShapeType="1"/>
          </p:cNvSpPr>
          <p:nvPr/>
        </p:nvSpPr>
        <p:spPr bwMode="auto">
          <a:xfrm>
            <a:off x="4572000" y="4292600"/>
            <a:ext cx="0" cy="865188"/>
          </a:xfrm>
          <a:prstGeom prst="line">
            <a:avLst/>
          </a:prstGeom>
          <a:noFill/>
          <a:ln w="76200">
            <a:solidFill>
              <a:srgbClr val="FF0000"/>
            </a:solidFill>
            <a:round/>
            <a:headEnd/>
            <a:tailEnd type="triangle" w="med" len="med"/>
          </a:ln>
        </p:spPr>
        <p:txBody>
          <a:bodyPr/>
          <a:lstStyle/>
          <a:p>
            <a:endParaRPr lang="tr-TR"/>
          </a:p>
        </p:txBody>
      </p:sp>
      <p:sp>
        <p:nvSpPr>
          <p:cNvPr id="15369" name="Line 9"/>
          <p:cNvSpPr>
            <a:spLocks noChangeShapeType="1"/>
          </p:cNvSpPr>
          <p:nvPr/>
        </p:nvSpPr>
        <p:spPr bwMode="auto">
          <a:xfrm>
            <a:off x="3430588" y="5133975"/>
            <a:ext cx="2171700" cy="1254125"/>
          </a:xfrm>
          <a:prstGeom prst="line">
            <a:avLst/>
          </a:prstGeom>
          <a:noFill/>
          <a:ln w="57150">
            <a:solidFill>
              <a:schemeClr val="accent1"/>
            </a:solidFill>
            <a:round/>
            <a:headEnd/>
            <a:tailEnd/>
          </a:ln>
        </p:spPr>
        <p:txBody>
          <a:bodyPr/>
          <a:lstStyle/>
          <a:p>
            <a:endParaRPr lang="tr-TR"/>
          </a:p>
        </p:txBody>
      </p:sp>
      <p:sp>
        <p:nvSpPr>
          <p:cNvPr id="15370" name="Line 10"/>
          <p:cNvSpPr>
            <a:spLocks noChangeShapeType="1"/>
          </p:cNvSpPr>
          <p:nvPr/>
        </p:nvSpPr>
        <p:spPr bwMode="auto">
          <a:xfrm flipH="1">
            <a:off x="3430588" y="5133975"/>
            <a:ext cx="2171700" cy="1254125"/>
          </a:xfrm>
          <a:prstGeom prst="line">
            <a:avLst/>
          </a:prstGeom>
          <a:noFill/>
          <a:ln w="57150">
            <a:solidFill>
              <a:schemeClr val="accent1"/>
            </a:solidFill>
            <a:round/>
            <a:headEnd/>
            <a:tailEnd/>
          </a:ln>
        </p:spPr>
        <p:txBody>
          <a:bodyPr/>
          <a:lstStyle/>
          <a:p>
            <a:endParaRPr lang="tr-TR"/>
          </a:p>
        </p:txBody>
      </p:sp>
      <p:sp>
        <p:nvSpPr>
          <p:cNvPr id="17419" name="Text Box 11"/>
          <p:cNvSpPr txBox="1">
            <a:spLocks noChangeArrowheads="1"/>
          </p:cNvSpPr>
          <p:nvPr/>
        </p:nvSpPr>
        <p:spPr bwMode="auto">
          <a:xfrm>
            <a:off x="2362200" y="3352800"/>
            <a:ext cx="1217613" cy="457200"/>
          </a:xfrm>
          <a:prstGeom prst="rect">
            <a:avLst/>
          </a:prstGeom>
          <a:noFill/>
          <a:ln w="12700">
            <a:noFill/>
            <a:miter lim="800000"/>
            <a:headEnd type="none" w="sm" len="sm"/>
            <a:tailEnd type="none" w="sm" len="sm"/>
          </a:ln>
        </p:spPr>
        <p:txBody>
          <a:bodyPr wrap="none">
            <a:spAutoFit/>
          </a:bodyPr>
          <a:lstStyle/>
          <a:p>
            <a:pPr eaLnBrk="0" hangingPunct="0"/>
            <a:r>
              <a:rPr lang="tr-TR" sz="2400" i="1"/>
              <a:t>Çift doz</a:t>
            </a:r>
          </a:p>
        </p:txBody>
      </p:sp>
      <p:sp>
        <p:nvSpPr>
          <p:cNvPr id="17420" name="Line 8"/>
          <p:cNvSpPr>
            <a:spLocks noChangeShapeType="1"/>
          </p:cNvSpPr>
          <p:nvPr/>
        </p:nvSpPr>
        <p:spPr bwMode="auto">
          <a:xfrm flipH="1">
            <a:off x="3170238" y="3657600"/>
            <a:ext cx="258762" cy="533400"/>
          </a:xfrm>
          <a:prstGeom prst="line">
            <a:avLst/>
          </a:prstGeom>
          <a:noFill/>
          <a:ln w="76200">
            <a:solidFill>
              <a:srgbClr val="FF0000"/>
            </a:solidFill>
            <a:round/>
            <a:headEnd/>
            <a:tailEnd type="triangle" w="med" len="med"/>
          </a:ln>
        </p:spPr>
        <p:txBody>
          <a:bodyPr/>
          <a:lstStyle/>
          <a:p>
            <a:endParaRPr lang="tr-T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887663" y="5283200"/>
            <a:ext cx="1012825" cy="304800"/>
          </a:xfrm>
          <a:prstGeom prst="rect">
            <a:avLst/>
          </a:prstGeom>
          <a:noFill/>
          <a:ln w="12700">
            <a:noFill/>
            <a:miter lim="800000"/>
            <a:headEnd type="none" w="sm" len="sm"/>
            <a:tailEnd type="none" w="sm" len="sm"/>
          </a:ln>
        </p:spPr>
        <p:txBody>
          <a:bodyPr wrap="none">
            <a:spAutoFit/>
          </a:bodyPr>
          <a:lstStyle/>
          <a:p>
            <a:pPr eaLnBrk="0" hangingPunct="0"/>
            <a:r>
              <a:rPr lang="tr-TR" sz="1400" b="1"/>
              <a:t>KLİTORİS</a:t>
            </a:r>
            <a:endParaRPr lang="en-US" sz="1400" b="1"/>
          </a:p>
        </p:txBody>
      </p:sp>
      <p:sp>
        <p:nvSpPr>
          <p:cNvPr id="18435" name="Text Box 3"/>
          <p:cNvSpPr txBox="1">
            <a:spLocks noChangeArrowheads="1"/>
          </p:cNvSpPr>
          <p:nvPr/>
        </p:nvSpPr>
        <p:spPr bwMode="auto">
          <a:xfrm>
            <a:off x="2843213" y="5602288"/>
            <a:ext cx="982662" cy="304800"/>
          </a:xfrm>
          <a:prstGeom prst="rect">
            <a:avLst/>
          </a:prstGeom>
          <a:noFill/>
          <a:ln w="12700">
            <a:noFill/>
            <a:miter lim="800000"/>
            <a:headEnd type="none" w="sm" len="sm"/>
            <a:tailEnd type="none" w="sm" len="sm"/>
          </a:ln>
        </p:spPr>
        <p:txBody>
          <a:bodyPr wrap="none">
            <a:spAutoFit/>
          </a:bodyPr>
          <a:lstStyle/>
          <a:p>
            <a:pPr eaLnBrk="0" hangingPunct="0"/>
            <a:r>
              <a:rPr lang="tr-TR" sz="1400" b="1"/>
              <a:t>L. MİNOR</a:t>
            </a:r>
            <a:endParaRPr lang="en-US" sz="1400" b="1"/>
          </a:p>
        </p:txBody>
      </p:sp>
      <p:sp>
        <p:nvSpPr>
          <p:cNvPr id="18436" name="Text Box 4"/>
          <p:cNvSpPr txBox="1">
            <a:spLocks noChangeArrowheads="1"/>
          </p:cNvSpPr>
          <p:nvPr/>
        </p:nvSpPr>
        <p:spPr bwMode="auto">
          <a:xfrm>
            <a:off x="2825750" y="6176963"/>
            <a:ext cx="1031875" cy="304800"/>
          </a:xfrm>
          <a:prstGeom prst="rect">
            <a:avLst/>
          </a:prstGeom>
          <a:noFill/>
          <a:ln w="12700">
            <a:noFill/>
            <a:miter lim="800000"/>
            <a:headEnd type="none" w="sm" len="sm"/>
            <a:tailEnd type="none" w="sm" len="sm"/>
          </a:ln>
        </p:spPr>
        <p:txBody>
          <a:bodyPr wrap="none">
            <a:spAutoFit/>
          </a:bodyPr>
          <a:lstStyle/>
          <a:p>
            <a:pPr eaLnBrk="0" hangingPunct="0"/>
            <a:r>
              <a:rPr lang="tr-TR" sz="1400" b="1"/>
              <a:t>L. MAJOR</a:t>
            </a:r>
            <a:endParaRPr lang="en-US" sz="1400" b="1"/>
          </a:p>
        </p:txBody>
      </p:sp>
      <p:sp>
        <p:nvSpPr>
          <p:cNvPr id="18437" name="Text Box 5"/>
          <p:cNvSpPr txBox="1">
            <a:spLocks noChangeArrowheads="1"/>
          </p:cNvSpPr>
          <p:nvPr/>
        </p:nvSpPr>
        <p:spPr bwMode="auto">
          <a:xfrm>
            <a:off x="5416550" y="6343650"/>
            <a:ext cx="1082675" cy="304800"/>
          </a:xfrm>
          <a:prstGeom prst="rect">
            <a:avLst/>
          </a:prstGeom>
          <a:noFill/>
          <a:ln w="12700">
            <a:noFill/>
            <a:miter lim="800000"/>
            <a:headEnd type="none" w="sm" len="sm"/>
            <a:tailEnd type="none" w="sm" len="sm"/>
          </a:ln>
        </p:spPr>
        <p:txBody>
          <a:bodyPr wrap="none">
            <a:spAutoFit/>
          </a:bodyPr>
          <a:lstStyle/>
          <a:p>
            <a:pPr eaLnBrk="0" hangingPunct="0"/>
            <a:r>
              <a:rPr lang="tr-TR" sz="1400" b="1"/>
              <a:t>SKROTUM</a:t>
            </a:r>
            <a:endParaRPr lang="en-US" sz="1400" b="1"/>
          </a:p>
        </p:txBody>
      </p:sp>
      <p:sp>
        <p:nvSpPr>
          <p:cNvPr id="18438" name="Text Box 6"/>
          <p:cNvSpPr txBox="1">
            <a:spLocks noChangeArrowheads="1"/>
          </p:cNvSpPr>
          <p:nvPr/>
        </p:nvSpPr>
        <p:spPr bwMode="auto">
          <a:xfrm>
            <a:off x="5354638" y="5678488"/>
            <a:ext cx="827087" cy="517525"/>
          </a:xfrm>
          <a:prstGeom prst="rect">
            <a:avLst/>
          </a:prstGeom>
          <a:noFill/>
          <a:ln w="12700">
            <a:noFill/>
            <a:miter lim="800000"/>
            <a:headEnd type="none" w="sm" len="sm"/>
            <a:tailEnd type="none" w="sm" len="sm"/>
          </a:ln>
        </p:spPr>
        <p:txBody>
          <a:bodyPr wrap="none">
            <a:spAutoFit/>
          </a:bodyPr>
          <a:lstStyle/>
          <a:p>
            <a:pPr eaLnBrk="0" hangingPunct="0"/>
            <a:r>
              <a:rPr lang="tr-TR" sz="1400" b="1"/>
              <a:t>PENİL</a:t>
            </a:r>
          </a:p>
          <a:p>
            <a:pPr eaLnBrk="0" hangingPunct="0"/>
            <a:r>
              <a:rPr lang="tr-TR" sz="1400" b="1"/>
              <a:t>GÖVDE</a:t>
            </a:r>
            <a:endParaRPr lang="en-US" sz="1400" b="1"/>
          </a:p>
        </p:txBody>
      </p:sp>
      <p:sp>
        <p:nvSpPr>
          <p:cNvPr id="18439" name="Text Box 7"/>
          <p:cNvSpPr txBox="1">
            <a:spLocks noChangeArrowheads="1"/>
          </p:cNvSpPr>
          <p:nvPr/>
        </p:nvSpPr>
        <p:spPr bwMode="auto">
          <a:xfrm>
            <a:off x="5480050" y="5097463"/>
            <a:ext cx="855663" cy="517525"/>
          </a:xfrm>
          <a:prstGeom prst="rect">
            <a:avLst/>
          </a:prstGeom>
          <a:noFill/>
          <a:ln w="12700">
            <a:noFill/>
            <a:miter lim="800000"/>
            <a:headEnd type="none" w="sm" len="sm"/>
            <a:tailEnd type="none" w="sm" len="sm"/>
          </a:ln>
        </p:spPr>
        <p:txBody>
          <a:bodyPr wrap="none">
            <a:spAutoFit/>
          </a:bodyPr>
          <a:lstStyle/>
          <a:p>
            <a:pPr eaLnBrk="0" hangingPunct="0"/>
            <a:r>
              <a:rPr lang="tr-TR" sz="1400" b="1"/>
              <a:t>GLANS </a:t>
            </a:r>
          </a:p>
          <a:p>
            <a:pPr eaLnBrk="0" hangingPunct="0"/>
            <a:r>
              <a:rPr lang="tr-TR" sz="1400" b="1"/>
              <a:t>PENİS</a:t>
            </a:r>
            <a:endParaRPr lang="en-US" sz="1400" b="1"/>
          </a:p>
        </p:txBody>
      </p:sp>
      <p:sp>
        <p:nvSpPr>
          <p:cNvPr id="18440" name="Line 8"/>
          <p:cNvSpPr>
            <a:spLocks noChangeShapeType="1"/>
          </p:cNvSpPr>
          <p:nvPr/>
        </p:nvSpPr>
        <p:spPr bwMode="auto">
          <a:xfrm flipH="1">
            <a:off x="3894138" y="5683250"/>
            <a:ext cx="649287" cy="26988"/>
          </a:xfrm>
          <a:prstGeom prst="line">
            <a:avLst/>
          </a:prstGeom>
          <a:noFill/>
          <a:ln w="38100">
            <a:solidFill>
              <a:srgbClr val="66CCFF"/>
            </a:solidFill>
            <a:round/>
            <a:headEnd type="none" w="sm" len="sm"/>
            <a:tailEnd type="triangle" w="med" len="lg"/>
          </a:ln>
        </p:spPr>
        <p:txBody>
          <a:bodyPr/>
          <a:lstStyle/>
          <a:p>
            <a:endParaRPr lang="tr-TR"/>
          </a:p>
        </p:txBody>
      </p:sp>
      <p:sp>
        <p:nvSpPr>
          <p:cNvPr id="18441" name="Line 9"/>
          <p:cNvSpPr>
            <a:spLocks noChangeShapeType="1"/>
          </p:cNvSpPr>
          <p:nvPr/>
        </p:nvSpPr>
        <p:spPr bwMode="auto">
          <a:xfrm>
            <a:off x="4862513" y="5362575"/>
            <a:ext cx="638175" cy="0"/>
          </a:xfrm>
          <a:prstGeom prst="line">
            <a:avLst/>
          </a:prstGeom>
          <a:noFill/>
          <a:ln w="38100">
            <a:solidFill>
              <a:srgbClr val="66CCFF"/>
            </a:solidFill>
            <a:round/>
            <a:headEnd type="none" w="sm" len="sm"/>
            <a:tailEnd type="triangle" w="med" len="lg"/>
          </a:ln>
        </p:spPr>
        <p:txBody>
          <a:bodyPr/>
          <a:lstStyle/>
          <a:p>
            <a:endParaRPr lang="tr-TR"/>
          </a:p>
        </p:txBody>
      </p:sp>
      <p:sp>
        <p:nvSpPr>
          <p:cNvPr id="18442" name="Text Box 10"/>
          <p:cNvSpPr txBox="1">
            <a:spLocks noChangeArrowheads="1"/>
          </p:cNvSpPr>
          <p:nvPr/>
        </p:nvSpPr>
        <p:spPr bwMode="auto">
          <a:xfrm>
            <a:off x="4168775" y="5307013"/>
            <a:ext cx="1616075" cy="1006475"/>
          </a:xfrm>
          <a:prstGeom prst="rect">
            <a:avLst/>
          </a:prstGeom>
          <a:noFill/>
          <a:ln w="12700">
            <a:noFill/>
            <a:miter lim="800000"/>
            <a:headEnd type="none" w="sm" len="sm"/>
            <a:tailEnd type="none" w="sm" len="sm"/>
          </a:ln>
        </p:spPr>
        <p:txBody>
          <a:bodyPr>
            <a:spAutoFit/>
          </a:bodyPr>
          <a:lstStyle/>
          <a:p>
            <a:pPr eaLnBrk="0" hangingPunct="0"/>
            <a:r>
              <a:rPr lang="tr-TR" sz="6000">
                <a:solidFill>
                  <a:srgbClr val="FF0000"/>
                </a:solidFill>
                <a:latin typeface="Times New Roman" pitchFamily="18" charset="0"/>
              </a:rPr>
              <a:t>(  )</a:t>
            </a:r>
            <a:endParaRPr lang="en-US" sz="6000">
              <a:solidFill>
                <a:srgbClr val="FF0000"/>
              </a:solidFill>
              <a:latin typeface="Times New Roman" pitchFamily="18" charset="0"/>
            </a:endParaRPr>
          </a:p>
        </p:txBody>
      </p:sp>
      <p:sp>
        <p:nvSpPr>
          <p:cNvPr id="18443" name="Rectangle 11"/>
          <p:cNvSpPr>
            <a:spLocks noChangeArrowheads="1"/>
          </p:cNvSpPr>
          <p:nvPr/>
        </p:nvSpPr>
        <p:spPr bwMode="auto">
          <a:xfrm>
            <a:off x="4462463" y="5580063"/>
            <a:ext cx="566737" cy="457200"/>
          </a:xfrm>
          <a:prstGeom prst="rect">
            <a:avLst/>
          </a:prstGeom>
          <a:noFill/>
          <a:ln w="12700">
            <a:noFill/>
            <a:miter lim="800000"/>
            <a:headEnd type="none" w="sm" len="sm"/>
            <a:tailEnd type="none" w="sm" len="sm"/>
          </a:ln>
        </p:spPr>
        <p:txBody>
          <a:bodyPr>
            <a:spAutoFit/>
          </a:bodyPr>
          <a:lstStyle/>
          <a:p>
            <a:pPr eaLnBrk="0" hangingPunct="0"/>
            <a:r>
              <a:rPr lang="tr-TR" sz="2400">
                <a:solidFill>
                  <a:srgbClr val="FF0000"/>
                </a:solidFill>
              </a:rPr>
              <a:t>( )</a:t>
            </a:r>
            <a:endParaRPr lang="en-US" sz="2400">
              <a:solidFill>
                <a:srgbClr val="FF0000"/>
              </a:solidFill>
            </a:endParaRPr>
          </a:p>
        </p:txBody>
      </p:sp>
      <p:sp>
        <p:nvSpPr>
          <p:cNvPr id="18444" name="Oval 12"/>
          <p:cNvSpPr>
            <a:spLocks noChangeArrowheads="1"/>
          </p:cNvSpPr>
          <p:nvPr/>
        </p:nvSpPr>
        <p:spPr bwMode="auto">
          <a:xfrm>
            <a:off x="4668838" y="5319713"/>
            <a:ext cx="123825" cy="123825"/>
          </a:xfrm>
          <a:prstGeom prst="ellipse">
            <a:avLst/>
          </a:prstGeom>
          <a:solidFill>
            <a:srgbClr val="FF0000"/>
          </a:solidFill>
          <a:ln w="12700">
            <a:noFill/>
            <a:round/>
            <a:headEnd type="none" w="sm" len="sm"/>
            <a:tailEnd type="none" w="sm" len="sm"/>
          </a:ln>
        </p:spPr>
        <p:txBody>
          <a:bodyPr wrap="none" anchor="ctr"/>
          <a:lstStyle/>
          <a:p>
            <a:endParaRPr lang="tr-TR"/>
          </a:p>
        </p:txBody>
      </p:sp>
      <p:sp>
        <p:nvSpPr>
          <p:cNvPr id="18445" name="Line 13"/>
          <p:cNvSpPr>
            <a:spLocks noChangeShapeType="1"/>
          </p:cNvSpPr>
          <p:nvPr/>
        </p:nvSpPr>
        <p:spPr bwMode="auto">
          <a:xfrm flipH="1" flipV="1">
            <a:off x="3990975" y="6262688"/>
            <a:ext cx="414338" cy="12700"/>
          </a:xfrm>
          <a:prstGeom prst="line">
            <a:avLst/>
          </a:prstGeom>
          <a:noFill/>
          <a:ln w="38100">
            <a:solidFill>
              <a:srgbClr val="66CCFF"/>
            </a:solidFill>
            <a:round/>
            <a:headEnd type="none" w="sm" len="sm"/>
            <a:tailEnd type="triangle" w="med" len="lg"/>
          </a:ln>
        </p:spPr>
        <p:txBody>
          <a:bodyPr/>
          <a:lstStyle/>
          <a:p>
            <a:endParaRPr lang="tr-TR"/>
          </a:p>
        </p:txBody>
      </p:sp>
      <p:sp>
        <p:nvSpPr>
          <p:cNvPr id="18446" name="Line 14"/>
          <p:cNvSpPr>
            <a:spLocks noChangeShapeType="1"/>
          </p:cNvSpPr>
          <p:nvPr/>
        </p:nvSpPr>
        <p:spPr bwMode="auto">
          <a:xfrm>
            <a:off x="4835525" y="6221413"/>
            <a:ext cx="665163" cy="207962"/>
          </a:xfrm>
          <a:prstGeom prst="line">
            <a:avLst/>
          </a:prstGeom>
          <a:noFill/>
          <a:ln w="38100">
            <a:solidFill>
              <a:srgbClr val="66CCFF"/>
            </a:solidFill>
            <a:round/>
            <a:headEnd type="none" w="sm" len="sm"/>
            <a:tailEnd type="triangle" w="med" len="lg"/>
          </a:ln>
        </p:spPr>
        <p:txBody>
          <a:bodyPr/>
          <a:lstStyle/>
          <a:p>
            <a:endParaRPr lang="tr-TR"/>
          </a:p>
        </p:txBody>
      </p:sp>
      <p:sp>
        <p:nvSpPr>
          <p:cNvPr id="18447" name="Line 15"/>
          <p:cNvSpPr>
            <a:spLocks noChangeShapeType="1"/>
          </p:cNvSpPr>
          <p:nvPr/>
        </p:nvSpPr>
        <p:spPr bwMode="auto">
          <a:xfrm flipH="1">
            <a:off x="3851275" y="5378450"/>
            <a:ext cx="649288" cy="26988"/>
          </a:xfrm>
          <a:prstGeom prst="line">
            <a:avLst/>
          </a:prstGeom>
          <a:noFill/>
          <a:ln w="38100">
            <a:solidFill>
              <a:srgbClr val="66CCFF"/>
            </a:solidFill>
            <a:round/>
            <a:headEnd type="none" w="sm" len="sm"/>
            <a:tailEnd type="triangle" w="med" len="lg"/>
          </a:ln>
        </p:spPr>
        <p:txBody>
          <a:bodyPr/>
          <a:lstStyle/>
          <a:p>
            <a:endParaRPr lang="tr-TR"/>
          </a:p>
        </p:txBody>
      </p:sp>
      <p:sp>
        <p:nvSpPr>
          <p:cNvPr id="18448" name="Line 16"/>
          <p:cNvSpPr>
            <a:spLocks noChangeShapeType="1"/>
          </p:cNvSpPr>
          <p:nvPr/>
        </p:nvSpPr>
        <p:spPr bwMode="auto">
          <a:xfrm>
            <a:off x="4792663" y="5834063"/>
            <a:ext cx="609600" cy="0"/>
          </a:xfrm>
          <a:prstGeom prst="line">
            <a:avLst/>
          </a:prstGeom>
          <a:noFill/>
          <a:ln w="38100">
            <a:solidFill>
              <a:srgbClr val="66CCFF"/>
            </a:solidFill>
            <a:round/>
            <a:headEnd type="none" w="sm" len="sm"/>
            <a:tailEnd type="triangle" w="med" len="lg"/>
          </a:ln>
        </p:spPr>
        <p:txBody>
          <a:bodyPr/>
          <a:lstStyle/>
          <a:p>
            <a:endParaRPr lang="tr-TR"/>
          </a:p>
        </p:txBody>
      </p:sp>
      <p:sp>
        <p:nvSpPr>
          <p:cNvPr id="18449" name="Text Box 17"/>
          <p:cNvSpPr txBox="1">
            <a:spLocks noChangeArrowheads="1"/>
          </p:cNvSpPr>
          <p:nvPr/>
        </p:nvSpPr>
        <p:spPr bwMode="auto">
          <a:xfrm>
            <a:off x="3513138" y="4464050"/>
            <a:ext cx="1211262" cy="304800"/>
          </a:xfrm>
          <a:prstGeom prst="rect">
            <a:avLst/>
          </a:prstGeom>
          <a:noFill/>
          <a:ln w="12700">
            <a:noFill/>
            <a:miter lim="800000"/>
            <a:headEnd type="none" w="sm" len="sm"/>
            <a:tailEnd type="none" w="sm" len="sm"/>
          </a:ln>
        </p:spPr>
        <p:txBody>
          <a:bodyPr wrap="none">
            <a:spAutoFit/>
          </a:bodyPr>
          <a:lstStyle/>
          <a:p>
            <a:pPr eaLnBrk="0" hangingPunct="0"/>
            <a:r>
              <a:rPr lang="tr-TR" sz="1400" b="1"/>
              <a:t>2 / 3 VAGEN</a:t>
            </a:r>
            <a:endParaRPr lang="en-US" sz="1400" b="1"/>
          </a:p>
        </p:txBody>
      </p:sp>
      <p:sp>
        <p:nvSpPr>
          <p:cNvPr id="18450" name="Text Box 18"/>
          <p:cNvSpPr txBox="1">
            <a:spLocks noChangeArrowheads="1"/>
          </p:cNvSpPr>
          <p:nvPr/>
        </p:nvSpPr>
        <p:spPr bwMode="auto">
          <a:xfrm>
            <a:off x="4987925" y="4464050"/>
            <a:ext cx="1033463" cy="304800"/>
          </a:xfrm>
          <a:prstGeom prst="rect">
            <a:avLst/>
          </a:prstGeom>
          <a:noFill/>
          <a:ln w="12700">
            <a:noFill/>
            <a:miter lim="800000"/>
            <a:headEnd type="none" w="sm" len="sm"/>
            <a:tailEnd type="none" w="sm" len="sm"/>
          </a:ln>
        </p:spPr>
        <p:txBody>
          <a:bodyPr wrap="none">
            <a:spAutoFit/>
          </a:bodyPr>
          <a:lstStyle/>
          <a:p>
            <a:pPr eaLnBrk="0" hangingPunct="0"/>
            <a:r>
              <a:rPr lang="tr-TR" sz="1400" b="1"/>
              <a:t>PROSTAT</a:t>
            </a:r>
            <a:endParaRPr lang="en-US" sz="1400" b="1"/>
          </a:p>
        </p:txBody>
      </p:sp>
      <p:sp>
        <p:nvSpPr>
          <p:cNvPr id="18451" name="Text Box 19"/>
          <p:cNvSpPr txBox="1">
            <a:spLocks noChangeArrowheads="1"/>
          </p:cNvSpPr>
          <p:nvPr/>
        </p:nvSpPr>
        <p:spPr bwMode="auto">
          <a:xfrm>
            <a:off x="3581400" y="2895600"/>
            <a:ext cx="1014413" cy="942975"/>
          </a:xfrm>
          <a:prstGeom prst="rect">
            <a:avLst/>
          </a:prstGeom>
          <a:noFill/>
          <a:ln w="12700">
            <a:solidFill>
              <a:schemeClr val="accent1"/>
            </a:solidFill>
            <a:miter lim="800000"/>
            <a:headEnd type="none" w="sm" len="sm"/>
            <a:tailEnd type="none" w="sm" len="sm"/>
          </a:ln>
        </p:spPr>
        <p:txBody>
          <a:bodyPr wrap="none">
            <a:spAutoFit/>
          </a:bodyPr>
          <a:lstStyle/>
          <a:p>
            <a:pPr eaLnBrk="0" hangingPunct="0"/>
            <a:r>
              <a:rPr lang="tr-TR" sz="1400" b="1"/>
              <a:t>MÜLLER</a:t>
            </a:r>
          </a:p>
          <a:p>
            <a:pPr eaLnBrk="0" hangingPunct="0">
              <a:buFontTx/>
              <a:buChar char="•"/>
            </a:pPr>
            <a:r>
              <a:rPr lang="tr-TR" sz="1400" b="1"/>
              <a:t>Uterus</a:t>
            </a:r>
          </a:p>
          <a:p>
            <a:pPr eaLnBrk="0" hangingPunct="0">
              <a:buFontTx/>
              <a:buChar char="•"/>
            </a:pPr>
            <a:r>
              <a:rPr lang="tr-TR" sz="1400" b="1"/>
              <a:t>Tüpler</a:t>
            </a:r>
          </a:p>
          <a:p>
            <a:pPr eaLnBrk="0" hangingPunct="0">
              <a:buFontTx/>
              <a:buChar char="•"/>
            </a:pPr>
            <a:r>
              <a:rPr lang="tr-TR" sz="1400" b="1"/>
              <a:t>1/3 Vajen</a:t>
            </a:r>
            <a:endParaRPr lang="en-US" sz="1400" b="1"/>
          </a:p>
        </p:txBody>
      </p:sp>
      <p:sp>
        <p:nvSpPr>
          <p:cNvPr id="18452" name="Text Box 20"/>
          <p:cNvSpPr txBox="1">
            <a:spLocks noChangeArrowheads="1"/>
          </p:cNvSpPr>
          <p:nvPr/>
        </p:nvSpPr>
        <p:spPr bwMode="auto">
          <a:xfrm>
            <a:off x="4832350" y="3225800"/>
            <a:ext cx="1633538" cy="942975"/>
          </a:xfrm>
          <a:prstGeom prst="rect">
            <a:avLst/>
          </a:prstGeom>
          <a:noFill/>
          <a:ln w="12700">
            <a:noFill/>
            <a:miter lim="800000"/>
            <a:headEnd type="none" w="sm" len="sm"/>
            <a:tailEnd type="none" w="sm" len="sm"/>
          </a:ln>
        </p:spPr>
        <p:txBody>
          <a:bodyPr wrap="none">
            <a:spAutoFit/>
          </a:bodyPr>
          <a:lstStyle/>
          <a:p>
            <a:pPr eaLnBrk="0" hangingPunct="0"/>
            <a:r>
              <a:rPr lang="tr-TR" sz="1400" b="1"/>
              <a:t>WOLF</a:t>
            </a:r>
          </a:p>
          <a:p>
            <a:pPr eaLnBrk="0" hangingPunct="0">
              <a:buFontTx/>
              <a:buChar char="•"/>
            </a:pPr>
            <a:r>
              <a:rPr lang="tr-TR" sz="1400" b="1"/>
              <a:t>Epididim</a:t>
            </a:r>
          </a:p>
          <a:p>
            <a:pPr eaLnBrk="0" hangingPunct="0">
              <a:buFontTx/>
              <a:buChar char="•"/>
            </a:pPr>
            <a:r>
              <a:rPr lang="tr-TR" sz="1400" b="1"/>
              <a:t>Ductus deferens</a:t>
            </a:r>
          </a:p>
          <a:p>
            <a:pPr eaLnBrk="0" hangingPunct="0">
              <a:buFontTx/>
              <a:buChar char="•"/>
            </a:pPr>
            <a:r>
              <a:rPr lang="tr-TR" sz="1400" b="1"/>
              <a:t>Seminal vezikül</a:t>
            </a:r>
            <a:endParaRPr lang="en-US" sz="1400" b="1"/>
          </a:p>
        </p:txBody>
      </p:sp>
      <p:sp>
        <p:nvSpPr>
          <p:cNvPr id="18453" name="Text Box 21"/>
          <p:cNvSpPr txBox="1">
            <a:spLocks noChangeArrowheads="1"/>
          </p:cNvSpPr>
          <p:nvPr/>
        </p:nvSpPr>
        <p:spPr bwMode="auto">
          <a:xfrm>
            <a:off x="5375275" y="2816225"/>
            <a:ext cx="1246944" cy="307777"/>
          </a:xfrm>
          <a:prstGeom prst="rect">
            <a:avLst/>
          </a:prstGeom>
          <a:noFill/>
          <a:ln w="12700">
            <a:noFill/>
            <a:miter lim="800000"/>
            <a:headEnd type="none" w="sm" len="sm"/>
            <a:tailEnd type="none" w="sm" len="sm"/>
          </a:ln>
        </p:spPr>
        <p:txBody>
          <a:bodyPr wrap="none">
            <a:spAutoFit/>
          </a:bodyPr>
          <a:lstStyle/>
          <a:p>
            <a:pPr eaLnBrk="0" hangingPunct="0"/>
            <a:r>
              <a:rPr lang="tr-TR" sz="1400" b="1" dirty="0" smtClean="0"/>
              <a:t>TESTOSTERON</a:t>
            </a:r>
            <a:endParaRPr lang="en-US" sz="1400" b="1" dirty="0"/>
          </a:p>
        </p:txBody>
      </p:sp>
      <p:sp>
        <p:nvSpPr>
          <p:cNvPr id="18454" name="Text Box 22"/>
          <p:cNvSpPr txBox="1">
            <a:spLocks noChangeArrowheads="1"/>
          </p:cNvSpPr>
          <p:nvPr/>
        </p:nvSpPr>
        <p:spPr bwMode="auto">
          <a:xfrm>
            <a:off x="4114800" y="2514600"/>
            <a:ext cx="593725" cy="533400"/>
          </a:xfrm>
          <a:prstGeom prst="rect">
            <a:avLst/>
          </a:prstGeom>
          <a:noFill/>
          <a:ln w="12700">
            <a:noFill/>
            <a:miter lim="800000"/>
            <a:headEnd type="none" w="sm" len="sm"/>
            <a:tailEnd type="none" w="sm" len="sm"/>
          </a:ln>
        </p:spPr>
        <p:txBody>
          <a:bodyPr>
            <a:spAutoFit/>
          </a:bodyPr>
          <a:lstStyle/>
          <a:p>
            <a:pPr eaLnBrk="0" hangingPunct="0"/>
            <a:r>
              <a:rPr lang="tr-TR" sz="1400" b="1"/>
              <a:t>AMH</a:t>
            </a:r>
          </a:p>
          <a:p>
            <a:pPr eaLnBrk="0" hangingPunct="0"/>
            <a:endParaRPr lang="en-US" sz="1400" b="1"/>
          </a:p>
        </p:txBody>
      </p:sp>
      <p:sp>
        <p:nvSpPr>
          <p:cNvPr id="18455" name="Text Box 23"/>
          <p:cNvSpPr txBox="1">
            <a:spLocks noChangeArrowheads="1"/>
          </p:cNvSpPr>
          <p:nvPr/>
        </p:nvSpPr>
        <p:spPr bwMode="auto">
          <a:xfrm rot="-5400000">
            <a:off x="2043113" y="5570537"/>
            <a:ext cx="990600" cy="517525"/>
          </a:xfrm>
          <a:prstGeom prst="rect">
            <a:avLst/>
          </a:prstGeom>
          <a:noFill/>
          <a:ln w="12700">
            <a:noFill/>
            <a:miter lim="800000"/>
            <a:headEnd type="none" w="sm" len="sm"/>
            <a:tailEnd type="none" w="sm" len="sm"/>
          </a:ln>
        </p:spPr>
        <p:txBody>
          <a:bodyPr>
            <a:spAutoFit/>
          </a:bodyPr>
          <a:lstStyle/>
          <a:p>
            <a:pPr algn="ctr" eaLnBrk="0" hangingPunct="0"/>
            <a:r>
              <a:rPr lang="tr-TR" sz="1400" b="1"/>
              <a:t>DIŞ GENİTAL</a:t>
            </a:r>
            <a:endParaRPr lang="en-US" sz="1400" b="1"/>
          </a:p>
        </p:txBody>
      </p:sp>
      <p:sp>
        <p:nvSpPr>
          <p:cNvPr id="18456" name="Text Box 24"/>
          <p:cNvSpPr txBox="1">
            <a:spLocks noChangeArrowheads="1"/>
          </p:cNvSpPr>
          <p:nvPr/>
        </p:nvSpPr>
        <p:spPr bwMode="auto">
          <a:xfrm rot="-5400000">
            <a:off x="2005013" y="4343400"/>
            <a:ext cx="1209675" cy="517525"/>
          </a:xfrm>
          <a:prstGeom prst="rect">
            <a:avLst/>
          </a:prstGeom>
          <a:noFill/>
          <a:ln w="12700">
            <a:noFill/>
            <a:miter lim="800000"/>
            <a:headEnd type="none" w="sm" len="sm"/>
            <a:tailEnd type="none" w="sm" len="sm"/>
          </a:ln>
        </p:spPr>
        <p:txBody>
          <a:bodyPr>
            <a:spAutoFit/>
          </a:bodyPr>
          <a:lstStyle/>
          <a:p>
            <a:pPr algn="ctr" eaLnBrk="0" hangingPunct="0"/>
            <a:r>
              <a:rPr lang="tr-TR" sz="1400" b="1"/>
              <a:t>GENİTAL SİNUS</a:t>
            </a:r>
            <a:endParaRPr lang="en-US" sz="1400" b="1"/>
          </a:p>
        </p:txBody>
      </p:sp>
      <p:sp>
        <p:nvSpPr>
          <p:cNvPr id="18457" name="Text Box 25"/>
          <p:cNvSpPr txBox="1">
            <a:spLocks noChangeArrowheads="1"/>
          </p:cNvSpPr>
          <p:nvPr/>
        </p:nvSpPr>
        <p:spPr bwMode="auto">
          <a:xfrm rot="-5400000">
            <a:off x="2043113" y="3021012"/>
            <a:ext cx="990600" cy="517525"/>
          </a:xfrm>
          <a:prstGeom prst="rect">
            <a:avLst/>
          </a:prstGeom>
          <a:noFill/>
          <a:ln w="12700">
            <a:noFill/>
            <a:miter lim="800000"/>
            <a:headEnd type="none" w="sm" len="sm"/>
            <a:tailEnd type="none" w="sm" len="sm"/>
          </a:ln>
        </p:spPr>
        <p:txBody>
          <a:bodyPr>
            <a:spAutoFit/>
          </a:bodyPr>
          <a:lstStyle/>
          <a:p>
            <a:pPr algn="ctr" eaLnBrk="0" hangingPunct="0"/>
            <a:r>
              <a:rPr lang="tr-TR" sz="1400" b="1"/>
              <a:t>İÇ GENİTAL</a:t>
            </a:r>
            <a:endParaRPr lang="en-US" sz="1400" b="1"/>
          </a:p>
        </p:txBody>
      </p:sp>
      <p:sp>
        <p:nvSpPr>
          <p:cNvPr id="18458" name="Text Box 26"/>
          <p:cNvSpPr txBox="1">
            <a:spLocks noChangeArrowheads="1"/>
          </p:cNvSpPr>
          <p:nvPr/>
        </p:nvSpPr>
        <p:spPr bwMode="auto">
          <a:xfrm rot="-5400000">
            <a:off x="2116138" y="1255713"/>
            <a:ext cx="990600" cy="304800"/>
          </a:xfrm>
          <a:prstGeom prst="rect">
            <a:avLst/>
          </a:prstGeom>
          <a:noFill/>
          <a:ln w="12700">
            <a:noFill/>
            <a:miter lim="800000"/>
            <a:headEnd type="none" w="sm" len="sm"/>
            <a:tailEnd type="none" w="sm" len="sm"/>
          </a:ln>
        </p:spPr>
        <p:txBody>
          <a:bodyPr>
            <a:spAutoFit/>
          </a:bodyPr>
          <a:lstStyle/>
          <a:p>
            <a:pPr algn="ctr" eaLnBrk="0" hangingPunct="0"/>
            <a:r>
              <a:rPr lang="tr-TR" sz="1400" b="1"/>
              <a:t>GONAD</a:t>
            </a:r>
            <a:endParaRPr lang="en-US" sz="1400" b="1"/>
          </a:p>
        </p:txBody>
      </p:sp>
      <p:sp>
        <p:nvSpPr>
          <p:cNvPr id="18459" name="Text Box 27"/>
          <p:cNvSpPr txBox="1">
            <a:spLocks noChangeArrowheads="1"/>
          </p:cNvSpPr>
          <p:nvPr/>
        </p:nvSpPr>
        <p:spPr bwMode="auto">
          <a:xfrm>
            <a:off x="3887788" y="0"/>
            <a:ext cx="1220787" cy="304800"/>
          </a:xfrm>
          <a:prstGeom prst="rect">
            <a:avLst/>
          </a:prstGeom>
          <a:solidFill>
            <a:srgbClr val="99CCFF"/>
          </a:solidFill>
          <a:ln w="12700">
            <a:noFill/>
            <a:miter lim="800000"/>
            <a:headEnd type="none" w="sm" len="sm"/>
            <a:tailEnd type="none" w="sm" len="sm"/>
          </a:ln>
        </p:spPr>
        <p:txBody>
          <a:bodyPr wrap="none">
            <a:spAutoFit/>
          </a:bodyPr>
          <a:lstStyle/>
          <a:p>
            <a:pPr eaLnBrk="0" hangingPunct="0"/>
            <a:r>
              <a:rPr lang="tr-TR" sz="1400" b="1">
                <a:solidFill>
                  <a:srgbClr val="000000"/>
                </a:solidFill>
              </a:rPr>
              <a:t>MEZODERM</a:t>
            </a:r>
            <a:endParaRPr lang="en-US" sz="1400" b="1">
              <a:solidFill>
                <a:srgbClr val="000000"/>
              </a:solidFill>
            </a:endParaRPr>
          </a:p>
        </p:txBody>
      </p:sp>
      <p:sp>
        <p:nvSpPr>
          <p:cNvPr id="18460" name="Text Box 28"/>
          <p:cNvSpPr txBox="1">
            <a:spLocks noChangeArrowheads="1"/>
          </p:cNvSpPr>
          <p:nvPr/>
        </p:nvSpPr>
        <p:spPr bwMode="auto">
          <a:xfrm>
            <a:off x="3389313" y="873125"/>
            <a:ext cx="2209800" cy="304800"/>
          </a:xfrm>
          <a:prstGeom prst="rect">
            <a:avLst/>
          </a:prstGeom>
          <a:solidFill>
            <a:srgbClr val="99CCFF"/>
          </a:solidFill>
          <a:ln w="12700">
            <a:noFill/>
            <a:miter lim="800000"/>
            <a:headEnd type="none" w="sm" len="sm"/>
            <a:tailEnd type="none" w="sm" len="sm"/>
          </a:ln>
        </p:spPr>
        <p:txBody>
          <a:bodyPr wrap="none">
            <a:spAutoFit/>
          </a:bodyPr>
          <a:lstStyle/>
          <a:p>
            <a:pPr eaLnBrk="0" hangingPunct="0"/>
            <a:r>
              <a:rPr lang="tr-TR" sz="1400" b="1">
                <a:solidFill>
                  <a:srgbClr val="000000"/>
                </a:solidFill>
              </a:rPr>
              <a:t>BİPOTANSİYEL GONAD</a:t>
            </a:r>
            <a:endParaRPr lang="en-US" sz="1400" b="1">
              <a:solidFill>
                <a:srgbClr val="000000"/>
              </a:solidFill>
            </a:endParaRPr>
          </a:p>
        </p:txBody>
      </p:sp>
      <p:sp>
        <p:nvSpPr>
          <p:cNvPr id="18461" name="Text Box 29"/>
          <p:cNvSpPr txBox="1">
            <a:spLocks noChangeArrowheads="1"/>
          </p:cNvSpPr>
          <p:nvPr/>
        </p:nvSpPr>
        <p:spPr bwMode="auto">
          <a:xfrm>
            <a:off x="4621213" y="363538"/>
            <a:ext cx="1150937" cy="523875"/>
          </a:xfrm>
          <a:prstGeom prst="rect">
            <a:avLst/>
          </a:prstGeom>
          <a:noFill/>
          <a:ln w="12700">
            <a:noFill/>
            <a:miter lim="800000"/>
            <a:headEnd type="none" w="sm" len="sm"/>
            <a:tailEnd type="none" w="sm" len="sm"/>
          </a:ln>
        </p:spPr>
        <p:txBody>
          <a:bodyPr wrap="none">
            <a:spAutoFit/>
          </a:bodyPr>
          <a:lstStyle/>
          <a:p>
            <a:pPr eaLnBrk="0" hangingPunct="0"/>
            <a:r>
              <a:rPr lang="tr-TR" sz="1400" b="1"/>
              <a:t>SF-1,LIM1</a:t>
            </a:r>
          </a:p>
          <a:p>
            <a:pPr eaLnBrk="0" hangingPunct="0"/>
            <a:r>
              <a:rPr lang="tr-TR" sz="1400" b="1"/>
              <a:t>WT-1,EMX2</a:t>
            </a:r>
            <a:endParaRPr lang="en-US" sz="1400" b="1"/>
          </a:p>
        </p:txBody>
      </p:sp>
      <p:sp>
        <p:nvSpPr>
          <p:cNvPr id="18462" name="AutoShape 30"/>
          <p:cNvSpPr>
            <a:spLocks noChangeArrowheads="1"/>
          </p:cNvSpPr>
          <p:nvPr/>
        </p:nvSpPr>
        <p:spPr bwMode="auto">
          <a:xfrm>
            <a:off x="4335463" y="414338"/>
            <a:ext cx="222250" cy="290512"/>
          </a:xfrm>
          <a:prstGeom prst="downArrow">
            <a:avLst>
              <a:gd name="adj1" fmla="val 50000"/>
              <a:gd name="adj2" fmla="val 49998"/>
            </a:avLst>
          </a:prstGeom>
          <a:solidFill>
            <a:srgbClr val="FF66CC"/>
          </a:solidFill>
          <a:ln w="12700">
            <a:noFill/>
            <a:miter lim="800000"/>
            <a:headEnd type="none" w="sm" len="sm"/>
            <a:tailEnd type="none" w="sm" len="sm"/>
          </a:ln>
        </p:spPr>
        <p:txBody>
          <a:bodyPr wrap="none" anchor="ctr"/>
          <a:lstStyle/>
          <a:p>
            <a:endParaRPr lang="tr-TR"/>
          </a:p>
        </p:txBody>
      </p:sp>
      <p:sp>
        <p:nvSpPr>
          <p:cNvPr id="18463" name="AutoShape 31"/>
          <p:cNvSpPr>
            <a:spLocks noChangeArrowheads="1"/>
          </p:cNvSpPr>
          <p:nvPr/>
        </p:nvSpPr>
        <p:spPr bwMode="auto">
          <a:xfrm rot="3002502">
            <a:off x="4021138" y="1216025"/>
            <a:ext cx="155575" cy="777875"/>
          </a:xfrm>
          <a:prstGeom prst="downArrow">
            <a:avLst>
              <a:gd name="adj1" fmla="val 50000"/>
              <a:gd name="adj2" fmla="val 191250"/>
            </a:avLst>
          </a:prstGeom>
          <a:solidFill>
            <a:srgbClr val="FF66CC"/>
          </a:solidFill>
          <a:ln w="12700">
            <a:noFill/>
            <a:miter lim="800000"/>
            <a:headEnd type="none" w="sm" len="sm"/>
            <a:tailEnd type="none" w="sm" len="sm"/>
          </a:ln>
        </p:spPr>
        <p:txBody>
          <a:bodyPr wrap="none" anchor="ctr"/>
          <a:lstStyle/>
          <a:p>
            <a:endParaRPr lang="tr-TR"/>
          </a:p>
        </p:txBody>
      </p:sp>
      <p:sp>
        <p:nvSpPr>
          <p:cNvPr id="18464" name="AutoShape 32"/>
          <p:cNvSpPr>
            <a:spLocks noChangeArrowheads="1"/>
          </p:cNvSpPr>
          <p:nvPr/>
        </p:nvSpPr>
        <p:spPr bwMode="auto">
          <a:xfrm rot="-3673595">
            <a:off x="4845050" y="1192213"/>
            <a:ext cx="293688" cy="881062"/>
          </a:xfrm>
          <a:prstGeom prst="downArrow">
            <a:avLst>
              <a:gd name="adj1" fmla="val 50000"/>
              <a:gd name="adj2" fmla="val 114750"/>
            </a:avLst>
          </a:prstGeom>
          <a:solidFill>
            <a:srgbClr val="FF66CC"/>
          </a:solidFill>
          <a:ln w="12700">
            <a:noFill/>
            <a:miter lim="800000"/>
            <a:headEnd type="none" w="sm" len="sm"/>
            <a:tailEnd type="none" w="sm" len="sm"/>
          </a:ln>
        </p:spPr>
        <p:txBody>
          <a:bodyPr wrap="none" anchor="ctr"/>
          <a:lstStyle/>
          <a:p>
            <a:endParaRPr lang="tr-TR"/>
          </a:p>
        </p:txBody>
      </p:sp>
      <p:sp>
        <p:nvSpPr>
          <p:cNvPr id="18465" name="Text Box 33"/>
          <p:cNvSpPr txBox="1">
            <a:spLocks noChangeArrowheads="1"/>
          </p:cNvSpPr>
          <p:nvPr/>
        </p:nvSpPr>
        <p:spPr bwMode="auto">
          <a:xfrm rot="-2766882">
            <a:off x="3119438" y="1412875"/>
            <a:ext cx="762000" cy="523875"/>
          </a:xfrm>
          <a:prstGeom prst="rect">
            <a:avLst/>
          </a:prstGeom>
          <a:noFill/>
          <a:ln w="12700">
            <a:noFill/>
            <a:miter lim="800000"/>
            <a:headEnd type="none" w="sm" len="sm"/>
            <a:tailEnd type="none" w="sm" len="sm"/>
          </a:ln>
        </p:spPr>
        <p:txBody>
          <a:bodyPr wrap="none">
            <a:spAutoFit/>
          </a:bodyPr>
          <a:lstStyle/>
          <a:p>
            <a:pPr eaLnBrk="0" hangingPunct="0"/>
            <a:r>
              <a:rPr lang="tr-TR" sz="1400" b="1"/>
              <a:t>DAX-1</a:t>
            </a:r>
          </a:p>
          <a:p>
            <a:pPr eaLnBrk="0" hangingPunct="0"/>
            <a:r>
              <a:rPr lang="tr-TR" sz="1400" b="1"/>
              <a:t>FOXL2</a:t>
            </a:r>
            <a:endParaRPr lang="en-US" sz="1400" b="1"/>
          </a:p>
        </p:txBody>
      </p:sp>
      <p:sp>
        <p:nvSpPr>
          <p:cNvPr id="18466" name="Text Box 34"/>
          <p:cNvSpPr txBox="1">
            <a:spLocks noChangeArrowheads="1"/>
          </p:cNvSpPr>
          <p:nvPr/>
        </p:nvSpPr>
        <p:spPr bwMode="auto">
          <a:xfrm rot="2173180">
            <a:off x="5080000" y="1277938"/>
            <a:ext cx="717550" cy="517525"/>
          </a:xfrm>
          <a:prstGeom prst="rect">
            <a:avLst/>
          </a:prstGeom>
          <a:noFill/>
          <a:ln w="12700">
            <a:noFill/>
            <a:miter lim="800000"/>
            <a:headEnd type="none" w="sm" len="sm"/>
            <a:tailEnd type="none" w="sm" len="sm"/>
          </a:ln>
        </p:spPr>
        <p:txBody>
          <a:bodyPr wrap="none">
            <a:spAutoFit/>
          </a:bodyPr>
          <a:lstStyle/>
          <a:p>
            <a:pPr eaLnBrk="0" hangingPunct="0"/>
            <a:r>
              <a:rPr lang="tr-TR" sz="1400" b="1"/>
              <a:t>SOX-9</a:t>
            </a:r>
          </a:p>
          <a:p>
            <a:pPr eaLnBrk="0" hangingPunct="0"/>
            <a:r>
              <a:rPr lang="tr-TR" sz="1400" b="1"/>
              <a:t>SRY</a:t>
            </a:r>
            <a:endParaRPr lang="en-US" sz="1400" b="1"/>
          </a:p>
        </p:txBody>
      </p:sp>
      <p:sp>
        <p:nvSpPr>
          <p:cNvPr id="18467" name="AutoShape 35"/>
          <p:cNvSpPr>
            <a:spLocks noChangeArrowheads="1"/>
          </p:cNvSpPr>
          <p:nvPr/>
        </p:nvSpPr>
        <p:spPr bwMode="auto">
          <a:xfrm>
            <a:off x="5943600" y="2617788"/>
            <a:ext cx="138113" cy="179387"/>
          </a:xfrm>
          <a:prstGeom prst="downArrow">
            <a:avLst>
              <a:gd name="adj1" fmla="val 50000"/>
              <a:gd name="adj2" fmla="val 49681"/>
            </a:avLst>
          </a:prstGeom>
          <a:solidFill>
            <a:srgbClr val="FF66CC"/>
          </a:solidFill>
          <a:ln w="12700">
            <a:noFill/>
            <a:miter lim="800000"/>
            <a:headEnd type="none" w="sm" len="sm"/>
            <a:tailEnd type="none" w="sm" len="sm"/>
          </a:ln>
        </p:spPr>
        <p:txBody>
          <a:bodyPr wrap="none" anchor="ctr"/>
          <a:lstStyle/>
          <a:p>
            <a:endParaRPr lang="tr-TR"/>
          </a:p>
        </p:txBody>
      </p:sp>
      <p:sp>
        <p:nvSpPr>
          <p:cNvPr id="18468" name="AutoShape 36"/>
          <p:cNvSpPr>
            <a:spLocks noChangeArrowheads="1"/>
          </p:cNvSpPr>
          <p:nvPr/>
        </p:nvSpPr>
        <p:spPr bwMode="auto">
          <a:xfrm rot="3002502">
            <a:off x="4768850" y="2532063"/>
            <a:ext cx="155575" cy="777875"/>
          </a:xfrm>
          <a:prstGeom prst="downArrow">
            <a:avLst>
              <a:gd name="adj1" fmla="val 50000"/>
              <a:gd name="adj2" fmla="val 191250"/>
            </a:avLst>
          </a:prstGeom>
          <a:solidFill>
            <a:srgbClr val="FF66CC"/>
          </a:solidFill>
          <a:ln w="12700">
            <a:noFill/>
            <a:miter lim="800000"/>
            <a:headEnd type="none" w="sm" len="sm"/>
            <a:tailEnd type="none" w="sm" len="sm"/>
          </a:ln>
        </p:spPr>
        <p:txBody>
          <a:bodyPr wrap="none" anchor="ctr"/>
          <a:lstStyle/>
          <a:p>
            <a:endParaRPr lang="tr-TR"/>
          </a:p>
        </p:txBody>
      </p:sp>
      <p:sp>
        <p:nvSpPr>
          <p:cNvPr id="18469" name="AutoShape 37"/>
          <p:cNvSpPr>
            <a:spLocks noChangeArrowheads="1"/>
          </p:cNvSpPr>
          <p:nvPr/>
        </p:nvSpPr>
        <p:spPr bwMode="auto">
          <a:xfrm rot="3002502">
            <a:off x="5763419" y="2997994"/>
            <a:ext cx="187325" cy="481013"/>
          </a:xfrm>
          <a:prstGeom prst="downArrow">
            <a:avLst>
              <a:gd name="adj1" fmla="val 50000"/>
              <a:gd name="adj2" fmla="val 98218"/>
            </a:avLst>
          </a:prstGeom>
          <a:solidFill>
            <a:srgbClr val="FF66CC"/>
          </a:solidFill>
          <a:ln w="12700">
            <a:noFill/>
            <a:miter lim="800000"/>
            <a:headEnd type="none" w="sm" len="sm"/>
            <a:tailEnd type="none" w="sm" len="sm"/>
          </a:ln>
        </p:spPr>
        <p:txBody>
          <a:bodyPr wrap="none" anchor="ctr"/>
          <a:lstStyle/>
          <a:p>
            <a:endParaRPr lang="tr-TR"/>
          </a:p>
        </p:txBody>
      </p:sp>
      <p:sp>
        <p:nvSpPr>
          <p:cNvPr id="18470" name="AutoShape 38"/>
          <p:cNvSpPr>
            <a:spLocks noChangeArrowheads="1"/>
          </p:cNvSpPr>
          <p:nvPr/>
        </p:nvSpPr>
        <p:spPr bwMode="auto">
          <a:xfrm rot="5400000">
            <a:off x="6162675" y="4391025"/>
            <a:ext cx="207963" cy="442913"/>
          </a:xfrm>
          <a:prstGeom prst="downArrow">
            <a:avLst>
              <a:gd name="adj1" fmla="val 50000"/>
              <a:gd name="adj2" fmla="val 81464"/>
            </a:avLst>
          </a:prstGeom>
          <a:solidFill>
            <a:srgbClr val="FF66CC"/>
          </a:solidFill>
          <a:ln w="12700">
            <a:noFill/>
            <a:miter lim="800000"/>
            <a:headEnd type="none" w="sm" len="sm"/>
            <a:tailEnd type="none" w="sm" len="sm"/>
          </a:ln>
        </p:spPr>
        <p:txBody>
          <a:bodyPr wrap="none" anchor="ctr"/>
          <a:lstStyle/>
          <a:p>
            <a:endParaRPr lang="tr-TR"/>
          </a:p>
        </p:txBody>
      </p:sp>
      <p:sp>
        <p:nvSpPr>
          <p:cNvPr id="18471" name="AutoShape 39"/>
          <p:cNvSpPr>
            <a:spLocks noChangeArrowheads="1"/>
          </p:cNvSpPr>
          <p:nvPr/>
        </p:nvSpPr>
        <p:spPr bwMode="auto">
          <a:xfrm rot="5400000">
            <a:off x="6100763" y="5729288"/>
            <a:ext cx="360362" cy="442912"/>
          </a:xfrm>
          <a:prstGeom prst="downArrow">
            <a:avLst>
              <a:gd name="adj1" fmla="val 50000"/>
              <a:gd name="adj2" fmla="val 47012"/>
            </a:avLst>
          </a:prstGeom>
          <a:solidFill>
            <a:srgbClr val="FF66CC"/>
          </a:solidFill>
          <a:ln w="12700">
            <a:noFill/>
            <a:miter lim="800000"/>
            <a:headEnd type="none" w="sm" len="sm"/>
            <a:tailEnd type="none" w="sm" len="sm"/>
          </a:ln>
        </p:spPr>
        <p:txBody>
          <a:bodyPr wrap="none" anchor="ctr"/>
          <a:lstStyle/>
          <a:p>
            <a:endParaRPr lang="tr-TR"/>
          </a:p>
        </p:txBody>
      </p:sp>
      <p:sp>
        <p:nvSpPr>
          <p:cNvPr id="18472" name="Rectangle 40"/>
          <p:cNvSpPr>
            <a:spLocks noChangeArrowheads="1"/>
          </p:cNvSpPr>
          <p:nvPr/>
        </p:nvSpPr>
        <p:spPr bwMode="auto">
          <a:xfrm>
            <a:off x="6423025" y="3338513"/>
            <a:ext cx="88900" cy="2757487"/>
          </a:xfrm>
          <a:prstGeom prst="rect">
            <a:avLst/>
          </a:prstGeom>
          <a:solidFill>
            <a:srgbClr val="FF66CC"/>
          </a:solidFill>
          <a:ln w="12700">
            <a:noFill/>
            <a:miter lim="800000"/>
            <a:headEnd type="none" w="sm" len="sm"/>
            <a:tailEnd type="none" w="sm" len="sm"/>
          </a:ln>
        </p:spPr>
        <p:txBody>
          <a:bodyPr wrap="none" anchor="ctr"/>
          <a:lstStyle/>
          <a:p>
            <a:endParaRPr lang="tr-TR"/>
          </a:p>
        </p:txBody>
      </p:sp>
      <p:sp>
        <p:nvSpPr>
          <p:cNvPr id="18473" name="Text Box 41"/>
          <p:cNvSpPr txBox="1">
            <a:spLocks noChangeArrowheads="1"/>
          </p:cNvSpPr>
          <p:nvPr/>
        </p:nvSpPr>
        <p:spPr bwMode="auto">
          <a:xfrm rot="5400000" flipH="1">
            <a:off x="5757862" y="4651376"/>
            <a:ext cx="2003425" cy="304800"/>
          </a:xfrm>
          <a:prstGeom prst="rect">
            <a:avLst/>
          </a:prstGeom>
          <a:noFill/>
          <a:ln w="12700">
            <a:noFill/>
            <a:miter lim="800000"/>
            <a:headEnd type="none" w="sm" len="sm"/>
            <a:tailEnd type="none" w="sm" len="sm"/>
          </a:ln>
        </p:spPr>
        <p:txBody>
          <a:bodyPr wrap="none">
            <a:spAutoFit/>
          </a:bodyPr>
          <a:lstStyle/>
          <a:p>
            <a:pPr eaLnBrk="0" hangingPunct="0"/>
            <a:r>
              <a:rPr lang="tr-TR" sz="1400" b="1"/>
              <a:t>(5 </a:t>
            </a:r>
            <a:r>
              <a:rPr lang="tr-TR" sz="1400" b="1">
                <a:latin typeface="SymbolPS" pitchFamily="18" charset="2"/>
              </a:rPr>
              <a:t>a</a:t>
            </a:r>
            <a:r>
              <a:rPr lang="tr-TR" sz="1400" b="1"/>
              <a:t> REDÜKTAZ) DHT</a:t>
            </a:r>
            <a:endParaRPr lang="en-US" sz="1400" b="1"/>
          </a:p>
        </p:txBody>
      </p:sp>
      <p:sp>
        <p:nvSpPr>
          <p:cNvPr id="18474" name="Oval 42"/>
          <p:cNvSpPr>
            <a:spLocks noChangeArrowheads="1"/>
          </p:cNvSpPr>
          <p:nvPr/>
        </p:nvSpPr>
        <p:spPr bwMode="auto">
          <a:xfrm>
            <a:off x="3297238" y="1900238"/>
            <a:ext cx="763587" cy="622300"/>
          </a:xfrm>
          <a:prstGeom prst="ellipse">
            <a:avLst/>
          </a:prstGeom>
          <a:solidFill>
            <a:srgbClr val="99CCFF"/>
          </a:solidFill>
          <a:ln w="12700">
            <a:solidFill>
              <a:schemeClr val="tx1"/>
            </a:solidFill>
            <a:round/>
            <a:headEnd type="none" w="sm" len="sm"/>
            <a:tailEnd type="none" w="sm" len="sm"/>
          </a:ln>
        </p:spPr>
        <p:txBody>
          <a:bodyPr wrap="none" anchor="ctr"/>
          <a:lstStyle/>
          <a:p>
            <a:pPr algn="ctr" eaLnBrk="0" hangingPunct="0"/>
            <a:r>
              <a:rPr lang="tr-TR" sz="1400" b="1">
                <a:solidFill>
                  <a:srgbClr val="000000"/>
                </a:solidFill>
              </a:rPr>
              <a:t>OVER</a:t>
            </a:r>
            <a:endParaRPr lang="en-US" sz="1400" b="1">
              <a:solidFill>
                <a:srgbClr val="000000"/>
              </a:solidFill>
            </a:endParaRPr>
          </a:p>
        </p:txBody>
      </p:sp>
      <p:sp>
        <p:nvSpPr>
          <p:cNvPr id="18475" name="Rectangle 43"/>
          <p:cNvSpPr>
            <a:spLocks noChangeArrowheads="1"/>
          </p:cNvSpPr>
          <p:nvPr/>
        </p:nvSpPr>
        <p:spPr bwMode="auto">
          <a:xfrm>
            <a:off x="4821238" y="1979613"/>
            <a:ext cx="1663700" cy="596900"/>
          </a:xfrm>
          <a:prstGeom prst="rect">
            <a:avLst/>
          </a:prstGeom>
          <a:solidFill>
            <a:srgbClr val="99CCFF"/>
          </a:solidFill>
          <a:ln w="12700">
            <a:solidFill>
              <a:schemeClr val="tx1"/>
            </a:solidFill>
            <a:miter lim="800000"/>
            <a:headEnd type="none" w="sm" len="sm"/>
            <a:tailEnd type="none" w="sm" len="sm"/>
          </a:ln>
        </p:spPr>
        <p:txBody>
          <a:bodyPr wrap="none" anchor="ctr"/>
          <a:lstStyle/>
          <a:p>
            <a:endParaRPr lang="tr-TR"/>
          </a:p>
        </p:txBody>
      </p:sp>
      <p:sp>
        <p:nvSpPr>
          <p:cNvPr id="18476" name="Text Box 44"/>
          <p:cNvSpPr txBox="1">
            <a:spLocks noChangeArrowheads="1"/>
          </p:cNvSpPr>
          <p:nvPr/>
        </p:nvSpPr>
        <p:spPr bwMode="auto">
          <a:xfrm>
            <a:off x="5221288" y="2012950"/>
            <a:ext cx="806450" cy="304800"/>
          </a:xfrm>
          <a:prstGeom prst="rect">
            <a:avLst/>
          </a:prstGeom>
          <a:noFill/>
          <a:ln w="12700">
            <a:noFill/>
            <a:miter lim="800000"/>
            <a:headEnd type="none" w="sm" len="sm"/>
            <a:tailEnd type="none" w="sm" len="sm"/>
          </a:ln>
        </p:spPr>
        <p:txBody>
          <a:bodyPr wrap="none">
            <a:spAutoFit/>
          </a:bodyPr>
          <a:lstStyle/>
          <a:p>
            <a:pPr eaLnBrk="0" hangingPunct="0"/>
            <a:r>
              <a:rPr lang="tr-TR" sz="1400" b="1">
                <a:solidFill>
                  <a:srgbClr val="000000"/>
                </a:solidFill>
              </a:rPr>
              <a:t>TESTİS</a:t>
            </a:r>
            <a:endParaRPr lang="en-US" sz="1400" b="1">
              <a:solidFill>
                <a:srgbClr val="000000"/>
              </a:solidFill>
            </a:endParaRPr>
          </a:p>
        </p:txBody>
      </p:sp>
      <p:sp>
        <p:nvSpPr>
          <p:cNvPr id="18477" name="Text Box 45"/>
          <p:cNvSpPr txBox="1">
            <a:spLocks noChangeArrowheads="1"/>
          </p:cNvSpPr>
          <p:nvPr/>
        </p:nvSpPr>
        <p:spPr bwMode="auto">
          <a:xfrm>
            <a:off x="4800600" y="2293938"/>
            <a:ext cx="1714500" cy="304800"/>
          </a:xfrm>
          <a:prstGeom prst="rect">
            <a:avLst/>
          </a:prstGeom>
          <a:noFill/>
          <a:ln w="12700">
            <a:noFill/>
            <a:miter lim="800000"/>
            <a:headEnd type="none" w="sm" len="sm"/>
            <a:tailEnd type="none" w="sm" len="sm"/>
          </a:ln>
        </p:spPr>
        <p:txBody>
          <a:bodyPr wrap="none">
            <a:spAutoFit/>
          </a:bodyPr>
          <a:lstStyle/>
          <a:p>
            <a:pPr eaLnBrk="0" hangingPunct="0"/>
            <a:r>
              <a:rPr lang="tr-TR" sz="1400" b="1" dirty="0">
                <a:solidFill>
                  <a:srgbClr val="000000"/>
                </a:solidFill>
              </a:rPr>
              <a:t>SERTOLİ </a:t>
            </a:r>
            <a:r>
              <a:rPr lang="tr-TR" sz="1400" b="1" dirty="0" smtClean="0">
                <a:solidFill>
                  <a:srgbClr val="000000"/>
                </a:solidFill>
              </a:rPr>
              <a:t>	 </a:t>
            </a:r>
            <a:r>
              <a:rPr lang="tr-TR" sz="1400" b="1" dirty="0">
                <a:solidFill>
                  <a:srgbClr val="000000"/>
                </a:solidFill>
              </a:rPr>
              <a:t>LEYDİG</a:t>
            </a:r>
            <a:endParaRPr lang="en-US" sz="1400" b="1" dirty="0">
              <a:solidFill>
                <a:srgbClr val="000000"/>
              </a:solidFill>
            </a:endParaRPr>
          </a:p>
        </p:txBody>
      </p:sp>
      <p:sp>
        <p:nvSpPr>
          <p:cNvPr id="18478" name="Line 46"/>
          <p:cNvSpPr>
            <a:spLocks noChangeShapeType="1"/>
          </p:cNvSpPr>
          <p:nvPr/>
        </p:nvSpPr>
        <p:spPr bwMode="auto">
          <a:xfrm>
            <a:off x="4849813" y="2286000"/>
            <a:ext cx="1662112" cy="0"/>
          </a:xfrm>
          <a:prstGeom prst="line">
            <a:avLst/>
          </a:prstGeom>
          <a:noFill/>
          <a:ln w="12700">
            <a:solidFill>
              <a:schemeClr val="tx1"/>
            </a:solidFill>
            <a:round/>
            <a:headEnd type="none" w="sm" len="sm"/>
            <a:tailEnd type="none" w="sm" len="sm"/>
          </a:ln>
        </p:spPr>
        <p:txBody>
          <a:bodyPr/>
          <a:lstStyle/>
          <a:p>
            <a:endParaRPr lang="tr-TR"/>
          </a:p>
        </p:txBody>
      </p:sp>
      <p:sp>
        <p:nvSpPr>
          <p:cNvPr id="18479" name="Line 47"/>
          <p:cNvSpPr>
            <a:spLocks noChangeShapeType="1"/>
          </p:cNvSpPr>
          <p:nvPr/>
        </p:nvSpPr>
        <p:spPr bwMode="auto">
          <a:xfrm flipV="1">
            <a:off x="5721350" y="2286000"/>
            <a:ext cx="0" cy="290513"/>
          </a:xfrm>
          <a:prstGeom prst="line">
            <a:avLst/>
          </a:prstGeom>
          <a:noFill/>
          <a:ln w="12700">
            <a:solidFill>
              <a:schemeClr val="tx1"/>
            </a:solidFill>
            <a:round/>
            <a:headEnd type="none" w="sm" len="sm"/>
            <a:tailEnd type="none" w="sm" len="sm"/>
          </a:ln>
        </p:spPr>
        <p:txBody>
          <a:bodyPr/>
          <a:lstStyle/>
          <a:p>
            <a:endParaRPr lang="tr-TR"/>
          </a:p>
        </p:txBody>
      </p:sp>
      <p:sp>
        <p:nvSpPr>
          <p:cNvPr id="16432" name="Line 48"/>
          <p:cNvSpPr>
            <a:spLocks noChangeShapeType="1"/>
          </p:cNvSpPr>
          <p:nvPr/>
        </p:nvSpPr>
        <p:spPr bwMode="auto">
          <a:xfrm flipV="1">
            <a:off x="2840038" y="0"/>
            <a:ext cx="0" cy="6858000"/>
          </a:xfrm>
          <a:prstGeom prst="line">
            <a:avLst/>
          </a:prstGeom>
          <a:noFill/>
          <a:ln w="28575">
            <a:solidFill>
              <a:schemeClr val="tx1"/>
            </a:solidFill>
            <a:round/>
            <a:headEnd type="none" w="sm" len="sm"/>
            <a:tailEnd type="none" w="sm" len="sm"/>
          </a:ln>
          <a:effectLst>
            <a:prstShdw prst="shdw17" dist="17961" dir="2700000">
              <a:schemeClr val="tx1">
                <a:gamma/>
                <a:shade val="60000"/>
                <a:invGamma/>
              </a:schemeClr>
            </a:prstShdw>
          </a:effectLst>
        </p:spPr>
        <p:txBody>
          <a:bodyPr/>
          <a:lstStyle/>
          <a:p>
            <a:pPr>
              <a:defRPr/>
            </a:pPr>
            <a:endParaRPr lang="tr-TR"/>
          </a:p>
        </p:txBody>
      </p:sp>
      <p:sp>
        <p:nvSpPr>
          <p:cNvPr id="16433" name="Line 49"/>
          <p:cNvSpPr>
            <a:spLocks noChangeShapeType="1"/>
          </p:cNvSpPr>
          <p:nvPr/>
        </p:nvSpPr>
        <p:spPr bwMode="auto">
          <a:xfrm>
            <a:off x="2312988" y="5208588"/>
            <a:ext cx="512762" cy="0"/>
          </a:xfrm>
          <a:prstGeom prst="line">
            <a:avLst/>
          </a:prstGeom>
          <a:noFill/>
          <a:ln w="28575">
            <a:solidFill>
              <a:schemeClr val="tx1"/>
            </a:solidFill>
            <a:round/>
            <a:headEnd type="none" w="sm" len="sm"/>
            <a:tailEnd type="none" w="sm" len="sm"/>
          </a:ln>
          <a:effectLst>
            <a:prstShdw prst="shdw17" dist="17961" dir="2700000">
              <a:schemeClr val="tx1">
                <a:gamma/>
                <a:shade val="60000"/>
                <a:invGamma/>
              </a:schemeClr>
            </a:prstShdw>
          </a:effectLst>
        </p:spPr>
        <p:txBody>
          <a:bodyPr/>
          <a:lstStyle/>
          <a:p>
            <a:pPr>
              <a:defRPr/>
            </a:pPr>
            <a:endParaRPr lang="tr-TR"/>
          </a:p>
        </p:txBody>
      </p:sp>
      <p:sp>
        <p:nvSpPr>
          <p:cNvPr id="16434" name="Line 50"/>
          <p:cNvSpPr>
            <a:spLocks noChangeShapeType="1"/>
          </p:cNvSpPr>
          <p:nvPr/>
        </p:nvSpPr>
        <p:spPr bwMode="auto">
          <a:xfrm>
            <a:off x="2312988" y="4057650"/>
            <a:ext cx="512762" cy="0"/>
          </a:xfrm>
          <a:prstGeom prst="line">
            <a:avLst/>
          </a:prstGeom>
          <a:noFill/>
          <a:ln w="28575">
            <a:solidFill>
              <a:schemeClr val="tx1"/>
            </a:solidFill>
            <a:round/>
            <a:headEnd type="none" w="sm" len="sm"/>
            <a:tailEnd type="none" w="sm" len="sm"/>
          </a:ln>
          <a:effectLst>
            <a:prstShdw prst="shdw17" dist="17961" dir="2700000">
              <a:schemeClr val="tx1">
                <a:gamma/>
                <a:shade val="60000"/>
                <a:invGamma/>
              </a:schemeClr>
            </a:prstShdw>
          </a:effectLst>
        </p:spPr>
        <p:txBody>
          <a:bodyPr/>
          <a:lstStyle/>
          <a:p>
            <a:pPr>
              <a:defRPr/>
            </a:pPr>
            <a:endParaRPr lang="tr-TR"/>
          </a:p>
        </p:txBody>
      </p:sp>
      <p:sp>
        <p:nvSpPr>
          <p:cNvPr id="16435" name="Line 51"/>
          <p:cNvSpPr>
            <a:spLocks noChangeShapeType="1"/>
          </p:cNvSpPr>
          <p:nvPr/>
        </p:nvSpPr>
        <p:spPr bwMode="auto">
          <a:xfrm>
            <a:off x="2312988" y="2519363"/>
            <a:ext cx="512762" cy="0"/>
          </a:xfrm>
          <a:prstGeom prst="line">
            <a:avLst/>
          </a:prstGeom>
          <a:noFill/>
          <a:ln w="28575">
            <a:solidFill>
              <a:schemeClr val="tx1"/>
            </a:solidFill>
            <a:round/>
            <a:headEnd type="none" w="sm" len="sm"/>
            <a:tailEnd type="none" w="sm" len="sm"/>
          </a:ln>
          <a:effectLst>
            <a:prstShdw prst="shdw17" dist="17961" dir="2700000">
              <a:schemeClr val="tx1">
                <a:gamma/>
                <a:shade val="60000"/>
                <a:invGamma/>
              </a:schemeClr>
            </a:prstShdw>
          </a:effectLst>
        </p:spPr>
        <p:txBody>
          <a:bodyPr/>
          <a:lstStyle/>
          <a:p>
            <a:pPr>
              <a:defRPr/>
            </a:pPr>
            <a:endParaRPr lang="tr-TR"/>
          </a:p>
        </p:txBody>
      </p:sp>
      <p:sp>
        <p:nvSpPr>
          <p:cNvPr id="18484" name="Text Box 52"/>
          <p:cNvSpPr txBox="1">
            <a:spLocks noChangeArrowheads="1"/>
          </p:cNvSpPr>
          <p:nvPr/>
        </p:nvSpPr>
        <p:spPr bwMode="auto">
          <a:xfrm>
            <a:off x="2941638" y="6610350"/>
            <a:ext cx="2241550" cy="304800"/>
          </a:xfrm>
          <a:prstGeom prst="rect">
            <a:avLst/>
          </a:prstGeom>
          <a:noFill/>
          <a:ln w="12700">
            <a:noFill/>
            <a:miter lim="800000"/>
            <a:headEnd type="none" w="sm" len="sm"/>
            <a:tailEnd type="none" w="sm" len="sm"/>
          </a:ln>
        </p:spPr>
        <p:txBody>
          <a:bodyPr wrap="none">
            <a:spAutoFit/>
          </a:bodyPr>
          <a:lstStyle/>
          <a:p>
            <a:pPr eaLnBrk="0" hangingPunct="0"/>
            <a:r>
              <a:rPr lang="tr-TR" sz="1400" b="1"/>
              <a:t>SF: Sterogenetik Fökter:</a:t>
            </a:r>
            <a:endParaRPr lang="en-US" sz="1400" b="1"/>
          </a:p>
        </p:txBody>
      </p:sp>
      <p:sp>
        <p:nvSpPr>
          <p:cNvPr id="18485" name="Line 53"/>
          <p:cNvSpPr>
            <a:spLocks noChangeShapeType="1"/>
          </p:cNvSpPr>
          <p:nvPr/>
        </p:nvSpPr>
        <p:spPr bwMode="auto">
          <a:xfrm>
            <a:off x="4359275" y="2532063"/>
            <a:ext cx="477838" cy="276225"/>
          </a:xfrm>
          <a:prstGeom prst="line">
            <a:avLst/>
          </a:prstGeom>
          <a:noFill/>
          <a:ln w="28575">
            <a:solidFill>
              <a:schemeClr val="accent1"/>
            </a:solidFill>
            <a:round/>
            <a:headEnd type="none" w="sm" len="sm"/>
            <a:tailEnd type="triangle" w="sm" len="sm"/>
          </a:ln>
        </p:spPr>
        <p:txBody>
          <a:bodyPr/>
          <a:lstStyle/>
          <a:p>
            <a:endParaRPr lang="tr-TR"/>
          </a:p>
        </p:txBody>
      </p:sp>
      <p:sp>
        <p:nvSpPr>
          <p:cNvPr id="18486" name="Line 54"/>
          <p:cNvSpPr>
            <a:spLocks noChangeShapeType="1"/>
          </p:cNvSpPr>
          <p:nvPr/>
        </p:nvSpPr>
        <p:spPr bwMode="auto">
          <a:xfrm flipV="1">
            <a:off x="4387850" y="2465388"/>
            <a:ext cx="438150" cy="398462"/>
          </a:xfrm>
          <a:prstGeom prst="line">
            <a:avLst/>
          </a:prstGeom>
          <a:noFill/>
          <a:ln w="28575">
            <a:solidFill>
              <a:schemeClr val="accent1"/>
            </a:solidFill>
            <a:round/>
            <a:headEnd type="none" w="sm" len="sm"/>
            <a:tailEnd type="triangle" w="sm" len="sm"/>
          </a:ln>
        </p:spPr>
        <p:txBody>
          <a:bodyPr/>
          <a:lstStyle/>
          <a:p>
            <a:endParaRPr lang="tr-TR"/>
          </a:p>
        </p:txBody>
      </p:sp>
      <p:sp>
        <p:nvSpPr>
          <p:cNvPr id="18487" name="Line 55"/>
          <p:cNvSpPr>
            <a:spLocks noChangeShapeType="1"/>
          </p:cNvSpPr>
          <p:nvPr/>
        </p:nvSpPr>
        <p:spPr bwMode="auto">
          <a:xfrm>
            <a:off x="4891088" y="2017713"/>
            <a:ext cx="2308225" cy="4222750"/>
          </a:xfrm>
          <a:prstGeom prst="line">
            <a:avLst/>
          </a:prstGeom>
          <a:noFill/>
          <a:ln w="38100">
            <a:solidFill>
              <a:schemeClr val="accent1"/>
            </a:solidFill>
            <a:round/>
            <a:headEnd type="none" w="sm" len="sm"/>
            <a:tailEnd type="triangle" w="sm" len="sm"/>
          </a:ln>
        </p:spPr>
        <p:txBody>
          <a:bodyPr/>
          <a:lstStyle/>
          <a:p>
            <a:endParaRPr lang="tr-TR"/>
          </a:p>
        </p:txBody>
      </p:sp>
      <p:sp>
        <p:nvSpPr>
          <p:cNvPr id="18488" name="Line 56"/>
          <p:cNvSpPr>
            <a:spLocks noChangeShapeType="1"/>
          </p:cNvSpPr>
          <p:nvPr/>
        </p:nvSpPr>
        <p:spPr bwMode="auto">
          <a:xfrm flipH="1">
            <a:off x="5214942" y="2000240"/>
            <a:ext cx="1814512" cy="4310062"/>
          </a:xfrm>
          <a:prstGeom prst="line">
            <a:avLst/>
          </a:prstGeom>
          <a:noFill/>
          <a:ln w="38100">
            <a:solidFill>
              <a:schemeClr val="accent1"/>
            </a:solidFill>
            <a:round/>
            <a:headEnd type="none" w="sm" len="sm"/>
            <a:tailEnd type="triangle" w="sm" len="sm"/>
          </a:ln>
        </p:spPr>
        <p:txBody>
          <a:bodyPr/>
          <a:lstStyle/>
          <a:p>
            <a:endParaRPr lang="tr-TR"/>
          </a:p>
        </p:txBody>
      </p:sp>
      <p:sp>
        <p:nvSpPr>
          <p:cNvPr id="18489" name="56 Metin kutusu"/>
          <p:cNvSpPr txBox="1">
            <a:spLocks noChangeArrowheads="1"/>
          </p:cNvSpPr>
          <p:nvPr/>
        </p:nvSpPr>
        <p:spPr bwMode="auto">
          <a:xfrm>
            <a:off x="3657600" y="3810000"/>
            <a:ext cx="838200" cy="369888"/>
          </a:xfrm>
          <a:prstGeom prst="rect">
            <a:avLst/>
          </a:prstGeom>
          <a:noFill/>
          <a:ln w="9525">
            <a:noFill/>
            <a:miter lim="800000"/>
            <a:headEnd/>
            <a:tailEnd/>
          </a:ln>
        </p:spPr>
        <p:txBody>
          <a:bodyPr wrap="none">
            <a:spAutoFit/>
          </a:bodyPr>
          <a:lstStyle/>
          <a:p>
            <a:r>
              <a:rPr lang="tr-TR"/>
              <a:t>WNT4</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985963" y="6083300"/>
            <a:ext cx="3768725" cy="396875"/>
          </a:xfrm>
          <a:prstGeom prst="rect">
            <a:avLst/>
          </a:prstGeom>
          <a:noFill/>
          <a:ln w="12700">
            <a:noFill/>
            <a:miter lim="800000"/>
            <a:headEnd type="none" w="sm" len="sm"/>
            <a:tailEnd type="none" w="sm" len="sm"/>
          </a:ln>
        </p:spPr>
        <p:txBody>
          <a:bodyPr wrap="none">
            <a:spAutoFit/>
          </a:bodyPr>
          <a:lstStyle/>
          <a:p>
            <a:pPr eaLnBrk="0" hangingPunct="0"/>
            <a:r>
              <a:rPr lang="tr-TR" sz="2000" b="1"/>
              <a:t>DIŞ GENİTALYANIN GELİŞİMİ</a:t>
            </a:r>
            <a:endParaRPr lang="en-US" sz="2000" b="1"/>
          </a:p>
        </p:txBody>
      </p:sp>
      <p:sp>
        <p:nvSpPr>
          <p:cNvPr id="19459" name="Text Box 3"/>
          <p:cNvSpPr txBox="1">
            <a:spLocks noChangeArrowheads="1"/>
          </p:cNvSpPr>
          <p:nvPr/>
        </p:nvSpPr>
        <p:spPr bwMode="auto">
          <a:xfrm>
            <a:off x="1571625" y="2698750"/>
            <a:ext cx="1370013" cy="396875"/>
          </a:xfrm>
          <a:prstGeom prst="rect">
            <a:avLst/>
          </a:prstGeom>
          <a:noFill/>
          <a:ln w="12700">
            <a:noFill/>
            <a:miter lim="800000"/>
            <a:headEnd type="none" w="sm" len="sm"/>
            <a:tailEnd type="none" w="sm" len="sm"/>
          </a:ln>
        </p:spPr>
        <p:txBody>
          <a:bodyPr wrap="none">
            <a:spAutoFit/>
          </a:bodyPr>
          <a:lstStyle/>
          <a:p>
            <a:pPr eaLnBrk="0" hangingPunct="0"/>
            <a:r>
              <a:rPr lang="tr-TR" sz="2000" b="1"/>
              <a:t>KLİTORİS</a:t>
            </a:r>
            <a:endParaRPr lang="en-US" sz="2000" b="1"/>
          </a:p>
        </p:txBody>
      </p:sp>
      <p:sp>
        <p:nvSpPr>
          <p:cNvPr id="19460" name="Text Box 4"/>
          <p:cNvSpPr txBox="1">
            <a:spLocks noChangeArrowheads="1"/>
          </p:cNvSpPr>
          <p:nvPr/>
        </p:nvSpPr>
        <p:spPr bwMode="auto">
          <a:xfrm>
            <a:off x="1677988" y="3433763"/>
            <a:ext cx="1325562" cy="396875"/>
          </a:xfrm>
          <a:prstGeom prst="rect">
            <a:avLst/>
          </a:prstGeom>
          <a:noFill/>
          <a:ln w="12700">
            <a:noFill/>
            <a:miter lim="800000"/>
            <a:headEnd type="none" w="sm" len="sm"/>
            <a:tailEnd type="none" w="sm" len="sm"/>
          </a:ln>
        </p:spPr>
        <p:txBody>
          <a:bodyPr wrap="none">
            <a:spAutoFit/>
          </a:bodyPr>
          <a:lstStyle/>
          <a:p>
            <a:pPr eaLnBrk="0" hangingPunct="0"/>
            <a:r>
              <a:rPr lang="tr-TR" sz="2000" b="1"/>
              <a:t>L. MİNOR</a:t>
            </a:r>
            <a:endParaRPr lang="en-US" sz="2000" b="1"/>
          </a:p>
        </p:txBody>
      </p:sp>
      <p:sp>
        <p:nvSpPr>
          <p:cNvPr id="19461" name="Text Box 5"/>
          <p:cNvSpPr txBox="1">
            <a:spLocks noChangeArrowheads="1"/>
          </p:cNvSpPr>
          <p:nvPr/>
        </p:nvSpPr>
        <p:spPr bwMode="auto">
          <a:xfrm>
            <a:off x="1357313" y="4741863"/>
            <a:ext cx="1397000" cy="396875"/>
          </a:xfrm>
          <a:prstGeom prst="rect">
            <a:avLst/>
          </a:prstGeom>
          <a:noFill/>
          <a:ln w="12700">
            <a:noFill/>
            <a:miter lim="800000"/>
            <a:headEnd type="none" w="sm" len="sm"/>
            <a:tailEnd type="none" w="sm" len="sm"/>
          </a:ln>
        </p:spPr>
        <p:txBody>
          <a:bodyPr wrap="none">
            <a:spAutoFit/>
          </a:bodyPr>
          <a:lstStyle/>
          <a:p>
            <a:pPr eaLnBrk="0" hangingPunct="0"/>
            <a:r>
              <a:rPr lang="tr-TR" sz="2000" b="1"/>
              <a:t>L. MAJOR</a:t>
            </a:r>
            <a:endParaRPr lang="en-US" sz="2000" b="1"/>
          </a:p>
        </p:txBody>
      </p:sp>
      <p:sp>
        <p:nvSpPr>
          <p:cNvPr id="19462" name="Text Box 6"/>
          <p:cNvSpPr txBox="1">
            <a:spLocks noChangeArrowheads="1"/>
          </p:cNvSpPr>
          <p:nvPr/>
        </p:nvSpPr>
        <p:spPr bwMode="auto">
          <a:xfrm>
            <a:off x="4757738" y="4922838"/>
            <a:ext cx="1455737" cy="396875"/>
          </a:xfrm>
          <a:prstGeom prst="rect">
            <a:avLst/>
          </a:prstGeom>
          <a:noFill/>
          <a:ln w="12700">
            <a:noFill/>
            <a:miter lim="800000"/>
            <a:headEnd type="none" w="sm" len="sm"/>
            <a:tailEnd type="none" w="sm" len="sm"/>
          </a:ln>
        </p:spPr>
        <p:txBody>
          <a:bodyPr wrap="none">
            <a:spAutoFit/>
          </a:bodyPr>
          <a:lstStyle/>
          <a:p>
            <a:pPr eaLnBrk="0" hangingPunct="0"/>
            <a:r>
              <a:rPr lang="tr-TR" sz="2000"/>
              <a:t>SKROTUM</a:t>
            </a:r>
            <a:endParaRPr lang="en-US" sz="2000"/>
          </a:p>
        </p:txBody>
      </p:sp>
      <p:sp>
        <p:nvSpPr>
          <p:cNvPr id="19463" name="Text Box 7"/>
          <p:cNvSpPr txBox="1">
            <a:spLocks noChangeArrowheads="1"/>
          </p:cNvSpPr>
          <p:nvPr/>
        </p:nvSpPr>
        <p:spPr bwMode="auto">
          <a:xfrm>
            <a:off x="5173663" y="3717925"/>
            <a:ext cx="1101725" cy="701675"/>
          </a:xfrm>
          <a:prstGeom prst="rect">
            <a:avLst/>
          </a:prstGeom>
          <a:noFill/>
          <a:ln w="12700">
            <a:noFill/>
            <a:miter lim="800000"/>
            <a:headEnd type="none" w="sm" len="sm"/>
            <a:tailEnd type="none" w="sm" len="sm"/>
          </a:ln>
        </p:spPr>
        <p:txBody>
          <a:bodyPr wrap="none">
            <a:spAutoFit/>
          </a:bodyPr>
          <a:lstStyle/>
          <a:p>
            <a:pPr eaLnBrk="0" hangingPunct="0"/>
            <a:r>
              <a:rPr lang="tr-TR" sz="2000"/>
              <a:t>PENİL</a:t>
            </a:r>
          </a:p>
          <a:p>
            <a:pPr eaLnBrk="0" hangingPunct="0"/>
            <a:r>
              <a:rPr lang="tr-TR" sz="2000"/>
              <a:t>GÖVDE</a:t>
            </a:r>
            <a:endParaRPr lang="en-US" sz="2000"/>
          </a:p>
        </p:txBody>
      </p:sp>
      <p:sp>
        <p:nvSpPr>
          <p:cNvPr id="19464" name="Text Box 8"/>
          <p:cNvSpPr txBox="1">
            <a:spLocks noChangeArrowheads="1"/>
          </p:cNvSpPr>
          <p:nvPr/>
        </p:nvSpPr>
        <p:spPr bwMode="auto">
          <a:xfrm>
            <a:off x="5548313" y="2568575"/>
            <a:ext cx="1116012" cy="701675"/>
          </a:xfrm>
          <a:prstGeom prst="rect">
            <a:avLst/>
          </a:prstGeom>
          <a:noFill/>
          <a:ln w="12700">
            <a:noFill/>
            <a:miter lim="800000"/>
            <a:headEnd type="none" w="sm" len="sm"/>
            <a:tailEnd type="none" w="sm" len="sm"/>
          </a:ln>
        </p:spPr>
        <p:txBody>
          <a:bodyPr wrap="none">
            <a:spAutoFit/>
          </a:bodyPr>
          <a:lstStyle/>
          <a:p>
            <a:pPr eaLnBrk="0" hangingPunct="0"/>
            <a:r>
              <a:rPr lang="tr-TR" sz="2000"/>
              <a:t>GLANS </a:t>
            </a:r>
          </a:p>
          <a:p>
            <a:pPr eaLnBrk="0" hangingPunct="0"/>
            <a:r>
              <a:rPr lang="tr-TR" sz="2000"/>
              <a:t>PENİS</a:t>
            </a:r>
            <a:endParaRPr lang="en-US" sz="2000"/>
          </a:p>
        </p:txBody>
      </p:sp>
      <p:sp>
        <p:nvSpPr>
          <p:cNvPr id="19465" name="Line 9"/>
          <p:cNvSpPr>
            <a:spLocks noChangeShapeType="1"/>
          </p:cNvSpPr>
          <p:nvPr/>
        </p:nvSpPr>
        <p:spPr bwMode="auto">
          <a:xfrm flipH="1">
            <a:off x="2965450" y="2895600"/>
            <a:ext cx="941388" cy="0"/>
          </a:xfrm>
          <a:prstGeom prst="line">
            <a:avLst/>
          </a:prstGeom>
          <a:noFill/>
          <a:ln w="38100">
            <a:solidFill>
              <a:srgbClr val="66CCFF"/>
            </a:solidFill>
            <a:round/>
            <a:headEnd type="none" w="sm" len="sm"/>
            <a:tailEnd type="triangle" w="med" len="lg"/>
          </a:ln>
        </p:spPr>
        <p:txBody>
          <a:bodyPr/>
          <a:lstStyle/>
          <a:p>
            <a:endParaRPr lang="tr-TR"/>
          </a:p>
        </p:txBody>
      </p:sp>
      <p:sp>
        <p:nvSpPr>
          <p:cNvPr id="19466" name="Line 10"/>
          <p:cNvSpPr>
            <a:spLocks noChangeShapeType="1"/>
          </p:cNvSpPr>
          <p:nvPr/>
        </p:nvSpPr>
        <p:spPr bwMode="auto">
          <a:xfrm>
            <a:off x="4294188" y="2881313"/>
            <a:ext cx="1177925" cy="0"/>
          </a:xfrm>
          <a:prstGeom prst="line">
            <a:avLst/>
          </a:prstGeom>
          <a:noFill/>
          <a:ln w="38100">
            <a:solidFill>
              <a:srgbClr val="66CCFF"/>
            </a:solidFill>
            <a:round/>
            <a:headEnd type="none" w="sm" len="sm"/>
            <a:tailEnd type="triangle" w="med" len="lg"/>
          </a:ln>
        </p:spPr>
        <p:txBody>
          <a:bodyPr/>
          <a:lstStyle/>
          <a:p>
            <a:endParaRPr lang="tr-TR"/>
          </a:p>
        </p:txBody>
      </p:sp>
      <p:sp>
        <p:nvSpPr>
          <p:cNvPr id="19467" name="Text Box 11"/>
          <p:cNvSpPr txBox="1">
            <a:spLocks noChangeArrowheads="1"/>
          </p:cNvSpPr>
          <p:nvPr/>
        </p:nvSpPr>
        <p:spPr bwMode="auto">
          <a:xfrm>
            <a:off x="3540125" y="2717800"/>
            <a:ext cx="1616075" cy="1189038"/>
          </a:xfrm>
          <a:prstGeom prst="rect">
            <a:avLst/>
          </a:prstGeom>
          <a:noFill/>
          <a:ln w="12700">
            <a:noFill/>
            <a:miter lim="800000"/>
            <a:headEnd type="none" w="sm" len="sm"/>
            <a:tailEnd type="none" w="sm" len="sm"/>
          </a:ln>
        </p:spPr>
        <p:txBody>
          <a:bodyPr>
            <a:spAutoFit/>
          </a:bodyPr>
          <a:lstStyle/>
          <a:p>
            <a:pPr eaLnBrk="0" hangingPunct="0"/>
            <a:r>
              <a:rPr lang="tr-TR" sz="7200">
                <a:solidFill>
                  <a:srgbClr val="FF0000"/>
                </a:solidFill>
                <a:latin typeface="Times New Roman" pitchFamily="18" charset="0"/>
              </a:rPr>
              <a:t>(  )</a:t>
            </a:r>
            <a:endParaRPr lang="en-US" sz="7200">
              <a:solidFill>
                <a:srgbClr val="FF0000"/>
              </a:solidFill>
              <a:latin typeface="Times New Roman" pitchFamily="18" charset="0"/>
            </a:endParaRPr>
          </a:p>
        </p:txBody>
      </p:sp>
      <p:sp>
        <p:nvSpPr>
          <p:cNvPr id="19468" name="Rectangle 12"/>
          <p:cNvSpPr>
            <a:spLocks noChangeArrowheads="1"/>
          </p:cNvSpPr>
          <p:nvPr/>
        </p:nvSpPr>
        <p:spPr bwMode="auto">
          <a:xfrm>
            <a:off x="3851275" y="3197225"/>
            <a:ext cx="566738" cy="579438"/>
          </a:xfrm>
          <a:prstGeom prst="rect">
            <a:avLst/>
          </a:prstGeom>
          <a:noFill/>
          <a:ln w="12700">
            <a:noFill/>
            <a:miter lim="800000"/>
            <a:headEnd type="none" w="sm" len="sm"/>
            <a:tailEnd type="none" w="sm" len="sm"/>
          </a:ln>
        </p:spPr>
        <p:txBody>
          <a:bodyPr wrap="none">
            <a:spAutoFit/>
          </a:bodyPr>
          <a:lstStyle/>
          <a:p>
            <a:pPr eaLnBrk="0" hangingPunct="0"/>
            <a:r>
              <a:rPr lang="tr-TR" sz="3200">
                <a:solidFill>
                  <a:srgbClr val="FF0000"/>
                </a:solidFill>
              </a:rPr>
              <a:t>( )</a:t>
            </a:r>
            <a:endParaRPr lang="en-US" sz="3200">
              <a:solidFill>
                <a:srgbClr val="FF0000"/>
              </a:solidFill>
            </a:endParaRPr>
          </a:p>
        </p:txBody>
      </p:sp>
      <p:sp>
        <p:nvSpPr>
          <p:cNvPr id="19469" name="Oval 13"/>
          <p:cNvSpPr>
            <a:spLocks noChangeArrowheads="1"/>
          </p:cNvSpPr>
          <p:nvPr/>
        </p:nvSpPr>
        <p:spPr bwMode="auto">
          <a:xfrm>
            <a:off x="3962400" y="2741613"/>
            <a:ext cx="261938" cy="319087"/>
          </a:xfrm>
          <a:prstGeom prst="ellipse">
            <a:avLst/>
          </a:prstGeom>
          <a:solidFill>
            <a:srgbClr val="FF0000"/>
          </a:solidFill>
          <a:ln w="12700">
            <a:noFill/>
            <a:round/>
            <a:headEnd type="none" w="sm" len="sm"/>
            <a:tailEnd type="none" w="sm" len="sm"/>
          </a:ln>
        </p:spPr>
        <p:txBody>
          <a:bodyPr wrap="none" anchor="ctr"/>
          <a:lstStyle/>
          <a:p>
            <a:endParaRPr lang="tr-TR"/>
          </a:p>
        </p:txBody>
      </p:sp>
      <p:sp>
        <p:nvSpPr>
          <p:cNvPr id="19470" name="Line 14"/>
          <p:cNvSpPr>
            <a:spLocks noChangeShapeType="1"/>
          </p:cNvSpPr>
          <p:nvPr/>
        </p:nvSpPr>
        <p:spPr bwMode="auto">
          <a:xfrm flipH="1">
            <a:off x="3103563" y="3573463"/>
            <a:ext cx="941387" cy="0"/>
          </a:xfrm>
          <a:prstGeom prst="line">
            <a:avLst/>
          </a:prstGeom>
          <a:noFill/>
          <a:ln w="38100">
            <a:solidFill>
              <a:srgbClr val="66CCFF"/>
            </a:solidFill>
            <a:round/>
            <a:headEnd type="none" w="sm" len="sm"/>
            <a:tailEnd type="triangle" w="med" len="lg"/>
          </a:ln>
        </p:spPr>
        <p:txBody>
          <a:bodyPr/>
          <a:lstStyle/>
          <a:p>
            <a:endParaRPr lang="tr-TR"/>
          </a:p>
        </p:txBody>
      </p:sp>
      <p:sp>
        <p:nvSpPr>
          <p:cNvPr id="19471" name="Line 15"/>
          <p:cNvSpPr>
            <a:spLocks noChangeShapeType="1"/>
          </p:cNvSpPr>
          <p:nvPr/>
        </p:nvSpPr>
        <p:spPr bwMode="auto">
          <a:xfrm>
            <a:off x="4197350" y="3560763"/>
            <a:ext cx="928688" cy="166687"/>
          </a:xfrm>
          <a:prstGeom prst="line">
            <a:avLst/>
          </a:prstGeom>
          <a:noFill/>
          <a:ln w="38100">
            <a:solidFill>
              <a:srgbClr val="66CCFF"/>
            </a:solidFill>
            <a:round/>
            <a:headEnd type="none" w="sm" len="sm"/>
            <a:tailEnd type="triangle" w="med" len="lg"/>
          </a:ln>
        </p:spPr>
        <p:txBody>
          <a:bodyPr/>
          <a:lstStyle/>
          <a:p>
            <a:endParaRPr lang="tr-TR"/>
          </a:p>
        </p:txBody>
      </p:sp>
      <p:sp>
        <p:nvSpPr>
          <p:cNvPr id="19472" name="Line 16"/>
          <p:cNvSpPr>
            <a:spLocks noChangeShapeType="1"/>
          </p:cNvSpPr>
          <p:nvPr/>
        </p:nvSpPr>
        <p:spPr bwMode="auto">
          <a:xfrm flipH="1">
            <a:off x="3159125" y="3795713"/>
            <a:ext cx="665163" cy="898525"/>
          </a:xfrm>
          <a:prstGeom prst="line">
            <a:avLst/>
          </a:prstGeom>
          <a:noFill/>
          <a:ln w="38100">
            <a:solidFill>
              <a:srgbClr val="66CCFF"/>
            </a:solidFill>
            <a:round/>
            <a:headEnd type="none" w="sm" len="sm"/>
            <a:tailEnd type="triangle" w="med" len="lg"/>
          </a:ln>
        </p:spPr>
        <p:txBody>
          <a:bodyPr/>
          <a:lstStyle/>
          <a:p>
            <a:endParaRPr lang="tr-TR"/>
          </a:p>
        </p:txBody>
      </p:sp>
      <p:sp>
        <p:nvSpPr>
          <p:cNvPr id="19473" name="Line 17"/>
          <p:cNvSpPr>
            <a:spLocks noChangeShapeType="1"/>
          </p:cNvSpPr>
          <p:nvPr/>
        </p:nvSpPr>
        <p:spPr bwMode="auto">
          <a:xfrm>
            <a:off x="4308475" y="3808413"/>
            <a:ext cx="846138" cy="1009650"/>
          </a:xfrm>
          <a:prstGeom prst="line">
            <a:avLst/>
          </a:prstGeom>
          <a:noFill/>
          <a:ln w="38100">
            <a:solidFill>
              <a:srgbClr val="66CCFF"/>
            </a:solidFill>
            <a:round/>
            <a:headEnd type="none" w="sm" len="sm"/>
            <a:tailEnd type="triangle" w="med" len="lg"/>
          </a:ln>
        </p:spPr>
        <p:txBody>
          <a:bodyPr/>
          <a:lstStyle/>
          <a:p>
            <a:endParaRPr lang="tr-TR"/>
          </a:p>
        </p:txBody>
      </p:sp>
      <p:sp>
        <p:nvSpPr>
          <p:cNvPr id="17428" name="Line 20"/>
          <p:cNvSpPr>
            <a:spLocks noChangeShapeType="1"/>
          </p:cNvSpPr>
          <p:nvPr/>
        </p:nvSpPr>
        <p:spPr bwMode="auto">
          <a:xfrm flipH="1">
            <a:off x="4787900" y="2349500"/>
            <a:ext cx="2232025" cy="3311525"/>
          </a:xfrm>
          <a:prstGeom prst="line">
            <a:avLst/>
          </a:prstGeom>
          <a:noFill/>
          <a:ln w="38100">
            <a:solidFill>
              <a:srgbClr val="FFFF00"/>
            </a:solidFill>
            <a:round/>
            <a:headEnd/>
            <a:tailEnd type="triangle" w="med" len="med"/>
          </a:ln>
        </p:spPr>
        <p:txBody>
          <a:bodyPr/>
          <a:lstStyle/>
          <a:p>
            <a:endParaRPr lang="tr-TR"/>
          </a:p>
        </p:txBody>
      </p:sp>
      <p:sp>
        <p:nvSpPr>
          <p:cNvPr id="17429" name="Line 21"/>
          <p:cNvSpPr>
            <a:spLocks noChangeShapeType="1"/>
          </p:cNvSpPr>
          <p:nvPr/>
        </p:nvSpPr>
        <p:spPr bwMode="auto">
          <a:xfrm>
            <a:off x="5003800" y="2205038"/>
            <a:ext cx="2016125" cy="3671887"/>
          </a:xfrm>
          <a:prstGeom prst="line">
            <a:avLst/>
          </a:prstGeom>
          <a:noFill/>
          <a:ln w="38100">
            <a:solidFill>
              <a:srgbClr val="FFFF00"/>
            </a:solidFill>
            <a:round/>
            <a:headEnd/>
            <a:tailEnd type="triangle" w="med" len="med"/>
          </a:ln>
        </p:spPr>
        <p:txBody>
          <a:bodyPr/>
          <a:lstStyle/>
          <a:p>
            <a:endParaRPr lang="tr-TR"/>
          </a:p>
        </p:txBody>
      </p:sp>
      <p:pic>
        <p:nvPicPr>
          <p:cNvPr id="19476" name="Picture 5" descr="Pict0033"/>
          <p:cNvPicPr preferRelativeResize="0">
            <a:picLocks noChangeArrowheads="1"/>
          </p:cNvPicPr>
          <p:nvPr/>
        </p:nvPicPr>
        <p:blipFill>
          <a:blip r:embed="rId2"/>
          <a:srcRect r="50035" b="4253"/>
          <a:stretch>
            <a:fillRect/>
          </a:stretch>
        </p:blipFill>
        <p:spPr bwMode="auto">
          <a:xfrm>
            <a:off x="4800600" y="1600200"/>
            <a:ext cx="4191000" cy="4267200"/>
          </a:xfrm>
          <a:prstGeom prst="rect">
            <a:avLst/>
          </a:prstGeom>
          <a:noFill/>
          <a:ln w="9525">
            <a:noFill/>
            <a:miter lim="800000"/>
            <a:headEnd/>
            <a:tailEnd/>
          </a:ln>
        </p:spPr>
      </p:pic>
      <p:pic>
        <p:nvPicPr>
          <p:cNvPr id="19477" name="Picture 6" descr="Yeni Bit Eşlem Resmi"/>
          <p:cNvPicPr preferRelativeResize="0">
            <a:picLocks noChangeArrowheads="1"/>
          </p:cNvPicPr>
          <p:nvPr/>
        </p:nvPicPr>
        <p:blipFill>
          <a:blip r:embed="rId3"/>
          <a:srcRect l="44586" t="16156" r="20079" b="29369"/>
          <a:stretch>
            <a:fillRect/>
          </a:stretch>
        </p:blipFill>
        <p:spPr bwMode="auto">
          <a:xfrm>
            <a:off x="0" y="0"/>
            <a:ext cx="22860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50825" y="0"/>
            <a:ext cx="5435600" cy="736600"/>
          </a:xfrm>
          <a:prstGeom prst="rect">
            <a:avLst/>
          </a:prstGeom>
          <a:noFill/>
          <a:ln w="9525">
            <a:noFill/>
            <a:miter lim="800000"/>
            <a:headEnd/>
            <a:tailEnd/>
          </a:ln>
          <a:effectLst/>
        </p:spPr>
        <p:txBody>
          <a:bodyPr anchor="ctr"/>
          <a:lstStyle/>
          <a:p>
            <a:pPr algn="ctr" eaLnBrk="0" hangingPunct="0">
              <a:defRPr/>
            </a:pPr>
            <a:r>
              <a:rPr lang="tr-TR" sz="3200" b="1" dirty="0" err="1">
                <a:solidFill>
                  <a:srgbClr val="C00000"/>
                </a:solidFill>
                <a:effectLst>
                  <a:outerShdw blurRad="38100" dist="38100" dir="2700000" algn="tl">
                    <a:srgbClr val="FFFFFF"/>
                  </a:outerShdw>
                </a:effectLst>
                <a:latin typeface="Tahoma" pitchFamily="34" charset="0"/>
              </a:rPr>
              <a:t>Over</a:t>
            </a:r>
            <a:r>
              <a:rPr lang="tr-TR" sz="3200" b="1" dirty="0">
                <a:solidFill>
                  <a:srgbClr val="C00000"/>
                </a:solidFill>
                <a:effectLst>
                  <a:outerShdw blurRad="38100" dist="38100" dir="2700000" algn="tl">
                    <a:srgbClr val="FFFFFF"/>
                  </a:outerShdw>
                </a:effectLst>
                <a:latin typeface="Tahoma" pitchFamily="34" charset="0"/>
              </a:rPr>
              <a:t> Gelişimi</a:t>
            </a:r>
          </a:p>
        </p:txBody>
      </p:sp>
      <p:sp>
        <p:nvSpPr>
          <p:cNvPr id="20483" name="Rectangle 3"/>
          <p:cNvSpPr>
            <a:spLocks noChangeArrowheads="1"/>
          </p:cNvSpPr>
          <p:nvPr/>
        </p:nvSpPr>
        <p:spPr bwMode="auto">
          <a:xfrm>
            <a:off x="250825" y="1090613"/>
            <a:ext cx="8686800" cy="1808162"/>
          </a:xfrm>
          <a:prstGeom prst="rect">
            <a:avLst/>
          </a:prstGeom>
          <a:noFill/>
          <a:ln w="9525">
            <a:noFill/>
            <a:miter lim="800000"/>
            <a:headEnd/>
            <a:tailEnd/>
          </a:ln>
        </p:spPr>
        <p:txBody>
          <a:bodyPr/>
          <a:lstStyle/>
          <a:p>
            <a:pPr marL="342900" indent="-342900" eaLnBrk="0" hangingPunct="0">
              <a:spcBef>
                <a:spcPct val="20000"/>
              </a:spcBef>
              <a:buClr>
                <a:srgbClr val="CC0000"/>
              </a:buClr>
              <a:buSzPct val="75000"/>
              <a:buFont typeface="Wingdings" pitchFamily="2" charset="2"/>
              <a:buChar char="u"/>
            </a:pPr>
            <a:r>
              <a:rPr lang="tr-TR" sz="2400" b="1">
                <a:latin typeface="Tahoma" pitchFamily="34" charset="0"/>
              </a:rPr>
              <a:t>SRY olmamalı</a:t>
            </a:r>
          </a:p>
          <a:p>
            <a:pPr marL="342900" indent="-342900" eaLnBrk="0" hangingPunct="0">
              <a:spcBef>
                <a:spcPct val="20000"/>
              </a:spcBef>
              <a:buClr>
                <a:srgbClr val="CC0000"/>
              </a:buClr>
              <a:buSzPct val="75000"/>
              <a:buFont typeface="Wingdings" pitchFamily="2" charset="2"/>
              <a:buChar char="u"/>
            </a:pPr>
            <a:r>
              <a:rPr lang="tr-TR" sz="2400" b="1">
                <a:latin typeface="Tahoma" pitchFamily="34" charset="0"/>
              </a:rPr>
              <a:t>2 XX olmalı</a:t>
            </a:r>
          </a:p>
          <a:p>
            <a:pPr marL="342900" indent="-342900" eaLnBrk="0" hangingPunct="0">
              <a:spcBef>
                <a:spcPct val="20000"/>
              </a:spcBef>
              <a:buClr>
                <a:srgbClr val="CC0000"/>
              </a:buClr>
              <a:buSzPct val="75000"/>
              <a:buFont typeface="Wingdings" pitchFamily="2" charset="2"/>
              <a:buChar char="u"/>
            </a:pPr>
            <a:r>
              <a:rPr lang="tr-TR" sz="2400" b="1">
                <a:latin typeface="Tahoma" pitchFamily="34" charset="0"/>
              </a:rPr>
              <a:t>Female-spesifik genler eksprese olmalı</a:t>
            </a:r>
          </a:p>
        </p:txBody>
      </p:sp>
      <p:pic>
        <p:nvPicPr>
          <p:cNvPr id="20484" name="Picture 4" descr="23 copy"/>
          <p:cNvPicPr>
            <a:picLocks noChangeAspect="1" noChangeArrowheads="1"/>
          </p:cNvPicPr>
          <p:nvPr/>
        </p:nvPicPr>
        <p:blipFill>
          <a:blip r:embed="rId2"/>
          <a:srcRect/>
          <a:stretch>
            <a:fillRect/>
          </a:stretch>
        </p:blipFill>
        <p:spPr bwMode="auto">
          <a:xfrm>
            <a:off x="566738" y="2827338"/>
            <a:ext cx="8010525" cy="3971925"/>
          </a:xfrm>
          <a:prstGeom prst="rect">
            <a:avLst/>
          </a:prstGeom>
          <a:noFill/>
          <a:ln w="9525">
            <a:noFill/>
            <a:miter lim="800000"/>
            <a:headEnd/>
            <a:tailEnd/>
          </a:ln>
        </p:spPr>
      </p:pic>
      <p:sp>
        <p:nvSpPr>
          <p:cNvPr id="20485" name="Rectangle 5"/>
          <p:cNvSpPr>
            <a:spLocks noChangeArrowheads="1"/>
          </p:cNvSpPr>
          <p:nvPr/>
        </p:nvSpPr>
        <p:spPr bwMode="auto">
          <a:xfrm>
            <a:off x="2511425" y="3051175"/>
            <a:ext cx="3001963" cy="539750"/>
          </a:xfrm>
          <a:prstGeom prst="rect">
            <a:avLst/>
          </a:prstGeom>
          <a:noFill/>
          <a:ln w="9525">
            <a:noFill/>
            <a:miter lim="800000"/>
            <a:headEnd/>
            <a:tailEnd/>
          </a:ln>
        </p:spPr>
        <p:txBody>
          <a:bodyPr anchor="ctr"/>
          <a:lstStyle/>
          <a:p>
            <a:r>
              <a:rPr lang="tr-TR" sz="2000" i="1">
                <a:latin typeface="Tahoma" pitchFamily="34" charset="0"/>
              </a:rPr>
              <a:t>Testis farklılaşması</a:t>
            </a:r>
          </a:p>
        </p:txBody>
      </p:sp>
      <p:sp>
        <p:nvSpPr>
          <p:cNvPr id="20486" name="Rectangle 6"/>
          <p:cNvSpPr>
            <a:spLocks noChangeArrowheads="1"/>
          </p:cNvSpPr>
          <p:nvPr/>
        </p:nvSpPr>
        <p:spPr bwMode="auto">
          <a:xfrm>
            <a:off x="5430838" y="6273800"/>
            <a:ext cx="3011487" cy="539750"/>
          </a:xfrm>
          <a:prstGeom prst="rect">
            <a:avLst/>
          </a:prstGeom>
          <a:noFill/>
          <a:ln w="9525">
            <a:noFill/>
            <a:miter lim="800000"/>
            <a:headEnd/>
            <a:tailEnd/>
          </a:ln>
        </p:spPr>
        <p:txBody>
          <a:bodyPr anchor="ctr"/>
          <a:lstStyle/>
          <a:p>
            <a:r>
              <a:rPr lang="tr-TR" sz="2400" b="1" i="1">
                <a:solidFill>
                  <a:srgbClr val="FF0000"/>
                </a:solidFill>
                <a:latin typeface="Tahoma" pitchFamily="34" charset="0"/>
              </a:rPr>
              <a:t>Over Gelişimi</a:t>
            </a:r>
          </a:p>
        </p:txBody>
      </p:sp>
      <p:sp>
        <p:nvSpPr>
          <p:cNvPr id="20487" name="Text Box 7"/>
          <p:cNvSpPr txBox="1">
            <a:spLocks noChangeArrowheads="1"/>
          </p:cNvSpPr>
          <p:nvPr/>
        </p:nvSpPr>
        <p:spPr bwMode="auto">
          <a:xfrm>
            <a:off x="5368925" y="0"/>
            <a:ext cx="3368675" cy="2024063"/>
          </a:xfrm>
          <a:prstGeom prst="rect">
            <a:avLst/>
          </a:prstGeom>
          <a:noFill/>
          <a:ln w="38100">
            <a:solidFill>
              <a:schemeClr val="accent1"/>
            </a:solidFill>
            <a:miter lim="800000"/>
            <a:headEnd type="none" w="sm" len="sm"/>
            <a:tailEnd type="none" w="sm" len="sm"/>
          </a:ln>
        </p:spPr>
        <p:txBody>
          <a:bodyPr>
            <a:spAutoFit/>
          </a:bodyPr>
          <a:lstStyle/>
          <a:p>
            <a:pPr eaLnBrk="0" hangingPunct="0"/>
            <a:r>
              <a:rPr lang="tr-TR" sz="2400" i="1"/>
              <a:t>Rspo1,WNT4            </a:t>
            </a:r>
            <a:r>
              <a:rPr lang="tr-TR" i="1"/>
              <a:t>germ hücre migrasyonu</a:t>
            </a:r>
          </a:p>
          <a:p>
            <a:pPr eaLnBrk="0" hangingPunct="0"/>
            <a:r>
              <a:rPr lang="tr-TR" sz="2400" i="1"/>
              <a:t>Wnt4,FOXL2           </a:t>
            </a:r>
            <a:r>
              <a:rPr lang="tr-TR" i="1"/>
              <a:t>primordial follikül formasyonu</a:t>
            </a:r>
          </a:p>
          <a:p>
            <a:pPr eaLnBrk="0" hangingPunct="0"/>
            <a:r>
              <a:rPr lang="tr-TR" sz="2400" i="1"/>
              <a:t>WNT4,SF1                </a:t>
            </a:r>
            <a:r>
              <a:rPr lang="tr-TR" i="1"/>
              <a:t>primordial follikül maturasyonu</a:t>
            </a:r>
          </a:p>
        </p:txBody>
      </p:sp>
      <p:sp>
        <p:nvSpPr>
          <p:cNvPr id="20488" name="AutoShape 8"/>
          <p:cNvSpPr>
            <a:spLocks noChangeArrowheads="1"/>
          </p:cNvSpPr>
          <p:nvPr/>
        </p:nvSpPr>
        <p:spPr bwMode="auto">
          <a:xfrm>
            <a:off x="7072330" y="142852"/>
            <a:ext cx="658813" cy="346075"/>
          </a:xfrm>
          <a:prstGeom prst="rightArrow">
            <a:avLst>
              <a:gd name="adj1" fmla="val 50000"/>
              <a:gd name="adj2" fmla="val 47592"/>
            </a:avLst>
          </a:prstGeom>
          <a:solidFill>
            <a:schemeClr val="accent1"/>
          </a:solidFill>
          <a:ln w="12700">
            <a:solidFill>
              <a:schemeClr val="tx1"/>
            </a:solidFill>
            <a:miter lim="800000"/>
            <a:headEnd type="none" w="sm" len="sm"/>
            <a:tailEnd type="none" w="sm" len="sm"/>
          </a:ln>
        </p:spPr>
        <p:txBody>
          <a:bodyPr wrap="none" anchor="ctr"/>
          <a:lstStyle/>
          <a:p>
            <a:endParaRPr lang="tr-TR"/>
          </a:p>
        </p:txBody>
      </p:sp>
      <p:sp>
        <p:nvSpPr>
          <p:cNvPr id="20489" name="AutoShape 9"/>
          <p:cNvSpPr>
            <a:spLocks noChangeArrowheads="1"/>
          </p:cNvSpPr>
          <p:nvPr/>
        </p:nvSpPr>
        <p:spPr bwMode="auto">
          <a:xfrm>
            <a:off x="7493000" y="723900"/>
            <a:ext cx="658813" cy="346075"/>
          </a:xfrm>
          <a:prstGeom prst="rightArrow">
            <a:avLst>
              <a:gd name="adj1" fmla="val 50000"/>
              <a:gd name="adj2" fmla="val 47592"/>
            </a:avLst>
          </a:prstGeom>
          <a:solidFill>
            <a:schemeClr val="accent1"/>
          </a:solidFill>
          <a:ln w="12700">
            <a:solidFill>
              <a:schemeClr val="tx1"/>
            </a:solidFill>
            <a:miter lim="800000"/>
            <a:headEnd type="none" w="sm" len="sm"/>
            <a:tailEnd type="none" w="sm" len="sm"/>
          </a:ln>
        </p:spPr>
        <p:txBody>
          <a:bodyPr wrap="none" anchor="ctr"/>
          <a:lstStyle/>
          <a:p>
            <a:endParaRPr lang="tr-TR"/>
          </a:p>
        </p:txBody>
      </p:sp>
      <p:sp>
        <p:nvSpPr>
          <p:cNvPr id="20490" name="AutoShape 10"/>
          <p:cNvSpPr>
            <a:spLocks noChangeArrowheads="1"/>
          </p:cNvSpPr>
          <p:nvPr/>
        </p:nvSpPr>
        <p:spPr bwMode="auto">
          <a:xfrm>
            <a:off x="7239000" y="1333500"/>
            <a:ext cx="658813" cy="346075"/>
          </a:xfrm>
          <a:prstGeom prst="rightArrow">
            <a:avLst>
              <a:gd name="adj1" fmla="val 50000"/>
              <a:gd name="adj2" fmla="val 47592"/>
            </a:avLst>
          </a:prstGeom>
          <a:solidFill>
            <a:schemeClr val="accent1"/>
          </a:solidFill>
          <a:ln w="12700">
            <a:solidFill>
              <a:schemeClr val="tx1"/>
            </a:solidFill>
            <a:miter lim="800000"/>
            <a:headEnd type="none" w="sm" len="sm"/>
            <a:tailEnd type="none" w="sm" len="sm"/>
          </a:ln>
        </p:spPr>
        <p:txBody>
          <a:bodyPr wrap="none" anchor="ctr"/>
          <a:lstStyle/>
          <a:p>
            <a:endParaRPr lang="tr-TR"/>
          </a:p>
        </p:txBody>
      </p:sp>
      <p:sp>
        <p:nvSpPr>
          <p:cNvPr id="20491" name="Oval 11"/>
          <p:cNvSpPr>
            <a:spLocks noChangeArrowheads="1"/>
          </p:cNvSpPr>
          <p:nvPr/>
        </p:nvSpPr>
        <p:spPr bwMode="auto">
          <a:xfrm>
            <a:off x="4419600" y="3352800"/>
            <a:ext cx="2514600" cy="1219200"/>
          </a:xfrm>
          <a:prstGeom prst="ellipse">
            <a:avLst/>
          </a:prstGeom>
          <a:solidFill>
            <a:srgbClr val="0033CC"/>
          </a:solidFill>
          <a:ln w="9525">
            <a:solidFill>
              <a:schemeClr val="tx1"/>
            </a:solidFill>
            <a:round/>
            <a:headEnd/>
            <a:tailEnd/>
          </a:ln>
        </p:spPr>
        <p:txBody>
          <a:bodyPr wrap="none" anchor="ctr"/>
          <a:lstStyle/>
          <a:p>
            <a:pPr algn="ctr"/>
            <a:r>
              <a:rPr lang="tr-TR" dirty="0">
                <a:solidFill>
                  <a:schemeClr val="bg1"/>
                </a:solidFill>
                <a:latin typeface="Tahoma" pitchFamily="34" charset="0"/>
              </a:rPr>
              <a:t>Rspo1 ve FOXL2</a:t>
            </a:r>
          </a:p>
          <a:p>
            <a:pPr algn="ctr"/>
            <a:r>
              <a:rPr lang="tr-TR" dirty="0">
                <a:solidFill>
                  <a:schemeClr val="bg1"/>
                </a:solidFill>
                <a:latin typeface="Tahoma" pitchFamily="34" charset="0"/>
              </a:rPr>
              <a:t>Birlikte SOX9’u </a:t>
            </a:r>
          </a:p>
          <a:p>
            <a:pPr algn="ctr"/>
            <a:r>
              <a:rPr lang="tr-TR" dirty="0" err="1">
                <a:solidFill>
                  <a:schemeClr val="bg1"/>
                </a:solidFill>
                <a:latin typeface="Tahoma" pitchFamily="34" charset="0"/>
              </a:rPr>
              <a:t>Down</a:t>
            </a:r>
            <a:r>
              <a:rPr lang="tr-TR" dirty="0">
                <a:solidFill>
                  <a:schemeClr val="bg1"/>
                </a:solidFill>
                <a:latin typeface="Tahoma" pitchFamily="34" charset="0"/>
              </a:rPr>
              <a:t> </a:t>
            </a:r>
            <a:r>
              <a:rPr lang="tr-TR" dirty="0" err="1">
                <a:solidFill>
                  <a:schemeClr val="bg1"/>
                </a:solidFill>
                <a:latin typeface="Tahoma" pitchFamily="34" charset="0"/>
              </a:rPr>
              <a:t>regule</a:t>
            </a:r>
            <a:r>
              <a:rPr lang="tr-TR" dirty="0">
                <a:solidFill>
                  <a:schemeClr val="bg1"/>
                </a:solidFill>
                <a:latin typeface="Tahoma" pitchFamily="34" charset="0"/>
              </a:rPr>
              <a:t> eder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ln>
            <a:solidFill>
              <a:srgbClr val="4F81BD"/>
            </a:solidFill>
          </a:ln>
        </p:spPr>
        <p:txBody>
          <a:bodyPr>
            <a:normAutofit fontScale="90000"/>
          </a:bodyPr>
          <a:lstStyle/>
          <a:p>
            <a:r>
              <a:rPr lang="tr-TR" b="1" dirty="0" smtClean="0"/>
              <a:t/>
            </a:r>
            <a:br>
              <a:rPr lang="tr-TR" b="1" dirty="0" smtClean="0"/>
            </a:br>
            <a:r>
              <a:rPr lang="tr-TR" b="1" dirty="0" smtClean="0"/>
              <a:t> Erkeklerde iç ve dış üreme organları</a:t>
            </a:r>
            <a:br>
              <a:rPr lang="tr-TR" b="1" dirty="0" smtClean="0"/>
            </a:br>
            <a:endParaRPr lang="tr-TR" b="1" dirty="0"/>
          </a:p>
        </p:txBody>
      </p:sp>
      <p:pic>
        <p:nvPicPr>
          <p:cNvPr id="4" name="3 İçerik Yer Tutucusu"/>
          <p:cNvPicPr>
            <a:picLocks noGrp="1"/>
          </p:cNvPicPr>
          <p:nvPr>
            <p:ph idx="1"/>
          </p:nvPr>
        </p:nvPicPr>
        <p:blipFill>
          <a:blip r:embed="rId2"/>
          <a:stretch>
            <a:fillRect/>
          </a:stretch>
        </p:blipFill>
        <p:spPr>
          <a:xfrm>
            <a:off x="0" y="1357298"/>
            <a:ext cx="5695950" cy="3524250"/>
          </a:xfrm>
          <a:prstGeom prst="rect">
            <a:avLst/>
          </a:prstGeom>
        </p:spPr>
      </p:pic>
      <p:pic>
        <p:nvPicPr>
          <p:cNvPr id="5" name="Picture 2" descr="2"/>
          <p:cNvPicPr>
            <a:picLocks noChangeAspect="1" noChangeArrowheads="1"/>
          </p:cNvPicPr>
          <p:nvPr/>
        </p:nvPicPr>
        <p:blipFill>
          <a:blip r:embed="rId3" cstate="print"/>
          <a:srcRect/>
          <a:stretch>
            <a:fillRect/>
          </a:stretch>
        </p:blipFill>
        <p:spPr bwMode="auto">
          <a:xfrm>
            <a:off x="4714876" y="1344065"/>
            <a:ext cx="3437159" cy="2227811"/>
          </a:xfrm>
          <a:prstGeom prst="rect">
            <a:avLst/>
          </a:prstGeom>
          <a:noFill/>
          <a:ln w="57150">
            <a:solidFill>
              <a:srgbClr val="CC0000"/>
            </a:solidFill>
            <a:miter lim="800000"/>
            <a:headEnd/>
            <a:tailEnd/>
          </a:ln>
        </p:spPr>
      </p:pic>
      <p:sp>
        <p:nvSpPr>
          <p:cNvPr id="6" name="5 Yuvarlatılmış Dikdörtgen"/>
          <p:cNvSpPr/>
          <p:nvPr/>
        </p:nvSpPr>
        <p:spPr>
          <a:xfrm>
            <a:off x="3000364" y="4371964"/>
            <a:ext cx="4486300" cy="24860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tr-TR" dirty="0" smtClean="0"/>
              <a:t>Testisler ilk 6 ayda inmediyse çocuk cerrahisi yaklaşımı</a:t>
            </a:r>
          </a:p>
          <a:p>
            <a:pPr algn="ctr">
              <a:buFont typeface="Arial" pitchFamily="34" charset="0"/>
              <a:buChar char="•"/>
            </a:pPr>
            <a:r>
              <a:rPr lang="tr-TR" dirty="0" err="1" smtClean="0"/>
              <a:t>Hipospadias</a:t>
            </a:r>
            <a:r>
              <a:rPr lang="tr-TR" dirty="0" smtClean="0"/>
              <a:t> ne kadar aşağı yerleşimliyse </a:t>
            </a:r>
          </a:p>
          <a:p>
            <a:pPr algn="ctr"/>
            <a:r>
              <a:rPr lang="tr-TR" dirty="0" smtClean="0"/>
              <a:t>o kadar önemli</a:t>
            </a:r>
            <a:endParaRPr lang="tr-T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ln>
            <a:solidFill>
              <a:schemeClr val="accent1"/>
            </a:solidFill>
          </a:ln>
        </p:spPr>
        <p:txBody>
          <a:bodyPr>
            <a:normAutofit fontScale="90000"/>
          </a:bodyPr>
          <a:lstStyle/>
          <a:p>
            <a:r>
              <a:rPr lang="tr-TR" b="1" dirty="0" smtClean="0"/>
              <a:t/>
            </a:r>
            <a:br>
              <a:rPr lang="tr-TR" b="1" dirty="0" smtClean="0"/>
            </a:br>
            <a:r>
              <a:rPr lang="tr-TR" b="1" dirty="0" smtClean="0"/>
              <a:t> Kızlarda iç ve dış üreme organları</a:t>
            </a:r>
            <a:br>
              <a:rPr lang="tr-TR" b="1" dirty="0" smtClean="0"/>
            </a:br>
            <a:endParaRPr lang="tr-TR" b="1" dirty="0"/>
          </a:p>
        </p:txBody>
      </p:sp>
      <p:pic>
        <p:nvPicPr>
          <p:cNvPr id="4" name="3 İçerik Yer Tutucusu"/>
          <p:cNvPicPr>
            <a:picLocks noGrp="1"/>
          </p:cNvPicPr>
          <p:nvPr>
            <p:ph idx="1"/>
          </p:nvPr>
        </p:nvPicPr>
        <p:blipFill>
          <a:blip r:embed="rId2"/>
          <a:srcRect t="-18" b="-18"/>
          <a:stretch>
            <a:fillRect/>
          </a:stretch>
        </p:blipFill>
        <p:spPr>
          <a:xfrm>
            <a:off x="457200" y="4360863"/>
            <a:ext cx="8229600" cy="2236787"/>
          </a:xfrm>
          <a:prstGeom prst="rect">
            <a:avLst/>
          </a:prstGeom>
        </p:spPr>
      </p:pic>
      <p:pic>
        <p:nvPicPr>
          <p:cNvPr id="3" name="Picture 2"/>
          <p:cNvPicPr>
            <a:picLocks noChangeAspect="1"/>
          </p:cNvPicPr>
          <p:nvPr/>
        </p:nvPicPr>
        <p:blipFill>
          <a:blip r:embed="rId3" cstate="print"/>
          <a:stretch>
            <a:fillRect/>
          </a:stretch>
        </p:blipFill>
        <p:spPr>
          <a:xfrm>
            <a:off x="2928926" y="1571612"/>
            <a:ext cx="2031690" cy="2708920"/>
          </a:xfrm>
          <a:prstGeom prst="rect">
            <a:avLst/>
          </a:prstGeom>
        </p:spPr>
      </p:pic>
      <p:pic>
        <p:nvPicPr>
          <p:cNvPr id="5" name="Picture 4"/>
          <p:cNvPicPr>
            <a:picLocks noChangeAspect="1"/>
          </p:cNvPicPr>
          <p:nvPr/>
        </p:nvPicPr>
        <p:blipFill>
          <a:blip r:embed="rId4" cstate="print"/>
          <a:stretch>
            <a:fillRect/>
          </a:stretch>
        </p:blipFill>
        <p:spPr>
          <a:xfrm>
            <a:off x="500034" y="1571612"/>
            <a:ext cx="2002036" cy="2669381"/>
          </a:xfrm>
          <a:prstGeom prst="rect">
            <a:avLst/>
          </a:prstGeom>
        </p:spPr>
      </p:pic>
      <p:sp>
        <p:nvSpPr>
          <p:cNvPr id="6" name="5 Yuvarlatılmış Dikdörtgen"/>
          <p:cNvSpPr/>
          <p:nvPr/>
        </p:nvSpPr>
        <p:spPr>
          <a:xfrm>
            <a:off x="5072066" y="1857364"/>
            <a:ext cx="3843358" cy="2343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tr-TR" dirty="0" err="1" smtClean="0"/>
              <a:t>Labia</a:t>
            </a:r>
            <a:r>
              <a:rPr lang="tr-TR" dirty="0" smtClean="0"/>
              <a:t> </a:t>
            </a:r>
            <a:r>
              <a:rPr lang="tr-TR" dirty="0" err="1" smtClean="0"/>
              <a:t>minora</a:t>
            </a:r>
            <a:r>
              <a:rPr lang="tr-TR" dirty="0" smtClean="0"/>
              <a:t> füzyonu </a:t>
            </a:r>
            <a:r>
              <a:rPr lang="tr-TR" dirty="0" err="1" smtClean="0"/>
              <a:t>virilizasyon</a:t>
            </a:r>
            <a:r>
              <a:rPr lang="tr-TR" dirty="0" smtClean="0"/>
              <a:t> değil</a:t>
            </a:r>
          </a:p>
          <a:p>
            <a:pPr algn="ctr">
              <a:buFont typeface="Arial" pitchFamily="34" charset="0"/>
              <a:buChar char="•"/>
            </a:pPr>
            <a:r>
              <a:rPr lang="tr-TR" dirty="0" smtClean="0"/>
              <a:t> Her kız bebekte </a:t>
            </a:r>
            <a:r>
              <a:rPr lang="tr-TR" dirty="0" err="1" smtClean="0"/>
              <a:t>vajen</a:t>
            </a:r>
            <a:r>
              <a:rPr lang="tr-TR" dirty="0" smtClean="0"/>
              <a:t> açıklığı görülmeli</a:t>
            </a:r>
          </a:p>
          <a:p>
            <a:pPr algn="ctr">
              <a:buFont typeface="Arial" pitchFamily="34" charset="0"/>
              <a:buChar char="•"/>
            </a:pPr>
            <a:r>
              <a:rPr lang="tr-TR" dirty="0" err="1" smtClean="0"/>
              <a:t>İnguinal</a:t>
            </a:r>
            <a:r>
              <a:rPr lang="tr-TR" dirty="0" smtClean="0"/>
              <a:t> kanal ve </a:t>
            </a:r>
            <a:r>
              <a:rPr lang="tr-TR" dirty="0" err="1" smtClean="0"/>
              <a:t>labialar</a:t>
            </a:r>
            <a:r>
              <a:rPr lang="tr-TR" dirty="0" smtClean="0"/>
              <a:t> içinde kitle olmamalı</a:t>
            </a:r>
          </a:p>
          <a:p>
            <a:pPr algn="ctr">
              <a:buFont typeface="Arial" pitchFamily="34" charset="0"/>
              <a:buChar char="•"/>
            </a:pPr>
            <a:r>
              <a:rPr lang="tr-TR" dirty="0" err="1" smtClean="0"/>
              <a:t>Pretermlerde</a:t>
            </a:r>
            <a:r>
              <a:rPr lang="tr-TR" dirty="0" smtClean="0"/>
              <a:t> </a:t>
            </a:r>
            <a:r>
              <a:rPr lang="tr-TR" dirty="0" err="1" smtClean="0"/>
              <a:t>kliteromegali</a:t>
            </a:r>
            <a:r>
              <a:rPr lang="tr-TR" dirty="0" smtClean="0"/>
              <a:t> demekte acele edilmemeli</a:t>
            </a:r>
            <a:endParaRPr lang="tr-T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274638"/>
            <a:ext cx="8186766" cy="1654164"/>
          </a:xfrm>
          <a:ln w="28575">
            <a:solidFill>
              <a:schemeClr val="accent1"/>
            </a:solidFill>
          </a:ln>
        </p:spPr>
        <p:txBody>
          <a:bodyPr>
            <a:noAutofit/>
          </a:bodyPr>
          <a:lstStyle/>
          <a:p>
            <a:r>
              <a:rPr lang="tr-TR" sz="3600" dirty="0" smtClean="0"/>
              <a:t>ATİPİK/AMBİGİOUS GENİTALYADA KULLANILAN </a:t>
            </a:r>
            <a:br>
              <a:rPr lang="tr-TR" sz="3600" dirty="0" smtClean="0"/>
            </a:br>
            <a:r>
              <a:rPr lang="tr-TR" sz="3600" dirty="0" smtClean="0"/>
              <a:t>TERMİNOLOJİ</a:t>
            </a:r>
            <a:endParaRPr lang="tr-TR" sz="3600" dirty="0"/>
          </a:p>
        </p:txBody>
      </p:sp>
      <p:graphicFrame>
        <p:nvGraphicFramePr>
          <p:cNvPr id="4" name="3 İçerik Yer Tutucusu"/>
          <p:cNvGraphicFramePr>
            <a:graphicFrameLocks noGrp="1"/>
          </p:cNvGraphicFramePr>
          <p:nvPr>
            <p:ph idx="1"/>
          </p:nvPr>
        </p:nvGraphicFramePr>
        <p:xfrm>
          <a:off x="500034" y="2143116"/>
          <a:ext cx="8186766" cy="2225040"/>
        </p:xfrm>
        <a:graphic>
          <a:graphicData uri="http://schemas.openxmlformats.org/drawingml/2006/table">
            <a:tbl>
              <a:tblPr firstRow="1" bandRow="1">
                <a:tableStyleId>{5C22544A-7EE6-4342-B048-85BDC9FD1C3A}</a:tableStyleId>
              </a:tblPr>
              <a:tblGrid>
                <a:gridCol w="2743200"/>
                <a:gridCol w="2743200"/>
                <a:gridCol w="2700366"/>
              </a:tblGrid>
              <a:tr h="370840">
                <a:tc>
                  <a:txBody>
                    <a:bodyPr/>
                    <a:lstStyle/>
                    <a:p>
                      <a:r>
                        <a:rPr lang="tr-TR" dirty="0" smtClean="0"/>
                        <a:t>KIZ</a:t>
                      </a:r>
                      <a:r>
                        <a:rPr lang="tr-TR" baseline="0" dirty="0" smtClean="0"/>
                        <a:t> ÇOCUK</a:t>
                      </a:r>
                      <a:endParaRPr lang="tr-TR" dirty="0"/>
                    </a:p>
                  </a:txBody>
                  <a:tcPr/>
                </a:tc>
                <a:tc>
                  <a:txBody>
                    <a:bodyPr/>
                    <a:lstStyle/>
                    <a:p>
                      <a:r>
                        <a:rPr lang="tr-TR" dirty="0" smtClean="0"/>
                        <a:t>AMBİGİOUS</a:t>
                      </a:r>
                      <a:r>
                        <a:rPr lang="tr-TR" baseline="0" dirty="0" smtClean="0"/>
                        <a:t> </a:t>
                      </a:r>
                      <a:r>
                        <a:rPr lang="tr-TR" dirty="0" smtClean="0"/>
                        <a:t>GENİTALYA</a:t>
                      </a:r>
                      <a:endParaRPr lang="tr-TR" dirty="0"/>
                    </a:p>
                  </a:txBody>
                  <a:tcPr/>
                </a:tc>
                <a:tc>
                  <a:txBody>
                    <a:bodyPr/>
                    <a:lstStyle/>
                    <a:p>
                      <a:r>
                        <a:rPr lang="tr-TR" dirty="0" smtClean="0"/>
                        <a:t>ERKEK ÇOCUK</a:t>
                      </a:r>
                      <a:endParaRPr lang="tr-TR" dirty="0"/>
                    </a:p>
                  </a:txBody>
                  <a:tcPr/>
                </a:tc>
              </a:tr>
              <a:tr h="370840">
                <a:tc>
                  <a:txBody>
                    <a:bodyPr/>
                    <a:lstStyle/>
                    <a:p>
                      <a:r>
                        <a:rPr lang="tr-TR" dirty="0" smtClean="0"/>
                        <a:t>Kızınız</a:t>
                      </a:r>
                      <a:endParaRPr lang="tr-TR" dirty="0"/>
                    </a:p>
                  </a:txBody>
                  <a:tcPr/>
                </a:tc>
                <a:tc>
                  <a:txBody>
                    <a:bodyPr/>
                    <a:lstStyle/>
                    <a:p>
                      <a:r>
                        <a:rPr lang="tr-TR" dirty="0" smtClean="0"/>
                        <a:t>Bebeğiniz</a:t>
                      </a:r>
                      <a:endParaRPr lang="tr-TR" dirty="0"/>
                    </a:p>
                  </a:txBody>
                  <a:tcPr/>
                </a:tc>
                <a:tc>
                  <a:txBody>
                    <a:bodyPr/>
                    <a:lstStyle/>
                    <a:p>
                      <a:r>
                        <a:rPr lang="tr-TR" dirty="0" smtClean="0"/>
                        <a:t>Oğlunuz</a:t>
                      </a:r>
                      <a:endParaRPr lang="tr-TR" dirty="0"/>
                    </a:p>
                  </a:txBody>
                  <a:tcPr/>
                </a:tc>
              </a:tr>
              <a:tr h="370840">
                <a:tc>
                  <a:txBody>
                    <a:bodyPr/>
                    <a:lstStyle/>
                    <a:p>
                      <a:r>
                        <a:rPr lang="tr-TR" dirty="0" smtClean="0"/>
                        <a:t>Klitoris</a:t>
                      </a:r>
                      <a:endParaRPr lang="tr-TR" dirty="0"/>
                    </a:p>
                  </a:txBody>
                  <a:tcPr/>
                </a:tc>
                <a:tc>
                  <a:txBody>
                    <a:bodyPr/>
                    <a:lstStyle/>
                    <a:p>
                      <a:r>
                        <a:rPr lang="tr-TR" dirty="0" smtClean="0"/>
                        <a:t>Fallus</a:t>
                      </a:r>
                      <a:endParaRPr lang="tr-TR" dirty="0"/>
                    </a:p>
                  </a:txBody>
                  <a:tcPr/>
                </a:tc>
                <a:tc>
                  <a:txBody>
                    <a:bodyPr/>
                    <a:lstStyle/>
                    <a:p>
                      <a:r>
                        <a:rPr lang="tr-TR" dirty="0" smtClean="0"/>
                        <a:t>Penis</a:t>
                      </a:r>
                      <a:endParaRPr lang="tr-TR" dirty="0"/>
                    </a:p>
                  </a:txBody>
                  <a:tcPr/>
                </a:tc>
              </a:tr>
              <a:tr h="370840">
                <a:tc>
                  <a:txBody>
                    <a:bodyPr/>
                    <a:lstStyle/>
                    <a:p>
                      <a:r>
                        <a:rPr lang="tr-TR" dirty="0" err="1" smtClean="0"/>
                        <a:t>Labia</a:t>
                      </a:r>
                      <a:endParaRPr lang="tr-TR" dirty="0"/>
                    </a:p>
                  </a:txBody>
                  <a:tcPr/>
                </a:tc>
                <a:tc>
                  <a:txBody>
                    <a:bodyPr/>
                    <a:lstStyle/>
                    <a:p>
                      <a:r>
                        <a:rPr lang="tr-TR" dirty="0" smtClean="0"/>
                        <a:t>Kıvrımlar</a:t>
                      </a:r>
                      <a:endParaRPr lang="tr-TR" dirty="0"/>
                    </a:p>
                  </a:txBody>
                  <a:tcPr/>
                </a:tc>
                <a:tc>
                  <a:txBody>
                    <a:bodyPr/>
                    <a:lstStyle/>
                    <a:p>
                      <a:r>
                        <a:rPr lang="tr-TR" dirty="0" err="1" smtClean="0"/>
                        <a:t>Skrotum</a:t>
                      </a:r>
                      <a:endParaRPr lang="tr-TR" dirty="0"/>
                    </a:p>
                  </a:txBody>
                  <a:tcPr/>
                </a:tc>
              </a:tr>
              <a:tr h="370840">
                <a:tc>
                  <a:txBody>
                    <a:bodyPr/>
                    <a:lstStyle/>
                    <a:p>
                      <a:r>
                        <a:rPr lang="tr-TR" dirty="0" err="1" smtClean="0"/>
                        <a:t>Overler</a:t>
                      </a:r>
                      <a:endParaRPr lang="tr-TR" dirty="0"/>
                    </a:p>
                  </a:txBody>
                  <a:tcPr/>
                </a:tc>
                <a:tc>
                  <a:txBody>
                    <a:bodyPr/>
                    <a:lstStyle/>
                    <a:p>
                      <a:r>
                        <a:rPr lang="tr-TR" dirty="0" err="1" smtClean="0"/>
                        <a:t>Gonadlar</a:t>
                      </a:r>
                      <a:endParaRPr lang="tr-TR" dirty="0"/>
                    </a:p>
                  </a:txBody>
                  <a:tcPr/>
                </a:tc>
                <a:tc>
                  <a:txBody>
                    <a:bodyPr/>
                    <a:lstStyle/>
                    <a:p>
                      <a:r>
                        <a:rPr lang="tr-TR" dirty="0" smtClean="0"/>
                        <a:t>Testis</a:t>
                      </a:r>
                      <a:endParaRPr lang="tr-TR" dirty="0"/>
                    </a:p>
                  </a:txBody>
                  <a:tcPr/>
                </a:tc>
              </a:tr>
              <a:tr h="370840">
                <a:tc>
                  <a:txBody>
                    <a:bodyPr/>
                    <a:lstStyle/>
                    <a:p>
                      <a:r>
                        <a:rPr lang="tr-TR" dirty="0" smtClean="0"/>
                        <a:t>Vajina, </a:t>
                      </a:r>
                      <a:r>
                        <a:rPr lang="tr-TR" dirty="0" err="1" smtClean="0"/>
                        <a:t>üretra</a:t>
                      </a:r>
                      <a:endParaRPr lang="tr-TR" dirty="0"/>
                    </a:p>
                  </a:txBody>
                  <a:tcPr/>
                </a:tc>
                <a:tc>
                  <a:txBody>
                    <a:bodyPr/>
                    <a:lstStyle/>
                    <a:p>
                      <a:r>
                        <a:rPr lang="tr-TR" dirty="0" err="1" smtClean="0"/>
                        <a:t>Ürogenital</a:t>
                      </a:r>
                      <a:r>
                        <a:rPr lang="tr-TR" dirty="0" smtClean="0"/>
                        <a:t> sinüs</a:t>
                      </a:r>
                      <a:endParaRPr lang="tr-TR" dirty="0"/>
                    </a:p>
                  </a:txBody>
                  <a:tcPr/>
                </a:tc>
                <a:tc>
                  <a:txBody>
                    <a:bodyPr/>
                    <a:lstStyle/>
                    <a:p>
                      <a:r>
                        <a:rPr lang="tr-TR" dirty="0" err="1" smtClean="0"/>
                        <a:t>Uretra</a:t>
                      </a:r>
                      <a:endParaRPr lang="tr-TR" dirty="0"/>
                    </a:p>
                  </a:txBody>
                  <a:tcPr/>
                </a:tc>
              </a:tr>
            </a:tbl>
          </a:graphicData>
        </a:graphic>
      </p:graphicFrame>
      <p:sp>
        <p:nvSpPr>
          <p:cNvPr id="5" name="4 Metin kutusu"/>
          <p:cNvSpPr txBox="1"/>
          <p:nvPr/>
        </p:nvSpPr>
        <p:spPr>
          <a:xfrm>
            <a:off x="3500430" y="6143644"/>
            <a:ext cx="5334922" cy="369332"/>
          </a:xfrm>
          <a:prstGeom prst="rect">
            <a:avLst/>
          </a:prstGeom>
          <a:noFill/>
        </p:spPr>
        <p:txBody>
          <a:bodyPr wrap="none" rtlCol="0">
            <a:spAutoFit/>
          </a:bodyPr>
          <a:lstStyle/>
          <a:p>
            <a:r>
              <a:rPr lang="tr-TR" dirty="0" err="1" smtClean="0"/>
              <a:t>Yenidoğan</a:t>
            </a:r>
            <a:r>
              <a:rPr lang="tr-TR" dirty="0" smtClean="0"/>
              <a:t> dönemi endokrin hastalıkları 2011 sayfa 369</a:t>
            </a:r>
            <a:endParaRPr lang="tr-T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5 Düz Ok Bağlayıcısı"/>
          <p:cNvCxnSpPr/>
          <p:nvPr/>
        </p:nvCxnSpPr>
        <p:spPr>
          <a:xfrm flipH="1">
            <a:off x="2771775" y="2133600"/>
            <a:ext cx="360363" cy="431800"/>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 name="7 Düz Ok Bağlayıcısı"/>
          <p:cNvCxnSpPr/>
          <p:nvPr/>
        </p:nvCxnSpPr>
        <p:spPr>
          <a:xfrm>
            <a:off x="2987675" y="1989138"/>
            <a:ext cx="215900" cy="2159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9 Düz Ok Bağlayıcısı"/>
          <p:cNvCxnSpPr>
            <a:endCxn id="21512" idx="0"/>
          </p:cNvCxnSpPr>
          <p:nvPr/>
        </p:nvCxnSpPr>
        <p:spPr>
          <a:xfrm>
            <a:off x="6443663" y="1989138"/>
            <a:ext cx="14287" cy="779462"/>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a:stCxn id="21517" idx="2"/>
            <a:endCxn id="21513" idx="0"/>
          </p:cNvCxnSpPr>
          <p:nvPr/>
        </p:nvCxnSpPr>
        <p:spPr>
          <a:xfrm>
            <a:off x="7164388" y="2062163"/>
            <a:ext cx="774700" cy="274637"/>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510" name="12 Dikdörtgen"/>
          <p:cNvSpPr>
            <a:spLocks noChangeArrowheads="1"/>
          </p:cNvSpPr>
          <p:nvPr/>
        </p:nvSpPr>
        <p:spPr bwMode="auto">
          <a:xfrm>
            <a:off x="1547813" y="2636838"/>
            <a:ext cx="1511300" cy="1296987"/>
          </a:xfrm>
          <a:prstGeom prst="rect">
            <a:avLst/>
          </a:prstGeom>
          <a:solidFill>
            <a:srgbClr val="0033CC"/>
          </a:solidFill>
          <a:ln w="25400" algn="ctr">
            <a:solidFill>
              <a:srgbClr val="1E768C"/>
            </a:solidFill>
            <a:miter lim="800000"/>
            <a:headEnd/>
            <a:tailEnd/>
          </a:ln>
        </p:spPr>
        <p:txBody>
          <a:bodyPr lIns="97457" tIns="48728" rIns="97457" bIns="48728" anchor="ctr"/>
          <a:lstStyle/>
          <a:p>
            <a:pPr algn="ctr"/>
            <a:r>
              <a:rPr lang="tr-TR" b="1" dirty="0">
                <a:solidFill>
                  <a:schemeClr val="bg1"/>
                </a:solidFill>
                <a:latin typeface="Calibri" pitchFamily="34" charset="0"/>
                <a:cs typeface="Arial" charset="0"/>
              </a:rPr>
              <a:t>Testis </a:t>
            </a:r>
            <a:r>
              <a:rPr lang="tr-TR" sz="1600" b="1" dirty="0">
                <a:solidFill>
                  <a:schemeClr val="bg1"/>
                </a:solidFill>
                <a:cs typeface="Arial" charset="0"/>
              </a:rPr>
              <a:t>Gelişim</a:t>
            </a:r>
          </a:p>
          <a:p>
            <a:pPr algn="ctr"/>
            <a:r>
              <a:rPr lang="tr-TR" sz="1600" b="1" dirty="0">
                <a:solidFill>
                  <a:schemeClr val="bg1"/>
                </a:solidFill>
                <a:cs typeface="Arial" charset="0"/>
              </a:rPr>
              <a:t>bozuklukları</a:t>
            </a:r>
          </a:p>
        </p:txBody>
      </p:sp>
      <p:sp>
        <p:nvSpPr>
          <p:cNvPr id="21511" name="13 Dikdörtgen"/>
          <p:cNvSpPr>
            <a:spLocks noChangeArrowheads="1"/>
          </p:cNvSpPr>
          <p:nvPr/>
        </p:nvSpPr>
        <p:spPr bwMode="auto">
          <a:xfrm>
            <a:off x="3132138" y="2276475"/>
            <a:ext cx="2159000" cy="3816350"/>
          </a:xfrm>
          <a:prstGeom prst="rect">
            <a:avLst/>
          </a:prstGeom>
          <a:solidFill>
            <a:srgbClr val="0033CC"/>
          </a:solidFill>
          <a:ln w="25400" algn="ctr">
            <a:solidFill>
              <a:srgbClr val="1E768C"/>
            </a:solidFill>
            <a:miter lim="800000"/>
            <a:headEnd/>
            <a:tailEnd/>
          </a:ln>
        </p:spPr>
        <p:txBody>
          <a:bodyPr lIns="97457" tIns="48728" rIns="97457" bIns="48728" anchor="ctr"/>
          <a:lstStyle/>
          <a:p>
            <a:pPr>
              <a:buFont typeface="Arial" charset="0"/>
              <a:buChar char="•"/>
            </a:pPr>
            <a:endParaRPr lang="tr-TR" sz="1100" dirty="0">
              <a:solidFill>
                <a:srgbClr val="FFFFFF"/>
              </a:solidFill>
              <a:latin typeface="Calibri" pitchFamily="34" charset="0"/>
              <a:cs typeface="Arial" charset="0"/>
            </a:endParaRPr>
          </a:p>
          <a:p>
            <a:pPr>
              <a:buFont typeface="Arial" charset="0"/>
              <a:buChar char="•"/>
            </a:pPr>
            <a:endParaRPr lang="tr-TR" sz="1100" dirty="0">
              <a:solidFill>
                <a:srgbClr val="FFFFFF"/>
              </a:solidFill>
              <a:latin typeface="Calibri" pitchFamily="34" charset="0"/>
              <a:cs typeface="Arial" charset="0"/>
            </a:endParaRPr>
          </a:p>
          <a:p>
            <a:pPr>
              <a:buFont typeface="Arial" charset="0"/>
              <a:buChar char="•"/>
            </a:pPr>
            <a:endParaRPr lang="tr-TR" sz="1100" dirty="0">
              <a:solidFill>
                <a:srgbClr val="FFFFFF"/>
              </a:solidFill>
              <a:latin typeface="Calibri" pitchFamily="34" charset="0"/>
              <a:cs typeface="Arial" charset="0"/>
            </a:endParaRPr>
          </a:p>
          <a:p>
            <a:pPr>
              <a:buFont typeface="Arial" charset="0"/>
              <a:buChar char="•"/>
            </a:pPr>
            <a:endParaRPr lang="tr-TR" sz="1100" dirty="0">
              <a:solidFill>
                <a:srgbClr val="FFFFFF"/>
              </a:solidFill>
              <a:latin typeface="Calibri" pitchFamily="34" charset="0"/>
              <a:cs typeface="Arial" charset="0"/>
            </a:endParaRPr>
          </a:p>
          <a:p>
            <a:pPr>
              <a:buFont typeface="Arial" charset="0"/>
              <a:buChar char="•"/>
            </a:pPr>
            <a:endParaRPr lang="tr-TR" sz="1200" dirty="0">
              <a:solidFill>
                <a:srgbClr val="FFFFFF"/>
              </a:solidFill>
              <a:latin typeface="Times New Roman" pitchFamily="18" charset="0"/>
              <a:cs typeface="Times New Roman" pitchFamily="18" charset="0"/>
            </a:endParaRPr>
          </a:p>
          <a:p>
            <a:pPr>
              <a:buFont typeface="Arial" charset="0"/>
              <a:buChar char="•"/>
            </a:pPr>
            <a:endParaRPr lang="tr-TR" sz="1200" dirty="0">
              <a:solidFill>
                <a:srgbClr val="FFFFFF"/>
              </a:solidFill>
              <a:latin typeface="Times New Roman" pitchFamily="18" charset="0"/>
              <a:cs typeface="Times New Roman" pitchFamily="18" charset="0"/>
            </a:endParaRPr>
          </a:p>
          <a:p>
            <a:pPr>
              <a:buFont typeface="Arial" charset="0"/>
              <a:buChar char="•"/>
            </a:pPr>
            <a:endParaRPr lang="tr-TR" sz="1200" dirty="0">
              <a:solidFill>
                <a:srgbClr val="FFFFFF"/>
              </a:solidFill>
              <a:latin typeface="Times New Roman" pitchFamily="18" charset="0"/>
              <a:cs typeface="Times New Roman" pitchFamily="18" charset="0"/>
            </a:endParaRPr>
          </a:p>
          <a:p>
            <a:pPr>
              <a:buFont typeface="Arial" charset="0"/>
              <a:buChar char="•"/>
            </a:pPr>
            <a:endParaRPr lang="tr-TR" sz="1200" dirty="0">
              <a:latin typeface="Times New Roman" pitchFamily="18" charset="0"/>
              <a:cs typeface="Times New Roman" pitchFamily="18" charset="0"/>
            </a:endParaRPr>
          </a:p>
          <a:p>
            <a:pPr>
              <a:buFont typeface="Arial" charset="0"/>
              <a:buChar char="•"/>
            </a:pPr>
            <a:r>
              <a:rPr lang="tr-TR" sz="1200" b="1" dirty="0" err="1">
                <a:solidFill>
                  <a:schemeClr val="bg1"/>
                </a:solidFill>
                <a:latin typeface="Times New Roman" pitchFamily="18" charset="0"/>
                <a:cs typeface="Times New Roman" pitchFamily="18" charset="0"/>
              </a:rPr>
              <a:t>Androjen</a:t>
            </a:r>
            <a:r>
              <a:rPr lang="tr-TR" sz="1200" b="1" dirty="0">
                <a:solidFill>
                  <a:schemeClr val="bg1"/>
                </a:solidFill>
                <a:latin typeface="Times New Roman" pitchFamily="18" charset="0"/>
                <a:cs typeface="Times New Roman" pitchFamily="18" charset="0"/>
              </a:rPr>
              <a:t> </a:t>
            </a:r>
            <a:r>
              <a:rPr lang="tr-TR" sz="1200" b="1" dirty="0" err="1">
                <a:solidFill>
                  <a:schemeClr val="bg1"/>
                </a:solidFill>
                <a:latin typeface="Times New Roman" pitchFamily="18" charset="0"/>
                <a:cs typeface="Times New Roman" pitchFamily="18" charset="0"/>
              </a:rPr>
              <a:t>Biyosentez</a:t>
            </a:r>
            <a:r>
              <a:rPr lang="tr-TR" sz="1200" b="1" dirty="0">
                <a:solidFill>
                  <a:schemeClr val="bg1"/>
                </a:solidFill>
                <a:latin typeface="Times New Roman" pitchFamily="18" charset="0"/>
                <a:cs typeface="Times New Roman" pitchFamily="18" charset="0"/>
              </a:rPr>
              <a:t> Def.</a:t>
            </a:r>
          </a:p>
          <a:p>
            <a:pPr>
              <a:buFont typeface="Arial" charset="0"/>
              <a:buChar char="•"/>
            </a:pPr>
            <a:endParaRPr lang="tr-TR" sz="1200" b="1" dirty="0">
              <a:solidFill>
                <a:schemeClr val="bg1"/>
              </a:solidFill>
              <a:latin typeface="Times New Roman" pitchFamily="18" charset="0"/>
              <a:cs typeface="Times New Roman" pitchFamily="18" charset="0"/>
            </a:endParaRPr>
          </a:p>
          <a:p>
            <a:pPr>
              <a:buFont typeface="Arial" charset="0"/>
              <a:buChar char="•"/>
            </a:pPr>
            <a:r>
              <a:rPr lang="tr-TR" sz="1200" b="1" dirty="0">
                <a:solidFill>
                  <a:schemeClr val="bg1"/>
                </a:solidFill>
                <a:latin typeface="Times New Roman" pitchFamily="18" charset="0"/>
                <a:cs typeface="Times New Roman" pitchFamily="18" charset="0"/>
              </a:rPr>
              <a:t>LH reseptör Def.</a:t>
            </a:r>
          </a:p>
          <a:p>
            <a:pPr>
              <a:buFont typeface="Arial" charset="0"/>
              <a:buChar char="•"/>
            </a:pPr>
            <a:endParaRPr lang="tr-TR" sz="1200" b="1" dirty="0">
              <a:solidFill>
                <a:schemeClr val="bg1"/>
              </a:solidFill>
              <a:latin typeface="Times New Roman" pitchFamily="18" charset="0"/>
              <a:cs typeface="Times New Roman" pitchFamily="18" charset="0"/>
            </a:endParaRPr>
          </a:p>
          <a:p>
            <a:pPr>
              <a:buFont typeface="Arial" charset="0"/>
              <a:buChar char="•"/>
            </a:pPr>
            <a:r>
              <a:rPr lang="tr-TR" sz="1200" b="1" dirty="0">
                <a:solidFill>
                  <a:schemeClr val="bg1"/>
                </a:solidFill>
                <a:latin typeface="Times New Roman" pitchFamily="18" charset="0"/>
                <a:cs typeface="Times New Roman" pitchFamily="18" charset="0"/>
              </a:rPr>
              <a:t>5</a:t>
            </a:r>
            <a:r>
              <a:rPr lang="el-GR" sz="1200" b="1" dirty="0">
                <a:solidFill>
                  <a:schemeClr val="bg1"/>
                </a:solidFill>
                <a:latin typeface="Times New Roman" pitchFamily="18" charset="0"/>
                <a:cs typeface="Times New Roman" pitchFamily="18" charset="0"/>
              </a:rPr>
              <a:t>α</a:t>
            </a:r>
            <a:r>
              <a:rPr lang="tr-TR" sz="1200" b="1" dirty="0">
                <a:solidFill>
                  <a:schemeClr val="bg1"/>
                </a:solidFill>
                <a:latin typeface="Times New Roman" pitchFamily="18" charset="0"/>
                <a:cs typeface="Times New Roman" pitchFamily="18" charset="0"/>
              </a:rPr>
              <a:t>-</a:t>
            </a:r>
            <a:r>
              <a:rPr lang="tr-TR" sz="1200" b="1" dirty="0" err="1">
                <a:solidFill>
                  <a:schemeClr val="bg1"/>
                </a:solidFill>
                <a:latin typeface="Times New Roman" pitchFamily="18" charset="0"/>
                <a:cs typeface="Times New Roman" pitchFamily="18" charset="0"/>
              </a:rPr>
              <a:t>Redüktaz</a:t>
            </a:r>
            <a:r>
              <a:rPr lang="tr-TR" sz="1200" b="1" dirty="0">
                <a:solidFill>
                  <a:schemeClr val="bg1"/>
                </a:solidFill>
                <a:latin typeface="Times New Roman" pitchFamily="18" charset="0"/>
                <a:cs typeface="Times New Roman" pitchFamily="18" charset="0"/>
              </a:rPr>
              <a:t> Eksikliği</a:t>
            </a:r>
          </a:p>
          <a:p>
            <a:endParaRPr lang="tr-TR" sz="1200" b="1" dirty="0">
              <a:solidFill>
                <a:schemeClr val="bg1"/>
              </a:solidFill>
              <a:latin typeface="Times New Roman" pitchFamily="18" charset="0"/>
              <a:cs typeface="Times New Roman" pitchFamily="18" charset="0"/>
            </a:endParaRPr>
          </a:p>
          <a:p>
            <a:pPr>
              <a:buFont typeface="Arial" charset="0"/>
              <a:buChar char="•"/>
            </a:pPr>
            <a:r>
              <a:rPr lang="tr-TR" sz="1200" b="1" dirty="0" err="1">
                <a:solidFill>
                  <a:schemeClr val="bg1"/>
                </a:solidFill>
                <a:latin typeface="Times New Roman" pitchFamily="18" charset="0"/>
                <a:cs typeface="Times New Roman" pitchFamily="18" charset="0"/>
              </a:rPr>
              <a:t>Androjen</a:t>
            </a:r>
            <a:r>
              <a:rPr lang="tr-TR" sz="1200" b="1" dirty="0">
                <a:solidFill>
                  <a:schemeClr val="bg1"/>
                </a:solidFill>
                <a:latin typeface="Times New Roman" pitchFamily="18" charset="0"/>
                <a:cs typeface="Times New Roman" pitchFamily="18" charset="0"/>
              </a:rPr>
              <a:t> </a:t>
            </a:r>
            <a:r>
              <a:rPr lang="tr-TR" sz="1200" b="1" dirty="0" smtClean="0">
                <a:solidFill>
                  <a:schemeClr val="bg1"/>
                </a:solidFill>
                <a:latin typeface="Times New Roman" pitchFamily="18" charset="0"/>
                <a:cs typeface="Times New Roman" pitchFamily="18" charset="0"/>
              </a:rPr>
              <a:t>Duyarsızlık </a:t>
            </a:r>
            <a:r>
              <a:rPr lang="tr-TR" sz="1200" b="1" dirty="0">
                <a:solidFill>
                  <a:schemeClr val="bg1"/>
                </a:solidFill>
                <a:latin typeface="Times New Roman" pitchFamily="18" charset="0"/>
                <a:cs typeface="Times New Roman" pitchFamily="18" charset="0"/>
              </a:rPr>
              <a:t>Sendromları</a:t>
            </a:r>
          </a:p>
          <a:p>
            <a:pPr>
              <a:buFont typeface="Arial" charset="0"/>
              <a:buChar char="•"/>
            </a:pPr>
            <a:endParaRPr lang="tr-TR" sz="1200" b="1" dirty="0">
              <a:solidFill>
                <a:schemeClr val="bg1"/>
              </a:solidFill>
              <a:latin typeface="Times New Roman" pitchFamily="18" charset="0"/>
              <a:cs typeface="Times New Roman" pitchFamily="18" charset="0"/>
            </a:endParaRPr>
          </a:p>
          <a:p>
            <a:pPr>
              <a:buFont typeface="Arial" charset="0"/>
              <a:buChar char="•"/>
            </a:pPr>
            <a:r>
              <a:rPr lang="en-US" sz="1200" b="1" dirty="0">
                <a:solidFill>
                  <a:schemeClr val="bg1"/>
                </a:solidFill>
                <a:latin typeface="Times New Roman" pitchFamily="18" charset="0"/>
                <a:cs typeface="Times New Roman" pitchFamily="18" charset="0"/>
              </a:rPr>
              <a:t> AMH </a:t>
            </a:r>
            <a:r>
              <a:rPr lang="tr-TR" sz="1200" b="1" dirty="0">
                <a:solidFill>
                  <a:schemeClr val="bg1"/>
                </a:solidFill>
                <a:latin typeface="Times New Roman" pitchFamily="18" charset="0"/>
                <a:cs typeface="Times New Roman" pitchFamily="18" charset="0"/>
              </a:rPr>
              <a:t>ya da</a:t>
            </a:r>
            <a:r>
              <a:rPr lang="en-US" sz="1200" b="1" dirty="0">
                <a:solidFill>
                  <a:schemeClr val="bg1"/>
                </a:solidFill>
                <a:latin typeface="Times New Roman" pitchFamily="18" charset="0"/>
                <a:cs typeface="Times New Roman" pitchFamily="18" charset="0"/>
              </a:rPr>
              <a:t> AMH re</a:t>
            </a:r>
            <a:r>
              <a:rPr lang="tr-TR" sz="1200" b="1" dirty="0">
                <a:solidFill>
                  <a:schemeClr val="bg1"/>
                </a:solidFill>
                <a:latin typeface="Times New Roman" pitchFamily="18" charset="0"/>
                <a:cs typeface="Times New Roman" pitchFamily="18" charset="0"/>
              </a:rPr>
              <a:t>s</a:t>
            </a:r>
            <a:r>
              <a:rPr lang="en-US" sz="1200" b="1" dirty="0" err="1">
                <a:solidFill>
                  <a:schemeClr val="bg1"/>
                </a:solidFill>
                <a:latin typeface="Times New Roman" pitchFamily="18" charset="0"/>
                <a:cs typeface="Times New Roman" pitchFamily="18" charset="0"/>
              </a:rPr>
              <a:t>ept</a:t>
            </a:r>
            <a:r>
              <a:rPr lang="tr-TR" sz="1200" b="1" dirty="0">
                <a:solidFill>
                  <a:schemeClr val="bg1"/>
                </a:solidFill>
                <a:latin typeface="Times New Roman" pitchFamily="18" charset="0"/>
                <a:cs typeface="Times New Roman" pitchFamily="18" charset="0"/>
              </a:rPr>
              <a:t>ö</a:t>
            </a:r>
            <a:r>
              <a:rPr lang="en-US" sz="1200" b="1" dirty="0">
                <a:solidFill>
                  <a:schemeClr val="bg1"/>
                </a:solidFill>
                <a:latin typeface="Times New Roman" pitchFamily="18" charset="0"/>
                <a:cs typeface="Times New Roman" pitchFamily="18" charset="0"/>
              </a:rPr>
              <a:t>r</a:t>
            </a:r>
            <a:r>
              <a:rPr lang="tr-TR" sz="1200" b="1" dirty="0">
                <a:solidFill>
                  <a:schemeClr val="bg1"/>
                </a:solidFill>
                <a:latin typeface="Times New Roman" pitchFamily="18" charset="0"/>
                <a:cs typeface="Times New Roman" pitchFamily="18" charset="0"/>
              </a:rPr>
              <a:t> Def.</a:t>
            </a:r>
          </a:p>
          <a:p>
            <a:pPr>
              <a:buFont typeface="Arial" charset="0"/>
              <a:buChar char="•"/>
            </a:pPr>
            <a:endParaRPr lang="tr-TR" sz="1200" b="1" dirty="0">
              <a:solidFill>
                <a:schemeClr val="bg1"/>
              </a:solidFill>
              <a:latin typeface="Times New Roman" pitchFamily="18" charset="0"/>
              <a:cs typeface="Times New Roman" pitchFamily="18" charset="0"/>
            </a:endParaRPr>
          </a:p>
          <a:p>
            <a:pPr>
              <a:buFont typeface="Arial" charset="0"/>
              <a:buChar char="•"/>
            </a:pPr>
            <a:r>
              <a:rPr lang="tr-TR" sz="1200" b="1" dirty="0">
                <a:solidFill>
                  <a:schemeClr val="bg1"/>
                </a:solidFill>
                <a:latin typeface="Times New Roman" pitchFamily="18" charset="0"/>
                <a:cs typeface="Times New Roman" pitchFamily="18" charset="0"/>
              </a:rPr>
              <a:t>Zamanlama Def.</a:t>
            </a:r>
          </a:p>
          <a:p>
            <a:pPr>
              <a:buFont typeface="Arial" charset="0"/>
              <a:buChar char="•"/>
            </a:pPr>
            <a:endParaRPr lang="tr-TR" sz="1200" b="1" dirty="0">
              <a:solidFill>
                <a:schemeClr val="bg1"/>
              </a:solidFill>
              <a:latin typeface="Times New Roman" pitchFamily="18" charset="0"/>
              <a:cs typeface="Times New Roman" pitchFamily="18" charset="0"/>
            </a:endParaRPr>
          </a:p>
          <a:p>
            <a:pPr>
              <a:buFont typeface="Arial" charset="0"/>
              <a:buChar char="•"/>
            </a:pPr>
            <a:r>
              <a:rPr lang="tr-TR" sz="1200" b="1" dirty="0">
                <a:solidFill>
                  <a:schemeClr val="bg1"/>
                </a:solidFill>
                <a:latin typeface="Times New Roman" pitchFamily="18" charset="0"/>
                <a:cs typeface="Times New Roman" pitchFamily="18" charset="0"/>
              </a:rPr>
              <a:t>Endokrin Bozucular</a:t>
            </a:r>
          </a:p>
          <a:p>
            <a:pPr marL="0" lvl="2">
              <a:buFont typeface="Arial" charset="0"/>
              <a:buChar char="•"/>
            </a:pPr>
            <a:endParaRPr lang="tr-TR" sz="1200" b="1" dirty="0">
              <a:solidFill>
                <a:schemeClr val="bg1"/>
              </a:solidFill>
              <a:latin typeface="Times New Roman" pitchFamily="18" charset="0"/>
              <a:cs typeface="Times New Roman" pitchFamily="18" charset="0"/>
            </a:endParaRPr>
          </a:p>
          <a:p>
            <a:pPr marL="0" lvl="2">
              <a:buFont typeface="Arial" charset="0"/>
              <a:buChar char="•"/>
            </a:pPr>
            <a:r>
              <a:rPr lang="tr-TR" sz="1200" b="1" dirty="0" err="1">
                <a:solidFill>
                  <a:schemeClr val="bg1"/>
                </a:solidFill>
                <a:latin typeface="Times New Roman" pitchFamily="18" charset="0"/>
                <a:cs typeface="Times New Roman" pitchFamily="18" charset="0"/>
              </a:rPr>
              <a:t>Kloakal</a:t>
            </a:r>
            <a:r>
              <a:rPr lang="tr-TR" sz="1200" b="1" dirty="0">
                <a:solidFill>
                  <a:schemeClr val="bg1"/>
                </a:solidFill>
                <a:latin typeface="Times New Roman" pitchFamily="18" charset="0"/>
                <a:cs typeface="Times New Roman" pitchFamily="18" charset="0"/>
              </a:rPr>
              <a:t> </a:t>
            </a:r>
            <a:r>
              <a:rPr lang="tr-TR" sz="1200" b="1" dirty="0" err="1">
                <a:solidFill>
                  <a:schemeClr val="bg1"/>
                </a:solidFill>
                <a:latin typeface="Times New Roman" pitchFamily="18" charset="0"/>
                <a:cs typeface="Times New Roman" pitchFamily="18" charset="0"/>
              </a:rPr>
              <a:t>Ekstrofi</a:t>
            </a:r>
            <a:endParaRPr lang="tr-TR" sz="1200" b="1" dirty="0">
              <a:solidFill>
                <a:schemeClr val="bg1"/>
              </a:solidFill>
              <a:latin typeface="Times New Roman" pitchFamily="18" charset="0"/>
              <a:cs typeface="Times New Roman" pitchFamily="18" charset="0"/>
            </a:endParaRPr>
          </a:p>
          <a:p>
            <a:pPr>
              <a:buFont typeface="Arial" charset="0"/>
              <a:buChar char="•"/>
            </a:pPr>
            <a:endParaRPr lang="tr-TR" sz="1200" b="1" dirty="0">
              <a:latin typeface="Times New Roman" pitchFamily="18" charset="0"/>
              <a:cs typeface="Times New Roman" pitchFamily="18" charset="0"/>
            </a:endParaRPr>
          </a:p>
          <a:p>
            <a:pPr>
              <a:buFont typeface="Arial" charset="0"/>
              <a:buChar char="•"/>
            </a:pPr>
            <a:endParaRPr lang="tr-TR" sz="1200" dirty="0">
              <a:solidFill>
                <a:srgbClr val="FFFFFF"/>
              </a:solidFill>
              <a:latin typeface="Times New Roman" pitchFamily="18" charset="0"/>
              <a:cs typeface="Times New Roman" pitchFamily="18" charset="0"/>
            </a:endParaRPr>
          </a:p>
          <a:p>
            <a:pPr>
              <a:buFont typeface="Arial" charset="0"/>
              <a:buChar char="•"/>
            </a:pPr>
            <a:endParaRPr lang="tr-TR" sz="1200" dirty="0">
              <a:solidFill>
                <a:srgbClr val="FFFFFF"/>
              </a:solidFill>
              <a:latin typeface="Times New Roman" pitchFamily="18" charset="0"/>
              <a:cs typeface="Times New Roman" pitchFamily="18" charset="0"/>
            </a:endParaRPr>
          </a:p>
          <a:p>
            <a:pPr>
              <a:buFont typeface="Arial" charset="0"/>
              <a:buChar char="•"/>
            </a:pPr>
            <a:endParaRPr lang="tr-TR" sz="1200" dirty="0">
              <a:solidFill>
                <a:srgbClr val="FFFFFF"/>
              </a:solidFill>
              <a:latin typeface="Times New Roman" pitchFamily="18" charset="0"/>
              <a:cs typeface="Times New Roman" pitchFamily="18" charset="0"/>
            </a:endParaRPr>
          </a:p>
          <a:p>
            <a:pPr>
              <a:buFont typeface="Arial" charset="0"/>
              <a:buChar char="•"/>
            </a:pPr>
            <a:endParaRPr lang="tr-TR" sz="1100" dirty="0">
              <a:solidFill>
                <a:srgbClr val="FFFFFF"/>
              </a:solidFill>
              <a:latin typeface="Calibri" pitchFamily="34" charset="0"/>
              <a:cs typeface="Arial" charset="0"/>
            </a:endParaRPr>
          </a:p>
        </p:txBody>
      </p:sp>
      <p:sp>
        <p:nvSpPr>
          <p:cNvPr id="21512" name="14 Dikdörtgen"/>
          <p:cNvSpPr>
            <a:spLocks noChangeArrowheads="1"/>
          </p:cNvSpPr>
          <p:nvPr/>
        </p:nvSpPr>
        <p:spPr bwMode="auto">
          <a:xfrm>
            <a:off x="5580063" y="2781300"/>
            <a:ext cx="1439862" cy="1584325"/>
          </a:xfrm>
          <a:prstGeom prst="rect">
            <a:avLst/>
          </a:prstGeom>
          <a:solidFill>
            <a:srgbClr val="0033CC"/>
          </a:solidFill>
          <a:ln w="25400" algn="ctr">
            <a:solidFill>
              <a:srgbClr val="1E768C"/>
            </a:solidFill>
            <a:miter lim="800000"/>
            <a:headEnd/>
            <a:tailEnd/>
          </a:ln>
        </p:spPr>
        <p:txBody>
          <a:bodyPr lIns="97457" tIns="48728" rIns="97457" bIns="48728" anchor="ctr"/>
          <a:lstStyle/>
          <a:p>
            <a:pPr algn="ctr"/>
            <a:r>
              <a:rPr lang="tr-TR" b="1" dirty="0" err="1">
                <a:solidFill>
                  <a:schemeClr val="bg1"/>
                </a:solidFill>
                <a:latin typeface="Calibri" pitchFamily="34" charset="0"/>
                <a:cs typeface="Arial" charset="0"/>
              </a:rPr>
              <a:t>Over</a:t>
            </a:r>
            <a:endParaRPr lang="tr-TR" b="1" dirty="0">
              <a:solidFill>
                <a:schemeClr val="bg1"/>
              </a:solidFill>
              <a:latin typeface="Calibri" pitchFamily="34" charset="0"/>
              <a:cs typeface="Arial" charset="0"/>
            </a:endParaRPr>
          </a:p>
          <a:p>
            <a:pPr algn="ctr"/>
            <a:r>
              <a:rPr lang="tr-TR" sz="1600" b="1" dirty="0">
                <a:solidFill>
                  <a:schemeClr val="bg1"/>
                </a:solidFill>
              </a:rPr>
              <a:t>Gelişim</a:t>
            </a:r>
          </a:p>
          <a:p>
            <a:pPr algn="ctr"/>
            <a:r>
              <a:rPr lang="tr-TR" sz="1600" b="1" dirty="0">
                <a:solidFill>
                  <a:schemeClr val="bg1"/>
                </a:solidFill>
              </a:rPr>
              <a:t>bozuklukları</a:t>
            </a:r>
          </a:p>
        </p:txBody>
      </p:sp>
      <p:sp>
        <p:nvSpPr>
          <p:cNvPr id="21513" name="15 Dikdörtgen"/>
          <p:cNvSpPr>
            <a:spLocks noChangeArrowheads="1"/>
          </p:cNvSpPr>
          <p:nvPr/>
        </p:nvSpPr>
        <p:spPr bwMode="auto">
          <a:xfrm>
            <a:off x="7092950" y="2349500"/>
            <a:ext cx="1690688" cy="2305050"/>
          </a:xfrm>
          <a:prstGeom prst="rect">
            <a:avLst/>
          </a:prstGeom>
          <a:solidFill>
            <a:srgbClr val="0033CC"/>
          </a:solidFill>
          <a:ln w="25400" algn="ctr">
            <a:solidFill>
              <a:srgbClr val="1E768C"/>
            </a:solidFill>
            <a:miter lim="800000"/>
            <a:headEnd/>
            <a:tailEnd/>
          </a:ln>
        </p:spPr>
        <p:txBody>
          <a:bodyPr lIns="97457" tIns="48728" rIns="97457" bIns="48728" anchor="ctr"/>
          <a:lstStyle/>
          <a:p>
            <a:pPr algn="ctr"/>
            <a:r>
              <a:rPr lang="tr-TR" b="1" dirty="0" err="1">
                <a:solidFill>
                  <a:schemeClr val="bg1"/>
                </a:solidFill>
                <a:latin typeface="Calibri" pitchFamily="34" charset="0"/>
                <a:cs typeface="Arial" charset="0"/>
              </a:rPr>
              <a:t>Prenatal</a:t>
            </a:r>
            <a:r>
              <a:rPr lang="tr-TR" b="1" dirty="0">
                <a:solidFill>
                  <a:schemeClr val="bg1"/>
                </a:solidFill>
                <a:latin typeface="Calibri" pitchFamily="34" charset="0"/>
                <a:cs typeface="Arial" charset="0"/>
              </a:rPr>
              <a:t> </a:t>
            </a:r>
          </a:p>
          <a:p>
            <a:pPr algn="ctr"/>
            <a:r>
              <a:rPr lang="tr-TR" b="1" dirty="0" err="1">
                <a:solidFill>
                  <a:schemeClr val="bg1"/>
                </a:solidFill>
                <a:latin typeface="Calibri" pitchFamily="34" charset="0"/>
                <a:cs typeface="Arial" charset="0"/>
              </a:rPr>
              <a:t>Andro</a:t>
            </a:r>
            <a:r>
              <a:rPr lang="tr-TR" b="1" dirty="0" err="1">
                <a:solidFill>
                  <a:schemeClr val="bg1"/>
                </a:solidFill>
                <a:cs typeface="Arial" charset="0"/>
              </a:rPr>
              <a:t>j</a:t>
            </a:r>
            <a:r>
              <a:rPr lang="tr-TR" b="1" dirty="0" err="1">
                <a:solidFill>
                  <a:schemeClr val="bg1"/>
                </a:solidFill>
                <a:latin typeface="Calibri" pitchFamily="34" charset="0"/>
                <a:cs typeface="Arial" charset="0"/>
              </a:rPr>
              <a:t>en</a:t>
            </a:r>
            <a:endParaRPr lang="tr-TR" b="1" dirty="0">
              <a:solidFill>
                <a:schemeClr val="bg1"/>
              </a:solidFill>
              <a:latin typeface="Calibri" pitchFamily="34" charset="0"/>
              <a:cs typeface="Arial" charset="0"/>
            </a:endParaRPr>
          </a:p>
          <a:p>
            <a:pPr algn="ctr"/>
            <a:r>
              <a:rPr lang="tr-TR" b="1" dirty="0">
                <a:solidFill>
                  <a:schemeClr val="bg1"/>
                </a:solidFill>
                <a:latin typeface="Calibri" pitchFamily="34" charset="0"/>
                <a:cs typeface="Arial" charset="0"/>
              </a:rPr>
              <a:t>Yüklenmesi</a:t>
            </a:r>
          </a:p>
        </p:txBody>
      </p:sp>
      <p:sp>
        <p:nvSpPr>
          <p:cNvPr id="21514" name="16 Metin kutusu"/>
          <p:cNvSpPr txBox="1">
            <a:spLocks noChangeArrowheads="1"/>
          </p:cNvSpPr>
          <p:nvPr/>
        </p:nvSpPr>
        <p:spPr bwMode="auto">
          <a:xfrm>
            <a:off x="3276600" y="2276475"/>
            <a:ext cx="1943100" cy="581025"/>
          </a:xfrm>
          <a:prstGeom prst="rect">
            <a:avLst/>
          </a:prstGeom>
          <a:noFill/>
          <a:ln w="9525">
            <a:noFill/>
            <a:miter lim="800000"/>
            <a:headEnd/>
            <a:tailEnd/>
          </a:ln>
        </p:spPr>
        <p:txBody>
          <a:bodyPr>
            <a:spAutoFit/>
          </a:bodyPr>
          <a:lstStyle/>
          <a:p>
            <a:r>
              <a:rPr lang="tr-TR" sz="1600" b="1" dirty="0" err="1">
                <a:solidFill>
                  <a:schemeClr val="bg1"/>
                </a:solidFill>
                <a:latin typeface="Times New Roman" pitchFamily="18" charset="0"/>
                <a:cs typeface="Times New Roman" pitchFamily="18" charset="0"/>
              </a:rPr>
              <a:t>Androjen</a:t>
            </a:r>
            <a:r>
              <a:rPr lang="tr-TR" sz="1600" b="1" dirty="0">
                <a:solidFill>
                  <a:schemeClr val="bg1"/>
                </a:solidFill>
                <a:latin typeface="Times New Roman" pitchFamily="18" charset="0"/>
                <a:cs typeface="Times New Roman" pitchFamily="18" charset="0"/>
              </a:rPr>
              <a:t> Sentez/ </a:t>
            </a:r>
          </a:p>
          <a:p>
            <a:r>
              <a:rPr lang="tr-TR" sz="1600" b="1" dirty="0">
                <a:solidFill>
                  <a:schemeClr val="bg1"/>
                </a:solidFill>
                <a:latin typeface="Times New Roman" pitchFamily="18" charset="0"/>
                <a:cs typeface="Times New Roman" pitchFamily="18" charset="0"/>
              </a:rPr>
              <a:t>Etkinlik yetmezliği</a:t>
            </a:r>
          </a:p>
        </p:txBody>
      </p:sp>
      <p:sp>
        <p:nvSpPr>
          <p:cNvPr id="21515" name="26 Metin kutusu"/>
          <p:cNvSpPr txBox="1">
            <a:spLocks noChangeArrowheads="1"/>
          </p:cNvSpPr>
          <p:nvPr/>
        </p:nvSpPr>
        <p:spPr bwMode="auto">
          <a:xfrm>
            <a:off x="323850" y="5949950"/>
            <a:ext cx="2489200" cy="366713"/>
          </a:xfrm>
          <a:prstGeom prst="rect">
            <a:avLst/>
          </a:prstGeom>
          <a:noFill/>
          <a:ln w="9525">
            <a:noFill/>
            <a:miter lim="800000"/>
            <a:headEnd/>
            <a:tailEnd/>
          </a:ln>
        </p:spPr>
        <p:txBody>
          <a:bodyPr wrap="none">
            <a:spAutoFit/>
          </a:bodyPr>
          <a:lstStyle/>
          <a:p>
            <a:r>
              <a:rPr lang="tr-TR">
                <a:latin typeface="Times New Roman" pitchFamily="18" charset="0"/>
                <a:cs typeface="Times New Roman" pitchFamily="18" charset="0"/>
              </a:rPr>
              <a:t>Chicago Sınıflamasına    </a:t>
            </a:r>
          </a:p>
        </p:txBody>
      </p:sp>
      <p:sp>
        <p:nvSpPr>
          <p:cNvPr id="21516" name="Rectangle 12"/>
          <p:cNvSpPr>
            <a:spLocks noChangeArrowheads="1"/>
          </p:cNvSpPr>
          <p:nvPr/>
        </p:nvSpPr>
        <p:spPr bwMode="auto">
          <a:xfrm>
            <a:off x="2916238" y="549275"/>
            <a:ext cx="2447925" cy="1512888"/>
          </a:xfrm>
          <a:prstGeom prst="rect">
            <a:avLst/>
          </a:prstGeom>
          <a:solidFill>
            <a:srgbClr val="0E0670"/>
          </a:solidFill>
          <a:ln w="9525">
            <a:solidFill>
              <a:schemeClr val="tx1"/>
            </a:solidFill>
            <a:miter lim="800000"/>
            <a:headEnd/>
            <a:tailEnd/>
          </a:ln>
        </p:spPr>
        <p:txBody>
          <a:bodyPr wrap="none" anchor="ctr"/>
          <a:lstStyle/>
          <a:p>
            <a:pPr algn="ctr"/>
            <a:r>
              <a:rPr lang="tr-TR" sz="2400" b="1" dirty="0">
                <a:solidFill>
                  <a:srgbClr val="FFFF00"/>
                </a:solidFill>
              </a:rPr>
              <a:t>46,XY </a:t>
            </a:r>
            <a:r>
              <a:rPr lang="tr-TR" sz="2400" b="1" dirty="0" smtClean="0">
                <a:solidFill>
                  <a:srgbClr val="FFFF00"/>
                </a:solidFill>
              </a:rPr>
              <a:t>CGB</a:t>
            </a:r>
          </a:p>
          <a:p>
            <a:pPr algn="ctr"/>
            <a:r>
              <a:rPr lang="tr-TR" dirty="0" smtClean="0">
                <a:solidFill>
                  <a:srgbClr val="FFFF00"/>
                </a:solidFill>
              </a:rPr>
              <a:t>1/ 20000 </a:t>
            </a:r>
            <a:endParaRPr lang="tr-TR" dirty="0">
              <a:solidFill>
                <a:srgbClr val="FFFF00"/>
              </a:solidFill>
            </a:endParaRPr>
          </a:p>
        </p:txBody>
      </p:sp>
      <p:sp>
        <p:nvSpPr>
          <p:cNvPr id="21517" name="Rectangle 13"/>
          <p:cNvSpPr>
            <a:spLocks noChangeArrowheads="1"/>
          </p:cNvSpPr>
          <p:nvPr/>
        </p:nvSpPr>
        <p:spPr bwMode="auto">
          <a:xfrm>
            <a:off x="5940425" y="549275"/>
            <a:ext cx="2447925" cy="1512888"/>
          </a:xfrm>
          <a:prstGeom prst="rect">
            <a:avLst/>
          </a:prstGeom>
          <a:solidFill>
            <a:srgbClr val="0E0670"/>
          </a:solidFill>
          <a:ln w="9525">
            <a:solidFill>
              <a:schemeClr val="tx1"/>
            </a:solidFill>
            <a:miter lim="800000"/>
            <a:headEnd/>
            <a:tailEnd/>
          </a:ln>
        </p:spPr>
        <p:txBody>
          <a:bodyPr wrap="none" anchor="ctr"/>
          <a:lstStyle/>
          <a:p>
            <a:pPr algn="ctr"/>
            <a:r>
              <a:rPr lang="tr-TR" sz="2400" b="1" dirty="0">
                <a:solidFill>
                  <a:srgbClr val="FFFF00"/>
                </a:solidFill>
              </a:rPr>
              <a:t>46,XX </a:t>
            </a:r>
            <a:r>
              <a:rPr lang="tr-TR" sz="2400" b="1" dirty="0" smtClean="0">
                <a:solidFill>
                  <a:srgbClr val="FFFF00"/>
                </a:solidFill>
              </a:rPr>
              <a:t>CGB</a:t>
            </a:r>
          </a:p>
          <a:p>
            <a:pPr algn="ctr"/>
            <a:r>
              <a:rPr lang="tr-TR" dirty="0" smtClean="0">
                <a:solidFill>
                  <a:srgbClr val="FFFF00"/>
                </a:solidFill>
              </a:rPr>
              <a:t>1/14000-15000</a:t>
            </a:r>
            <a:endParaRPr lang="tr-TR" dirty="0">
              <a:solidFill>
                <a:srgbClr val="FFFF00"/>
              </a:solidFill>
            </a:endParaRPr>
          </a:p>
        </p:txBody>
      </p:sp>
      <p:sp>
        <p:nvSpPr>
          <p:cNvPr id="21518" name="Rectangle 14"/>
          <p:cNvSpPr>
            <a:spLocks noChangeArrowheads="1"/>
          </p:cNvSpPr>
          <p:nvPr/>
        </p:nvSpPr>
        <p:spPr bwMode="auto">
          <a:xfrm>
            <a:off x="250825" y="549275"/>
            <a:ext cx="2447925" cy="1512888"/>
          </a:xfrm>
          <a:prstGeom prst="rect">
            <a:avLst/>
          </a:prstGeom>
          <a:solidFill>
            <a:srgbClr val="0E0670"/>
          </a:solidFill>
          <a:ln w="9525">
            <a:solidFill>
              <a:schemeClr val="tx1"/>
            </a:solidFill>
            <a:miter lim="800000"/>
            <a:headEnd/>
            <a:tailEnd/>
          </a:ln>
        </p:spPr>
        <p:txBody>
          <a:bodyPr wrap="none" anchor="ctr"/>
          <a:lstStyle/>
          <a:p>
            <a:pPr algn="ctr"/>
            <a:r>
              <a:rPr lang="tr-TR" sz="2400" b="1" dirty="0">
                <a:solidFill>
                  <a:srgbClr val="FFFF00"/>
                </a:solidFill>
              </a:rPr>
              <a:t>CİNS KROMOZOM</a:t>
            </a:r>
          </a:p>
          <a:p>
            <a:pPr algn="ctr"/>
            <a:r>
              <a:rPr lang="tr-TR" sz="2400" b="1" dirty="0" smtClean="0">
                <a:solidFill>
                  <a:srgbClr val="FFFF00"/>
                </a:solidFill>
              </a:rPr>
              <a:t>CGB</a:t>
            </a:r>
          </a:p>
          <a:p>
            <a:pPr algn="ctr"/>
            <a:r>
              <a:rPr lang="tr-TR" dirty="0" err="1" smtClean="0">
                <a:solidFill>
                  <a:srgbClr val="FFFF00"/>
                </a:solidFill>
              </a:rPr>
              <a:t>Kline</a:t>
            </a:r>
            <a:r>
              <a:rPr lang="tr-TR" dirty="0" smtClean="0">
                <a:solidFill>
                  <a:srgbClr val="FFFF00"/>
                </a:solidFill>
              </a:rPr>
              <a:t> </a:t>
            </a:r>
            <a:r>
              <a:rPr lang="tr-TR" dirty="0" err="1" smtClean="0">
                <a:solidFill>
                  <a:srgbClr val="FFFF00"/>
                </a:solidFill>
              </a:rPr>
              <a:t>felter</a:t>
            </a:r>
            <a:r>
              <a:rPr lang="tr-TR" dirty="0" smtClean="0">
                <a:solidFill>
                  <a:srgbClr val="FFFF00"/>
                </a:solidFill>
              </a:rPr>
              <a:t> 1/500-1000</a:t>
            </a:r>
          </a:p>
          <a:p>
            <a:pPr algn="ctr"/>
            <a:r>
              <a:rPr lang="tr-TR" dirty="0" err="1" smtClean="0">
                <a:solidFill>
                  <a:srgbClr val="FFFF00"/>
                </a:solidFill>
              </a:rPr>
              <a:t>Turner</a:t>
            </a:r>
            <a:r>
              <a:rPr lang="tr-TR" dirty="0" smtClean="0">
                <a:solidFill>
                  <a:srgbClr val="FFFF00"/>
                </a:solidFill>
              </a:rPr>
              <a:t> 1/2500</a:t>
            </a:r>
            <a:endParaRPr lang="tr-TR" dirty="0">
              <a:solidFill>
                <a:srgbClr val="FFFF00"/>
              </a:solidFill>
            </a:endParaRPr>
          </a:p>
        </p:txBody>
      </p:sp>
      <p:cxnSp>
        <p:nvCxnSpPr>
          <p:cNvPr id="2" name="5 Düz Ok Bağlayıcısı"/>
          <p:cNvCxnSpPr/>
          <p:nvPr/>
        </p:nvCxnSpPr>
        <p:spPr>
          <a:xfrm flipH="1">
            <a:off x="4427538" y="1916113"/>
            <a:ext cx="231775" cy="360362"/>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520" name="15 Metin kutusu"/>
          <p:cNvSpPr txBox="1">
            <a:spLocks noChangeArrowheads="1"/>
          </p:cNvSpPr>
          <p:nvPr/>
        </p:nvSpPr>
        <p:spPr bwMode="auto">
          <a:xfrm>
            <a:off x="214282" y="4786322"/>
            <a:ext cx="2714644" cy="677108"/>
          </a:xfrm>
          <a:prstGeom prst="rect">
            <a:avLst/>
          </a:prstGeom>
          <a:solidFill>
            <a:schemeClr val="bg1">
              <a:lumMod val="85000"/>
            </a:schemeClr>
          </a:solidFill>
          <a:ln w="9525">
            <a:solidFill>
              <a:schemeClr val="accent1"/>
            </a:solidFill>
            <a:miter lim="800000"/>
            <a:headEnd/>
            <a:tailEnd/>
          </a:ln>
        </p:spPr>
        <p:txBody>
          <a:bodyPr wrap="square">
            <a:spAutoFit/>
          </a:bodyPr>
          <a:lstStyle/>
          <a:p>
            <a:r>
              <a:rPr lang="tr-TR" sz="2000" b="1" dirty="0" err="1" smtClean="0"/>
              <a:t>İnterseks</a:t>
            </a:r>
            <a:r>
              <a:rPr lang="tr-TR" sz="2000" b="1" dirty="0" smtClean="0"/>
              <a:t> </a:t>
            </a:r>
            <a:r>
              <a:rPr lang="tr-TR" sz="2000" b="1" dirty="0" err="1" smtClean="0"/>
              <a:t>İnsidans</a:t>
            </a:r>
            <a:r>
              <a:rPr lang="tr-TR" dirty="0" smtClean="0"/>
              <a:t>: 1/4500-1/5500</a:t>
            </a:r>
            <a:endParaRPr lang="tr-T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Serbest Form"/>
          <p:cNvSpPr/>
          <p:nvPr/>
        </p:nvSpPr>
        <p:spPr>
          <a:xfrm>
            <a:off x="785786" y="1714488"/>
            <a:ext cx="1678675" cy="705363"/>
          </a:xfrm>
          <a:custGeom>
            <a:avLst/>
            <a:gdLst>
              <a:gd name="connsiteX0" fmla="*/ 54591 w 1678675"/>
              <a:gd name="connsiteY0" fmla="*/ 241340 h 705363"/>
              <a:gd name="connsiteX1" fmla="*/ 163773 w 1678675"/>
              <a:gd name="connsiteY1" fmla="*/ 200396 h 705363"/>
              <a:gd name="connsiteX2" fmla="*/ 204717 w 1678675"/>
              <a:gd name="connsiteY2" fmla="*/ 159453 h 705363"/>
              <a:gd name="connsiteX3" fmla="*/ 272955 w 1678675"/>
              <a:gd name="connsiteY3" fmla="*/ 145805 h 705363"/>
              <a:gd name="connsiteX4" fmla="*/ 313899 w 1678675"/>
              <a:gd name="connsiteY4" fmla="*/ 132157 h 705363"/>
              <a:gd name="connsiteX5" fmla="*/ 368490 w 1678675"/>
              <a:gd name="connsiteY5" fmla="*/ 118510 h 705363"/>
              <a:gd name="connsiteX6" fmla="*/ 914400 w 1678675"/>
              <a:gd name="connsiteY6" fmla="*/ 104862 h 705363"/>
              <a:gd name="connsiteX7" fmla="*/ 955343 w 1678675"/>
              <a:gd name="connsiteY7" fmla="*/ 132157 h 705363"/>
              <a:gd name="connsiteX8" fmla="*/ 1146412 w 1678675"/>
              <a:gd name="connsiteY8" fmla="*/ 159453 h 705363"/>
              <a:gd name="connsiteX9" fmla="*/ 1241946 w 1678675"/>
              <a:gd name="connsiteY9" fmla="*/ 186748 h 705363"/>
              <a:gd name="connsiteX10" fmla="*/ 1323833 w 1678675"/>
              <a:gd name="connsiteY10" fmla="*/ 214044 h 705363"/>
              <a:gd name="connsiteX11" fmla="*/ 1364776 w 1678675"/>
              <a:gd name="connsiteY11" fmla="*/ 241340 h 705363"/>
              <a:gd name="connsiteX12" fmla="*/ 1433015 w 1678675"/>
              <a:gd name="connsiteY12" fmla="*/ 254987 h 705363"/>
              <a:gd name="connsiteX13" fmla="*/ 1487606 w 1678675"/>
              <a:gd name="connsiteY13" fmla="*/ 268635 h 705363"/>
              <a:gd name="connsiteX14" fmla="*/ 1624084 w 1678675"/>
              <a:gd name="connsiteY14" fmla="*/ 364169 h 705363"/>
              <a:gd name="connsiteX15" fmla="*/ 1637731 w 1678675"/>
              <a:gd name="connsiteY15" fmla="*/ 418760 h 705363"/>
              <a:gd name="connsiteX16" fmla="*/ 1665027 w 1678675"/>
              <a:gd name="connsiteY16" fmla="*/ 459704 h 705363"/>
              <a:gd name="connsiteX17" fmla="*/ 1678675 w 1678675"/>
              <a:gd name="connsiteY17" fmla="*/ 500647 h 705363"/>
              <a:gd name="connsiteX18" fmla="*/ 1651379 w 1678675"/>
              <a:gd name="connsiteY18" fmla="*/ 596181 h 705363"/>
              <a:gd name="connsiteX19" fmla="*/ 1624084 w 1678675"/>
              <a:gd name="connsiteY19" fmla="*/ 650772 h 705363"/>
              <a:gd name="connsiteX20" fmla="*/ 1583140 w 1678675"/>
              <a:gd name="connsiteY20" fmla="*/ 691716 h 705363"/>
              <a:gd name="connsiteX21" fmla="*/ 1473958 w 1678675"/>
              <a:gd name="connsiteY21" fmla="*/ 705363 h 705363"/>
              <a:gd name="connsiteX22" fmla="*/ 709684 w 1678675"/>
              <a:gd name="connsiteY22" fmla="*/ 691716 h 705363"/>
              <a:gd name="connsiteX23" fmla="*/ 163773 w 1678675"/>
              <a:gd name="connsiteY23" fmla="*/ 678068 h 705363"/>
              <a:gd name="connsiteX24" fmla="*/ 109182 w 1678675"/>
              <a:gd name="connsiteY24" fmla="*/ 650772 h 705363"/>
              <a:gd name="connsiteX25" fmla="*/ 68239 w 1678675"/>
              <a:gd name="connsiteY25" fmla="*/ 637125 h 705363"/>
              <a:gd name="connsiteX26" fmla="*/ 27296 w 1678675"/>
              <a:gd name="connsiteY26" fmla="*/ 596181 h 705363"/>
              <a:gd name="connsiteX27" fmla="*/ 13648 w 1678675"/>
              <a:gd name="connsiteY27" fmla="*/ 500647 h 705363"/>
              <a:gd name="connsiteX28" fmla="*/ 0 w 1678675"/>
              <a:gd name="connsiteY28" fmla="*/ 459704 h 705363"/>
              <a:gd name="connsiteX29" fmla="*/ 54591 w 1678675"/>
              <a:gd name="connsiteY29" fmla="*/ 241340 h 70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8675" h="705363">
                <a:moveTo>
                  <a:pt x="54591" y="241340"/>
                </a:moveTo>
                <a:cubicBezTo>
                  <a:pt x="81886" y="198122"/>
                  <a:pt x="125343" y="227846"/>
                  <a:pt x="163773" y="200396"/>
                </a:cubicBezTo>
                <a:cubicBezTo>
                  <a:pt x="179479" y="189178"/>
                  <a:pt x="187454" y="168085"/>
                  <a:pt x="204717" y="159453"/>
                </a:cubicBezTo>
                <a:cubicBezTo>
                  <a:pt x="225465" y="149079"/>
                  <a:pt x="250451" y="151431"/>
                  <a:pt x="272955" y="145805"/>
                </a:cubicBezTo>
                <a:cubicBezTo>
                  <a:pt x="286912" y="142316"/>
                  <a:pt x="300066" y="136109"/>
                  <a:pt x="313899" y="132157"/>
                </a:cubicBezTo>
                <a:cubicBezTo>
                  <a:pt x="331934" y="127004"/>
                  <a:pt x="350293" y="123059"/>
                  <a:pt x="368490" y="118510"/>
                </a:cubicBezTo>
                <a:cubicBezTo>
                  <a:pt x="546251" y="0"/>
                  <a:pt x="426758" y="68289"/>
                  <a:pt x="914400" y="104862"/>
                </a:cubicBezTo>
                <a:cubicBezTo>
                  <a:pt x="930756" y="106089"/>
                  <a:pt x="939377" y="128400"/>
                  <a:pt x="955343" y="132157"/>
                </a:cubicBezTo>
                <a:cubicBezTo>
                  <a:pt x="1017969" y="146893"/>
                  <a:pt x="1082722" y="150354"/>
                  <a:pt x="1146412" y="159453"/>
                </a:cubicBezTo>
                <a:cubicBezTo>
                  <a:pt x="1284000" y="205317"/>
                  <a:pt x="1070589" y="135341"/>
                  <a:pt x="1241946" y="186748"/>
                </a:cubicBezTo>
                <a:cubicBezTo>
                  <a:pt x="1269505" y="195016"/>
                  <a:pt x="1299893" y="198084"/>
                  <a:pt x="1323833" y="214044"/>
                </a:cubicBezTo>
                <a:cubicBezTo>
                  <a:pt x="1337481" y="223143"/>
                  <a:pt x="1349418" y="235581"/>
                  <a:pt x="1364776" y="241340"/>
                </a:cubicBezTo>
                <a:cubicBezTo>
                  <a:pt x="1386496" y="249485"/>
                  <a:pt x="1410371" y="249955"/>
                  <a:pt x="1433015" y="254987"/>
                </a:cubicBezTo>
                <a:cubicBezTo>
                  <a:pt x="1451325" y="259056"/>
                  <a:pt x="1469409" y="264086"/>
                  <a:pt x="1487606" y="268635"/>
                </a:cubicBezTo>
                <a:cubicBezTo>
                  <a:pt x="1588419" y="335843"/>
                  <a:pt x="1543249" y="303543"/>
                  <a:pt x="1624084" y="364169"/>
                </a:cubicBezTo>
                <a:cubicBezTo>
                  <a:pt x="1628633" y="382366"/>
                  <a:pt x="1630342" y="401520"/>
                  <a:pt x="1637731" y="418760"/>
                </a:cubicBezTo>
                <a:cubicBezTo>
                  <a:pt x="1644192" y="433837"/>
                  <a:pt x="1657691" y="445033"/>
                  <a:pt x="1665027" y="459704"/>
                </a:cubicBezTo>
                <a:cubicBezTo>
                  <a:pt x="1671461" y="472571"/>
                  <a:pt x="1674126" y="486999"/>
                  <a:pt x="1678675" y="500647"/>
                </a:cubicBezTo>
                <a:cubicBezTo>
                  <a:pt x="1671749" y="528352"/>
                  <a:pt x="1663127" y="568768"/>
                  <a:pt x="1651379" y="596181"/>
                </a:cubicBezTo>
                <a:cubicBezTo>
                  <a:pt x="1643365" y="614881"/>
                  <a:pt x="1635909" y="634217"/>
                  <a:pt x="1624084" y="650772"/>
                </a:cubicBezTo>
                <a:cubicBezTo>
                  <a:pt x="1612865" y="666478"/>
                  <a:pt x="1601279" y="685120"/>
                  <a:pt x="1583140" y="691716"/>
                </a:cubicBezTo>
                <a:cubicBezTo>
                  <a:pt x="1548671" y="704250"/>
                  <a:pt x="1510352" y="700814"/>
                  <a:pt x="1473958" y="705363"/>
                </a:cubicBezTo>
                <a:lnTo>
                  <a:pt x="709684" y="691716"/>
                </a:lnTo>
                <a:cubicBezTo>
                  <a:pt x="527696" y="687925"/>
                  <a:pt x="345379" y="690450"/>
                  <a:pt x="163773" y="678068"/>
                </a:cubicBezTo>
                <a:cubicBezTo>
                  <a:pt x="143475" y="676684"/>
                  <a:pt x="127882" y="658786"/>
                  <a:pt x="109182" y="650772"/>
                </a:cubicBezTo>
                <a:cubicBezTo>
                  <a:pt x="95959" y="645105"/>
                  <a:pt x="81887" y="641674"/>
                  <a:pt x="68239" y="637125"/>
                </a:cubicBezTo>
                <a:cubicBezTo>
                  <a:pt x="54591" y="623477"/>
                  <a:pt x="34464" y="614101"/>
                  <a:pt x="27296" y="596181"/>
                </a:cubicBezTo>
                <a:cubicBezTo>
                  <a:pt x="15349" y="566314"/>
                  <a:pt x="19957" y="532190"/>
                  <a:pt x="13648" y="500647"/>
                </a:cubicBezTo>
                <a:cubicBezTo>
                  <a:pt x="10827" y="486540"/>
                  <a:pt x="4549" y="473352"/>
                  <a:pt x="0" y="459704"/>
                </a:cubicBezTo>
                <a:cubicBezTo>
                  <a:pt x="28094" y="234956"/>
                  <a:pt x="27296" y="284558"/>
                  <a:pt x="54591" y="24134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482" name="Rectangle 2"/>
          <p:cNvSpPr>
            <a:spLocks noGrp="1" noChangeArrowheads="1"/>
          </p:cNvSpPr>
          <p:nvPr>
            <p:ph type="title"/>
          </p:nvPr>
        </p:nvSpPr>
        <p:spPr>
          <a:xfrm>
            <a:off x="457200" y="260350"/>
            <a:ext cx="7931150" cy="1368425"/>
          </a:xfrm>
          <a:ln>
            <a:solidFill>
              <a:srgbClr val="003399"/>
            </a:solidFill>
          </a:ln>
        </p:spPr>
        <p:txBody>
          <a:bodyPr>
            <a:normAutofit fontScale="90000"/>
          </a:bodyPr>
          <a:lstStyle/>
          <a:p>
            <a:pPr eaLnBrk="1" hangingPunct="1">
              <a:defRPr/>
            </a:pPr>
            <a:r>
              <a:rPr lang="tr-TR" sz="4000" dirty="0" smtClean="0"/>
              <a:t/>
            </a:r>
            <a:br>
              <a:rPr lang="tr-TR" sz="4000" dirty="0" smtClean="0"/>
            </a:br>
            <a:r>
              <a:rPr lang="tr-TR" sz="4000" dirty="0" smtClean="0"/>
              <a:t> Terminoloji</a:t>
            </a:r>
            <a:br>
              <a:rPr lang="tr-TR" sz="4000" dirty="0" smtClean="0"/>
            </a:br>
            <a:r>
              <a:rPr lang="tr-TR" sz="4000" dirty="0" smtClean="0"/>
              <a:t/>
            </a:r>
            <a:br>
              <a:rPr lang="tr-TR" sz="4000" dirty="0" smtClean="0"/>
            </a:br>
            <a:endParaRPr lang="tr-TR" sz="2000" dirty="0" smtClean="0"/>
          </a:p>
        </p:txBody>
      </p:sp>
      <p:sp>
        <p:nvSpPr>
          <p:cNvPr id="20483" name="Rectangle 3"/>
          <p:cNvSpPr>
            <a:spLocks noGrp="1" noChangeArrowheads="1"/>
          </p:cNvSpPr>
          <p:nvPr>
            <p:ph type="body" idx="1"/>
          </p:nvPr>
        </p:nvSpPr>
        <p:spPr>
          <a:xfrm>
            <a:off x="457200" y="1773239"/>
            <a:ext cx="8186766" cy="3870340"/>
          </a:xfrm>
          <a:solidFill>
            <a:schemeClr val="bg1"/>
          </a:solidFill>
          <a:ln>
            <a:solidFill>
              <a:schemeClr val="accent1"/>
            </a:solidFill>
          </a:ln>
        </p:spPr>
        <p:txBody>
          <a:bodyPr/>
          <a:lstStyle/>
          <a:p>
            <a:pPr eaLnBrk="1" hangingPunct="1">
              <a:defRPr/>
            </a:pPr>
            <a:r>
              <a:rPr lang="tr-TR" b="1" dirty="0" err="1" smtClean="0">
                <a:solidFill>
                  <a:srgbClr val="FF0000"/>
                </a:solidFill>
              </a:rPr>
              <a:t>İnterseks</a:t>
            </a:r>
            <a:endParaRPr lang="tr-TR" b="1" dirty="0" smtClean="0">
              <a:solidFill>
                <a:srgbClr val="FF0000"/>
              </a:solidFill>
            </a:endParaRPr>
          </a:p>
          <a:p>
            <a:pPr eaLnBrk="1" hangingPunct="1">
              <a:defRPr/>
            </a:pPr>
            <a:r>
              <a:rPr lang="tr-TR" dirty="0" err="1" smtClean="0"/>
              <a:t>Psödohermafrodit</a:t>
            </a:r>
            <a:endParaRPr lang="tr-TR" dirty="0" smtClean="0"/>
          </a:p>
          <a:p>
            <a:pPr eaLnBrk="1" hangingPunct="1">
              <a:defRPr/>
            </a:pPr>
            <a:r>
              <a:rPr lang="tr-TR" dirty="0" err="1" smtClean="0"/>
              <a:t>Hermafrodit</a:t>
            </a:r>
            <a:endParaRPr lang="tr-TR" dirty="0" smtClean="0"/>
          </a:p>
          <a:p>
            <a:pPr eaLnBrk="1" hangingPunct="1">
              <a:defRPr/>
            </a:pPr>
            <a:r>
              <a:rPr lang="tr-TR" dirty="0" err="1" smtClean="0"/>
              <a:t>Sex</a:t>
            </a:r>
            <a:r>
              <a:rPr lang="tr-TR" dirty="0" smtClean="0"/>
              <a:t> </a:t>
            </a:r>
            <a:r>
              <a:rPr lang="tr-TR" dirty="0" err="1" smtClean="0"/>
              <a:t>reversal</a:t>
            </a:r>
            <a:r>
              <a:rPr lang="tr-TR" dirty="0" smtClean="0"/>
              <a:t> (tersine cinsiyet)</a:t>
            </a:r>
          </a:p>
        </p:txBody>
      </p:sp>
      <p:sp>
        <p:nvSpPr>
          <p:cNvPr id="20484" name="Line 4"/>
          <p:cNvSpPr>
            <a:spLocks noChangeShapeType="1"/>
          </p:cNvSpPr>
          <p:nvPr/>
        </p:nvSpPr>
        <p:spPr bwMode="auto">
          <a:xfrm>
            <a:off x="2000232" y="2428868"/>
            <a:ext cx="4443431" cy="2224095"/>
          </a:xfrm>
          <a:prstGeom prst="line">
            <a:avLst/>
          </a:prstGeom>
          <a:noFill/>
          <a:ln w="38100">
            <a:solidFill>
              <a:schemeClr val="tx1"/>
            </a:solidFill>
            <a:round/>
            <a:headEnd/>
            <a:tailEnd type="triangle" w="med" len="med"/>
          </a:ln>
        </p:spPr>
        <p:txBody>
          <a:bodyPr/>
          <a:lstStyle/>
          <a:p>
            <a:endParaRPr lang="tr-TR"/>
          </a:p>
        </p:txBody>
      </p:sp>
      <p:sp>
        <p:nvSpPr>
          <p:cNvPr id="20485" name="Line 5"/>
          <p:cNvSpPr>
            <a:spLocks noChangeShapeType="1"/>
          </p:cNvSpPr>
          <p:nvPr/>
        </p:nvSpPr>
        <p:spPr bwMode="auto">
          <a:xfrm flipH="1">
            <a:off x="900113" y="1700213"/>
            <a:ext cx="4967287" cy="3024187"/>
          </a:xfrm>
          <a:prstGeom prst="line">
            <a:avLst/>
          </a:prstGeom>
          <a:noFill/>
          <a:ln w="38100">
            <a:solidFill>
              <a:schemeClr val="tx1"/>
            </a:solidFill>
            <a:round/>
            <a:headEnd/>
            <a:tailEnd type="triangle" w="med" len="med"/>
          </a:ln>
        </p:spPr>
        <p:txBody>
          <a:bodyPr/>
          <a:lstStyle/>
          <a:p>
            <a:endParaRPr lang="tr-TR"/>
          </a:p>
        </p:txBody>
      </p:sp>
      <p:sp>
        <p:nvSpPr>
          <p:cNvPr id="20486" name="Oval 6"/>
          <p:cNvSpPr>
            <a:spLocks noChangeArrowheads="1"/>
          </p:cNvSpPr>
          <p:nvPr/>
        </p:nvSpPr>
        <p:spPr bwMode="auto">
          <a:xfrm>
            <a:off x="1643042" y="4143380"/>
            <a:ext cx="4457707" cy="1512888"/>
          </a:xfrm>
          <a:prstGeom prst="ellipse">
            <a:avLst/>
          </a:prstGeom>
          <a:solidFill>
            <a:schemeClr val="accent1"/>
          </a:solidFill>
          <a:ln w="9525">
            <a:solidFill>
              <a:schemeClr val="tx1"/>
            </a:solidFill>
            <a:round/>
            <a:headEnd/>
            <a:tailEnd/>
          </a:ln>
        </p:spPr>
        <p:txBody>
          <a:bodyPr wrap="none" anchor="ctr"/>
          <a:lstStyle/>
          <a:p>
            <a:pPr algn="ctr"/>
            <a:r>
              <a:rPr lang="tr-TR" b="1" dirty="0"/>
              <a:t>Cinsiyeti hedef alan tanı</a:t>
            </a:r>
          </a:p>
          <a:p>
            <a:pPr algn="ctr"/>
            <a:r>
              <a:rPr lang="tr-TR" b="1" dirty="0"/>
              <a:t>İfadeleri hastaları rencide </a:t>
            </a:r>
          </a:p>
          <a:p>
            <a:pPr algn="ctr"/>
            <a:r>
              <a:rPr lang="tr-TR" b="1" dirty="0" smtClean="0"/>
              <a:t>Ediyor ( Kuşkulu </a:t>
            </a:r>
            <a:r>
              <a:rPr lang="tr-TR" b="1" dirty="0" err="1" smtClean="0"/>
              <a:t>genitalya</a:t>
            </a:r>
            <a:r>
              <a:rPr lang="tr-TR" b="1" dirty="0" smtClean="0"/>
              <a:t> /</a:t>
            </a:r>
            <a:r>
              <a:rPr lang="tr-TR" b="1" dirty="0" err="1" smtClean="0"/>
              <a:t>ambigious</a:t>
            </a:r>
            <a:endParaRPr lang="tr-TR" b="1" dirty="0"/>
          </a:p>
        </p:txBody>
      </p:sp>
      <p:sp>
        <p:nvSpPr>
          <p:cNvPr id="23559" name="Text Box 7"/>
          <p:cNvSpPr txBox="1">
            <a:spLocks noChangeArrowheads="1"/>
          </p:cNvSpPr>
          <p:nvPr/>
        </p:nvSpPr>
        <p:spPr bwMode="auto">
          <a:xfrm>
            <a:off x="1547813" y="1052513"/>
            <a:ext cx="6724650" cy="915987"/>
          </a:xfrm>
          <a:prstGeom prst="rect">
            <a:avLst/>
          </a:prstGeom>
          <a:noFill/>
          <a:ln w="9525">
            <a:noFill/>
            <a:miter lim="800000"/>
            <a:headEnd/>
            <a:tailEnd/>
          </a:ln>
        </p:spPr>
        <p:txBody>
          <a:bodyPr wrap="none">
            <a:spAutoFit/>
          </a:bodyPr>
          <a:lstStyle/>
          <a:p>
            <a:r>
              <a:rPr lang="tr-TR" b="1">
                <a:solidFill>
                  <a:schemeClr val="tx2"/>
                </a:solidFill>
              </a:rPr>
              <a:t>Consensus Statement on management of intersex disorders</a:t>
            </a:r>
            <a:br>
              <a:rPr lang="tr-TR" b="1">
                <a:solidFill>
                  <a:schemeClr val="tx2"/>
                </a:solidFill>
              </a:rPr>
            </a:br>
            <a:r>
              <a:rPr lang="tr-TR" b="1">
                <a:solidFill>
                  <a:schemeClr val="tx2"/>
                </a:solidFill>
              </a:rPr>
              <a:t>Pediatrics 2006; 118: 488-500</a:t>
            </a:r>
            <a:br>
              <a:rPr lang="tr-TR" b="1">
                <a:solidFill>
                  <a:schemeClr val="tx2"/>
                </a:solidFill>
              </a:rPr>
            </a:br>
            <a:endParaRPr lang="tr-TR" b="1">
              <a:solidFill>
                <a:schemeClr val="tx2"/>
              </a:solidFill>
            </a:endParaRPr>
          </a:p>
        </p:txBody>
      </p:sp>
      <p:sp>
        <p:nvSpPr>
          <p:cNvPr id="10" name="9 Metin kutusu"/>
          <p:cNvSpPr txBox="1"/>
          <p:nvPr/>
        </p:nvSpPr>
        <p:spPr>
          <a:xfrm>
            <a:off x="3643306" y="5715016"/>
            <a:ext cx="4886402" cy="928694"/>
          </a:xfrm>
          <a:prstGeom prst="rect">
            <a:avLst/>
          </a:prstGeom>
          <a:noFill/>
          <a:ln>
            <a:solidFill>
              <a:schemeClr val="accent1"/>
            </a:solidFill>
          </a:ln>
        </p:spPr>
        <p:txBody>
          <a:bodyPr wrap="square" rtlCol="0">
            <a:spAutoFit/>
          </a:bodyPr>
          <a:lstStyle/>
          <a:p>
            <a:r>
              <a:rPr lang="tr-TR" dirty="0" smtClean="0"/>
              <a:t>Global </a:t>
            </a:r>
            <a:r>
              <a:rPr lang="tr-TR" dirty="0" err="1" smtClean="0"/>
              <a:t>disorders</a:t>
            </a:r>
            <a:r>
              <a:rPr lang="tr-TR" dirty="0" smtClean="0"/>
              <a:t> of </a:t>
            </a:r>
            <a:r>
              <a:rPr lang="tr-TR" dirty="0" err="1" smtClean="0"/>
              <a:t>sex</a:t>
            </a:r>
            <a:r>
              <a:rPr lang="tr-TR" dirty="0" smtClean="0"/>
              <a:t> </a:t>
            </a:r>
            <a:r>
              <a:rPr lang="tr-TR" dirty="0" err="1" smtClean="0"/>
              <a:t>development</a:t>
            </a:r>
            <a:endParaRPr lang="tr-TR" dirty="0" smtClean="0"/>
          </a:p>
          <a:p>
            <a:r>
              <a:rPr lang="tr-TR" dirty="0" err="1" smtClean="0"/>
              <a:t>Update</a:t>
            </a:r>
            <a:r>
              <a:rPr lang="tr-TR" dirty="0" smtClean="0"/>
              <a:t> since 2006: </a:t>
            </a:r>
            <a:r>
              <a:rPr lang="tr-TR" dirty="0" err="1" smtClean="0"/>
              <a:t>Perceptions</a:t>
            </a:r>
            <a:r>
              <a:rPr lang="tr-TR" dirty="0" smtClean="0"/>
              <a:t>, </a:t>
            </a:r>
            <a:r>
              <a:rPr lang="tr-TR" dirty="0" err="1" smtClean="0"/>
              <a:t>approch</a:t>
            </a:r>
            <a:r>
              <a:rPr lang="tr-TR" dirty="0" smtClean="0"/>
              <a:t> </a:t>
            </a:r>
            <a:r>
              <a:rPr lang="tr-TR" dirty="0" err="1" smtClean="0"/>
              <a:t>and</a:t>
            </a:r>
            <a:r>
              <a:rPr lang="tr-TR" dirty="0" smtClean="0"/>
              <a:t> </a:t>
            </a:r>
            <a:r>
              <a:rPr lang="tr-TR" dirty="0" err="1" smtClean="0"/>
              <a:t>care</a:t>
            </a:r>
            <a:endParaRPr lang="tr-TR" dirty="0" smtClean="0"/>
          </a:p>
          <a:p>
            <a:r>
              <a:rPr lang="tr-TR" dirty="0" err="1" smtClean="0"/>
              <a:t>Horm</a:t>
            </a:r>
            <a:r>
              <a:rPr lang="tr-TR" dirty="0" smtClean="0"/>
              <a:t> </a:t>
            </a:r>
            <a:r>
              <a:rPr lang="tr-TR" dirty="0" err="1" smtClean="0"/>
              <a:t>Res</a:t>
            </a:r>
            <a:r>
              <a:rPr lang="tr-TR" dirty="0" smtClean="0"/>
              <a:t> </a:t>
            </a:r>
            <a:r>
              <a:rPr lang="tr-TR" dirty="0" err="1" smtClean="0"/>
              <a:t>paediatr</a:t>
            </a:r>
            <a:r>
              <a:rPr lang="tr-TR" dirty="0" smtClean="0"/>
              <a:t> 2016; 85: 158-180</a:t>
            </a:r>
            <a:endParaRPr lang="tr-T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98450" y="28575"/>
            <a:ext cx="8450263" cy="663575"/>
          </a:xfrm>
        </p:spPr>
        <p:txBody>
          <a:bodyPr>
            <a:normAutofit fontScale="90000"/>
          </a:bodyPr>
          <a:lstStyle/>
          <a:p>
            <a:pPr eaLnBrk="1" hangingPunct="1">
              <a:defRPr/>
            </a:pPr>
            <a:r>
              <a:rPr lang="tr-TR" smtClean="0"/>
              <a:t>46,XX CGB NEDENLERİ</a:t>
            </a:r>
            <a:endParaRPr lang="en-US" smtClean="0"/>
          </a:p>
        </p:txBody>
      </p:sp>
      <p:sp>
        <p:nvSpPr>
          <p:cNvPr id="22531" name="Rectangle 3"/>
          <p:cNvSpPr>
            <a:spLocks noGrp="1" noChangeArrowheads="1"/>
          </p:cNvSpPr>
          <p:nvPr>
            <p:ph type="body" idx="1"/>
          </p:nvPr>
        </p:nvSpPr>
        <p:spPr>
          <a:xfrm>
            <a:off x="3263900" y="620713"/>
            <a:ext cx="5689600" cy="6237287"/>
          </a:xfrm>
          <a:solidFill>
            <a:schemeClr val="bg1"/>
          </a:solidFill>
          <a:ln>
            <a:solidFill>
              <a:schemeClr val="accent1"/>
            </a:solidFill>
          </a:ln>
        </p:spPr>
        <p:txBody>
          <a:bodyPr/>
          <a:lstStyle/>
          <a:p>
            <a:pPr eaLnBrk="1" hangingPunct="1">
              <a:lnSpc>
                <a:spcPct val="90000"/>
              </a:lnSpc>
              <a:defRPr/>
            </a:pPr>
            <a:r>
              <a:rPr lang="tr-TR" sz="2000" dirty="0" smtClean="0">
                <a:solidFill>
                  <a:schemeClr val="accent1">
                    <a:lumMod val="75000"/>
                  </a:schemeClr>
                </a:solidFill>
                <a:effectLst>
                  <a:outerShdw blurRad="38100" dist="38100" dir="2700000" algn="tl">
                    <a:srgbClr val="FFFFFF"/>
                  </a:outerShdw>
                </a:effectLst>
              </a:rPr>
              <a:t>ANDROJEN FAZLALIĞI</a:t>
            </a:r>
          </a:p>
          <a:p>
            <a:pPr eaLnBrk="1" hangingPunct="1">
              <a:lnSpc>
                <a:spcPct val="90000"/>
              </a:lnSpc>
              <a:buFont typeface="Wingdings" pitchFamily="2" charset="2"/>
              <a:buNone/>
              <a:defRPr/>
            </a:pPr>
            <a:r>
              <a:rPr lang="tr-TR" sz="2000" dirty="0" smtClean="0">
                <a:solidFill>
                  <a:schemeClr val="accent2"/>
                </a:solidFill>
                <a:effectLst>
                  <a:outerShdw blurRad="38100" dist="38100" dir="2700000" algn="tl">
                    <a:srgbClr val="FFFFFF"/>
                  </a:outerShdw>
                </a:effectLst>
              </a:rPr>
              <a:t>	A. FÖTAL KAYNAKLAR</a:t>
            </a:r>
          </a:p>
          <a:p>
            <a:pPr eaLnBrk="1" hangingPunct="1">
              <a:lnSpc>
                <a:spcPct val="90000"/>
              </a:lnSpc>
              <a:buFont typeface="Wingdings" pitchFamily="2" charset="2"/>
              <a:buNone/>
              <a:defRPr/>
            </a:pPr>
            <a:r>
              <a:rPr lang="tr-TR" sz="2000" dirty="0" smtClean="0"/>
              <a:t>		1. KONGENİTAL ADRENAL HİPERPLAZİ</a:t>
            </a:r>
          </a:p>
          <a:p>
            <a:pPr eaLnBrk="1" hangingPunct="1">
              <a:lnSpc>
                <a:spcPct val="90000"/>
              </a:lnSpc>
              <a:buFont typeface="Wingdings" pitchFamily="2" charset="2"/>
              <a:buNone/>
              <a:defRPr/>
            </a:pPr>
            <a:r>
              <a:rPr lang="tr-TR" sz="2000" dirty="0" smtClean="0"/>
              <a:t>			a. 21 OHD</a:t>
            </a:r>
          </a:p>
          <a:p>
            <a:pPr eaLnBrk="1" hangingPunct="1">
              <a:lnSpc>
                <a:spcPct val="90000"/>
              </a:lnSpc>
              <a:buFont typeface="Wingdings" pitchFamily="2" charset="2"/>
              <a:buNone/>
              <a:defRPr/>
            </a:pPr>
            <a:r>
              <a:rPr lang="tr-TR" sz="2000" dirty="0" smtClean="0"/>
              <a:t>			b. 11 OHD</a:t>
            </a:r>
          </a:p>
          <a:p>
            <a:pPr eaLnBrk="1" hangingPunct="1">
              <a:lnSpc>
                <a:spcPct val="90000"/>
              </a:lnSpc>
              <a:buFont typeface="Wingdings" pitchFamily="2" charset="2"/>
              <a:buNone/>
              <a:defRPr/>
            </a:pPr>
            <a:r>
              <a:rPr lang="tr-TR" sz="2000" dirty="0" smtClean="0"/>
              <a:t>			c. 3 </a:t>
            </a:r>
            <a:r>
              <a:rPr lang="tr-TR" sz="2000" dirty="0" err="1" smtClean="0">
                <a:latin typeface="SymbolPS" pitchFamily="18" charset="2"/>
              </a:rPr>
              <a:t>b</a:t>
            </a:r>
            <a:r>
              <a:rPr lang="tr-TR" sz="2000" dirty="0" err="1" smtClean="0"/>
              <a:t>HSD</a:t>
            </a:r>
            <a:endParaRPr lang="tr-TR" sz="2000" dirty="0" smtClean="0"/>
          </a:p>
          <a:p>
            <a:pPr eaLnBrk="1" hangingPunct="1">
              <a:lnSpc>
                <a:spcPct val="90000"/>
              </a:lnSpc>
              <a:buFont typeface="Wingdings" pitchFamily="2" charset="2"/>
              <a:buNone/>
              <a:defRPr/>
            </a:pPr>
            <a:r>
              <a:rPr lang="tr-TR" sz="2000" dirty="0" smtClean="0"/>
              <a:t>		2.  AROMATAZ EKSİKLİĞİ</a:t>
            </a:r>
          </a:p>
          <a:p>
            <a:pPr eaLnBrk="1" hangingPunct="1">
              <a:lnSpc>
                <a:spcPct val="90000"/>
              </a:lnSpc>
              <a:buFont typeface="Wingdings" pitchFamily="2" charset="2"/>
              <a:buNone/>
              <a:defRPr/>
            </a:pPr>
            <a:r>
              <a:rPr lang="tr-TR" sz="2000" dirty="0" smtClean="0">
                <a:solidFill>
                  <a:srgbClr val="FFFF99"/>
                </a:solidFill>
                <a:effectLst>
                  <a:outerShdw blurRad="38100" dist="38100" dir="2700000" algn="tl">
                    <a:srgbClr val="FFFFFF"/>
                  </a:outerShdw>
                </a:effectLst>
              </a:rPr>
              <a:t>	</a:t>
            </a:r>
            <a:r>
              <a:rPr lang="tr-TR" sz="2000" dirty="0" smtClean="0">
                <a:solidFill>
                  <a:schemeClr val="accent2"/>
                </a:solidFill>
                <a:effectLst>
                  <a:outerShdw blurRad="38100" dist="38100" dir="2700000" algn="tl">
                    <a:srgbClr val="FFFFFF"/>
                  </a:outerShdw>
                </a:effectLst>
              </a:rPr>
              <a:t>B. ANNEYE AİT NEDENLER</a:t>
            </a:r>
          </a:p>
          <a:p>
            <a:pPr eaLnBrk="1" hangingPunct="1">
              <a:lnSpc>
                <a:spcPct val="90000"/>
              </a:lnSpc>
              <a:buFont typeface="Wingdings" pitchFamily="2" charset="2"/>
              <a:buNone/>
              <a:defRPr/>
            </a:pPr>
            <a:r>
              <a:rPr lang="tr-TR" sz="2000" dirty="0" smtClean="0"/>
              <a:t>		1. </a:t>
            </a:r>
            <a:r>
              <a:rPr lang="tr-TR" sz="2000" dirty="0" err="1" smtClean="0"/>
              <a:t>İatrojenik</a:t>
            </a:r>
            <a:r>
              <a:rPr lang="tr-TR" sz="2000" dirty="0" smtClean="0"/>
              <a:t> </a:t>
            </a:r>
          </a:p>
          <a:p>
            <a:pPr eaLnBrk="1" hangingPunct="1">
              <a:lnSpc>
                <a:spcPct val="90000"/>
              </a:lnSpc>
              <a:buFont typeface="Wingdings" pitchFamily="2" charset="2"/>
              <a:buNone/>
              <a:defRPr/>
            </a:pPr>
            <a:r>
              <a:rPr lang="tr-TR" sz="2000" dirty="0" smtClean="0"/>
              <a:t>		2. </a:t>
            </a:r>
            <a:r>
              <a:rPr lang="tr-TR" sz="2000" dirty="0" err="1" smtClean="0"/>
              <a:t>Virilize</a:t>
            </a:r>
            <a:r>
              <a:rPr lang="tr-TR" sz="2000" dirty="0" smtClean="0"/>
              <a:t> </a:t>
            </a:r>
            <a:r>
              <a:rPr lang="tr-TR" sz="2000" dirty="0" err="1" smtClean="0"/>
              <a:t>over</a:t>
            </a:r>
            <a:r>
              <a:rPr lang="tr-TR" sz="2000" dirty="0" smtClean="0"/>
              <a:t> ya da adrenal tümörler</a:t>
            </a:r>
          </a:p>
          <a:p>
            <a:pPr eaLnBrk="1" hangingPunct="1">
              <a:lnSpc>
                <a:spcPct val="90000"/>
              </a:lnSpc>
              <a:buFont typeface="Wingdings" pitchFamily="2" charset="2"/>
              <a:buNone/>
              <a:defRPr/>
            </a:pPr>
            <a:r>
              <a:rPr lang="tr-TR" sz="2000" dirty="0" smtClean="0"/>
              <a:t>		3. Gebelikte </a:t>
            </a:r>
            <a:r>
              <a:rPr lang="tr-TR" sz="2000" dirty="0" err="1" smtClean="0"/>
              <a:t>virilize</a:t>
            </a:r>
            <a:r>
              <a:rPr lang="tr-TR" sz="2000" dirty="0" smtClean="0"/>
              <a:t> </a:t>
            </a:r>
            <a:r>
              <a:rPr lang="tr-TR" sz="2000" dirty="0" err="1" smtClean="0"/>
              <a:t>luteoma</a:t>
            </a:r>
            <a:endParaRPr lang="tr-TR" sz="2000" dirty="0" smtClean="0"/>
          </a:p>
          <a:p>
            <a:pPr eaLnBrk="1" hangingPunct="1">
              <a:lnSpc>
                <a:spcPct val="90000"/>
              </a:lnSpc>
              <a:buFont typeface="Wingdings" pitchFamily="2" charset="2"/>
              <a:buNone/>
              <a:defRPr/>
            </a:pPr>
            <a:r>
              <a:rPr lang="tr-TR" sz="2000" dirty="0" smtClean="0"/>
              <a:t>		4. Annede KAH</a:t>
            </a:r>
          </a:p>
          <a:p>
            <a:pPr eaLnBrk="1" hangingPunct="1">
              <a:lnSpc>
                <a:spcPct val="90000"/>
              </a:lnSpc>
              <a:buFont typeface="Wingdings" pitchFamily="2" charset="2"/>
              <a:buNone/>
              <a:defRPr/>
            </a:pPr>
            <a:r>
              <a:rPr lang="tr-TR" sz="2000" dirty="0" smtClean="0">
                <a:solidFill>
                  <a:srgbClr val="FFFF99"/>
                </a:solidFill>
                <a:effectLst>
                  <a:outerShdw blurRad="38100" dist="38100" dir="2700000" algn="tl">
                    <a:srgbClr val="FFFFFF"/>
                  </a:outerShdw>
                </a:effectLst>
              </a:rPr>
              <a:t>	</a:t>
            </a:r>
            <a:r>
              <a:rPr lang="tr-TR" sz="2000" dirty="0" smtClean="0">
                <a:solidFill>
                  <a:schemeClr val="accent2"/>
                </a:solidFill>
                <a:effectLst>
                  <a:outerShdw blurRad="38100" dist="38100" dir="2700000" algn="tl">
                    <a:srgbClr val="FFFFFF"/>
                  </a:outerShdw>
                </a:effectLst>
              </a:rPr>
              <a:t>C. BELİRLENEMEYEN KAYNAKLAR</a:t>
            </a:r>
          </a:p>
          <a:p>
            <a:pPr eaLnBrk="1" hangingPunct="1">
              <a:lnSpc>
                <a:spcPct val="90000"/>
              </a:lnSpc>
              <a:buFont typeface="Wingdings" pitchFamily="2" charset="2"/>
              <a:buNone/>
              <a:defRPr/>
            </a:pPr>
            <a:r>
              <a:rPr lang="tr-TR" sz="2000" dirty="0" smtClean="0"/>
              <a:t>		1. ? Gebelikte </a:t>
            </a:r>
            <a:r>
              <a:rPr lang="tr-TR" sz="2000" dirty="0" err="1" smtClean="0"/>
              <a:t>virilize</a:t>
            </a:r>
            <a:r>
              <a:rPr lang="tr-TR" sz="2000" dirty="0" smtClean="0"/>
              <a:t> </a:t>
            </a:r>
            <a:r>
              <a:rPr lang="tr-TR" sz="2000" dirty="0" err="1" smtClean="0"/>
              <a:t>luteoma</a:t>
            </a:r>
            <a:endParaRPr lang="tr-TR" sz="2000" dirty="0" smtClean="0"/>
          </a:p>
          <a:p>
            <a:pPr eaLnBrk="1" hangingPunct="1">
              <a:lnSpc>
                <a:spcPct val="90000"/>
              </a:lnSpc>
              <a:buFont typeface="Wingdings" pitchFamily="2" charset="2"/>
              <a:buNone/>
              <a:defRPr/>
            </a:pPr>
            <a:r>
              <a:rPr lang="tr-TR" sz="2000" dirty="0" smtClean="0"/>
              <a:t>		2. ? </a:t>
            </a:r>
            <a:r>
              <a:rPr lang="tr-TR" sz="2000" dirty="0" err="1" smtClean="0"/>
              <a:t>Plasental</a:t>
            </a:r>
            <a:r>
              <a:rPr lang="tr-TR" sz="2000" dirty="0" smtClean="0"/>
              <a:t> </a:t>
            </a:r>
            <a:r>
              <a:rPr lang="tr-TR" sz="2000" dirty="0" err="1" smtClean="0"/>
              <a:t>aromataz</a:t>
            </a:r>
            <a:r>
              <a:rPr lang="tr-TR" sz="2000" dirty="0" smtClean="0"/>
              <a:t> eksikliği</a:t>
            </a:r>
          </a:p>
          <a:p>
            <a:pPr eaLnBrk="1" hangingPunct="1">
              <a:lnSpc>
                <a:spcPct val="90000"/>
              </a:lnSpc>
              <a:defRPr/>
            </a:pPr>
            <a:r>
              <a:rPr lang="tr-TR" sz="2000" dirty="0" smtClean="0">
                <a:solidFill>
                  <a:schemeClr val="accent2"/>
                </a:solidFill>
                <a:effectLst>
                  <a:outerShdw blurRad="38100" dist="38100" dir="2700000" algn="tl">
                    <a:srgbClr val="FFFFFF"/>
                  </a:outerShdw>
                </a:effectLst>
              </a:rPr>
              <a:t>ÜROGENİTAL SİNUSUN NON-ANDROGEN FARKLILAŞMA ANOMALİLERİ </a:t>
            </a:r>
            <a:r>
              <a:rPr lang="tr-TR" sz="2000" dirty="0" smtClean="0">
                <a:solidFill>
                  <a:schemeClr val="hlink"/>
                </a:solidFill>
                <a:effectLst>
                  <a:outerShdw blurRad="38100" dist="38100" dir="2700000" algn="tl">
                    <a:srgbClr val="FFFFFF"/>
                  </a:outerShdw>
                </a:effectLst>
              </a:rPr>
              <a:t>( </a:t>
            </a:r>
            <a:r>
              <a:rPr lang="tr-TR" sz="2000" dirty="0" err="1" smtClean="0">
                <a:solidFill>
                  <a:schemeClr val="hlink"/>
                </a:solidFill>
                <a:effectLst>
                  <a:outerShdw blurRad="38100" dist="38100" dir="2700000" algn="tl">
                    <a:srgbClr val="FFFFFF"/>
                  </a:outerShdw>
                </a:effectLst>
              </a:rPr>
              <a:t>ürogenital</a:t>
            </a:r>
            <a:r>
              <a:rPr lang="tr-TR" sz="2000" dirty="0" smtClean="0">
                <a:solidFill>
                  <a:schemeClr val="hlink"/>
                </a:solidFill>
                <a:effectLst>
                  <a:outerShdw blurRad="38100" dist="38100" dir="2700000" algn="tl">
                    <a:srgbClr val="FFFFFF"/>
                  </a:outerShdw>
                </a:effectLst>
              </a:rPr>
              <a:t> sistem anomalileri, MURCS benzeri)</a:t>
            </a:r>
            <a:endParaRPr lang="en-US" sz="2000" dirty="0" smtClean="0">
              <a:solidFill>
                <a:schemeClr val="hlink"/>
              </a:solidFill>
              <a:effectLst>
                <a:outerShdw blurRad="38100" dist="38100" dir="2700000" algn="tl">
                  <a:srgbClr val="FFFFFF"/>
                </a:outerShdw>
              </a:effectLst>
            </a:endParaRPr>
          </a:p>
        </p:txBody>
      </p:sp>
      <p:sp>
        <p:nvSpPr>
          <p:cNvPr id="24580" name="Text Box 4"/>
          <p:cNvSpPr txBox="1">
            <a:spLocks noChangeArrowheads="1"/>
          </p:cNvSpPr>
          <p:nvPr/>
        </p:nvSpPr>
        <p:spPr bwMode="auto">
          <a:xfrm>
            <a:off x="0" y="692150"/>
            <a:ext cx="3175000" cy="1749425"/>
          </a:xfrm>
          <a:prstGeom prst="rect">
            <a:avLst/>
          </a:prstGeom>
          <a:noFill/>
          <a:ln w="9525">
            <a:solidFill>
              <a:schemeClr val="accent1"/>
            </a:solidFill>
            <a:miter lim="800000"/>
            <a:headEnd/>
            <a:tailEnd/>
          </a:ln>
        </p:spPr>
        <p:txBody>
          <a:bodyPr>
            <a:spAutoFit/>
          </a:bodyPr>
          <a:lstStyle/>
          <a:p>
            <a:pPr marL="342900" indent="-342900"/>
            <a:r>
              <a:rPr lang="tr-TR" b="1" dirty="0">
                <a:solidFill>
                  <a:schemeClr val="accent1">
                    <a:lumMod val="75000"/>
                  </a:schemeClr>
                </a:solidFill>
              </a:rPr>
              <a:t>OVER GELİŞİMİ İLE İLGİLİ BOZUKLUKLAR:</a:t>
            </a:r>
          </a:p>
          <a:p>
            <a:pPr marL="342900" indent="-342900">
              <a:buFontTx/>
              <a:buAutoNum type="arabicParenR"/>
            </a:pPr>
            <a:r>
              <a:rPr lang="tr-TR" b="1" dirty="0" err="1"/>
              <a:t>Ovotestiküler</a:t>
            </a:r>
            <a:r>
              <a:rPr lang="tr-TR" b="1" dirty="0"/>
              <a:t> CGB</a:t>
            </a:r>
          </a:p>
          <a:p>
            <a:pPr marL="342900" indent="-342900">
              <a:buFontTx/>
              <a:buAutoNum type="arabicParenR"/>
            </a:pPr>
            <a:r>
              <a:rPr lang="tr-TR" b="1" dirty="0"/>
              <a:t>SRY+, </a:t>
            </a:r>
            <a:r>
              <a:rPr lang="tr-TR" b="1" dirty="0" err="1"/>
              <a:t>Duplike</a:t>
            </a:r>
            <a:r>
              <a:rPr lang="tr-TR" b="1" dirty="0"/>
              <a:t> SOX9</a:t>
            </a:r>
          </a:p>
          <a:p>
            <a:pPr marL="342900" indent="-342900"/>
            <a:r>
              <a:rPr lang="tr-TR" b="1" dirty="0"/>
              <a:t>	 </a:t>
            </a:r>
            <a:r>
              <a:rPr lang="tr-TR" b="1" dirty="0" err="1"/>
              <a:t>testiküler</a:t>
            </a:r>
            <a:r>
              <a:rPr lang="tr-TR" b="1" dirty="0"/>
              <a:t> CGB</a:t>
            </a:r>
          </a:p>
          <a:p>
            <a:pPr marL="342900" indent="-342900"/>
            <a:r>
              <a:rPr lang="tr-TR" b="1" dirty="0"/>
              <a:t>3) </a:t>
            </a:r>
            <a:r>
              <a:rPr lang="tr-TR" b="1" dirty="0" err="1"/>
              <a:t>Gonadal</a:t>
            </a:r>
            <a:r>
              <a:rPr lang="tr-TR" b="1" dirty="0"/>
              <a:t> </a:t>
            </a:r>
            <a:r>
              <a:rPr lang="tr-TR" b="1" dirty="0" err="1"/>
              <a:t>disgenezis</a:t>
            </a:r>
            <a:endParaRPr lang="tr-TR"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Text Box 4"/>
          <p:cNvSpPr txBox="1">
            <a:spLocks noChangeArrowheads="1"/>
          </p:cNvSpPr>
          <p:nvPr/>
        </p:nvSpPr>
        <p:spPr bwMode="auto">
          <a:xfrm>
            <a:off x="785786" y="1214422"/>
            <a:ext cx="7661300" cy="3785652"/>
          </a:xfrm>
          <a:prstGeom prst="rect">
            <a:avLst/>
          </a:prstGeom>
          <a:noFill/>
          <a:ln w="9525">
            <a:noFill/>
            <a:miter lim="800000"/>
            <a:headEnd/>
            <a:tailEnd/>
          </a:ln>
          <a:effectLst>
            <a:prstShdw prst="shdw18" dist="17961" dir="13500000">
              <a:schemeClr val="accent1">
                <a:gamma/>
                <a:shade val="60000"/>
                <a:invGamma/>
              </a:schemeClr>
            </a:prstShdw>
          </a:effectLst>
        </p:spPr>
        <p:txBody>
          <a:bodyPr wrap="square">
            <a:spAutoFit/>
          </a:bodyPr>
          <a:lstStyle/>
          <a:p>
            <a:pPr>
              <a:defRPr/>
            </a:pPr>
            <a:endParaRPr lang="tr-TR" sz="3600" dirty="0" smtClean="0"/>
          </a:p>
          <a:p>
            <a:pPr>
              <a:defRPr/>
            </a:pPr>
            <a:r>
              <a:rPr lang="tr-TR" sz="3600" dirty="0" err="1" smtClean="0"/>
              <a:t>Virilize</a:t>
            </a:r>
            <a:r>
              <a:rPr lang="tr-TR" sz="3600" dirty="0" smtClean="0"/>
              <a:t>  </a:t>
            </a:r>
            <a:r>
              <a:rPr lang="tr-TR" sz="3600" dirty="0"/>
              <a:t>dişilerin  en  sık  görülen  nedeni</a:t>
            </a:r>
          </a:p>
          <a:p>
            <a:pPr>
              <a:defRPr/>
            </a:pPr>
            <a:r>
              <a:rPr lang="tr-TR" sz="3600" dirty="0"/>
              <a:t>       </a:t>
            </a:r>
          </a:p>
          <a:p>
            <a:pPr>
              <a:defRPr/>
            </a:pPr>
            <a:r>
              <a:rPr lang="tr-TR" sz="3600" dirty="0"/>
              <a:t>                       </a:t>
            </a:r>
            <a:r>
              <a:rPr lang="tr-TR" sz="6600" b="1" dirty="0" smtClean="0"/>
              <a:t>KAH</a:t>
            </a:r>
            <a:endParaRPr lang="tr-TR" sz="6600" dirty="0" smtClean="0"/>
          </a:p>
          <a:p>
            <a:pPr>
              <a:defRPr/>
            </a:pPr>
            <a:endParaRPr lang="tr-TR" sz="6600" b="1" dirty="0"/>
          </a:p>
        </p:txBody>
      </p:sp>
      <p:sp>
        <p:nvSpPr>
          <p:cNvPr id="3" name="2 Metin kutusu"/>
          <p:cNvSpPr txBox="1"/>
          <p:nvPr/>
        </p:nvSpPr>
        <p:spPr>
          <a:xfrm>
            <a:off x="1500166" y="5214950"/>
            <a:ext cx="6715172" cy="584775"/>
          </a:xfrm>
          <a:prstGeom prst="rect">
            <a:avLst/>
          </a:prstGeom>
          <a:noFill/>
          <a:ln>
            <a:solidFill>
              <a:schemeClr val="accent1"/>
            </a:solidFill>
          </a:ln>
        </p:spPr>
        <p:txBody>
          <a:bodyPr wrap="square" rtlCol="0">
            <a:spAutoFit/>
          </a:bodyPr>
          <a:lstStyle/>
          <a:p>
            <a:r>
              <a:rPr lang="tr-TR" sz="3200" dirty="0" smtClean="0"/>
              <a:t>KAH  </a:t>
            </a:r>
            <a:r>
              <a:rPr lang="tr-TR" sz="3200" dirty="0" err="1" smtClean="0"/>
              <a:t>insidans</a:t>
            </a:r>
            <a:r>
              <a:rPr lang="tr-TR" sz="3200" dirty="0" smtClean="0"/>
              <a:t>: 1/ 14000-15000</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reeform 2"/>
          <p:cNvSpPr>
            <a:spLocks/>
          </p:cNvSpPr>
          <p:nvPr/>
        </p:nvSpPr>
        <p:spPr bwMode="auto">
          <a:xfrm>
            <a:off x="331788" y="2022475"/>
            <a:ext cx="5889625" cy="2784475"/>
          </a:xfrm>
          <a:custGeom>
            <a:avLst/>
            <a:gdLst>
              <a:gd name="T0" fmla="*/ 0 w 3710"/>
              <a:gd name="T1" fmla="*/ 2147483647 h 1754"/>
              <a:gd name="T2" fmla="*/ 0 w 3710"/>
              <a:gd name="T3" fmla="*/ 2147483647 h 1754"/>
              <a:gd name="T4" fmla="*/ 2147483647 w 3710"/>
              <a:gd name="T5" fmla="*/ 2147483647 h 1754"/>
              <a:gd name="T6" fmla="*/ 2147483647 w 3710"/>
              <a:gd name="T7" fmla="*/ 2147483647 h 1754"/>
              <a:gd name="T8" fmla="*/ 2147483647 w 3710"/>
              <a:gd name="T9" fmla="*/ 2147483647 h 1754"/>
              <a:gd name="T10" fmla="*/ 2147483647 w 3710"/>
              <a:gd name="T11" fmla="*/ 2147483647 h 1754"/>
              <a:gd name="T12" fmla="*/ 2147483647 w 3710"/>
              <a:gd name="T13" fmla="*/ 2147483647 h 1754"/>
              <a:gd name="T14" fmla="*/ 2147483647 w 3710"/>
              <a:gd name="T15" fmla="*/ 2147483647 h 1754"/>
              <a:gd name="T16" fmla="*/ 2147483647 w 3710"/>
              <a:gd name="T17" fmla="*/ 2147483647 h 1754"/>
              <a:gd name="T18" fmla="*/ 2147483647 w 3710"/>
              <a:gd name="T19" fmla="*/ 0 h 1754"/>
              <a:gd name="T20" fmla="*/ 2147483647 w 3710"/>
              <a:gd name="T21" fmla="*/ 0 h 1754"/>
              <a:gd name="T22" fmla="*/ 2147483647 w 3710"/>
              <a:gd name="T23" fmla="*/ 2147483647 h 1754"/>
              <a:gd name="T24" fmla="*/ 0 w 3710"/>
              <a:gd name="T25" fmla="*/ 2147483647 h 1754"/>
              <a:gd name="T26" fmla="*/ 0 w 3710"/>
              <a:gd name="T27" fmla="*/ 2147483647 h 17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10"/>
              <a:gd name="T43" fmla="*/ 0 h 1754"/>
              <a:gd name="T44" fmla="*/ 3710 w 3710"/>
              <a:gd name="T45" fmla="*/ 1754 h 17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10" h="1754">
                <a:moveTo>
                  <a:pt x="0" y="114"/>
                </a:moveTo>
                <a:lnTo>
                  <a:pt x="0" y="1571"/>
                </a:lnTo>
                <a:lnTo>
                  <a:pt x="105" y="1737"/>
                </a:lnTo>
                <a:lnTo>
                  <a:pt x="1912" y="1754"/>
                </a:lnTo>
                <a:lnTo>
                  <a:pt x="3352" y="1013"/>
                </a:lnTo>
                <a:lnTo>
                  <a:pt x="3596" y="725"/>
                </a:lnTo>
                <a:lnTo>
                  <a:pt x="3710" y="480"/>
                </a:lnTo>
                <a:lnTo>
                  <a:pt x="3710" y="140"/>
                </a:lnTo>
                <a:lnTo>
                  <a:pt x="3675" y="96"/>
                </a:lnTo>
                <a:lnTo>
                  <a:pt x="3465" y="0"/>
                </a:lnTo>
                <a:lnTo>
                  <a:pt x="140" y="0"/>
                </a:lnTo>
                <a:lnTo>
                  <a:pt x="62" y="18"/>
                </a:lnTo>
                <a:lnTo>
                  <a:pt x="0" y="53"/>
                </a:lnTo>
                <a:lnTo>
                  <a:pt x="0" y="114"/>
                </a:lnTo>
                <a:close/>
              </a:path>
            </a:pathLst>
          </a:custGeom>
          <a:solidFill>
            <a:srgbClr val="99CCFF"/>
          </a:solidFill>
          <a:ln w="12700">
            <a:noFill/>
            <a:round/>
            <a:headEnd type="none" w="sm" len="sm"/>
            <a:tailEnd type="none" w="sm" len="sm"/>
          </a:ln>
        </p:spPr>
        <p:txBody>
          <a:bodyPr/>
          <a:lstStyle/>
          <a:p>
            <a:endParaRPr lang="tr-TR"/>
          </a:p>
        </p:txBody>
      </p:sp>
      <p:sp>
        <p:nvSpPr>
          <p:cNvPr id="27651" name="Text Box 3"/>
          <p:cNvSpPr txBox="1">
            <a:spLocks noChangeArrowheads="1"/>
          </p:cNvSpPr>
          <p:nvPr/>
        </p:nvSpPr>
        <p:spPr bwMode="auto">
          <a:xfrm>
            <a:off x="768350" y="741363"/>
            <a:ext cx="1746250" cy="366712"/>
          </a:xfrm>
          <a:prstGeom prst="rect">
            <a:avLst/>
          </a:prstGeom>
          <a:noFill/>
          <a:ln w="12700">
            <a:noFill/>
            <a:miter lim="800000"/>
            <a:headEnd type="none" w="sm" len="sm"/>
            <a:tailEnd type="none" w="sm" len="sm"/>
          </a:ln>
        </p:spPr>
        <p:txBody>
          <a:bodyPr wrap="none">
            <a:spAutoFit/>
          </a:bodyPr>
          <a:lstStyle/>
          <a:p>
            <a:pPr eaLnBrk="0" hangingPunct="0"/>
            <a:r>
              <a:rPr lang="tr-TR" b="1"/>
              <a:t>KOLESTEROL</a:t>
            </a:r>
            <a:endParaRPr lang="en-US" b="1"/>
          </a:p>
        </p:txBody>
      </p:sp>
      <p:sp>
        <p:nvSpPr>
          <p:cNvPr id="27652" name="Text Box 4"/>
          <p:cNvSpPr txBox="1">
            <a:spLocks noChangeArrowheads="1"/>
          </p:cNvSpPr>
          <p:nvPr/>
        </p:nvSpPr>
        <p:spPr bwMode="auto">
          <a:xfrm>
            <a:off x="4244975" y="533400"/>
            <a:ext cx="819150" cy="366713"/>
          </a:xfrm>
          <a:prstGeom prst="rect">
            <a:avLst/>
          </a:prstGeom>
          <a:noFill/>
          <a:ln w="12700">
            <a:noFill/>
            <a:miter lim="800000"/>
            <a:headEnd type="none" w="sm" len="sm"/>
            <a:tailEnd type="none" w="sm" len="sm"/>
          </a:ln>
        </p:spPr>
        <p:txBody>
          <a:bodyPr wrap="none">
            <a:spAutoFit/>
          </a:bodyPr>
          <a:lstStyle/>
          <a:p>
            <a:pPr eaLnBrk="0" hangingPunct="0"/>
            <a:r>
              <a:rPr lang="tr-TR" b="1"/>
              <a:t>ACTH</a:t>
            </a:r>
            <a:endParaRPr lang="en-US" b="1"/>
          </a:p>
        </p:txBody>
      </p:sp>
      <p:sp>
        <p:nvSpPr>
          <p:cNvPr id="27653" name="Text Box 5"/>
          <p:cNvSpPr txBox="1">
            <a:spLocks noChangeArrowheads="1"/>
          </p:cNvSpPr>
          <p:nvPr/>
        </p:nvSpPr>
        <p:spPr bwMode="auto">
          <a:xfrm>
            <a:off x="6599238" y="838200"/>
            <a:ext cx="1974850" cy="366713"/>
          </a:xfrm>
          <a:prstGeom prst="rect">
            <a:avLst/>
          </a:prstGeom>
          <a:noFill/>
          <a:ln w="12700">
            <a:noFill/>
            <a:miter lim="800000"/>
            <a:headEnd type="none" w="sm" len="sm"/>
            <a:tailEnd type="none" w="sm" len="sm"/>
          </a:ln>
        </p:spPr>
        <p:txBody>
          <a:bodyPr wrap="none">
            <a:spAutoFit/>
          </a:bodyPr>
          <a:lstStyle/>
          <a:p>
            <a:pPr eaLnBrk="0" hangingPunct="0"/>
            <a:r>
              <a:rPr lang="tr-TR" b="1"/>
              <a:t>PREGNENOLON</a:t>
            </a:r>
            <a:endParaRPr lang="en-US" b="1"/>
          </a:p>
        </p:txBody>
      </p:sp>
      <p:sp>
        <p:nvSpPr>
          <p:cNvPr id="27654" name="Text Box 6"/>
          <p:cNvSpPr txBox="1">
            <a:spLocks noChangeArrowheads="1"/>
          </p:cNvSpPr>
          <p:nvPr/>
        </p:nvSpPr>
        <p:spPr bwMode="auto">
          <a:xfrm>
            <a:off x="6621463" y="1555750"/>
            <a:ext cx="1974850" cy="641350"/>
          </a:xfrm>
          <a:prstGeom prst="rect">
            <a:avLst/>
          </a:prstGeom>
          <a:noFill/>
          <a:ln w="12700">
            <a:noFill/>
            <a:miter lim="800000"/>
            <a:headEnd type="none" w="sm" len="sm"/>
            <a:tailEnd type="none" w="sm" len="sm"/>
          </a:ln>
        </p:spPr>
        <p:txBody>
          <a:bodyPr wrap="none">
            <a:spAutoFit/>
          </a:bodyPr>
          <a:lstStyle/>
          <a:p>
            <a:pPr eaLnBrk="0" hangingPunct="0"/>
            <a:r>
              <a:rPr lang="tr-TR" b="1"/>
              <a:t>17 </a:t>
            </a:r>
            <a:r>
              <a:rPr lang="tr-TR" b="1">
                <a:latin typeface="SymbolPS" pitchFamily="18" charset="2"/>
              </a:rPr>
              <a:t>a</a:t>
            </a:r>
            <a:r>
              <a:rPr lang="tr-TR" b="1"/>
              <a:t> –OH</a:t>
            </a:r>
          </a:p>
          <a:p>
            <a:pPr eaLnBrk="0" hangingPunct="0"/>
            <a:r>
              <a:rPr lang="tr-TR" b="1"/>
              <a:t>PREGNENOLON</a:t>
            </a:r>
            <a:endParaRPr lang="en-US" b="1"/>
          </a:p>
        </p:txBody>
      </p:sp>
      <p:sp>
        <p:nvSpPr>
          <p:cNvPr id="27655" name="Text Box 7"/>
          <p:cNvSpPr txBox="1">
            <a:spLocks noChangeArrowheads="1"/>
          </p:cNvSpPr>
          <p:nvPr/>
        </p:nvSpPr>
        <p:spPr bwMode="auto">
          <a:xfrm>
            <a:off x="6465888" y="2392363"/>
            <a:ext cx="1974850" cy="641350"/>
          </a:xfrm>
          <a:prstGeom prst="rect">
            <a:avLst/>
          </a:prstGeom>
          <a:noFill/>
          <a:ln w="12700">
            <a:noFill/>
            <a:miter lim="800000"/>
            <a:headEnd type="none" w="sm" len="sm"/>
            <a:tailEnd type="none" w="sm" len="sm"/>
          </a:ln>
        </p:spPr>
        <p:txBody>
          <a:bodyPr wrap="none">
            <a:spAutoFit/>
          </a:bodyPr>
          <a:lstStyle/>
          <a:p>
            <a:pPr eaLnBrk="0" hangingPunct="0"/>
            <a:r>
              <a:rPr lang="tr-TR" b="1"/>
              <a:t>DİHİDRO</a:t>
            </a:r>
          </a:p>
          <a:p>
            <a:pPr eaLnBrk="0" hangingPunct="0"/>
            <a:r>
              <a:rPr lang="tr-TR" b="1"/>
              <a:t>ANDROSTERON</a:t>
            </a:r>
            <a:endParaRPr lang="en-US" b="1"/>
          </a:p>
        </p:txBody>
      </p:sp>
      <p:sp>
        <p:nvSpPr>
          <p:cNvPr id="27656" name="Text Box 8"/>
          <p:cNvSpPr txBox="1">
            <a:spLocks noChangeArrowheads="1"/>
          </p:cNvSpPr>
          <p:nvPr/>
        </p:nvSpPr>
        <p:spPr bwMode="auto">
          <a:xfrm>
            <a:off x="6630988" y="3265488"/>
            <a:ext cx="1898650" cy="366712"/>
          </a:xfrm>
          <a:prstGeom prst="rect">
            <a:avLst/>
          </a:prstGeom>
          <a:noFill/>
          <a:ln w="12700">
            <a:noFill/>
            <a:miter lim="800000"/>
            <a:headEnd type="none" w="sm" len="sm"/>
            <a:tailEnd type="none" w="sm" len="sm"/>
          </a:ln>
        </p:spPr>
        <p:txBody>
          <a:bodyPr wrap="none">
            <a:spAutoFit/>
          </a:bodyPr>
          <a:lstStyle/>
          <a:p>
            <a:pPr eaLnBrk="0" hangingPunct="0"/>
            <a:r>
              <a:rPr lang="tr-TR" b="1"/>
              <a:t>TESTOSTERON</a:t>
            </a:r>
            <a:endParaRPr lang="en-US" b="1"/>
          </a:p>
        </p:txBody>
      </p:sp>
      <p:sp>
        <p:nvSpPr>
          <p:cNvPr id="27657" name="Text Box 9"/>
          <p:cNvSpPr txBox="1">
            <a:spLocks noChangeArrowheads="1"/>
          </p:cNvSpPr>
          <p:nvPr/>
        </p:nvSpPr>
        <p:spPr bwMode="auto">
          <a:xfrm>
            <a:off x="6896100" y="4167188"/>
            <a:ext cx="1504950" cy="366712"/>
          </a:xfrm>
          <a:prstGeom prst="rect">
            <a:avLst/>
          </a:prstGeom>
          <a:noFill/>
          <a:ln w="12700">
            <a:noFill/>
            <a:miter lim="800000"/>
            <a:headEnd type="none" w="sm" len="sm"/>
            <a:tailEnd type="none" w="sm" len="sm"/>
          </a:ln>
        </p:spPr>
        <p:txBody>
          <a:bodyPr wrap="none">
            <a:spAutoFit/>
          </a:bodyPr>
          <a:lstStyle/>
          <a:p>
            <a:pPr eaLnBrk="0" hangingPunct="0"/>
            <a:r>
              <a:rPr lang="tr-TR" b="1"/>
              <a:t>ESTRADIOL</a:t>
            </a:r>
            <a:endParaRPr lang="en-US" b="1"/>
          </a:p>
        </p:txBody>
      </p:sp>
      <p:sp>
        <p:nvSpPr>
          <p:cNvPr id="27658" name="Text Box 10"/>
          <p:cNvSpPr txBox="1">
            <a:spLocks noChangeArrowheads="1"/>
          </p:cNvSpPr>
          <p:nvPr/>
        </p:nvSpPr>
        <p:spPr bwMode="auto">
          <a:xfrm>
            <a:off x="6831013" y="5507038"/>
            <a:ext cx="1581150" cy="641350"/>
          </a:xfrm>
          <a:prstGeom prst="rect">
            <a:avLst/>
          </a:prstGeom>
          <a:noFill/>
          <a:ln w="12700">
            <a:noFill/>
            <a:miter lim="800000"/>
            <a:headEnd type="none" w="sm" len="sm"/>
            <a:tailEnd type="none" w="sm" len="sm"/>
          </a:ln>
        </p:spPr>
        <p:txBody>
          <a:bodyPr wrap="none">
            <a:spAutoFit/>
          </a:bodyPr>
          <a:lstStyle/>
          <a:p>
            <a:pPr eaLnBrk="0" hangingPunct="0"/>
            <a:r>
              <a:rPr lang="tr-TR" b="1"/>
              <a:t>ANDROGEN </a:t>
            </a:r>
          </a:p>
          <a:p>
            <a:pPr eaLnBrk="0" hangingPunct="0"/>
            <a:r>
              <a:rPr lang="tr-TR" b="1"/>
              <a:t>ESTROGEN</a:t>
            </a:r>
            <a:endParaRPr lang="en-US" b="1"/>
          </a:p>
        </p:txBody>
      </p:sp>
      <p:sp>
        <p:nvSpPr>
          <p:cNvPr id="27659" name="Text Box 11"/>
          <p:cNvSpPr txBox="1">
            <a:spLocks noChangeArrowheads="1"/>
          </p:cNvSpPr>
          <p:nvPr/>
        </p:nvSpPr>
        <p:spPr bwMode="auto">
          <a:xfrm>
            <a:off x="3657600" y="5783263"/>
            <a:ext cx="2292350" cy="366712"/>
          </a:xfrm>
          <a:prstGeom prst="rect">
            <a:avLst/>
          </a:prstGeom>
          <a:noFill/>
          <a:ln w="12700">
            <a:noFill/>
            <a:miter lim="800000"/>
            <a:headEnd type="none" w="sm" len="sm"/>
            <a:tailEnd type="none" w="sm" len="sm"/>
          </a:ln>
        </p:spPr>
        <p:txBody>
          <a:bodyPr wrap="none">
            <a:spAutoFit/>
          </a:bodyPr>
          <a:lstStyle/>
          <a:p>
            <a:pPr eaLnBrk="0" hangingPunct="0"/>
            <a:r>
              <a:rPr lang="tr-TR" b="1"/>
              <a:t>GLUKOKORTIKOID</a:t>
            </a:r>
            <a:endParaRPr lang="en-US" b="1"/>
          </a:p>
        </p:txBody>
      </p:sp>
      <p:sp>
        <p:nvSpPr>
          <p:cNvPr id="27660" name="Text Box 12"/>
          <p:cNvSpPr txBox="1">
            <a:spLocks noChangeArrowheads="1"/>
          </p:cNvSpPr>
          <p:nvPr/>
        </p:nvSpPr>
        <p:spPr bwMode="auto">
          <a:xfrm>
            <a:off x="776288" y="5673725"/>
            <a:ext cx="2041525" cy="641350"/>
          </a:xfrm>
          <a:prstGeom prst="rect">
            <a:avLst/>
          </a:prstGeom>
          <a:noFill/>
          <a:ln w="12700">
            <a:noFill/>
            <a:miter lim="800000"/>
            <a:headEnd type="none" w="sm" len="sm"/>
            <a:tailEnd type="none" w="sm" len="sm"/>
          </a:ln>
        </p:spPr>
        <p:txBody>
          <a:bodyPr>
            <a:spAutoFit/>
          </a:bodyPr>
          <a:lstStyle/>
          <a:p>
            <a:pPr eaLnBrk="0" hangingPunct="0"/>
            <a:r>
              <a:rPr lang="tr-TR" b="1"/>
              <a:t>MINERALO-KORTIKOID</a:t>
            </a:r>
            <a:endParaRPr lang="en-US" b="1"/>
          </a:p>
        </p:txBody>
      </p:sp>
      <p:sp>
        <p:nvSpPr>
          <p:cNvPr id="27661" name="Text Box 13"/>
          <p:cNvSpPr txBox="1">
            <a:spLocks noChangeArrowheads="1"/>
          </p:cNvSpPr>
          <p:nvPr/>
        </p:nvSpPr>
        <p:spPr bwMode="auto">
          <a:xfrm>
            <a:off x="698500" y="1476375"/>
            <a:ext cx="1962150" cy="366713"/>
          </a:xfrm>
          <a:prstGeom prst="rect">
            <a:avLst/>
          </a:prstGeom>
          <a:noFill/>
          <a:ln w="12700">
            <a:noFill/>
            <a:miter lim="800000"/>
            <a:headEnd type="none" w="sm" len="sm"/>
            <a:tailEnd type="none" w="sm" len="sm"/>
          </a:ln>
        </p:spPr>
        <p:txBody>
          <a:bodyPr wrap="none">
            <a:spAutoFit/>
          </a:bodyPr>
          <a:lstStyle/>
          <a:p>
            <a:pPr eaLnBrk="0" hangingPunct="0"/>
            <a:r>
              <a:rPr lang="tr-TR" b="1"/>
              <a:t>PROGESTERON</a:t>
            </a:r>
            <a:endParaRPr lang="en-US" b="1"/>
          </a:p>
        </p:txBody>
      </p:sp>
      <p:sp>
        <p:nvSpPr>
          <p:cNvPr id="27662" name="Text Box 14"/>
          <p:cNvSpPr txBox="1">
            <a:spLocks noChangeArrowheads="1"/>
          </p:cNvSpPr>
          <p:nvPr/>
        </p:nvSpPr>
        <p:spPr bwMode="auto">
          <a:xfrm>
            <a:off x="4116388" y="3181350"/>
            <a:ext cx="1365250" cy="366713"/>
          </a:xfrm>
          <a:prstGeom prst="rect">
            <a:avLst/>
          </a:prstGeom>
          <a:noFill/>
          <a:ln w="12700">
            <a:noFill/>
            <a:miter lim="800000"/>
            <a:headEnd type="none" w="sm" len="sm"/>
            <a:tailEnd type="none" w="sm" len="sm"/>
          </a:ln>
        </p:spPr>
        <p:txBody>
          <a:bodyPr wrap="none">
            <a:spAutoFit/>
          </a:bodyPr>
          <a:lstStyle/>
          <a:p>
            <a:pPr eaLnBrk="0" hangingPunct="0"/>
            <a:r>
              <a:rPr lang="tr-TR" b="1"/>
              <a:t>KORTISOL</a:t>
            </a:r>
            <a:endParaRPr lang="en-US" b="1"/>
          </a:p>
        </p:txBody>
      </p:sp>
      <p:sp>
        <p:nvSpPr>
          <p:cNvPr id="27663" name="Text Box 15"/>
          <p:cNvSpPr txBox="1">
            <a:spLocks noChangeArrowheads="1"/>
          </p:cNvSpPr>
          <p:nvPr/>
        </p:nvSpPr>
        <p:spPr bwMode="auto">
          <a:xfrm>
            <a:off x="3632200" y="2201863"/>
            <a:ext cx="2241550" cy="366712"/>
          </a:xfrm>
          <a:prstGeom prst="rect">
            <a:avLst/>
          </a:prstGeom>
          <a:noFill/>
          <a:ln w="12700">
            <a:noFill/>
            <a:miter lim="800000"/>
            <a:headEnd type="none" w="sm" len="sm"/>
            <a:tailEnd type="none" w="sm" len="sm"/>
          </a:ln>
        </p:spPr>
        <p:txBody>
          <a:bodyPr wrap="none">
            <a:spAutoFit/>
          </a:bodyPr>
          <a:lstStyle/>
          <a:p>
            <a:pPr eaLnBrk="0" hangingPunct="0"/>
            <a:r>
              <a:rPr lang="tr-TR" b="1"/>
              <a:t>DEOKSİKORTISOL</a:t>
            </a:r>
            <a:endParaRPr lang="en-US" b="1"/>
          </a:p>
        </p:txBody>
      </p:sp>
      <p:sp>
        <p:nvSpPr>
          <p:cNvPr id="27664" name="Text Box 16"/>
          <p:cNvSpPr txBox="1">
            <a:spLocks noChangeArrowheads="1"/>
          </p:cNvSpPr>
          <p:nvPr/>
        </p:nvSpPr>
        <p:spPr bwMode="auto">
          <a:xfrm>
            <a:off x="679450" y="4124325"/>
            <a:ext cx="1784350" cy="366713"/>
          </a:xfrm>
          <a:prstGeom prst="rect">
            <a:avLst/>
          </a:prstGeom>
          <a:noFill/>
          <a:ln w="12700">
            <a:noFill/>
            <a:miter lim="800000"/>
            <a:headEnd type="none" w="sm" len="sm"/>
            <a:tailEnd type="none" w="sm" len="sm"/>
          </a:ln>
        </p:spPr>
        <p:txBody>
          <a:bodyPr wrap="none">
            <a:spAutoFit/>
          </a:bodyPr>
          <a:lstStyle/>
          <a:p>
            <a:pPr eaLnBrk="0" hangingPunct="0"/>
            <a:r>
              <a:rPr lang="tr-TR" b="1"/>
              <a:t>ALDOSTERON</a:t>
            </a:r>
            <a:endParaRPr lang="en-US" b="1"/>
          </a:p>
        </p:txBody>
      </p:sp>
      <p:sp>
        <p:nvSpPr>
          <p:cNvPr id="27665" name="Text Box 17"/>
          <p:cNvSpPr txBox="1">
            <a:spLocks noChangeArrowheads="1"/>
          </p:cNvSpPr>
          <p:nvPr/>
        </p:nvSpPr>
        <p:spPr bwMode="auto">
          <a:xfrm>
            <a:off x="541338" y="3152775"/>
            <a:ext cx="2190750" cy="366713"/>
          </a:xfrm>
          <a:prstGeom prst="rect">
            <a:avLst/>
          </a:prstGeom>
          <a:noFill/>
          <a:ln w="12700">
            <a:noFill/>
            <a:miter lim="800000"/>
            <a:headEnd type="none" w="sm" len="sm"/>
            <a:tailEnd type="none" w="sm" len="sm"/>
          </a:ln>
        </p:spPr>
        <p:txBody>
          <a:bodyPr wrap="none">
            <a:spAutoFit/>
          </a:bodyPr>
          <a:lstStyle/>
          <a:p>
            <a:pPr eaLnBrk="0" hangingPunct="0"/>
            <a:r>
              <a:rPr lang="tr-TR" b="1"/>
              <a:t>KORTICOSTERON</a:t>
            </a:r>
            <a:endParaRPr lang="en-US" b="1"/>
          </a:p>
        </p:txBody>
      </p:sp>
      <p:sp>
        <p:nvSpPr>
          <p:cNvPr id="27666" name="Text Box 18"/>
          <p:cNvSpPr txBox="1">
            <a:spLocks noChangeArrowheads="1"/>
          </p:cNvSpPr>
          <p:nvPr/>
        </p:nvSpPr>
        <p:spPr bwMode="auto">
          <a:xfrm>
            <a:off x="430213" y="2209800"/>
            <a:ext cx="2190750" cy="641350"/>
          </a:xfrm>
          <a:prstGeom prst="rect">
            <a:avLst/>
          </a:prstGeom>
          <a:noFill/>
          <a:ln w="12700">
            <a:noFill/>
            <a:miter lim="800000"/>
            <a:headEnd type="none" w="sm" len="sm"/>
            <a:tailEnd type="none" w="sm" len="sm"/>
          </a:ln>
        </p:spPr>
        <p:txBody>
          <a:bodyPr wrap="none">
            <a:spAutoFit/>
          </a:bodyPr>
          <a:lstStyle/>
          <a:p>
            <a:pPr eaLnBrk="0" hangingPunct="0"/>
            <a:r>
              <a:rPr lang="tr-TR" b="1"/>
              <a:t>DEOKSİKORTIKO-</a:t>
            </a:r>
          </a:p>
          <a:p>
            <a:pPr eaLnBrk="0" hangingPunct="0"/>
            <a:r>
              <a:rPr lang="tr-TR" b="1"/>
              <a:t>STERON</a:t>
            </a:r>
            <a:endParaRPr lang="en-US" b="1"/>
          </a:p>
        </p:txBody>
      </p:sp>
      <p:sp>
        <p:nvSpPr>
          <p:cNvPr id="27667" name="Text Box 19"/>
          <p:cNvSpPr txBox="1">
            <a:spLocks noChangeArrowheads="1"/>
          </p:cNvSpPr>
          <p:nvPr/>
        </p:nvSpPr>
        <p:spPr bwMode="auto">
          <a:xfrm>
            <a:off x="3844925" y="1414463"/>
            <a:ext cx="1962150" cy="641350"/>
          </a:xfrm>
          <a:prstGeom prst="rect">
            <a:avLst/>
          </a:prstGeom>
          <a:noFill/>
          <a:ln w="12700">
            <a:noFill/>
            <a:miter lim="800000"/>
            <a:headEnd type="none" w="sm" len="sm"/>
            <a:tailEnd type="none" w="sm" len="sm"/>
          </a:ln>
        </p:spPr>
        <p:txBody>
          <a:bodyPr wrap="none">
            <a:spAutoFit/>
          </a:bodyPr>
          <a:lstStyle/>
          <a:p>
            <a:pPr eaLnBrk="0" hangingPunct="0"/>
            <a:r>
              <a:rPr lang="tr-TR" b="1" dirty="0"/>
              <a:t>17 </a:t>
            </a:r>
            <a:r>
              <a:rPr lang="tr-TR" b="1" dirty="0">
                <a:latin typeface="SymbolPS" pitchFamily="18" charset="2"/>
              </a:rPr>
              <a:t>a</a:t>
            </a:r>
            <a:r>
              <a:rPr lang="tr-TR" b="1" dirty="0"/>
              <a:t> –OH</a:t>
            </a:r>
          </a:p>
          <a:p>
            <a:pPr eaLnBrk="0" hangingPunct="0"/>
            <a:r>
              <a:rPr lang="tr-TR" b="1" dirty="0"/>
              <a:t>PROGESTERON</a:t>
            </a:r>
            <a:endParaRPr lang="en-US" b="1" dirty="0"/>
          </a:p>
        </p:txBody>
      </p:sp>
      <p:sp>
        <p:nvSpPr>
          <p:cNvPr id="27668" name="Line 20"/>
          <p:cNvSpPr>
            <a:spLocks noChangeShapeType="1"/>
          </p:cNvSpPr>
          <p:nvPr/>
        </p:nvSpPr>
        <p:spPr bwMode="auto">
          <a:xfrm>
            <a:off x="2743200" y="984250"/>
            <a:ext cx="3795713" cy="0"/>
          </a:xfrm>
          <a:prstGeom prst="line">
            <a:avLst/>
          </a:prstGeom>
          <a:noFill/>
          <a:ln w="38100">
            <a:solidFill>
              <a:srgbClr val="FF0000"/>
            </a:solidFill>
            <a:round/>
            <a:headEnd type="none" w="sm" len="sm"/>
            <a:tailEnd type="triangle" w="sm" len="sm"/>
          </a:ln>
        </p:spPr>
        <p:txBody>
          <a:bodyPr/>
          <a:lstStyle/>
          <a:p>
            <a:endParaRPr lang="tr-TR"/>
          </a:p>
        </p:txBody>
      </p:sp>
      <p:sp>
        <p:nvSpPr>
          <p:cNvPr id="27669" name="Line 21"/>
          <p:cNvSpPr>
            <a:spLocks noChangeShapeType="1"/>
          </p:cNvSpPr>
          <p:nvPr/>
        </p:nvSpPr>
        <p:spPr bwMode="auto">
          <a:xfrm flipH="1">
            <a:off x="2259013" y="1039813"/>
            <a:ext cx="4281487" cy="469900"/>
          </a:xfrm>
          <a:prstGeom prst="line">
            <a:avLst/>
          </a:prstGeom>
          <a:noFill/>
          <a:ln w="38100">
            <a:solidFill>
              <a:srgbClr val="FF0000"/>
            </a:solidFill>
            <a:round/>
            <a:headEnd type="none" w="sm" len="sm"/>
            <a:tailEnd type="triangle" w="sm" len="sm"/>
          </a:ln>
        </p:spPr>
        <p:txBody>
          <a:bodyPr/>
          <a:lstStyle/>
          <a:p>
            <a:endParaRPr lang="tr-TR"/>
          </a:p>
        </p:txBody>
      </p:sp>
      <p:sp>
        <p:nvSpPr>
          <p:cNvPr id="27670" name="Line 22"/>
          <p:cNvSpPr>
            <a:spLocks noChangeShapeType="1"/>
          </p:cNvSpPr>
          <p:nvPr/>
        </p:nvSpPr>
        <p:spPr bwMode="auto">
          <a:xfrm>
            <a:off x="1662113" y="1870075"/>
            <a:ext cx="0" cy="277813"/>
          </a:xfrm>
          <a:prstGeom prst="line">
            <a:avLst/>
          </a:prstGeom>
          <a:noFill/>
          <a:ln w="38100">
            <a:solidFill>
              <a:srgbClr val="FF0000"/>
            </a:solidFill>
            <a:round/>
            <a:headEnd type="none" w="sm" len="sm"/>
            <a:tailEnd type="triangle" w="sm" len="sm"/>
          </a:ln>
        </p:spPr>
        <p:txBody>
          <a:bodyPr/>
          <a:lstStyle/>
          <a:p>
            <a:endParaRPr lang="tr-TR"/>
          </a:p>
        </p:txBody>
      </p:sp>
      <p:sp>
        <p:nvSpPr>
          <p:cNvPr id="27671" name="Line 23"/>
          <p:cNvSpPr>
            <a:spLocks noChangeShapeType="1"/>
          </p:cNvSpPr>
          <p:nvPr/>
        </p:nvSpPr>
        <p:spPr bwMode="auto">
          <a:xfrm>
            <a:off x="1649413" y="2784475"/>
            <a:ext cx="0" cy="307975"/>
          </a:xfrm>
          <a:prstGeom prst="line">
            <a:avLst/>
          </a:prstGeom>
          <a:noFill/>
          <a:ln w="38100">
            <a:solidFill>
              <a:srgbClr val="FF0000"/>
            </a:solidFill>
            <a:round/>
            <a:headEnd type="none" w="sm" len="sm"/>
            <a:tailEnd type="triangle" w="sm" len="sm"/>
          </a:ln>
        </p:spPr>
        <p:txBody>
          <a:bodyPr/>
          <a:lstStyle/>
          <a:p>
            <a:endParaRPr lang="tr-TR"/>
          </a:p>
        </p:txBody>
      </p:sp>
      <p:sp>
        <p:nvSpPr>
          <p:cNvPr id="27672" name="Line 24"/>
          <p:cNvSpPr>
            <a:spLocks noChangeShapeType="1"/>
          </p:cNvSpPr>
          <p:nvPr/>
        </p:nvSpPr>
        <p:spPr bwMode="auto">
          <a:xfrm>
            <a:off x="1676400" y="3505200"/>
            <a:ext cx="0" cy="457200"/>
          </a:xfrm>
          <a:prstGeom prst="line">
            <a:avLst/>
          </a:prstGeom>
          <a:noFill/>
          <a:ln w="38100">
            <a:solidFill>
              <a:srgbClr val="FF0000"/>
            </a:solidFill>
            <a:round/>
            <a:headEnd type="none" w="sm" len="sm"/>
            <a:tailEnd type="triangle" w="sm" len="sm"/>
          </a:ln>
        </p:spPr>
        <p:txBody>
          <a:bodyPr/>
          <a:lstStyle/>
          <a:p>
            <a:endParaRPr lang="tr-TR"/>
          </a:p>
        </p:txBody>
      </p:sp>
      <p:sp>
        <p:nvSpPr>
          <p:cNvPr id="27673" name="Line 25"/>
          <p:cNvSpPr>
            <a:spLocks noChangeShapeType="1"/>
          </p:cNvSpPr>
          <p:nvPr/>
        </p:nvSpPr>
        <p:spPr bwMode="auto">
          <a:xfrm>
            <a:off x="4627563" y="2590800"/>
            <a:ext cx="0" cy="471488"/>
          </a:xfrm>
          <a:prstGeom prst="line">
            <a:avLst/>
          </a:prstGeom>
          <a:noFill/>
          <a:ln w="38100">
            <a:solidFill>
              <a:srgbClr val="FF0000"/>
            </a:solidFill>
            <a:round/>
            <a:headEnd type="none" w="sm" len="sm"/>
            <a:tailEnd type="triangle" w="sm" len="sm"/>
          </a:ln>
        </p:spPr>
        <p:txBody>
          <a:bodyPr/>
          <a:lstStyle/>
          <a:p>
            <a:endParaRPr lang="tr-TR"/>
          </a:p>
        </p:txBody>
      </p:sp>
      <p:sp>
        <p:nvSpPr>
          <p:cNvPr id="27674" name="Line 26"/>
          <p:cNvSpPr>
            <a:spLocks noChangeShapeType="1"/>
          </p:cNvSpPr>
          <p:nvPr/>
        </p:nvSpPr>
        <p:spPr bwMode="auto">
          <a:xfrm>
            <a:off x="4633913" y="1998663"/>
            <a:ext cx="0" cy="277812"/>
          </a:xfrm>
          <a:prstGeom prst="line">
            <a:avLst/>
          </a:prstGeom>
          <a:noFill/>
          <a:ln w="38100">
            <a:solidFill>
              <a:srgbClr val="FF0000"/>
            </a:solidFill>
            <a:round/>
            <a:headEnd type="none" w="sm" len="sm"/>
            <a:tailEnd type="triangle" w="sm" len="sm"/>
          </a:ln>
        </p:spPr>
        <p:txBody>
          <a:bodyPr/>
          <a:lstStyle/>
          <a:p>
            <a:endParaRPr lang="tr-TR"/>
          </a:p>
        </p:txBody>
      </p:sp>
      <p:sp>
        <p:nvSpPr>
          <p:cNvPr id="27675" name="Line 27"/>
          <p:cNvSpPr>
            <a:spLocks noChangeShapeType="1"/>
          </p:cNvSpPr>
          <p:nvPr/>
        </p:nvSpPr>
        <p:spPr bwMode="auto">
          <a:xfrm>
            <a:off x="2814638" y="1643063"/>
            <a:ext cx="985837" cy="0"/>
          </a:xfrm>
          <a:prstGeom prst="line">
            <a:avLst/>
          </a:prstGeom>
          <a:noFill/>
          <a:ln w="38100">
            <a:solidFill>
              <a:srgbClr val="FF0000"/>
            </a:solidFill>
            <a:round/>
            <a:headEnd type="none" w="sm" len="sm"/>
            <a:tailEnd type="triangle" w="sm" len="sm"/>
          </a:ln>
        </p:spPr>
        <p:txBody>
          <a:bodyPr/>
          <a:lstStyle/>
          <a:p>
            <a:endParaRPr lang="tr-TR"/>
          </a:p>
        </p:txBody>
      </p:sp>
      <p:sp>
        <p:nvSpPr>
          <p:cNvPr id="27676" name="Line 28"/>
          <p:cNvSpPr>
            <a:spLocks noChangeShapeType="1"/>
          </p:cNvSpPr>
          <p:nvPr/>
        </p:nvSpPr>
        <p:spPr bwMode="auto">
          <a:xfrm>
            <a:off x="7505700" y="1198563"/>
            <a:ext cx="0" cy="277812"/>
          </a:xfrm>
          <a:prstGeom prst="line">
            <a:avLst/>
          </a:prstGeom>
          <a:noFill/>
          <a:ln w="38100">
            <a:solidFill>
              <a:srgbClr val="FF0000"/>
            </a:solidFill>
            <a:round/>
            <a:headEnd type="none" w="sm" len="sm"/>
            <a:tailEnd type="triangle" w="sm" len="sm"/>
          </a:ln>
        </p:spPr>
        <p:txBody>
          <a:bodyPr/>
          <a:lstStyle/>
          <a:p>
            <a:endParaRPr lang="tr-TR"/>
          </a:p>
        </p:txBody>
      </p:sp>
      <p:sp>
        <p:nvSpPr>
          <p:cNvPr id="27677" name="Line 29"/>
          <p:cNvSpPr>
            <a:spLocks noChangeShapeType="1"/>
          </p:cNvSpPr>
          <p:nvPr/>
        </p:nvSpPr>
        <p:spPr bwMode="auto">
          <a:xfrm>
            <a:off x="7505700" y="2155825"/>
            <a:ext cx="0" cy="277813"/>
          </a:xfrm>
          <a:prstGeom prst="line">
            <a:avLst/>
          </a:prstGeom>
          <a:noFill/>
          <a:ln w="38100">
            <a:solidFill>
              <a:srgbClr val="FF0000"/>
            </a:solidFill>
            <a:round/>
            <a:headEnd type="none" w="sm" len="sm"/>
            <a:tailEnd type="triangle" w="sm" len="sm"/>
          </a:ln>
        </p:spPr>
        <p:txBody>
          <a:bodyPr/>
          <a:lstStyle/>
          <a:p>
            <a:endParaRPr lang="tr-TR"/>
          </a:p>
        </p:txBody>
      </p:sp>
      <p:sp>
        <p:nvSpPr>
          <p:cNvPr id="27678" name="Line 30"/>
          <p:cNvSpPr>
            <a:spLocks noChangeShapeType="1"/>
          </p:cNvSpPr>
          <p:nvPr/>
        </p:nvSpPr>
        <p:spPr bwMode="auto">
          <a:xfrm>
            <a:off x="7505700" y="3013075"/>
            <a:ext cx="0" cy="277813"/>
          </a:xfrm>
          <a:prstGeom prst="line">
            <a:avLst/>
          </a:prstGeom>
          <a:noFill/>
          <a:ln w="38100">
            <a:solidFill>
              <a:srgbClr val="FF0000"/>
            </a:solidFill>
            <a:round/>
            <a:headEnd type="none" w="sm" len="sm"/>
            <a:tailEnd type="triangle" w="sm" len="sm"/>
          </a:ln>
        </p:spPr>
        <p:txBody>
          <a:bodyPr/>
          <a:lstStyle/>
          <a:p>
            <a:endParaRPr lang="tr-TR"/>
          </a:p>
        </p:txBody>
      </p:sp>
      <p:sp>
        <p:nvSpPr>
          <p:cNvPr id="27679" name="Line 31"/>
          <p:cNvSpPr>
            <a:spLocks noChangeShapeType="1"/>
          </p:cNvSpPr>
          <p:nvPr/>
        </p:nvSpPr>
        <p:spPr bwMode="auto">
          <a:xfrm>
            <a:off x="7505700" y="3741738"/>
            <a:ext cx="0" cy="277812"/>
          </a:xfrm>
          <a:prstGeom prst="line">
            <a:avLst/>
          </a:prstGeom>
          <a:noFill/>
          <a:ln w="38100">
            <a:solidFill>
              <a:srgbClr val="FF0000"/>
            </a:solidFill>
            <a:round/>
            <a:headEnd type="none" w="sm" len="sm"/>
            <a:tailEnd type="triangle" w="sm" len="sm"/>
          </a:ln>
        </p:spPr>
        <p:txBody>
          <a:bodyPr/>
          <a:lstStyle/>
          <a:p>
            <a:endParaRPr lang="tr-T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Steroidogenic pathway for cortisol, aldosterone, ..."/>
          <p:cNvPicPr>
            <a:picLocks noChangeAspect="1" noChangeArrowheads="1"/>
          </p:cNvPicPr>
          <p:nvPr/>
        </p:nvPicPr>
        <p:blipFill>
          <a:blip r:embed="rId4"/>
          <a:srcRect/>
          <a:stretch>
            <a:fillRect/>
          </a:stretch>
        </p:blipFill>
        <p:spPr bwMode="auto">
          <a:xfrm>
            <a:off x="611188" y="260350"/>
            <a:ext cx="7848600" cy="6059488"/>
          </a:xfrm>
          <a:prstGeom prst="rect">
            <a:avLst/>
          </a:prstGeom>
          <a:noFill/>
          <a:ln w="9525">
            <a:noFill/>
            <a:miter lim="800000"/>
            <a:headEnd/>
            <a:tailEnd/>
          </a:ln>
        </p:spPr>
      </p:pic>
      <p:sp>
        <p:nvSpPr>
          <p:cNvPr id="1028" name="Rectangle 3"/>
          <p:cNvSpPr>
            <a:spLocks noChangeArrowheads="1"/>
          </p:cNvSpPr>
          <p:nvPr/>
        </p:nvSpPr>
        <p:spPr bwMode="auto">
          <a:xfrm>
            <a:off x="1042988" y="6237288"/>
            <a:ext cx="7200900" cy="381000"/>
          </a:xfrm>
          <a:prstGeom prst="rect">
            <a:avLst/>
          </a:prstGeom>
          <a:solidFill>
            <a:srgbClr val="003399"/>
          </a:solidFill>
          <a:ln w="9525">
            <a:noFill/>
            <a:miter lim="800000"/>
            <a:headEnd/>
            <a:tailEnd/>
          </a:ln>
        </p:spPr>
        <p:txBody>
          <a:bodyPr anchor="ctr"/>
          <a:lstStyle/>
          <a:p>
            <a:pPr algn="ctr"/>
            <a:r>
              <a:rPr lang="tr-TR" sz="2400" dirty="0">
                <a:solidFill>
                  <a:schemeClr val="bg1"/>
                </a:solidFill>
                <a:cs typeface="Arial" charset="0"/>
              </a:rPr>
              <a:t>Adrenal </a:t>
            </a:r>
            <a:r>
              <a:rPr lang="tr-TR" sz="2400" dirty="0" err="1">
                <a:solidFill>
                  <a:schemeClr val="bg1"/>
                </a:solidFill>
              </a:rPr>
              <a:t>Korteks</a:t>
            </a:r>
            <a:r>
              <a:rPr lang="tr-TR" sz="2400" dirty="0" err="1">
                <a:solidFill>
                  <a:schemeClr val="bg1"/>
                </a:solidFill>
                <a:cs typeface="Arial" charset="0"/>
              </a:rPr>
              <a:t>deki</a:t>
            </a:r>
            <a:r>
              <a:rPr lang="tr-TR" sz="2400" dirty="0">
                <a:solidFill>
                  <a:schemeClr val="bg1"/>
                </a:solidFill>
                <a:cs typeface="Arial" charset="0"/>
              </a:rPr>
              <a:t> </a:t>
            </a:r>
            <a:r>
              <a:rPr lang="tr-TR" sz="2400" dirty="0" err="1">
                <a:solidFill>
                  <a:schemeClr val="bg1"/>
                </a:solidFill>
                <a:cs typeface="Arial" charset="0"/>
              </a:rPr>
              <a:t>Steroidogenez</a:t>
            </a:r>
            <a:r>
              <a:rPr lang="tr-TR" sz="2400" dirty="0">
                <a:solidFill>
                  <a:schemeClr val="bg1"/>
                </a:solidFill>
                <a:cs typeface="Arial" charset="0"/>
              </a:rPr>
              <a:t> Basamaklar</a:t>
            </a:r>
            <a:r>
              <a:rPr lang="tr-TR" sz="2400" dirty="0">
                <a:solidFill>
                  <a:schemeClr val="bg1"/>
                </a:solidFill>
              </a:rPr>
              <a:t>ı</a:t>
            </a:r>
            <a:r>
              <a:rPr lang="en-US" sz="2400" dirty="0">
                <a:solidFill>
                  <a:schemeClr val="bg1"/>
                </a:solidFill>
              </a:rPr>
              <a:t> </a:t>
            </a:r>
          </a:p>
        </p:txBody>
      </p:sp>
      <p:sp>
        <p:nvSpPr>
          <p:cNvPr id="1029" name="AutoShape 4"/>
          <p:cNvSpPr>
            <a:spLocks noChangeArrowheads="1"/>
          </p:cNvSpPr>
          <p:nvPr/>
        </p:nvSpPr>
        <p:spPr bwMode="auto">
          <a:xfrm rot="5400000">
            <a:off x="-1331913" y="2924176"/>
            <a:ext cx="5400675" cy="2089150"/>
          </a:xfrm>
          <a:prstGeom prst="homePlate">
            <a:avLst>
              <a:gd name="adj" fmla="val 64628"/>
            </a:avLst>
          </a:prstGeom>
          <a:noFill/>
          <a:ln w="9525">
            <a:solidFill>
              <a:schemeClr val="tx1"/>
            </a:solidFill>
            <a:miter lim="800000"/>
            <a:headEnd/>
            <a:tailEnd/>
          </a:ln>
        </p:spPr>
        <p:txBody>
          <a:bodyPr wrap="none" anchor="ctr"/>
          <a:lstStyle/>
          <a:p>
            <a:endParaRPr lang="tr-TR"/>
          </a:p>
        </p:txBody>
      </p:sp>
      <p:sp>
        <p:nvSpPr>
          <p:cNvPr id="1030" name="AutoShape 5"/>
          <p:cNvSpPr>
            <a:spLocks noChangeArrowheads="1"/>
          </p:cNvSpPr>
          <p:nvPr/>
        </p:nvSpPr>
        <p:spPr bwMode="auto">
          <a:xfrm rot="5400000">
            <a:off x="1404144" y="2204244"/>
            <a:ext cx="4392612" cy="2089150"/>
          </a:xfrm>
          <a:prstGeom prst="homePlate">
            <a:avLst>
              <a:gd name="adj" fmla="val 52565"/>
            </a:avLst>
          </a:prstGeom>
          <a:noFill/>
          <a:ln w="9525">
            <a:solidFill>
              <a:schemeClr val="tx1"/>
            </a:solidFill>
            <a:miter lim="800000"/>
            <a:headEnd/>
            <a:tailEnd/>
          </a:ln>
        </p:spPr>
        <p:txBody>
          <a:bodyPr wrap="none" anchor="ctr"/>
          <a:lstStyle/>
          <a:p>
            <a:endParaRPr lang="tr-TR"/>
          </a:p>
        </p:txBody>
      </p:sp>
      <p:sp>
        <p:nvSpPr>
          <p:cNvPr id="1031" name="AutoShape 6"/>
          <p:cNvSpPr>
            <a:spLocks noChangeArrowheads="1"/>
          </p:cNvSpPr>
          <p:nvPr/>
        </p:nvSpPr>
        <p:spPr bwMode="auto">
          <a:xfrm>
            <a:off x="4643438" y="260350"/>
            <a:ext cx="4500562" cy="2447925"/>
          </a:xfrm>
          <a:prstGeom prst="homePlate">
            <a:avLst>
              <a:gd name="adj" fmla="val 45963"/>
            </a:avLst>
          </a:prstGeom>
          <a:noFill/>
          <a:ln w="9525">
            <a:solidFill>
              <a:schemeClr val="tx1"/>
            </a:solidFill>
            <a:miter lim="800000"/>
            <a:headEnd/>
            <a:tailEnd/>
          </a:ln>
        </p:spPr>
        <p:txBody>
          <a:bodyPr wrap="none" anchor="ctr"/>
          <a:lstStyle/>
          <a:p>
            <a:endParaRPr lang="tr-TR"/>
          </a:p>
        </p:txBody>
      </p:sp>
      <p:sp>
        <p:nvSpPr>
          <p:cNvPr id="78859" name="Oval 11"/>
          <p:cNvSpPr>
            <a:spLocks noChangeArrowheads="1"/>
          </p:cNvSpPr>
          <p:nvPr/>
        </p:nvSpPr>
        <p:spPr bwMode="auto">
          <a:xfrm>
            <a:off x="3924300" y="0"/>
            <a:ext cx="5219700" cy="3816350"/>
          </a:xfrm>
          <a:prstGeom prst="ellipse">
            <a:avLst/>
          </a:prstGeom>
          <a:noFill/>
          <a:ln w="9525">
            <a:solidFill>
              <a:schemeClr val="tx1"/>
            </a:solidFill>
            <a:round/>
            <a:headEnd/>
            <a:tailEnd/>
          </a:ln>
          <a:effectLst>
            <a:prstShdw prst="shdw18" dist="17961" dir="13500000">
              <a:schemeClr val="tx1">
                <a:gamma/>
                <a:shade val="60000"/>
                <a:invGamma/>
              </a:schemeClr>
            </a:prstShdw>
          </a:effectLst>
        </p:spPr>
        <p:txBody>
          <a:bodyPr wrap="none" anchor="ctr"/>
          <a:lstStyle/>
          <a:p>
            <a:pPr>
              <a:defRPr/>
            </a:pPr>
            <a:endParaRPr lang="tr-TR"/>
          </a:p>
        </p:txBody>
      </p:sp>
      <p:pic>
        <p:nvPicPr>
          <p:cNvPr id="78860" name="Picture 2" descr="Ambiguous%20genitalia%20-%20Congenital%20adrenal%20hyperplasia"/>
          <p:cNvPicPr>
            <a:picLocks noChangeAspect="1" noChangeArrowheads="1"/>
          </p:cNvPicPr>
          <p:nvPr/>
        </p:nvPicPr>
        <p:blipFill>
          <a:blip r:embed="rId5"/>
          <a:srcRect/>
          <a:stretch>
            <a:fillRect/>
          </a:stretch>
        </p:blipFill>
        <p:spPr bwMode="auto">
          <a:xfrm>
            <a:off x="4067175" y="1268413"/>
            <a:ext cx="4568825" cy="3427412"/>
          </a:xfrm>
          <a:prstGeom prst="rect">
            <a:avLst/>
          </a:prstGeom>
          <a:noFill/>
          <a:ln w="9525">
            <a:noFill/>
            <a:miter lim="800000"/>
            <a:headEnd/>
            <a:tailEnd/>
          </a:ln>
        </p:spPr>
      </p:pic>
      <p:graphicFrame>
        <p:nvGraphicFramePr>
          <p:cNvPr id="194564" name="Object 4"/>
          <p:cNvGraphicFramePr>
            <a:graphicFrameLocks noChangeAspect="1"/>
          </p:cNvGraphicFramePr>
          <p:nvPr/>
        </p:nvGraphicFramePr>
        <p:xfrm>
          <a:off x="2555875" y="981075"/>
          <a:ext cx="5976938" cy="4602163"/>
        </p:xfrm>
        <a:graphic>
          <a:graphicData uri="http://schemas.openxmlformats.org/presentationml/2006/ole">
            <p:oleObj spid="_x0000_s59394" name="Image" r:id="rId6" imgW="4339939" imgH="266582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859"/>
                                        </p:tgtEl>
                                        <p:attrNameLst>
                                          <p:attrName>style.visibility</p:attrName>
                                        </p:attrNameLst>
                                      </p:cBhvr>
                                      <p:to>
                                        <p:strVal val="visible"/>
                                      </p:to>
                                    </p:set>
                                    <p:anim calcmode="lin" valueType="num">
                                      <p:cBhvr additive="base">
                                        <p:cTn id="7" dur="500" fill="hold"/>
                                        <p:tgtEl>
                                          <p:spTgt spid="78859"/>
                                        </p:tgtEl>
                                        <p:attrNameLst>
                                          <p:attrName>ppt_x</p:attrName>
                                        </p:attrNameLst>
                                      </p:cBhvr>
                                      <p:tavLst>
                                        <p:tav tm="0">
                                          <p:val>
                                            <p:strVal val="#ppt_x"/>
                                          </p:val>
                                        </p:tav>
                                        <p:tav tm="100000">
                                          <p:val>
                                            <p:strVal val="#ppt_x"/>
                                          </p:val>
                                        </p:tav>
                                      </p:tavLst>
                                    </p:anim>
                                    <p:anim calcmode="lin" valueType="num">
                                      <p:cBhvr additive="base">
                                        <p:cTn id="8" dur="500" fill="hold"/>
                                        <p:tgtEl>
                                          <p:spTgt spid="788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8860"/>
                                        </p:tgtEl>
                                        <p:attrNameLst>
                                          <p:attrName>style.visibility</p:attrName>
                                        </p:attrNameLst>
                                      </p:cBhvr>
                                      <p:to>
                                        <p:strVal val="visible"/>
                                      </p:to>
                                    </p:set>
                                    <p:anim calcmode="lin" valueType="num">
                                      <p:cBhvr additive="base">
                                        <p:cTn id="13" dur="500" fill="hold"/>
                                        <p:tgtEl>
                                          <p:spTgt spid="78860"/>
                                        </p:tgtEl>
                                        <p:attrNameLst>
                                          <p:attrName>ppt_x</p:attrName>
                                        </p:attrNameLst>
                                      </p:cBhvr>
                                      <p:tavLst>
                                        <p:tav tm="0">
                                          <p:val>
                                            <p:strVal val="#ppt_x"/>
                                          </p:val>
                                        </p:tav>
                                        <p:tav tm="100000">
                                          <p:val>
                                            <p:strVal val="#ppt_x"/>
                                          </p:val>
                                        </p:tav>
                                      </p:tavLst>
                                    </p:anim>
                                    <p:anim calcmode="lin" valueType="num">
                                      <p:cBhvr additive="base">
                                        <p:cTn id="14" dur="500" fill="hold"/>
                                        <p:tgtEl>
                                          <p:spTgt spid="788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78860"/>
                                        </p:tgtEl>
                                        <p:attrNameLst>
                                          <p:attrName>ppt_x</p:attrName>
                                        </p:attrNameLst>
                                      </p:cBhvr>
                                      <p:tavLst>
                                        <p:tav tm="0">
                                          <p:val>
                                            <p:strVal val="ppt_x"/>
                                          </p:val>
                                        </p:tav>
                                        <p:tav tm="100000">
                                          <p:val>
                                            <p:strVal val="ppt_x"/>
                                          </p:val>
                                        </p:tav>
                                      </p:tavLst>
                                    </p:anim>
                                    <p:anim calcmode="lin" valueType="num">
                                      <p:cBhvr additive="base">
                                        <p:cTn id="19" dur="500"/>
                                        <p:tgtEl>
                                          <p:spTgt spid="78860"/>
                                        </p:tgtEl>
                                        <p:attrNameLst>
                                          <p:attrName>ppt_y</p:attrName>
                                        </p:attrNameLst>
                                      </p:cBhvr>
                                      <p:tavLst>
                                        <p:tav tm="0">
                                          <p:val>
                                            <p:strVal val="ppt_y"/>
                                          </p:val>
                                        </p:tav>
                                        <p:tav tm="100000">
                                          <p:val>
                                            <p:strVal val="1+ppt_h/2"/>
                                          </p:val>
                                        </p:tav>
                                      </p:tavLst>
                                    </p:anim>
                                    <p:set>
                                      <p:cBhvr>
                                        <p:cTn id="20" dur="1" fill="hold">
                                          <p:stCondLst>
                                            <p:cond delay="499"/>
                                          </p:stCondLst>
                                        </p:cTn>
                                        <p:tgtEl>
                                          <p:spTgt spid="78860"/>
                                        </p:tgtEl>
                                        <p:attrNameLst>
                                          <p:attrName>style.visibility</p:attrName>
                                        </p:attrNameLst>
                                      </p:cBhvr>
                                      <p:to>
                                        <p:strVal val="hidden"/>
                                      </p:to>
                                    </p:set>
                                  </p:childTnLst>
                                </p:cTn>
                              </p:par>
                              <p:par>
                                <p:cTn id="21" presetID="2" presetClass="entr" presetSubtype="4" fill="hold" nodeType="withEffect">
                                  <p:stCondLst>
                                    <p:cond delay="0"/>
                                  </p:stCondLst>
                                  <p:childTnLst>
                                    <p:set>
                                      <p:cBhvr>
                                        <p:cTn id="22" dur="1" fill="hold">
                                          <p:stCondLst>
                                            <p:cond delay="0"/>
                                          </p:stCondLst>
                                        </p:cTn>
                                        <p:tgtEl>
                                          <p:spTgt spid="194564"/>
                                        </p:tgtEl>
                                        <p:attrNameLst>
                                          <p:attrName>style.visibility</p:attrName>
                                        </p:attrNameLst>
                                      </p:cBhvr>
                                      <p:to>
                                        <p:strVal val="visible"/>
                                      </p:to>
                                    </p:set>
                                    <p:anim calcmode="lin" valueType="num">
                                      <p:cBhvr additive="base">
                                        <p:cTn id="23" dur="500" fill="hold"/>
                                        <p:tgtEl>
                                          <p:spTgt spid="194564"/>
                                        </p:tgtEl>
                                        <p:attrNameLst>
                                          <p:attrName>ppt_x</p:attrName>
                                        </p:attrNameLst>
                                      </p:cBhvr>
                                      <p:tavLst>
                                        <p:tav tm="0">
                                          <p:val>
                                            <p:strVal val="#ppt_x"/>
                                          </p:val>
                                        </p:tav>
                                        <p:tav tm="100000">
                                          <p:val>
                                            <p:strVal val="#ppt_x"/>
                                          </p:val>
                                        </p:tav>
                                      </p:tavLst>
                                    </p:anim>
                                    <p:anim calcmode="lin" valueType="num">
                                      <p:cBhvr additive="base">
                                        <p:cTn id="24" dur="500" fill="hold"/>
                                        <p:tgtEl>
                                          <p:spTgt spid="1945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teroidogenic pathway for cortisol, aldosterone, ..."/>
          <p:cNvPicPr>
            <a:picLocks noChangeAspect="1" noChangeArrowheads="1"/>
          </p:cNvPicPr>
          <p:nvPr/>
        </p:nvPicPr>
        <p:blipFill>
          <a:blip r:embed="rId3"/>
          <a:srcRect/>
          <a:stretch>
            <a:fillRect/>
          </a:stretch>
        </p:blipFill>
        <p:spPr bwMode="auto">
          <a:xfrm>
            <a:off x="468313" y="0"/>
            <a:ext cx="7848600" cy="6059488"/>
          </a:xfrm>
          <a:prstGeom prst="rect">
            <a:avLst/>
          </a:prstGeom>
          <a:noFill/>
          <a:ln w="9525">
            <a:noFill/>
            <a:miter lim="800000"/>
            <a:headEnd/>
            <a:tailEnd/>
          </a:ln>
        </p:spPr>
      </p:pic>
      <p:sp>
        <p:nvSpPr>
          <p:cNvPr id="29699" name="AutoShape 4"/>
          <p:cNvSpPr>
            <a:spLocks noChangeArrowheads="1"/>
          </p:cNvSpPr>
          <p:nvPr/>
        </p:nvSpPr>
        <p:spPr bwMode="auto">
          <a:xfrm rot="5400000">
            <a:off x="-1331913" y="2924176"/>
            <a:ext cx="5400675" cy="2089150"/>
          </a:xfrm>
          <a:prstGeom prst="homePlate">
            <a:avLst>
              <a:gd name="adj" fmla="val 64628"/>
            </a:avLst>
          </a:prstGeom>
          <a:noFill/>
          <a:ln w="9525">
            <a:solidFill>
              <a:schemeClr val="tx1"/>
            </a:solidFill>
            <a:miter lim="800000"/>
            <a:headEnd/>
            <a:tailEnd/>
          </a:ln>
        </p:spPr>
        <p:txBody>
          <a:bodyPr wrap="none" anchor="ctr"/>
          <a:lstStyle/>
          <a:p>
            <a:endParaRPr lang="tr-TR"/>
          </a:p>
        </p:txBody>
      </p:sp>
      <p:sp>
        <p:nvSpPr>
          <p:cNvPr id="29700" name="AutoShape 5"/>
          <p:cNvSpPr>
            <a:spLocks noChangeArrowheads="1"/>
          </p:cNvSpPr>
          <p:nvPr/>
        </p:nvSpPr>
        <p:spPr bwMode="auto">
          <a:xfrm rot="5400000">
            <a:off x="1404144" y="2204244"/>
            <a:ext cx="4392612" cy="2089150"/>
          </a:xfrm>
          <a:prstGeom prst="homePlate">
            <a:avLst>
              <a:gd name="adj" fmla="val 52565"/>
            </a:avLst>
          </a:prstGeom>
          <a:noFill/>
          <a:ln w="9525">
            <a:solidFill>
              <a:schemeClr val="tx1"/>
            </a:solidFill>
            <a:miter lim="800000"/>
            <a:headEnd/>
            <a:tailEnd/>
          </a:ln>
        </p:spPr>
        <p:txBody>
          <a:bodyPr wrap="none" anchor="ctr"/>
          <a:lstStyle/>
          <a:p>
            <a:endParaRPr lang="tr-TR"/>
          </a:p>
        </p:txBody>
      </p:sp>
      <p:sp>
        <p:nvSpPr>
          <p:cNvPr id="29701" name="AutoShape 6"/>
          <p:cNvSpPr>
            <a:spLocks noChangeArrowheads="1"/>
          </p:cNvSpPr>
          <p:nvPr/>
        </p:nvSpPr>
        <p:spPr bwMode="auto">
          <a:xfrm>
            <a:off x="4643438" y="260350"/>
            <a:ext cx="4500562" cy="2447925"/>
          </a:xfrm>
          <a:prstGeom prst="homePlate">
            <a:avLst>
              <a:gd name="adj" fmla="val 45963"/>
            </a:avLst>
          </a:prstGeom>
          <a:noFill/>
          <a:ln w="9525">
            <a:solidFill>
              <a:schemeClr val="tx1"/>
            </a:solidFill>
            <a:miter lim="800000"/>
            <a:headEnd/>
            <a:tailEnd/>
          </a:ln>
        </p:spPr>
        <p:txBody>
          <a:bodyPr wrap="none" anchor="ctr"/>
          <a:lstStyle/>
          <a:p>
            <a:endParaRPr lang="tr-TR"/>
          </a:p>
        </p:txBody>
      </p:sp>
      <p:sp>
        <p:nvSpPr>
          <p:cNvPr id="251914" name="Oval 10"/>
          <p:cNvSpPr>
            <a:spLocks noChangeArrowheads="1"/>
          </p:cNvSpPr>
          <p:nvPr/>
        </p:nvSpPr>
        <p:spPr bwMode="auto">
          <a:xfrm>
            <a:off x="0" y="476250"/>
            <a:ext cx="5508625" cy="5473700"/>
          </a:xfrm>
          <a:prstGeom prst="ellipse">
            <a:avLst/>
          </a:prstGeom>
          <a:noFill/>
          <a:ln w="9525">
            <a:solidFill>
              <a:schemeClr val="tx1"/>
            </a:solidFill>
            <a:round/>
            <a:headEnd/>
            <a:tailEnd/>
          </a:ln>
          <a:effectLst>
            <a:prstShdw prst="shdw18" dist="17961" dir="13500000">
              <a:schemeClr val="tx1">
                <a:gamma/>
                <a:shade val="60000"/>
                <a:invGamma/>
              </a:schemeClr>
            </a:prstShdw>
          </a:effectLst>
        </p:spPr>
        <p:txBody>
          <a:bodyPr wrap="none" anchor="ctr"/>
          <a:lstStyle/>
          <a:p>
            <a:pPr>
              <a:defRPr/>
            </a:pPr>
            <a:endParaRPr lang="tr-TR"/>
          </a:p>
        </p:txBody>
      </p:sp>
      <p:pic>
        <p:nvPicPr>
          <p:cNvPr id="251915" name="Picture 4" descr="pelin"/>
          <p:cNvPicPr>
            <a:picLocks noChangeAspect="1" noChangeArrowheads="1"/>
          </p:cNvPicPr>
          <p:nvPr/>
        </p:nvPicPr>
        <p:blipFill>
          <a:blip r:embed="rId4"/>
          <a:srcRect/>
          <a:stretch>
            <a:fillRect/>
          </a:stretch>
        </p:blipFill>
        <p:spPr bwMode="auto">
          <a:xfrm>
            <a:off x="468313" y="476250"/>
            <a:ext cx="4319587" cy="5372100"/>
          </a:xfrm>
          <a:prstGeom prst="rect">
            <a:avLst/>
          </a:prstGeom>
          <a:noFill/>
          <a:ln w="76200">
            <a:solidFill>
              <a:srgbClr val="333333"/>
            </a:solidFill>
            <a:miter lim="800000"/>
            <a:headEnd/>
            <a:tailEnd/>
          </a:ln>
        </p:spPr>
      </p:pic>
      <p:sp>
        <p:nvSpPr>
          <p:cNvPr id="251916" name="Text Box 12"/>
          <p:cNvSpPr txBox="1">
            <a:spLocks noChangeArrowheads="1"/>
          </p:cNvSpPr>
          <p:nvPr/>
        </p:nvSpPr>
        <p:spPr bwMode="auto">
          <a:xfrm>
            <a:off x="2051050" y="4076700"/>
            <a:ext cx="1855829" cy="1333955"/>
          </a:xfrm>
          <a:prstGeom prst="rect">
            <a:avLst/>
          </a:prstGeom>
          <a:noFill/>
          <a:ln w="9525">
            <a:solidFill>
              <a:schemeClr val="tx1"/>
            </a:solidFill>
            <a:miter lim="800000"/>
            <a:headEnd/>
            <a:tailEnd/>
          </a:ln>
          <a:effectLst>
            <a:prstShdw prst="shdw17" dist="17961" dir="13500000">
              <a:srgbClr val="708688"/>
            </a:prstShdw>
          </a:effectLst>
        </p:spPr>
        <p:txBody>
          <a:bodyPr wrap="none">
            <a:spAutoFit/>
          </a:bodyPr>
          <a:lstStyle/>
          <a:p>
            <a:pPr>
              <a:lnSpc>
                <a:spcPct val="155000"/>
              </a:lnSpc>
            </a:pPr>
            <a:r>
              <a:rPr lang="tr-TR" b="1" dirty="0">
                <a:solidFill>
                  <a:schemeClr val="bg1"/>
                </a:solidFill>
              </a:rPr>
              <a:t> HİPONATREMİ </a:t>
            </a:r>
          </a:p>
          <a:p>
            <a:pPr>
              <a:lnSpc>
                <a:spcPct val="155000"/>
              </a:lnSpc>
            </a:pPr>
            <a:r>
              <a:rPr lang="tr-TR" b="1" dirty="0">
                <a:solidFill>
                  <a:schemeClr val="bg1"/>
                </a:solidFill>
              </a:rPr>
              <a:t> HİPERPOTASEMİ </a:t>
            </a:r>
          </a:p>
          <a:p>
            <a:pPr>
              <a:lnSpc>
                <a:spcPct val="155000"/>
              </a:lnSpc>
            </a:pPr>
            <a:r>
              <a:rPr lang="tr-TR" b="1" dirty="0">
                <a:solidFill>
                  <a:schemeClr val="bg1"/>
                </a:solidFill>
              </a:rPr>
              <a:t>  PRA YÜKSEK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1914"/>
                                        </p:tgtEl>
                                        <p:attrNameLst>
                                          <p:attrName>style.visibility</p:attrName>
                                        </p:attrNameLst>
                                      </p:cBhvr>
                                      <p:to>
                                        <p:strVal val="visible"/>
                                      </p:to>
                                    </p:set>
                                    <p:anim calcmode="lin" valueType="num">
                                      <p:cBhvr additive="base">
                                        <p:cTn id="7" dur="500" fill="hold"/>
                                        <p:tgtEl>
                                          <p:spTgt spid="251914"/>
                                        </p:tgtEl>
                                        <p:attrNameLst>
                                          <p:attrName>ppt_x</p:attrName>
                                        </p:attrNameLst>
                                      </p:cBhvr>
                                      <p:tavLst>
                                        <p:tav tm="0">
                                          <p:val>
                                            <p:strVal val="#ppt_x"/>
                                          </p:val>
                                        </p:tav>
                                        <p:tav tm="100000">
                                          <p:val>
                                            <p:strVal val="#ppt_x"/>
                                          </p:val>
                                        </p:tav>
                                      </p:tavLst>
                                    </p:anim>
                                    <p:anim calcmode="lin" valueType="num">
                                      <p:cBhvr additive="base">
                                        <p:cTn id="8" dur="500" fill="hold"/>
                                        <p:tgtEl>
                                          <p:spTgt spid="2519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1915"/>
                                        </p:tgtEl>
                                        <p:attrNameLst>
                                          <p:attrName>style.visibility</p:attrName>
                                        </p:attrNameLst>
                                      </p:cBhvr>
                                      <p:to>
                                        <p:strVal val="visible"/>
                                      </p:to>
                                    </p:set>
                                    <p:anim calcmode="lin" valueType="num">
                                      <p:cBhvr additive="base">
                                        <p:cTn id="13" dur="500" fill="hold"/>
                                        <p:tgtEl>
                                          <p:spTgt spid="251915"/>
                                        </p:tgtEl>
                                        <p:attrNameLst>
                                          <p:attrName>ppt_x</p:attrName>
                                        </p:attrNameLst>
                                      </p:cBhvr>
                                      <p:tavLst>
                                        <p:tav tm="0">
                                          <p:val>
                                            <p:strVal val="#ppt_x"/>
                                          </p:val>
                                        </p:tav>
                                        <p:tav tm="100000">
                                          <p:val>
                                            <p:strVal val="#ppt_x"/>
                                          </p:val>
                                        </p:tav>
                                      </p:tavLst>
                                    </p:anim>
                                    <p:anim calcmode="lin" valueType="num">
                                      <p:cBhvr additive="base">
                                        <p:cTn id="14" dur="500" fill="hold"/>
                                        <p:tgtEl>
                                          <p:spTgt spid="2519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1916"/>
                                        </p:tgtEl>
                                        <p:attrNameLst>
                                          <p:attrName>style.visibility</p:attrName>
                                        </p:attrNameLst>
                                      </p:cBhvr>
                                      <p:to>
                                        <p:strVal val="visible"/>
                                      </p:to>
                                    </p:set>
                                    <p:anim calcmode="lin" valueType="num">
                                      <p:cBhvr additive="base">
                                        <p:cTn id="19" dur="500" fill="hold"/>
                                        <p:tgtEl>
                                          <p:spTgt spid="251916"/>
                                        </p:tgtEl>
                                        <p:attrNameLst>
                                          <p:attrName>ppt_x</p:attrName>
                                        </p:attrNameLst>
                                      </p:cBhvr>
                                      <p:tavLst>
                                        <p:tav tm="0">
                                          <p:val>
                                            <p:strVal val="#ppt_x"/>
                                          </p:val>
                                        </p:tav>
                                        <p:tav tm="100000">
                                          <p:val>
                                            <p:strVal val="#ppt_x"/>
                                          </p:val>
                                        </p:tav>
                                      </p:tavLst>
                                    </p:anim>
                                    <p:anim calcmode="lin" valueType="num">
                                      <p:cBhvr additive="base">
                                        <p:cTn id="20" dur="500" fill="hold"/>
                                        <p:tgtEl>
                                          <p:spTgt spid="2519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4" grpId="0" animBg="1"/>
      <p:bldP spid="2519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12"/>
          <p:cNvPicPr>
            <a:picLocks noChangeAspect="1" noChangeArrowheads="1"/>
          </p:cNvPicPr>
          <p:nvPr/>
        </p:nvPicPr>
        <p:blipFill>
          <a:blip r:embed="rId2"/>
          <a:srcRect/>
          <a:stretch>
            <a:fillRect/>
          </a:stretch>
        </p:blipFill>
        <p:spPr bwMode="auto">
          <a:xfrm>
            <a:off x="-3175" y="1381125"/>
            <a:ext cx="9147175" cy="409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ln>
            <a:solidFill>
              <a:schemeClr val="accent1"/>
            </a:solidFill>
          </a:ln>
        </p:spPr>
        <p:txBody>
          <a:bodyPr>
            <a:normAutofit fontScale="90000"/>
          </a:bodyPr>
          <a:lstStyle/>
          <a:p>
            <a:pPr>
              <a:defRPr/>
            </a:pPr>
            <a:r>
              <a:rPr lang="tr-TR" b="1" dirty="0" smtClean="0"/>
              <a:t/>
            </a:r>
            <a:br>
              <a:rPr lang="tr-TR" b="1" dirty="0" smtClean="0"/>
            </a:br>
            <a:r>
              <a:rPr lang="tr-TR" b="1" dirty="0" smtClean="0"/>
              <a:t> </a:t>
            </a:r>
            <a:r>
              <a:rPr lang="tr-TR" b="1" dirty="0" err="1" smtClean="0"/>
              <a:t>Kliteromegali</a:t>
            </a:r>
            <a:r>
              <a:rPr lang="tr-TR" b="1" dirty="0" smtClean="0"/>
              <a:t> – Dış dudaklarda birleşme </a:t>
            </a:r>
            <a:br>
              <a:rPr lang="tr-TR" b="1" dirty="0" smtClean="0"/>
            </a:br>
            <a:endParaRPr lang="tr-TR" b="1" dirty="0"/>
          </a:p>
        </p:txBody>
      </p:sp>
      <p:pic>
        <p:nvPicPr>
          <p:cNvPr id="32771" name="Content Placeholder 4"/>
          <p:cNvPicPr>
            <a:picLocks noGrp="1" noChangeAspect="1"/>
          </p:cNvPicPr>
          <p:nvPr>
            <p:ph idx="1"/>
          </p:nvPr>
        </p:nvPicPr>
        <p:blipFill>
          <a:blip r:embed="rId3"/>
          <a:srcRect l="-101971" r="-101971"/>
          <a:stretch>
            <a:fillRect/>
          </a:stretch>
        </p:blipFill>
        <p:spPr>
          <a:xfrm>
            <a:off x="446088" y="1600200"/>
            <a:ext cx="8229600" cy="4525963"/>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852613" y="6010275"/>
            <a:ext cx="1685925" cy="519113"/>
          </a:xfrm>
          <a:prstGeom prst="rect">
            <a:avLst/>
          </a:prstGeom>
          <a:solidFill>
            <a:srgbClr val="000000"/>
          </a:solidFill>
          <a:ln w="9525">
            <a:noFill/>
            <a:miter lim="800000"/>
            <a:headEnd/>
            <a:tailEnd/>
          </a:ln>
          <a:effectLst>
            <a:outerShdw dist="35921" dir="2700000" algn="ctr" rotWithShape="0">
              <a:schemeClr val="tx2"/>
            </a:outerShdw>
          </a:effectLst>
        </p:spPr>
        <p:txBody>
          <a:bodyPr wrap="none">
            <a:spAutoFit/>
          </a:bodyPr>
          <a:lstStyle/>
          <a:p>
            <a:pPr eaLnBrk="0" hangingPunct="0">
              <a:defRPr/>
            </a:pPr>
            <a:r>
              <a:rPr lang="tr-TR" sz="2800" b="1">
                <a:solidFill>
                  <a:srgbClr val="DDDDDD"/>
                </a:solidFill>
              </a:rPr>
              <a:t>PRADER</a:t>
            </a:r>
            <a:endParaRPr lang="en-US" sz="2800" b="1">
              <a:solidFill>
                <a:srgbClr val="DDDDDD"/>
              </a:solidFill>
            </a:endParaRPr>
          </a:p>
        </p:txBody>
      </p:sp>
      <p:pic>
        <p:nvPicPr>
          <p:cNvPr id="31747" name="Picture 3" descr="3"/>
          <p:cNvPicPr>
            <a:picLocks noChangeAspect="1" noChangeArrowheads="1"/>
          </p:cNvPicPr>
          <p:nvPr/>
        </p:nvPicPr>
        <p:blipFill>
          <a:blip r:embed="rId2">
            <a:lum bright="12000" contrast="18000"/>
          </a:blip>
          <a:srcRect l="23608" t="17696" r="26257" b="30722"/>
          <a:stretch>
            <a:fillRect/>
          </a:stretch>
        </p:blipFill>
        <p:spPr bwMode="auto">
          <a:xfrm>
            <a:off x="5376863" y="1935163"/>
            <a:ext cx="3578225" cy="2836862"/>
          </a:xfrm>
          <a:prstGeom prst="rect">
            <a:avLst/>
          </a:prstGeom>
          <a:noFill/>
          <a:ln w="38100">
            <a:solidFill>
              <a:srgbClr val="FF00FF"/>
            </a:solidFill>
            <a:miter lim="800000"/>
            <a:headEnd/>
            <a:tailEnd/>
          </a:ln>
        </p:spPr>
      </p:pic>
      <p:grpSp>
        <p:nvGrpSpPr>
          <p:cNvPr id="2" name="Group 4"/>
          <p:cNvGrpSpPr>
            <a:grpSpLocks/>
          </p:cNvGrpSpPr>
          <p:nvPr/>
        </p:nvGrpSpPr>
        <p:grpSpPr bwMode="auto">
          <a:xfrm>
            <a:off x="544513" y="1577975"/>
            <a:ext cx="4391025" cy="4351338"/>
            <a:chOff x="343" y="994"/>
            <a:chExt cx="2766" cy="2741"/>
          </a:xfrm>
        </p:grpSpPr>
        <p:sp>
          <p:nvSpPr>
            <p:cNvPr id="33798" name="Rectangle 5"/>
            <p:cNvSpPr>
              <a:spLocks noChangeArrowheads="1"/>
            </p:cNvSpPr>
            <p:nvPr/>
          </p:nvSpPr>
          <p:spPr bwMode="auto">
            <a:xfrm>
              <a:off x="364" y="999"/>
              <a:ext cx="2745" cy="2736"/>
            </a:xfrm>
            <a:prstGeom prst="rect">
              <a:avLst/>
            </a:prstGeom>
            <a:solidFill>
              <a:schemeClr val="bg2"/>
            </a:solidFill>
            <a:ln w="38100">
              <a:solidFill>
                <a:srgbClr val="FF0066"/>
              </a:solidFill>
              <a:miter lim="800000"/>
              <a:headEnd/>
              <a:tailEnd/>
            </a:ln>
          </p:spPr>
          <p:txBody>
            <a:bodyPr wrap="none" anchor="ctr"/>
            <a:lstStyle/>
            <a:p>
              <a:endParaRPr lang="tr-TR"/>
            </a:p>
          </p:txBody>
        </p:sp>
        <p:pic>
          <p:nvPicPr>
            <p:cNvPr id="33799" name="Picture 6" descr="pelin4"/>
            <p:cNvPicPr>
              <a:picLocks noChangeAspect="1" noChangeArrowheads="1"/>
            </p:cNvPicPr>
            <p:nvPr/>
          </p:nvPicPr>
          <p:blipFill>
            <a:blip r:embed="rId3">
              <a:clrChange>
                <a:clrFrom>
                  <a:srgbClr val="000000"/>
                </a:clrFrom>
                <a:clrTo>
                  <a:srgbClr val="000000">
                    <a:alpha val="0"/>
                  </a:srgbClr>
                </a:clrTo>
              </a:clrChange>
            </a:blip>
            <a:srcRect l="10335" t="858" b="50433"/>
            <a:stretch>
              <a:fillRect/>
            </a:stretch>
          </p:blipFill>
          <p:spPr bwMode="auto">
            <a:xfrm>
              <a:off x="388" y="1268"/>
              <a:ext cx="1310" cy="2441"/>
            </a:xfrm>
            <a:prstGeom prst="rect">
              <a:avLst/>
            </a:prstGeom>
            <a:solidFill>
              <a:schemeClr val="bg2"/>
            </a:solidFill>
            <a:ln w="9525">
              <a:noFill/>
              <a:miter lim="800000"/>
              <a:headEnd/>
              <a:tailEnd/>
            </a:ln>
          </p:spPr>
        </p:pic>
        <p:pic>
          <p:nvPicPr>
            <p:cNvPr id="33800" name="Picture 7" descr="pelin4"/>
            <p:cNvPicPr>
              <a:picLocks noChangeAspect="1" noChangeArrowheads="1"/>
            </p:cNvPicPr>
            <p:nvPr/>
          </p:nvPicPr>
          <p:blipFill>
            <a:blip r:embed="rId3">
              <a:clrChange>
                <a:clrFrom>
                  <a:srgbClr val="000000"/>
                </a:clrFrom>
                <a:clrTo>
                  <a:srgbClr val="000000">
                    <a:alpha val="0"/>
                  </a:srgbClr>
                </a:clrTo>
              </a:clrChange>
            </a:blip>
            <a:srcRect t="50522" r="1164" b="818"/>
            <a:stretch>
              <a:fillRect/>
            </a:stretch>
          </p:blipFill>
          <p:spPr bwMode="auto">
            <a:xfrm>
              <a:off x="1654" y="1278"/>
              <a:ext cx="1444" cy="2439"/>
            </a:xfrm>
            <a:prstGeom prst="rect">
              <a:avLst/>
            </a:prstGeom>
            <a:solidFill>
              <a:schemeClr val="bg2"/>
            </a:solidFill>
            <a:ln w="9525">
              <a:noFill/>
              <a:miter lim="800000"/>
              <a:headEnd/>
              <a:tailEnd/>
            </a:ln>
          </p:spPr>
        </p:pic>
        <p:sp>
          <p:nvSpPr>
            <p:cNvPr id="33801" name="Text Box 8"/>
            <p:cNvSpPr txBox="1">
              <a:spLocks noChangeArrowheads="1"/>
            </p:cNvSpPr>
            <p:nvPr/>
          </p:nvSpPr>
          <p:spPr bwMode="auto">
            <a:xfrm>
              <a:off x="343" y="1022"/>
              <a:ext cx="399" cy="252"/>
            </a:xfrm>
            <a:prstGeom prst="rect">
              <a:avLst/>
            </a:prstGeom>
            <a:solidFill>
              <a:schemeClr val="bg2"/>
            </a:solidFill>
            <a:ln w="9525">
              <a:noFill/>
              <a:miter lim="800000"/>
              <a:headEnd/>
              <a:tailEnd/>
            </a:ln>
          </p:spPr>
          <p:txBody>
            <a:bodyPr wrap="none">
              <a:spAutoFit/>
            </a:bodyPr>
            <a:lstStyle/>
            <a:p>
              <a:pPr eaLnBrk="0" hangingPunct="0"/>
              <a:r>
                <a:rPr lang="tr-TR" sz="2000" dirty="0">
                  <a:solidFill>
                    <a:schemeClr val="accent1">
                      <a:lumMod val="75000"/>
                    </a:schemeClr>
                  </a:solidFill>
                </a:rPr>
                <a:t>Evre</a:t>
              </a:r>
              <a:endParaRPr lang="en-US" sz="2000" dirty="0">
                <a:solidFill>
                  <a:schemeClr val="accent1">
                    <a:lumMod val="75000"/>
                  </a:schemeClr>
                </a:solidFill>
              </a:endParaRPr>
            </a:p>
          </p:txBody>
        </p:sp>
        <p:sp>
          <p:nvSpPr>
            <p:cNvPr id="33802" name="Text Box 9"/>
            <p:cNvSpPr txBox="1">
              <a:spLocks noChangeArrowheads="1"/>
            </p:cNvSpPr>
            <p:nvPr/>
          </p:nvSpPr>
          <p:spPr bwMode="auto">
            <a:xfrm>
              <a:off x="1697" y="1022"/>
              <a:ext cx="399" cy="252"/>
            </a:xfrm>
            <a:prstGeom prst="rect">
              <a:avLst/>
            </a:prstGeom>
            <a:solidFill>
              <a:schemeClr val="bg2"/>
            </a:solidFill>
            <a:ln w="9525">
              <a:noFill/>
              <a:miter lim="800000"/>
              <a:headEnd/>
              <a:tailEnd/>
            </a:ln>
          </p:spPr>
          <p:txBody>
            <a:bodyPr wrap="none">
              <a:spAutoFit/>
            </a:bodyPr>
            <a:lstStyle/>
            <a:p>
              <a:pPr eaLnBrk="0" hangingPunct="0"/>
              <a:r>
                <a:rPr lang="tr-TR" sz="2000" dirty="0">
                  <a:solidFill>
                    <a:schemeClr val="accent1">
                      <a:lumMod val="75000"/>
                    </a:schemeClr>
                  </a:solidFill>
                </a:rPr>
                <a:t>Evre</a:t>
              </a:r>
              <a:endParaRPr lang="en-US" sz="2000" dirty="0">
                <a:solidFill>
                  <a:schemeClr val="accent1">
                    <a:lumMod val="75000"/>
                  </a:schemeClr>
                </a:solidFill>
              </a:endParaRPr>
            </a:p>
          </p:txBody>
        </p:sp>
        <p:sp>
          <p:nvSpPr>
            <p:cNvPr id="33803" name="Text Box 10"/>
            <p:cNvSpPr txBox="1">
              <a:spLocks noChangeArrowheads="1"/>
            </p:cNvSpPr>
            <p:nvPr/>
          </p:nvSpPr>
          <p:spPr bwMode="auto">
            <a:xfrm>
              <a:off x="970" y="1022"/>
              <a:ext cx="616" cy="252"/>
            </a:xfrm>
            <a:prstGeom prst="rect">
              <a:avLst/>
            </a:prstGeom>
            <a:solidFill>
              <a:schemeClr val="bg2"/>
            </a:solidFill>
            <a:ln w="9525">
              <a:noFill/>
              <a:miter lim="800000"/>
              <a:headEnd/>
              <a:tailEnd/>
            </a:ln>
          </p:spPr>
          <p:txBody>
            <a:bodyPr wrap="none">
              <a:spAutoFit/>
            </a:bodyPr>
            <a:lstStyle/>
            <a:p>
              <a:pPr eaLnBrk="0" hangingPunct="0"/>
              <a:r>
                <a:rPr lang="tr-TR" sz="2000" dirty="0" err="1">
                  <a:solidFill>
                    <a:schemeClr val="accent1">
                      <a:lumMod val="75000"/>
                    </a:schemeClr>
                  </a:solidFill>
                </a:rPr>
                <a:t>Fenotip</a:t>
              </a:r>
              <a:endParaRPr lang="en-US" sz="2000" dirty="0">
                <a:solidFill>
                  <a:schemeClr val="accent1">
                    <a:lumMod val="75000"/>
                  </a:schemeClr>
                </a:solidFill>
              </a:endParaRPr>
            </a:p>
          </p:txBody>
        </p:sp>
        <p:sp>
          <p:nvSpPr>
            <p:cNvPr id="33804" name="Text Box 11"/>
            <p:cNvSpPr txBox="1">
              <a:spLocks noChangeArrowheads="1"/>
            </p:cNvSpPr>
            <p:nvPr/>
          </p:nvSpPr>
          <p:spPr bwMode="auto">
            <a:xfrm>
              <a:off x="2323" y="1022"/>
              <a:ext cx="616" cy="252"/>
            </a:xfrm>
            <a:prstGeom prst="rect">
              <a:avLst/>
            </a:prstGeom>
            <a:solidFill>
              <a:schemeClr val="bg2"/>
            </a:solidFill>
            <a:ln w="9525">
              <a:noFill/>
              <a:miter lim="800000"/>
              <a:headEnd/>
              <a:tailEnd/>
            </a:ln>
          </p:spPr>
          <p:txBody>
            <a:bodyPr wrap="none">
              <a:spAutoFit/>
            </a:bodyPr>
            <a:lstStyle/>
            <a:p>
              <a:pPr eaLnBrk="0" hangingPunct="0"/>
              <a:r>
                <a:rPr lang="tr-TR" sz="2000" dirty="0" err="1">
                  <a:solidFill>
                    <a:schemeClr val="accent1">
                      <a:lumMod val="75000"/>
                    </a:schemeClr>
                  </a:solidFill>
                </a:rPr>
                <a:t>Fenotip</a:t>
              </a:r>
              <a:endParaRPr lang="en-US" sz="2000" dirty="0">
                <a:solidFill>
                  <a:schemeClr val="accent1">
                    <a:lumMod val="75000"/>
                  </a:schemeClr>
                </a:solidFill>
              </a:endParaRPr>
            </a:p>
          </p:txBody>
        </p:sp>
        <p:sp>
          <p:nvSpPr>
            <p:cNvPr id="33805" name="Oval 12"/>
            <p:cNvSpPr>
              <a:spLocks noChangeArrowheads="1"/>
            </p:cNvSpPr>
            <p:nvPr/>
          </p:nvSpPr>
          <p:spPr bwMode="auto">
            <a:xfrm>
              <a:off x="1785" y="1268"/>
              <a:ext cx="276" cy="300"/>
            </a:xfrm>
            <a:prstGeom prst="ellipse">
              <a:avLst/>
            </a:prstGeom>
            <a:solidFill>
              <a:schemeClr val="bg2"/>
            </a:solidFill>
            <a:ln w="41275">
              <a:solidFill>
                <a:schemeClr val="accent1"/>
              </a:solidFill>
              <a:round/>
              <a:headEnd/>
              <a:tailEnd/>
            </a:ln>
          </p:spPr>
          <p:txBody>
            <a:bodyPr wrap="none" anchor="ctr"/>
            <a:lstStyle/>
            <a:p>
              <a:pPr algn="ctr" eaLnBrk="0" hangingPunct="0"/>
              <a:r>
                <a:rPr lang="tr-TR" sz="1600"/>
                <a:t>ııı</a:t>
              </a:r>
            </a:p>
          </p:txBody>
        </p:sp>
        <p:sp>
          <p:nvSpPr>
            <p:cNvPr id="33806" name="Line 13"/>
            <p:cNvSpPr>
              <a:spLocks noChangeShapeType="1"/>
            </p:cNvSpPr>
            <p:nvPr/>
          </p:nvSpPr>
          <p:spPr bwMode="auto">
            <a:xfrm>
              <a:off x="384" y="1266"/>
              <a:ext cx="2712" cy="0"/>
            </a:xfrm>
            <a:prstGeom prst="line">
              <a:avLst/>
            </a:prstGeom>
            <a:noFill/>
            <a:ln w="28575">
              <a:solidFill>
                <a:srgbClr val="FF0066"/>
              </a:solidFill>
              <a:round/>
              <a:headEnd/>
              <a:tailEnd/>
            </a:ln>
          </p:spPr>
          <p:txBody>
            <a:bodyPr/>
            <a:lstStyle/>
            <a:p>
              <a:endParaRPr lang="tr-TR"/>
            </a:p>
          </p:txBody>
        </p:sp>
        <p:grpSp>
          <p:nvGrpSpPr>
            <p:cNvPr id="3" name="Group 14"/>
            <p:cNvGrpSpPr>
              <a:grpSpLocks/>
            </p:cNvGrpSpPr>
            <p:nvPr/>
          </p:nvGrpSpPr>
          <p:grpSpPr bwMode="auto">
            <a:xfrm>
              <a:off x="842" y="994"/>
              <a:ext cx="1398" cy="2737"/>
              <a:chOff x="605" y="977"/>
              <a:chExt cx="1398" cy="2746"/>
            </a:xfrm>
          </p:grpSpPr>
          <p:sp>
            <p:nvSpPr>
              <p:cNvPr id="33808" name="Line 15"/>
              <p:cNvSpPr>
                <a:spLocks noChangeShapeType="1"/>
              </p:cNvSpPr>
              <p:nvPr/>
            </p:nvSpPr>
            <p:spPr bwMode="auto">
              <a:xfrm rot="-5400000">
                <a:off x="88" y="2350"/>
                <a:ext cx="2746" cy="0"/>
              </a:xfrm>
              <a:prstGeom prst="line">
                <a:avLst/>
              </a:prstGeom>
              <a:noFill/>
              <a:ln w="57150">
                <a:solidFill>
                  <a:srgbClr val="FF0066"/>
                </a:solidFill>
                <a:round/>
                <a:headEnd/>
                <a:tailEnd/>
              </a:ln>
            </p:spPr>
            <p:txBody>
              <a:bodyPr/>
              <a:lstStyle/>
              <a:p>
                <a:endParaRPr lang="tr-TR"/>
              </a:p>
            </p:txBody>
          </p:sp>
          <p:sp>
            <p:nvSpPr>
              <p:cNvPr id="33809" name="Line 16"/>
              <p:cNvSpPr>
                <a:spLocks noChangeShapeType="1"/>
              </p:cNvSpPr>
              <p:nvPr/>
            </p:nvSpPr>
            <p:spPr bwMode="auto">
              <a:xfrm rot="-5400000">
                <a:off x="-768" y="2350"/>
                <a:ext cx="2746" cy="0"/>
              </a:xfrm>
              <a:prstGeom prst="line">
                <a:avLst/>
              </a:prstGeom>
              <a:noFill/>
              <a:ln w="28575">
                <a:solidFill>
                  <a:srgbClr val="FF0066"/>
                </a:solidFill>
                <a:round/>
                <a:headEnd/>
                <a:tailEnd/>
              </a:ln>
            </p:spPr>
            <p:txBody>
              <a:bodyPr/>
              <a:lstStyle/>
              <a:p>
                <a:endParaRPr lang="tr-TR"/>
              </a:p>
            </p:txBody>
          </p:sp>
          <p:sp>
            <p:nvSpPr>
              <p:cNvPr id="33810" name="Line 17"/>
              <p:cNvSpPr>
                <a:spLocks noChangeShapeType="1"/>
              </p:cNvSpPr>
              <p:nvPr/>
            </p:nvSpPr>
            <p:spPr bwMode="auto">
              <a:xfrm rot="-5400000">
                <a:off x="630" y="2350"/>
                <a:ext cx="2746" cy="0"/>
              </a:xfrm>
              <a:prstGeom prst="line">
                <a:avLst/>
              </a:prstGeom>
              <a:noFill/>
              <a:ln w="28575">
                <a:solidFill>
                  <a:srgbClr val="FF0066"/>
                </a:solidFill>
                <a:round/>
                <a:headEnd/>
                <a:tailEnd/>
              </a:ln>
            </p:spPr>
            <p:txBody>
              <a:bodyPr/>
              <a:lstStyle/>
              <a:p>
                <a:endParaRPr lang="tr-TR"/>
              </a:p>
            </p:txBody>
          </p:sp>
        </p:grpSp>
      </p:grpSp>
      <p:sp>
        <p:nvSpPr>
          <p:cNvPr id="31762" name="Rectangle 18"/>
          <p:cNvSpPr>
            <a:spLocks noGrp="1" noChangeArrowheads="1"/>
          </p:cNvSpPr>
          <p:nvPr>
            <p:ph type="title"/>
          </p:nvPr>
        </p:nvSpPr>
        <p:spPr>
          <a:xfrm>
            <a:off x="301625" y="228600"/>
            <a:ext cx="8540750" cy="1143000"/>
          </a:xfrm>
        </p:spPr>
        <p:txBody>
          <a:bodyPr/>
          <a:lstStyle/>
          <a:p>
            <a:pPr eaLnBrk="1" hangingPunct="1">
              <a:defRPr/>
            </a:pPr>
            <a:r>
              <a:rPr lang="en-US" dirty="0" smtClean="0"/>
              <a:t>VİRİLİZASYON SKORLAMASI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500" fill="hold"/>
                                        <p:tgtEl>
                                          <p:spTgt spid="31747"/>
                                        </p:tgtEl>
                                        <p:attrNameLst>
                                          <p:attrName>ppt_w</p:attrName>
                                        </p:attrNameLst>
                                      </p:cBhvr>
                                      <p:tavLst>
                                        <p:tav tm="0">
                                          <p:val>
                                            <p:fltVal val="0"/>
                                          </p:val>
                                        </p:tav>
                                        <p:tav tm="100000">
                                          <p:val>
                                            <p:strVal val="#ppt_w"/>
                                          </p:val>
                                        </p:tav>
                                      </p:tavLst>
                                    </p:anim>
                                    <p:anim calcmode="lin" valueType="num">
                                      <p:cBhvr>
                                        <p:cTn id="8" dur="500" fill="hold"/>
                                        <p:tgtEl>
                                          <p:spTgt spid="317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13"/>
          <p:cNvPicPr>
            <a:picLocks noChangeAspect="1" noChangeArrowheads="1"/>
          </p:cNvPicPr>
          <p:nvPr/>
        </p:nvPicPr>
        <p:blipFill>
          <a:blip r:embed="rId2"/>
          <a:srcRect/>
          <a:stretch>
            <a:fillRect/>
          </a:stretch>
        </p:blipFill>
        <p:spPr bwMode="auto">
          <a:xfrm>
            <a:off x="85725" y="385763"/>
            <a:ext cx="8653463" cy="575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14"/>
          <p:cNvPicPr>
            <a:picLocks noChangeAspect="1" noChangeArrowheads="1"/>
          </p:cNvPicPr>
          <p:nvPr/>
        </p:nvPicPr>
        <p:blipFill>
          <a:blip r:embed="rId2"/>
          <a:srcRect l="9389" t="34344" r="10918" b="25475"/>
          <a:stretch>
            <a:fillRect/>
          </a:stretch>
        </p:blipFill>
        <p:spPr bwMode="auto">
          <a:xfrm>
            <a:off x="2244725" y="2481263"/>
            <a:ext cx="4186238" cy="3168650"/>
          </a:xfrm>
          <a:prstGeom prst="rect">
            <a:avLst/>
          </a:prstGeom>
          <a:noFill/>
        </p:spPr>
      </p:pic>
      <p:pic>
        <p:nvPicPr>
          <p:cNvPr id="143363" name="Picture 3" descr="14"/>
          <p:cNvPicPr>
            <a:picLocks noChangeAspect="1" noChangeArrowheads="1"/>
          </p:cNvPicPr>
          <p:nvPr/>
        </p:nvPicPr>
        <p:blipFill>
          <a:blip r:embed="rId2"/>
          <a:srcRect l="27608" t="3636" r="26077" b="68318"/>
          <a:stretch>
            <a:fillRect/>
          </a:stretch>
        </p:blipFill>
        <p:spPr bwMode="auto">
          <a:xfrm>
            <a:off x="3189288" y="141288"/>
            <a:ext cx="2432050" cy="2211387"/>
          </a:xfrm>
          <a:prstGeom prst="rect">
            <a:avLst/>
          </a:prstGeom>
          <a:noFill/>
        </p:spPr>
      </p:pic>
      <p:sp>
        <p:nvSpPr>
          <p:cNvPr id="143365" name="Line 5"/>
          <p:cNvSpPr>
            <a:spLocks noChangeShapeType="1"/>
          </p:cNvSpPr>
          <p:nvPr/>
        </p:nvSpPr>
        <p:spPr bwMode="auto">
          <a:xfrm>
            <a:off x="4260850" y="2122488"/>
            <a:ext cx="0" cy="1177925"/>
          </a:xfrm>
          <a:prstGeom prst="line">
            <a:avLst/>
          </a:prstGeom>
          <a:noFill/>
          <a:ln w="57150">
            <a:solidFill>
              <a:srgbClr val="FF3300"/>
            </a:solidFill>
            <a:round/>
            <a:headEnd type="triangle" w="med" len="med"/>
            <a:tailEnd/>
          </a:ln>
          <a:effectLst/>
        </p:spPr>
        <p:txBody>
          <a:bodyPr/>
          <a:lstStyle/>
          <a:p>
            <a:endParaRPr lang="tr-TR"/>
          </a:p>
        </p:txBody>
      </p:sp>
      <p:sp>
        <p:nvSpPr>
          <p:cNvPr id="143366" name="Text Box 6"/>
          <p:cNvSpPr txBox="1">
            <a:spLocks noChangeArrowheads="1"/>
          </p:cNvSpPr>
          <p:nvPr/>
        </p:nvSpPr>
        <p:spPr bwMode="auto">
          <a:xfrm>
            <a:off x="3425825" y="5657850"/>
            <a:ext cx="1566326" cy="369332"/>
          </a:xfrm>
          <a:prstGeom prst="rect">
            <a:avLst/>
          </a:prstGeom>
          <a:noFill/>
          <a:ln w="12700">
            <a:noFill/>
            <a:miter lim="800000"/>
            <a:headEnd type="none" w="sm" len="sm"/>
            <a:tailEnd type="none" w="sm" len="sm"/>
          </a:ln>
          <a:effectLst/>
        </p:spPr>
        <p:txBody>
          <a:bodyPr wrap="none">
            <a:spAutoFit/>
          </a:bodyPr>
          <a:lstStyle/>
          <a:p>
            <a:r>
              <a:rPr lang="tr-TR" dirty="0" smtClean="0"/>
              <a:t>IV</a:t>
            </a:r>
            <a:r>
              <a:rPr lang="tr-TR" dirty="0"/>
              <a:t>. </a:t>
            </a:r>
            <a:r>
              <a:rPr lang="tr-TR" dirty="0" err="1"/>
              <a:t>Virilizasyon</a:t>
            </a:r>
            <a:r>
              <a:rPr lang="tr-TR" dirty="0"/>
              <a:t>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
          <p:cNvPicPr>
            <a:picLocks noChangeAspect="1" noChangeArrowheads="1"/>
          </p:cNvPicPr>
          <p:nvPr/>
        </p:nvPicPr>
        <p:blipFill>
          <a:blip r:embed="rId2"/>
          <a:srcRect/>
          <a:stretch>
            <a:fillRect/>
          </a:stretch>
        </p:blipFill>
        <p:spPr bwMode="auto">
          <a:xfrm>
            <a:off x="2168525" y="0"/>
            <a:ext cx="4806950" cy="6854825"/>
          </a:xfrm>
          <a:prstGeom prst="rect">
            <a:avLst/>
          </a:prstGeom>
          <a:noFill/>
          <a:ln w="9525">
            <a:noFill/>
            <a:miter lim="800000"/>
            <a:headEnd/>
            <a:tailEnd/>
          </a:ln>
        </p:spPr>
      </p:pic>
      <p:pic>
        <p:nvPicPr>
          <p:cNvPr id="7171" name="Picture 2"/>
          <p:cNvPicPr>
            <a:picLocks noChangeAspect="1"/>
          </p:cNvPicPr>
          <p:nvPr/>
        </p:nvPicPr>
        <p:blipFill>
          <a:blip r:embed="rId3"/>
          <a:srcRect/>
          <a:stretch>
            <a:fillRect/>
          </a:stretch>
        </p:blipFill>
        <p:spPr bwMode="auto">
          <a:xfrm>
            <a:off x="381000" y="762000"/>
            <a:ext cx="1285875" cy="1500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9" name="Rectangle 5"/>
          <p:cNvSpPr>
            <a:spLocks noGrp="1" noChangeArrowheads="1"/>
          </p:cNvSpPr>
          <p:nvPr>
            <p:ph type="body" idx="1"/>
          </p:nvPr>
        </p:nvSpPr>
        <p:spPr>
          <a:xfrm>
            <a:off x="473075" y="1819275"/>
            <a:ext cx="7881938" cy="3657600"/>
          </a:xfrm>
          <a:noFill/>
          <a:ln/>
        </p:spPr>
        <p:txBody>
          <a:bodyPr/>
          <a:lstStyle/>
          <a:p>
            <a:pPr>
              <a:spcAft>
                <a:spcPct val="40000"/>
              </a:spcAft>
            </a:pPr>
            <a:r>
              <a:rPr lang="tr-TR" sz="3200"/>
              <a:t>Prader 5 virilize dişi olgularda erkek cinsin seçiminde veriler sınırlı</a:t>
            </a:r>
          </a:p>
          <a:p>
            <a:pPr>
              <a:spcAft>
                <a:spcPct val="40000"/>
              </a:spcAft>
            </a:pPr>
            <a:r>
              <a:rPr lang="tr-TR" sz="3200"/>
              <a:t>Bugün için 46.XX virilize dişilerde seçilecek cins dişi olmalı görüşü ön planda </a:t>
            </a:r>
            <a:endParaRPr lang="en-US" sz="32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reeform 2"/>
          <p:cNvSpPr>
            <a:spLocks/>
          </p:cNvSpPr>
          <p:nvPr/>
        </p:nvSpPr>
        <p:spPr bwMode="auto">
          <a:xfrm>
            <a:off x="331788" y="2022475"/>
            <a:ext cx="5889625" cy="2784475"/>
          </a:xfrm>
          <a:custGeom>
            <a:avLst/>
            <a:gdLst>
              <a:gd name="T0" fmla="*/ 0 w 3710"/>
              <a:gd name="T1" fmla="*/ 2147483647 h 1754"/>
              <a:gd name="T2" fmla="*/ 0 w 3710"/>
              <a:gd name="T3" fmla="*/ 2147483647 h 1754"/>
              <a:gd name="T4" fmla="*/ 2147483647 w 3710"/>
              <a:gd name="T5" fmla="*/ 2147483647 h 1754"/>
              <a:gd name="T6" fmla="*/ 2147483647 w 3710"/>
              <a:gd name="T7" fmla="*/ 2147483647 h 1754"/>
              <a:gd name="T8" fmla="*/ 2147483647 w 3710"/>
              <a:gd name="T9" fmla="*/ 2147483647 h 1754"/>
              <a:gd name="T10" fmla="*/ 2147483647 w 3710"/>
              <a:gd name="T11" fmla="*/ 2147483647 h 1754"/>
              <a:gd name="T12" fmla="*/ 2147483647 w 3710"/>
              <a:gd name="T13" fmla="*/ 2147483647 h 1754"/>
              <a:gd name="T14" fmla="*/ 2147483647 w 3710"/>
              <a:gd name="T15" fmla="*/ 2147483647 h 1754"/>
              <a:gd name="T16" fmla="*/ 2147483647 w 3710"/>
              <a:gd name="T17" fmla="*/ 2147483647 h 1754"/>
              <a:gd name="T18" fmla="*/ 2147483647 w 3710"/>
              <a:gd name="T19" fmla="*/ 0 h 1754"/>
              <a:gd name="T20" fmla="*/ 2147483647 w 3710"/>
              <a:gd name="T21" fmla="*/ 0 h 1754"/>
              <a:gd name="T22" fmla="*/ 2147483647 w 3710"/>
              <a:gd name="T23" fmla="*/ 2147483647 h 1754"/>
              <a:gd name="T24" fmla="*/ 0 w 3710"/>
              <a:gd name="T25" fmla="*/ 2147483647 h 1754"/>
              <a:gd name="T26" fmla="*/ 0 w 3710"/>
              <a:gd name="T27" fmla="*/ 2147483647 h 17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10"/>
              <a:gd name="T43" fmla="*/ 0 h 1754"/>
              <a:gd name="T44" fmla="*/ 3710 w 3710"/>
              <a:gd name="T45" fmla="*/ 1754 h 17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10" h="1754">
                <a:moveTo>
                  <a:pt x="0" y="114"/>
                </a:moveTo>
                <a:lnTo>
                  <a:pt x="0" y="1571"/>
                </a:lnTo>
                <a:lnTo>
                  <a:pt x="105" y="1737"/>
                </a:lnTo>
                <a:lnTo>
                  <a:pt x="1912" y="1754"/>
                </a:lnTo>
                <a:lnTo>
                  <a:pt x="3352" y="1013"/>
                </a:lnTo>
                <a:lnTo>
                  <a:pt x="3596" y="725"/>
                </a:lnTo>
                <a:lnTo>
                  <a:pt x="3710" y="480"/>
                </a:lnTo>
                <a:lnTo>
                  <a:pt x="3710" y="140"/>
                </a:lnTo>
                <a:lnTo>
                  <a:pt x="3675" y="96"/>
                </a:lnTo>
                <a:lnTo>
                  <a:pt x="3465" y="0"/>
                </a:lnTo>
                <a:lnTo>
                  <a:pt x="140" y="0"/>
                </a:lnTo>
                <a:lnTo>
                  <a:pt x="62" y="18"/>
                </a:lnTo>
                <a:lnTo>
                  <a:pt x="0" y="53"/>
                </a:lnTo>
                <a:lnTo>
                  <a:pt x="0" y="114"/>
                </a:lnTo>
                <a:close/>
              </a:path>
            </a:pathLst>
          </a:custGeom>
          <a:solidFill>
            <a:srgbClr val="99CCFF"/>
          </a:solidFill>
          <a:ln w="12700">
            <a:noFill/>
            <a:round/>
            <a:headEnd type="none" w="sm" len="sm"/>
            <a:tailEnd type="none" w="sm" len="sm"/>
          </a:ln>
        </p:spPr>
        <p:txBody>
          <a:bodyPr/>
          <a:lstStyle/>
          <a:p>
            <a:endParaRPr lang="tr-TR"/>
          </a:p>
        </p:txBody>
      </p:sp>
      <p:sp>
        <p:nvSpPr>
          <p:cNvPr id="27651" name="Text Box 3"/>
          <p:cNvSpPr txBox="1">
            <a:spLocks noChangeArrowheads="1"/>
          </p:cNvSpPr>
          <p:nvPr/>
        </p:nvSpPr>
        <p:spPr bwMode="auto">
          <a:xfrm>
            <a:off x="768350" y="741363"/>
            <a:ext cx="1746250" cy="366712"/>
          </a:xfrm>
          <a:prstGeom prst="rect">
            <a:avLst/>
          </a:prstGeom>
          <a:noFill/>
          <a:ln w="12700">
            <a:noFill/>
            <a:miter lim="800000"/>
            <a:headEnd type="none" w="sm" len="sm"/>
            <a:tailEnd type="none" w="sm" len="sm"/>
          </a:ln>
        </p:spPr>
        <p:txBody>
          <a:bodyPr wrap="none">
            <a:spAutoFit/>
          </a:bodyPr>
          <a:lstStyle/>
          <a:p>
            <a:pPr eaLnBrk="0" hangingPunct="0"/>
            <a:r>
              <a:rPr lang="tr-TR" b="1"/>
              <a:t>KOLESTEROL</a:t>
            </a:r>
            <a:endParaRPr lang="en-US" b="1"/>
          </a:p>
        </p:txBody>
      </p:sp>
      <p:sp>
        <p:nvSpPr>
          <p:cNvPr id="27652" name="Text Box 4"/>
          <p:cNvSpPr txBox="1">
            <a:spLocks noChangeArrowheads="1"/>
          </p:cNvSpPr>
          <p:nvPr/>
        </p:nvSpPr>
        <p:spPr bwMode="auto">
          <a:xfrm>
            <a:off x="4244975" y="533400"/>
            <a:ext cx="819150" cy="366713"/>
          </a:xfrm>
          <a:prstGeom prst="rect">
            <a:avLst/>
          </a:prstGeom>
          <a:noFill/>
          <a:ln w="12700">
            <a:noFill/>
            <a:miter lim="800000"/>
            <a:headEnd type="none" w="sm" len="sm"/>
            <a:tailEnd type="none" w="sm" len="sm"/>
          </a:ln>
        </p:spPr>
        <p:txBody>
          <a:bodyPr wrap="none">
            <a:spAutoFit/>
          </a:bodyPr>
          <a:lstStyle/>
          <a:p>
            <a:pPr eaLnBrk="0" hangingPunct="0"/>
            <a:r>
              <a:rPr lang="tr-TR" b="1"/>
              <a:t>ACTH</a:t>
            </a:r>
            <a:endParaRPr lang="en-US" b="1"/>
          </a:p>
        </p:txBody>
      </p:sp>
      <p:sp>
        <p:nvSpPr>
          <p:cNvPr id="27653" name="Text Box 5"/>
          <p:cNvSpPr txBox="1">
            <a:spLocks noChangeArrowheads="1"/>
          </p:cNvSpPr>
          <p:nvPr/>
        </p:nvSpPr>
        <p:spPr bwMode="auto">
          <a:xfrm>
            <a:off x="6599238" y="838200"/>
            <a:ext cx="1974850" cy="366713"/>
          </a:xfrm>
          <a:prstGeom prst="rect">
            <a:avLst/>
          </a:prstGeom>
          <a:noFill/>
          <a:ln w="12700">
            <a:noFill/>
            <a:miter lim="800000"/>
            <a:headEnd type="none" w="sm" len="sm"/>
            <a:tailEnd type="none" w="sm" len="sm"/>
          </a:ln>
        </p:spPr>
        <p:txBody>
          <a:bodyPr wrap="none">
            <a:spAutoFit/>
          </a:bodyPr>
          <a:lstStyle/>
          <a:p>
            <a:pPr eaLnBrk="0" hangingPunct="0"/>
            <a:r>
              <a:rPr lang="tr-TR" b="1"/>
              <a:t>PREGNENOLON</a:t>
            </a:r>
            <a:endParaRPr lang="en-US" b="1"/>
          </a:p>
        </p:txBody>
      </p:sp>
      <p:sp>
        <p:nvSpPr>
          <p:cNvPr id="27654" name="Text Box 6"/>
          <p:cNvSpPr txBox="1">
            <a:spLocks noChangeArrowheads="1"/>
          </p:cNvSpPr>
          <p:nvPr/>
        </p:nvSpPr>
        <p:spPr bwMode="auto">
          <a:xfrm>
            <a:off x="6621463" y="1555750"/>
            <a:ext cx="1974850" cy="641350"/>
          </a:xfrm>
          <a:prstGeom prst="rect">
            <a:avLst/>
          </a:prstGeom>
          <a:noFill/>
          <a:ln w="12700">
            <a:noFill/>
            <a:miter lim="800000"/>
            <a:headEnd type="none" w="sm" len="sm"/>
            <a:tailEnd type="none" w="sm" len="sm"/>
          </a:ln>
        </p:spPr>
        <p:txBody>
          <a:bodyPr wrap="none">
            <a:spAutoFit/>
          </a:bodyPr>
          <a:lstStyle/>
          <a:p>
            <a:pPr eaLnBrk="0" hangingPunct="0"/>
            <a:r>
              <a:rPr lang="tr-TR" b="1" dirty="0"/>
              <a:t>17 </a:t>
            </a:r>
            <a:r>
              <a:rPr lang="tr-TR" b="1" dirty="0">
                <a:latin typeface="SymbolPS" pitchFamily="18" charset="2"/>
              </a:rPr>
              <a:t>a</a:t>
            </a:r>
            <a:r>
              <a:rPr lang="tr-TR" b="1" dirty="0"/>
              <a:t> –OH</a:t>
            </a:r>
          </a:p>
          <a:p>
            <a:pPr eaLnBrk="0" hangingPunct="0"/>
            <a:r>
              <a:rPr lang="tr-TR" b="1" dirty="0"/>
              <a:t>PREGNENOLON</a:t>
            </a:r>
            <a:endParaRPr lang="en-US" b="1" dirty="0"/>
          </a:p>
        </p:txBody>
      </p:sp>
      <p:sp>
        <p:nvSpPr>
          <p:cNvPr id="27655" name="Text Box 7"/>
          <p:cNvSpPr txBox="1">
            <a:spLocks noChangeArrowheads="1"/>
          </p:cNvSpPr>
          <p:nvPr/>
        </p:nvSpPr>
        <p:spPr bwMode="auto">
          <a:xfrm>
            <a:off x="6465888" y="2392363"/>
            <a:ext cx="1974850" cy="641350"/>
          </a:xfrm>
          <a:prstGeom prst="rect">
            <a:avLst/>
          </a:prstGeom>
          <a:noFill/>
          <a:ln w="12700">
            <a:noFill/>
            <a:miter lim="800000"/>
            <a:headEnd type="none" w="sm" len="sm"/>
            <a:tailEnd type="none" w="sm" len="sm"/>
          </a:ln>
        </p:spPr>
        <p:txBody>
          <a:bodyPr wrap="none">
            <a:spAutoFit/>
          </a:bodyPr>
          <a:lstStyle/>
          <a:p>
            <a:pPr eaLnBrk="0" hangingPunct="0"/>
            <a:r>
              <a:rPr lang="tr-TR" b="1"/>
              <a:t>DİHİDRO</a:t>
            </a:r>
          </a:p>
          <a:p>
            <a:pPr eaLnBrk="0" hangingPunct="0"/>
            <a:r>
              <a:rPr lang="tr-TR" b="1"/>
              <a:t>ANDROSTERON</a:t>
            </a:r>
            <a:endParaRPr lang="en-US" b="1"/>
          </a:p>
        </p:txBody>
      </p:sp>
      <p:sp>
        <p:nvSpPr>
          <p:cNvPr id="27656" name="Text Box 8"/>
          <p:cNvSpPr txBox="1">
            <a:spLocks noChangeArrowheads="1"/>
          </p:cNvSpPr>
          <p:nvPr/>
        </p:nvSpPr>
        <p:spPr bwMode="auto">
          <a:xfrm>
            <a:off x="6630988" y="3265488"/>
            <a:ext cx="1898650" cy="366712"/>
          </a:xfrm>
          <a:prstGeom prst="rect">
            <a:avLst/>
          </a:prstGeom>
          <a:noFill/>
          <a:ln w="12700">
            <a:noFill/>
            <a:miter lim="800000"/>
            <a:headEnd type="none" w="sm" len="sm"/>
            <a:tailEnd type="none" w="sm" len="sm"/>
          </a:ln>
        </p:spPr>
        <p:txBody>
          <a:bodyPr wrap="none">
            <a:spAutoFit/>
          </a:bodyPr>
          <a:lstStyle/>
          <a:p>
            <a:pPr eaLnBrk="0" hangingPunct="0"/>
            <a:r>
              <a:rPr lang="tr-TR" b="1"/>
              <a:t>TESTOSTERON</a:t>
            </a:r>
            <a:endParaRPr lang="en-US" b="1"/>
          </a:p>
        </p:txBody>
      </p:sp>
      <p:sp>
        <p:nvSpPr>
          <p:cNvPr id="27657" name="Text Box 9"/>
          <p:cNvSpPr txBox="1">
            <a:spLocks noChangeArrowheads="1"/>
          </p:cNvSpPr>
          <p:nvPr/>
        </p:nvSpPr>
        <p:spPr bwMode="auto">
          <a:xfrm>
            <a:off x="6896100" y="4167188"/>
            <a:ext cx="1504950" cy="366712"/>
          </a:xfrm>
          <a:prstGeom prst="rect">
            <a:avLst/>
          </a:prstGeom>
          <a:noFill/>
          <a:ln w="12700">
            <a:noFill/>
            <a:miter lim="800000"/>
            <a:headEnd type="none" w="sm" len="sm"/>
            <a:tailEnd type="none" w="sm" len="sm"/>
          </a:ln>
        </p:spPr>
        <p:txBody>
          <a:bodyPr wrap="none">
            <a:spAutoFit/>
          </a:bodyPr>
          <a:lstStyle/>
          <a:p>
            <a:pPr eaLnBrk="0" hangingPunct="0"/>
            <a:r>
              <a:rPr lang="tr-TR" b="1"/>
              <a:t>ESTRADIOL</a:t>
            </a:r>
            <a:endParaRPr lang="en-US" b="1"/>
          </a:p>
        </p:txBody>
      </p:sp>
      <p:sp>
        <p:nvSpPr>
          <p:cNvPr id="27658" name="Text Box 10"/>
          <p:cNvSpPr txBox="1">
            <a:spLocks noChangeArrowheads="1"/>
          </p:cNvSpPr>
          <p:nvPr/>
        </p:nvSpPr>
        <p:spPr bwMode="auto">
          <a:xfrm>
            <a:off x="6831013" y="5507038"/>
            <a:ext cx="1581150" cy="641350"/>
          </a:xfrm>
          <a:prstGeom prst="rect">
            <a:avLst/>
          </a:prstGeom>
          <a:noFill/>
          <a:ln w="12700">
            <a:noFill/>
            <a:miter lim="800000"/>
            <a:headEnd type="none" w="sm" len="sm"/>
            <a:tailEnd type="none" w="sm" len="sm"/>
          </a:ln>
        </p:spPr>
        <p:txBody>
          <a:bodyPr wrap="none">
            <a:spAutoFit/>
          </a:bodyPr>
          <a:lstStyle/>
          <a:p>
            <a:pPr eaLnBrk="0" hangingPunct="0"/>
            <a:r>
              <a:rPr lang="tr-TR" b="1"/>
              <a:t>ANDROGEN </a:t>
            </a:r>
          </a:p>
          <a:p>
            <a:pPr eaLnBrk="0" hangingPunct="0"/>
            <a:r>
              <a:rPr lang="tr-TR" b="1"/>
              <a:t>ESTROGEN</a:t>
            </a:r>
            <a:endParaRPr lang="en-US" b="1"/>
          </a:p>
        </p:txBody>
      </p:sp>
      <p:sp>
        <p:nvSpPr>
          <p:cNvPr id="27659" name="Text Box 11"/>
          <p:cNvSpPr txBox="1">
            <a:spLocks noChangeArrowheads="1"/>
          </p:cNvSpPr>
          <p:nvPr/>
        </p:nvSpPr>
        <p:spPr bwMode="auto">
          <a:xfrm>
            <a:off x="3657600" y="5783263"/>
            <a:ext cx="2292350" cy="366712"/>
          </a:xfrm>
          <a:prstGeom prst="rect">
            <a:avLst/>
          </a:prstGeom>
          <a:noFill/>
          <a:ln w="12700">
            <a:noFill/>
            <a:miter lim="800000"/>
            <a:headEnd type="none" w="sm" len="sm"/>
            <a:tailEnd type="none" w="sm" len="sm"/>
          </a:ln>
        </p:spPr>
        <p:txBody>
          <a:bodyPr wrap="none">
            <a:spAutoFit/>
          </a:bodyPr>
          <a:lstStyle/>
          <a:p>
            <a:pPr eaLnBrk="0" hangingPunct="0"/>
            <a:r>
              <a:rPr lang="tr-TR" b="1"/>
              <a:t>GLUKOKORTIKOID</a:t>
            </a:r>
            <a:endParaRPr lang="en-US" b="1"/>
          </a:p>
        </p:txBody>
      </p:sp>
      <p:sp>
        <p:nvSpPr>
          <p:cNvPr id="27660" name="Text Box 12"/>
          <p:cNvSpPr txBox="1">
            <a:spLocks noChangeArrowheads="1"/>
          </p:cNvSpPr>
          <p:nvPr/>
        </p:nvSpPr>
        <p:spPr bwMode="auto">
          <a:xfrm>
            <a:off x="776288" y="5673725"/>
            <a:ext cx="2041525" cy="641350"/>
          </a:xfrm>
          <a:prstGeom prst="rect">
            <a:avLst/>
          </a:prstGeom>
          <a:noFill/>
          <a:ln w="12700">
            <a:noFill/>
            <a:miter lim="800000"/>
            <a:headEnd type="none" w="sm" len="sm"/>
            <a:tailEnd type="none" w="sm" len="sm"/>
          </a:ln>
        </p:spPr>
        <p:txBody>
          <a:bodyPr>
            <a:spAutoFit/>
          </a:bodyPr>
          <a:lstStyle/>
          <a:p>
            <a:pPr eaLnBrk="0" hangingPunct="0"/>
            <a:r>
              <a:rPr lang="tr-TR" b="1"/>
              <a:t>MINERALO-KORTIKOID</a:t>
            </a:r>
            <a:endParaRPr lang="en-US" b="1"/>
          </a:p>
        </p:txBody>
      </p:sp>
      <p:sp>
        <p:nvSpPr>
          <p:cNvPr id="27661" name="Text Box 13"/>
          <p:cNvSpPr txBox="1">
            <a:spLocks noChangeArrowheads="1"/>
          </p:cNvSpPr>
          <p:nvPr/>
        </p:nvSpPr>
        <p:spPr bwMode="auto">
          <a:xfrm>
            <a:off x="698500" y="1476375"/>
            <a:ext cx="1962150" cy="366713"/>
          </a:xfrm>
          <a:prstGeom prst="rect">
            <a:avLst/>
          </a:prstGeom>
          <a:noFill/>
          <a:ln w="12700">
            <a:noFill/>
            <a:miter lim="800000"/>
            <a:headEnd type="none" w="sm" len="sm"/>
            <a:tailEnd type="none" w="sm" len="sm"/>
          </a:ln>
        </p:spPr>
        <p:txBody>
          <a:bodyPr wrap="none">
            <a:spAutoFit/>
          </a:bodyPr>
          <a:lstStyle/>
          <a:p>
            <a:pPr eaLnBrk="0" hangingPunct="0"/>
            <a:r>
              <a:rPr lang="tr-TR" b="1"/>
              <a:t>PROGESTERON</a:t>
            </a:r>
            <a:endParaRPr lang="en-US" b="1"/>
          </a:p>
        </p:txBody>
      </p:sp>
      <p:sp>
        <p:nvSpPr>
          <p:cNvPr id="27662" name="Text Box 14"/>
          <p:cNvSpPr txBox="1">
            <a:spLocks noChangeArrowheads="1"/>
          </p:cNvSpPr>
          <p:nvPr/>
        </p:nvSpPr>
        <p:spPr bwMode="auto">
          <a:xfrm>
            <a:off x="4116388" y="3181350"/>
            <a:ext cx="1365250" cy="366713"/>
          </a:xfrm>
          <a:prstGeom prst="rect">
            <a:avLst/>
          </a:prstGeom>
          <a:noFill/>
          <a:ln w="12700">
            <a:noFill/>
            <a:miter lim="800000"/>
            <a:headEnd type="none" w="sm" len="sm"/>
            <a:tailEnd type="none" w="sm" len="sm"/>
          </a:ln>
        </p:spPr>
        <p:txBody>
          <a:bodyPr wrap="none">
            <a:spAutoFit/>
          </a:bodyPr>
          <a:lstStyle/>
          <a:p>
            <a:pPr eaLnBrk="0" hangingPunct="0"/>
            <a:r>
              <a:rPr lang="tr-TR" b="1"/>
              <a:t>KORTISOL</a:t>
            </a:r>
            <a:endParaRPr lang="en-US" b="1"/>
          </a:p>
        </p:txBody>
      </p:sp>
      <p:sp>
        <p:nvSpPr>
          <p:cNvPr id="27663" name="Text Box 15"/>
          <p:cNvSpPr txBox="1">
            <a:spLocks noChangeArrowheads="1"/>
          </p:cNvSpPr>
          <p:nvPr/>
        </p:nvSpPr>
        <p:spPr bwMode="auto">
          <a:xfrm>
            <a:off x="3632200" y="2201863"/>
            <a:ext cx="2241550" cy="366712"/>
          </a:xfrm>
          <a:prstGeom prst="rect">
            <a:avLst/>
          </a:prstGeom>
          <a:noFill/>
          <a:ln w="12700">
            <a:noFill/>
            <a:miter lim="800000"/>
            <a:headEnd type="none" w="sm" len="sm"/>
            <a:tailEnd type="none" w="sm" len="sm"/>
          </a:ln>
        </p:spPr>
        <p:txBody>
          <a:bodyPr wrap="none">
            <a:spAutoFit/>
          </a:bodyPr>
          <a:lstStyle/>
          <a:p>
            <a:pPr eaLnBrk="0" hangingPunct="0"/>
            <a:r>
              <a:rPr lang="tr-TR" b="1"/>
              <a:t>DEOKSİKORTISOL</a:t>
            </a:r>
            <a:endParaRPr lang="en-US" b="1"/>
          </a:p>
        </p:txBody>
      </p:sp>
      <p:sp>
        <p:nvSpPr>
          <p:cNvPr id="27664" name="Text Box 16"/>
          <p:cNvSpPr txBox="1">
            <a:spLocks noChangeArrowheads="1"/>
          </p:cNvSpPr>
          <p:nvPr/>
        </p:nvSpPr>
        <p:spPr bwMode="auto">
          <a:xfrm>
            <a:off x="679450" y="4124325"/>
            <a:ext cx="1784350" cy="366713"/>
          </a:xfrm>
          <a:prstGeom prst="rect">
            <a:avLst/>
          </a:prstGeom>
          <a:noFill/>
          <a:ln w="12700">
            <a:noFill/>
            <a:miter lim="800000"/>
            <a:headEnd type="none" w="sm" len="sm"/>
            <a:tailEnd type="none" w="sm" len="sm"/>
          </a:ln>
        </p:spPr>
        <p:txBody>
          <a:bodyPr wrap="none">
            <a:spAutoFit/>
          </a:bodyPr>
          <a:lstStyle/>
          <a:p>
            <a:pPr eaLnBrk="0" hangingPunct="0"/>
            <a:r>
              <a:rPr lang="tr-TR" b="1"/>
              <a:t>ALDOSTERON</a:t>
            </a:r>
            <a:endParaRPr lang="en-US" b="1"/>
          </a:p>
        </p:txBody>
      </p:sp>
      <p:sp>
        <p:nvSpPr>
          <p:cNvPr id="27665" name="Text Box 17"/>
          <p:cNvSpPr txBox="1">
            <a:spLocks noChangeArrowheads="1"/>
          </p:cNvSpPr>
          <p:nvPr/>
        </p:nvSpPr>
        <p:spPr bwMode="auto">
          <a:xfrm>
            <a:off x="541338" y="3152775"/>
            <a:ext cx="2190750" cy="366713"/>
          </a:xfrm>
          <a:prstGeom prst="rect">
            <a:avLst/>
          </a:prstGeom>
          <a:noFill/>
          <a:ln w="12700">
            <a:noFill/>
            <a:miter lim="800000"/>
            <a:headEnd type="none" w="sm" len="sm"/>
            <a:tailEnd type="none" w="sm" len="sm"/>
          </a:ln>
        </p:spPr>
        <p:txBody>
          <a:bodyPr wrap="none">
            <a:spAutoFit/>
          </a:bodyPr>
          <a:lstStyle/>
          <a:p>
            <a:pPr eaLnBrk="0" hangingPunct="0"/>
            <a:r>
              <a:rPr lang="tr-TR" b="1"/>
              <a:t>KORTICOSTERON</a:t>
            </a:r>
            <a:endParaRPr lang="en-US" b="1"/>
          </a:p>
        </p:txBody>
      </p:sp>
      <p:sp>
        <p:nvSpPr>
          <p:cNvPr id="27666" name="Text Box 18"/>
          <p:cNvSpPr txBox="1">
            <a:spLocks noChangeArrowheads="1"/>
          </p:cNvSpPr>
          <p:nvPr/>
        </p:nvSpPr>
        <p:spPr bwMode="auto">
          <a:xfrm>
            <a:off x="430213" y="2209800"/>
            <a:ext cx="2190750" cy="641350"/>
          </a:xfrm>
          <a:prstGeom prst="rect">
            <a:avLst/>
          </a:prstGeom>
          <a:noFill/>
          <a:ln w="12700">
            <a:noFill/>
            <a:miter lim="800000"/>
            <a:headEnd type="none" w="sm" len="sm"/>
            <a:tailEnd type="none" w="sm" len="sm"/>
          </a:ln>
        </p:spPr>
        <p:txBody>
          <a:bodyPr wrap="none">
            <a:spAutoFit/>
          </a:bodyPr>
          <a:lstStyle/>
          <a:p>
            <a:pPr eaLnBrk="0" hangingPunct="0"/>
            <a:r>
              <a:rPr lang="tr-TR" b="1"/>
              <a:t>DEOKSİKORTIKO-</a:t>
            </a:r>
          </a:p>
          <a:p>
            <a:pPr eaLnBrk="0" hangingPunct="0"/>
            <a:r>
              <a:rPr lang="tr-TR" b="1"/>
              <a:t>STERON</a:t>
            </a:r>
            <a:endParaRPr lang="en-US" b="1"/>
          </a:p>
        </p:txBody>
      </p:sp>
      <p:sp>
        <p:nvSpPr>
          <p:cNvPr id="27667" name="Text Box 19"/>
          <p:cNvSpPr txBox="1">
            <a:spLocks noChangeArrowheads="1"/>
          </p:cNvSpPr>
          <p:nvPr/>
        </p:nvSpPr>
        <p:spPr bwMode="auto">
          <a:xfrm>
            <a:off x="3786182" y="1214422"/>
            <a:ext cx="2357454" cy="830997"/>
          </a:xfrm>
          <a:prstGeom prst="rect">
            <a:avLst/>
          </a:prstGeom>
          <a:solidFill>
            <a:schemeClr val="accent2">
              <a:lumMod val="20000"/>
              <a:lumOff val="80000"/>
            </a:schemeClr>
          </a:solidFill>
          <a:ln w="12700">
            <a:solidFill>
              <a:schemeClr val="accent1"/>
            </a:solidFill>
            <a:miter lim="800000"/>
            <a:headEnd type="none" w="sm" len="sm"/>
            <a:tailEnd type="none" w="sm" len="sm"/>
          </a:ln>
        </p:spPr>
        <p:txBody>
          <a:bodyPr wrap="square">
            <a:spAutoFit/>
          </a:bodyPr>
          <a:lstStyle/>
          <a:p>
            <a:pPr eaLnBrk="0" hangingPunct="0"/>
            <a:r>
              <a:rPr lang="tr-TR" sz="2400" b="1" dirty="0" smtClean="0"/>
              <a:t>17</a:t>
            </a:r>
            <a:r>
              <a:rPr lang="el-GR" sz="2400" b="1" dirty="0" smtClean="0"/>
              <a:t>α</a:t>
            </a:r>
            <a:r>
              <a:rPr lang="tr-TR" sz="2400" b="1" dirty="0" smtClean="0"/>
              <a:t>OH PROGESTERON</a:t>
            </a:r>
            <a:endParaRPr lang="en-US" sz="2400" b="1" dirty="0"/>
          </a:p>
        </p:txBody>
      </p:sp>
      <p:sp>
        <p:nvSpPr>
          <p:cNvPr id="27668" name="Line 20"/>
          <p:cNvSpPr>
            <a:spLocks noChangeShapeType="1"/>
          </p:cNvSpPr>
          <p:nvPr/>
        </p:nvSpPr>
        <p:spPr bwMode="auto">
          <a:xfrm>
            <a:off x="2743200" y="984250"/>
            <a:ext cx="3795713" cy="0"/>
          </a:xfrm>
          <a:prstGeom prst="line">
            <a:avLst/>
          </a:prstGeom>
          <a:noFill/>
          <a:ln w="38100">
            <a:solidFill>
              <a:srgbClr val="FF0000"/>
            </a:solidFill>
            <a:round/>
            <a:headEnd type="none" w="sm" len="sm"/>
            <a:tailEnd type="triangle" w="sm" len="sm"/>
          </a:ln>
        </p:spPr>
        <p:txBody>
          <a:bodyPr/>
          <a:lstStyle/>
          <a:p>
            <a:endParaRPr lang="tr-TR"/>
          </a:p>
        </p:txBody>
      </p:sp>
      <p:sp>
        <p:nvSpPr>
          <p:cNvPr id="27669" name="Line 21"/>
          <p:cNvSpPr>
            <a:spLocks noChangeShapeType="1"/>
          </p:cNvSpPr>
          <p:nvPr/>
        </p:nvSpPr>
        <p:spPr bwMode="auto">
          <a:xfrm flipH="1">
            <a:off x="2259013" y="1039813"/>
            <a:ext cx="4281487" cy="469900"/>
          </a:xfrm>
          <a:prstGeom prst="line">
            <a:avLst/>
          </a:prstGeom>
          <a:noFill/>
          <a:ln w="38100">
            <a:solidFill>
              <a:srgbClr val="FF0000"/>
            </a:solidFill>
            <a:round/>
            <a:headEnd type="none" w="sm" len="sm"/>
            <a:tailEnd type="triangle" w="sm" len="sm"/>
          </a:ln>
        </p:spPr>
        <p:txBody>
          <a:bodyPr/>
          <a:lstStyle/>
          <a:p>
            <a:endParaRPr lang="tr-TR"/>
          </a:p>
        </p:txBody>
      </p:sp>
      <p:sp>
        <p:nvSpPr>
          <p:cNvPr id="27670" name="Line 22"/>
          <p:cNvSpPr>
            <a:spLocks noChangeShapeType="1"/>
          </p:cNvSpPr>
          <p:nvPr/>
        </p:nvSpPr>
        <p:spPr bwMode="auto">
          <a:xfrm>
            <a:off x="1662113" y="1870075"/>
            <a:ext cx="0" cy="277813"/>
          </a:xfrm>
          <a:prstGeom prst="line">
            <a:avLst/>
          </a:prstGeom>
          <a:noFill/>
          <a:ln w="38100">
            <a:solidFill>
              <a:srgbClr val="FF0000"/>
            </a:solidFill>
            <a:round/>
            <a:headEnd type="none" w="sm" len="sm"/>
            <a:tailEnd type="triangle" w="sm" len="sm"/>
          </a:ln>
        </p:spPr>
        <p:txBody>
          <a:bodyPr/>
          <a:lstStyle/>
          <a:p>
            <a:endParaRPr lang="tr-TR"/>
          </a:p>
        </p:txBody>
      </p:sp>
      <p:sp>
        <p:nvSpPr>
          <p:cNvPr id="27671" name="Line 23"/>
          <p:cNvSpPr>
            <a:spLocks noChangeShapeType="1"/>
          </p:cNvSpPr>
          <p:nvPr/>
        </p:nvSpPr>
        <p:spPr bwMode="auto">
          <a:xfrm>
            <a:off x="1649413" y="2784475"/>
            <a:ext cx="0" cy="307975"/>
          </a:xfrm>
          <a:prstGeom prst="line">
            <a:avLst/>
          </a:prstGeom>
          <a:noFill/>
          <a:ln w="38100">
            <a:solidFill>
              <a:srgbClr val="FF0000"/>
            </a:solidFill>
            <a:round/>
            <a:headEnd type="none" w="sm" len="sm"/>
            <a:tailEnd type="triangle" w="sm" len="sm"/>
          </a:ln>
        </p:spPr>
        <p:txBody>
          <a:bodyPr/>
          <a:lstStyle/>
          <a:p>
            <a:endParaRPr lang="tr-TR"/>
          </a:p>
        </p:txBody>
      </p:sp>
      <p:sp>
        <p:nvSpPr>
          <p:cNvPr id="27672" name="Line 24"/>
          <p:cNvSpPr>
            <a:spLocks noChangeShapeType="1"/>
          </p:cNvSpPr>
          <p:nvPr/>
        </p:nvSpPr>
        <p:spPr bwMode="auto">
          <a:xfrm>
            <a:off x="1676400" y="3505200"/>
            <a:ext cx="0" cy="457200"/>
          </a:xfrm>
          <a:prstGeom prst="line">
            <a:avLst/>
          </a:prstGeom>
          <a:noFill/>
          <a:ln w="38100">
            <a:solidFill>
              <a:srgbClr val="FF0000"/>
            </a:solidFill>
            <a:round/>
            <a:headEnd type="none" w="sm" len="sm"/>
            <a:tailEnd type="triangle" w="sm" len="sm"/>
          </a:ln>
        </p:spPr>
        <p:txBody>
          <a:bodyPr/>
          <a:lstStyle/>
          <a:p>
            <a:endParaRPr lang="tr-TR"/>
          </a:p>
        </p:txBody>
      </p:sp>
      <p:sp>
        <p:nvSpPr>
          <p:cNvPr id="27673" name="Line 25"/>
          <p:cNvSpPr>
            <a:spLocks noChangeShapeType="1"/>
          </p:cNvSpPr>
          <p:nvPr/>
        </p:nvSpPr>
        <p:spPr bwMode="auto">
          <a:xfrm>
            <a:off x="4627563" y="2590800"/>
            <a:ext cx="0" cy="471488"/>
          </a:xfrm>
          <a:prstGeom prst="line">
            <a:avLst/>
          </a:prstGeom>
          <a:noFill/>
          <a:ln w="38100">
            <a:solidFill>
              <a:srgbClr val="FF0000"/>
            </a:solidFill>
            <a:round/>
            <a:headEnd type="none" w="sm" len="sm"/>
            <a:tailEnd type="triangle" w="sm" len="sm"/>
          </a:ln>
        </p:spPr>
        <p:txBody>
          <a:bodyPr/>
          <a:lstStyle/>
          <a:p>
            <a:endParaRPr lang="tr-TR"/>
          </a:p>
        </p:txBody>
      </p:sp>
      <p:sp>
        <p:nvSpPr>
          <p:cNvPr id="27674" name="Line 26"/>
          <p:cNvSpPr>
            <a:spLocks noChangeShapeType="1"/>
          </p:cNvSpPr>
          <p:nvPr/>
        </p:nvSpPr>
        <p:spPr bwMode="auto">
          <a:xfrm flipH="1">
            <a:off x="4633912" y="2143116"/>
            <a:ext cx="80963" cy="133358"/>
          </a:xfrm>
          <a:prstGeom prst="line">
            <a:avLst/>
          </a:prstGeom>
          <a:noFill/>
          <a:ln w="38100">
            <a:solidFill>
              <a:srgbClr val="FF0000"/>
            </a:solidFill>
            <a:round/>
            <a:headEnd type="none" w="sm" len="sm"/>
            <a:tailEnd type="triangle" w="sm" len="sm"/>
          </a:ln>
        </p:spPr>
        <p:txBody>
          <a:bodyPr/>
          <a:lstStyle/>
          <a:p>
            <a:endParaRPr lang="tr-TR"/>
          </a:p>
        </p:txBody>
      </p:sp>
      <p:sp>
        <p:nvSpPr>
          <p:cNvPr id="27675" name="Line 27"/>
          <p:cNvSpPr>
            <a:spLocks noChangeShapeType="1"/>
          </p:cNvSpPr>
          <p:nvPr/>
        </p:nvSpPr>
        <p:spPr bwMode="auto">
          <a:xfrm>
            <a:off x="2814638" y="1643063"/>
            <a:ext cx="985837" cy="0"/>
          </a:xfrm>
          <a:prstGeom prst="line">
            <a:avLst/>
          </a:prstGeom>
          <a:noFill/>
          <a:ln w="38100">
            <a:solidFill>
              <a:srgbClr val="FF0000"/>
            </a:solidFill>
            <a:round/>
            <a:headEnd type="none" w="sm" len="sm"/>
            <a:tailEnd type="triangle" w="sm" len="sm"/>
          </a:ln>
        </p:spPr>
        <p:txBody>
          <a:bodyPr/>
          <a:lstStyle/>
          <a:p>
            <a:endParaRPr lang="tr-TR"/>
          </a:p>
        </p:txBody>
      </p:sp>
      <p:sp>
        <p:nvSpPr>
          <p:cNvPr id="27676" name="Line 28"/>
          <p:cNvSpPr>
            <a:spLocks noChangeShapeType="1"/>
          </p:cNvSpPr>
          <p:nvPr/>
        </p:nvSpPr>
        <p:spPr bwMode="auto">
          <a:xfrm>
            <a:off x="7505700" y="1198563"/>
            <a:ext cx="0" cy="277812"/>
          </a:xfrm>
          <a:prstGeom prst="line">
            <a:avLst/>
          </a:prstGeom>
          <a:noFill/>
          <a:ln w="38100">
            <a:solidFill>
              <a:srgbClr val="FF0000"/>
            </a:solidFill>
            <a:round/>
            <a:headEnd type="none" w="sm" len="sm"/>
            <a:tailEnd type="triangle" w="sm" len="sm"/>
          </a:ln>
        </p:spPr>
        <p:txBody>
          <a:bodyPr/>
          <a:lstStyle/>
          <a:p>
            <a:endParaRPr lang="tr-TR"/>
          </a:p>
        </p:txBody>
      </p:sp>
      <p:sp>
        <p:nvSpPr>
          <p:cNvPr id="27677" name="Line 29"/>
          <p:cNvSpPr>
            <a:spLocks noChangeShapeType="1"/>
          </p:cNvSpPr>
          <p:nvPr/>
        </p:nvSpPr>
        <p:spPr bwMode="auto">
          <a:xfrm>
            <a:off x="7505700" y="2155825"/>
            <a:ext cx="0" cy="277813"/>
          </a:xfrm>
          <a:prstGeom prst="line">
            <a:avLst/>
          </a:prstGeom>
          <a:noFill/>
          <a:ln w="38100">
            <a:solidFill>
              <a:srgbClr val="FF0000"/>
            </a:solidFill>
            <a:round/>
            <a:headEnd type="none" w="sm" len="sm"/>
            <a:tailEnd type="triangle" w="sm" len="sm"/>
          </a:ln>
        </p:spPr>
        <p:txBody>
          <a:bodyPr/>
          <a:lstStyle/>
          <a:p>
            <a:endParaRPr lang="tr-TR"/>
          </a:p>
        </p:txBody>
      </p:sp>
      <p:sp>
        <p:nvSpPr>
          <p:cNvPr id="27678" name="Line 30"/>
          <p:cNvSpPr>
            <a:spLocks noChangeShapeType="1"/>
          </p:cNvSpPr>
          <p:nvPr/>
        </p:nvSpPr>
        <p:spPr bwMode="auto">
          <a:xfrm>
            <a:off x="7505700" y="3013075"/>
            <a:ext cx="0" cy="277813"/>
          </a:xfrm>
          <a:prstGeom prst="line">
            <a:avLst/>
          </a:prstGeom>
          <a:noFill/>
          <a:ln w="38100">
            <a:solidFill>
              <a:srgbClr val="FF0000"/>
            </a:solidFill>
            <a:round/>
            <a:headEnd type="none" w="sm" len="sm"/>
            <a:tailEnd type="triangle" w="sm" len="sm"/>
          </a:ln>
        </p:spPr>
        <p:txBody>
          <a:bodyPr/>
          <a:lstStyle/>
          <a:p>
            <a:endParaRPr lang="tr-TR"/>
          </a:p>
        </p:txBody>
      </p:sp>
      <p:sp>
        <p:nvSpPr>
          <p:cNvPr id="27679" name="Line 31"/>
          <p:cNvSpPr>
            <a:spLocks noChangeShapeType="1"/>
          </p:cNvSpPr>
          <p:nvPr/>
        </p:nvSpPr>
        <p:spPr bwMode="auto">
          <a:xfrm>
            <a:off x="7505700" y="3741738"/>
            <a:ext cx="0" cy="277812"/>
          </a:xfrm>
          <a:prstGeom prst="line">
            <a:avLst/>
          </a:prstGeom>
          <a:noFill/>
          <a:ln w="38100">
            <a:solidFill>
              <a:srgbClr val="FF0000"/>
            </a:solidFill>
            <a:round/>
            <a:headEnd type="none" w="sm" len="sm"/>
            <a:tailEnd type="triangle" w="sm" len="sm"/>
          </a:ln>
        </p:spPr>
        <p:txBody>
          <a:bodyPr/>
          <a:lstStyle/>
          <a:p>
            <a:endParaRPr lang="tr-TR"/>
          </a:p>
        </p:txBody>
      </p:sp>
      <p:sp>
        <p:nvSpPr>
          <p:cNvPr id="32" name="Text Box 4"/>
          <p:cNvSpPr txBox="1">
            <a:spLocks noChangeArrowheads="1"/>
          </p:cNvSpPr>
          <p:nvPr/>
        </p:nvSpPr>
        <p:spPr bwMode="auto">
          <a:xfrm>
            <a:off x="571472" y="142852"/>
            <a:ext cx="3071834" cy="584775"/>
          </a:xfrm>
          <a:prstGeom prst="rect">
            <a:avLst/>
          </a:prstGeom>
          <a:solidFill>
            <a:schemeClr val="accent2">
              <a:lumMod val="20000"/>
              <a:lumOff val="80000"/>
            </a:schemeClr>
          </a:solidFill>
          <a:ln w="9525">
            <a:solidFill>
              <a:schemeClr val="accent1"/>
            </a:solidFill>
            <a:miter lim="800000"/>
            <a:headEnd/>
            <a:tailEnd/>
          </a:ln>
          <a:effectLst/>
        </p:spPr>
        <p:txBody>
          <a:bodyPr wrap="square">
            <a:spAutoFit/>
          </a:bodyPr>
          <a:lstStyle/>
          <a:p>
            <a:pPr algn="ctr"/>
            <a:r>
              <a:rPr lang="tr-TR" sz="1600" b="1" dirty="0">
                <a:solidFill>
                  <a:schemeClr val="tx2"/>
                </a:solidFill>
              </a:rPr>
              <a:t>21-0H  ve 11- OH </a:t>
            </a:r>
          </a:p>
          <a:p>
            <a:pPr algn="ctr"/>
            <a:r>
              <a:rPr lang="tr-TR" sz="1600" b="1" dirty="0">
                <a:solidFill>
                  <a:schemeClr val="tx2"/>
                </a:solidFill>
              </a:rPr>
              <a:t>Eksikliği Kuşkusu</a:t>
            </a:r>
          </a:p>
        </p:txBody>
      </p:sp>
      <p:sp>
        <p:nvSpPr>
          <p:cNvPr id="35" name="Rectangle 5"/>
          <p:cNvSpPr>
            <a:spLocks noChangeArrowheads="1"/>
          </p:cNvSpPr>
          <p:nvPr/>
        </p:nvSpPr>
        <p:spPr bwMode="auto">
          <a:xfrm>
            <a:off x="3428992" y="3929066"/>
            <a:ext cx="2808287" cy="1295400"/>
          </a:xfrm>
          <a:prstGeom prst="rect">
            <a:avLst/>
          </a:prstGeom>
          <a:gradFill rotWithShape="1">
            <a:gsLst>
              <a:gs pos="0">
                <a:schemeClr val="accent1"/>
              </a:gs>
              <a:gs pos="100000">
                <a:schemeClr val="accent1">
                  <a:gamma/>
                  <a:shade val="5882"/>
                  <a:invGamma/>
                </a:schemeClr>
              </a:gs>
            </a:gsLst>
            <a:lin ang="5400000" scaled="1"/>
          </a:gradFill>
          <a:ln w="9525">
            <a:solidFill>
              <a:schemeClr val="tx1"/>
            </a:solidFill>
            <a:miter lim="800000"/>
            <a:headEnd/>
            <a:tailEnd/>
          </a:ln>
          <a:effectLst/>
        </p:spPr>
        <p:txBody>
          <a:bodyPr wrap="none" anchor="ctr"/>
          <a:lstStyle/>
          <a:p>
            <a:pPr algn="ctr"/>
            <a:r>
              <a:rPr lang="tr-TR" sz="3200" b="1" dirty="0" smtClean="0">
                <a:solidFill>
                  <a:srgbClr val="FFFF66"/>
                </a:solidFill>
              </a:rPr>
              <a:t>KAH TANISI İÇİN</a:t>
            </a:r>
            <a:endParaRPr lang="tr-TR" sz="3200" b="1" dirty="0">
              <a:solidFill>
                <a:srgbClr val="FFFF66"/>
              </a:solidFill>
            </a:endParaRPr>
          </a:p>
        </p:txBody>
      </p:sp>
      <p:sp>
        <p:nvSpPr>
          <p:cNvPr id="36" name="Text Box 8"/>
          <p:cNvSpPr txBox="1">
            <a:spLocks noChangeArrowheads="1"/>
          </p:cNvSpPr>
          <p:nvPr/>
        </p:nvSpPr>
        <p:spPr bwMode="auto">
          <a:xfrm>
            <a:off x="1857356" y="6215082"/>
            <a:ext cx="6043321" cy="461665"/>
          </a:xfrm>
          <a:prstGeom prst="rect">
            <a:avLst/>
          </a:prstGeom>
          <a:solidFill>
            <a:schemeClr val="accent2">
              <a:lumMod val="20000"/>
              <a:lumOff val="80000"/>
            </a:schemeClr>
          </a:solidFill>
          <a:ln w="9525">
            <a:solidFill>
              <a:schemeClr val="accent1"/>
            </a:solidFill>
            <a:miter lim="800000"/>
            <a:headEnd/>
            <a:tailEnd/>
          </a:ln>
          <a:effectLst/>
        </p:spPr>
        <p:txBody>
          <a:bodyPr wrap="none">
            <a:spAutoFit/>
          </a:bodyPr>
          <a:lstStyle/>
          <a:p>
            <a:r>
              <a:rPr lang="tr-TR" sz="2400" dirty="0">
                <a:latin typeface="Times New Roman" pitchFamily="18" charset="0"/>
              </a:rPr>
              <a:t>Yaşamın </a:t>
            </a:r>
            <a:r>
              <a:rPr lang="tr-TR" sz="2400" dirty="0" smtClean="0">
                <a:latin typeface="Times New Roman" pitchFamily="18" charset="0"/>
              </a:rPr>
              <a:t>48-72. </a:t>
            </a:r>
            <a:r>
              <a:rPr lang="tr-TR" sz="2400" dirty="0">
                <a:latin typeface="Times New Roman" pitchFamily="18" charset="0"/>
              </a:rPr>
              <a:t>saatinden önce ölçülmemelidir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1000101" y="1357298"/>
            <a:ext cx="7358114" cy="2523768"/>
          </a:xfrm>
          <a:prstGeom prst="rect">
            <a:avLst/>
          </a:prstGeom>
          <a:noFill/>
          <a:ln w="76200">
            <a:solidFill>
              <a:schemeClr val="accent1"/>
            </a:solidFill>
          </a:ln>
        </p:spPr>
        <p:txBody>
          <a:bodyPr wrap="square" rtlCol="0">
            <a:spAutoFit/>
          </a:bodyPr>
          <a:lstStyle/>
          <a:p>
            <a:r>
              <a:rPr lang="tr-TR" sz="3200" b="1" dirty="0" smtClean="0"/>
              <a:t>46, XX bebek CGB açısından:</a:t>
            </a:r>
          </a:p>
          <a:p>
            <a:pPr>
              <a:buFont typeface="Arial" pitchFamily="34" charset="0"/>
              <a:buChar char="•"/>
            </a:pPr>
            <a:r>
              <a:rPr lang="tr-TR" dirty="0" err="1" smtClean="0"/>
              <a:t>Ambigous</a:t>
            </a:r>
            <a:r>
              <a:rPr lang="tr-TR" dirty="0" smtClean="0"/>
              <a:t>  </a:t>
            </a:r>
            <a:r>
              <a:rPr lang="tr-TR" dirty="0" err="1" smtClean="0"/>
              <a:t>genitalya</a:t>
            </a:r>
            <a:r>
              <a:rPr lang="tr-TR" dirty="0" smtClean="0"/>
              <a:t> da </a:t>
            </a:r>
            <a:r>
              <a:rPr lang="tr-TR" dirty="0" err="1" smtClean="0"/>
              <a:t>gonad</a:t>
            </a:r>
            <a:r>
              <a:rPr lang="tr-TR" dirty="0" smtClean="0"/>
              <a:t> </a:t>
            </a:r>
            <a:r>
              <a:rPr lang="tr-TR" dirty="0" err="1" smtClean="0"/>
              <a:t>palpe</a:t>
            </a:r>
            <a:r>
              <a:rPr lang="tr-TR" dirty="0" smtClean="0"/>
              <a:t> edilmemesi Olasılığı arttırır</a:t>
            </a:r>
          </a:p>
          <a:p>
            <a:pPr>
              <a:buFont typeface="Arial" pitchFamily="34" charset="0"/>
              <a:buChar char="•"/>
            </a:pPr>
            <a:r>
              <a:rPr lang="tr-TR" dirty="0" err="1" smtClean="0"/>
              <a:t>Gonad</a:t>
            </a:r>
            <a:r>
              <a:rPr lang="tr-TR" dirty="0" smtClean="0"/>
              <a:t> </a:t>
            </a:r>
            <a:r>
              <a:rPr lang="tr-TR" dirty="0" err="1" smtClean="0"/>
              <a:t>palpe</a:t>
            </a:r>
            <a:r>
              <a:rPr lang="tr-TR" dirty="0" smtClean="0"/>
              <a:t> edilmesi ekarte ettirir.</a:t>
            </a:r>
          </a:p>
          <a:p>
            <a:pPr>
              <a:buFont typeface="Arial" pitchFamily="34" charset="0"/>
              <a:buChar char="•"/>
            </a:pPr>
            <a:r>
              <a:rPr lang="tr-TR" dirty="0" err="1" smtClean="0"/>
              <a:t>Vajen</a:t>
            </a:r>
            <a:r>
              <a:rPr lang="tr-TR" dirty="0" smtClean="0"/>
              <a:t> açıklığının görülmemesi </a:t>
            </a:r>
            <a:r>
              <a:rPr lang="tr-TR" dirty="0" err="1" smtClean="0"/>
              <a:t>labia</a:t>
            </a:r>
            <a:r>
              <a:rPr lang="tr-TR" dirty="0" smtClean="0"/>
              <a:t> </a:t>
            </a:r>
            <a:r>
              <a:rPr lang="tr-TR" dirty="0" err="1" smtClean="0"/>
              <a:t>majora</a:t>
            </a:r>
            <a:r>
              <a:rPr lang="tr-TR" dirty="0" smtClean="0"/>
              <a:t>  füzyon sonucudur. </a:t>
            </a:r>
          </a:p>
          <a:p>
            <a:pPr>
              <a:buFont typeface="Arial" pitchFamily="34" charset="0"/>
              <a:buChar char="•"/>
            </a:pPr>
            <a:r>
              <a:rPr lang="tr-TR" dirty="0" err="1" smtClean="0"/>
              <a:t>Labia</a:t>
            </a:r>
            <a:r>
              <a:rPr lang="tr-TR" dirty="0" smtClean="0"/>
              <a:t> </a:t>
            </a:r>
            <a:r>
              <a:rPr lang="tr-TR" dirty="0" err="1" smtClean="0"/>
              <a:t>minora</a:t>
            </a:r>
            <a:r>
              <a:rPr lang="tr-TR" dirty="0" smtClean="0"/>
              <a:t> füzyonu ile karıştırılmamalıdır.</a:t>
            </a:r>
          </a:p>
          <a:p>
            <a:pPr>
              <a:buFont typeface="Arial" pitchFamily="34" charset="0"/>
              <a:buChar char="•"/>
            </a:pPr>
            <a:r>
              <a:rPr lang="tr-TR" dirty="0" err="1" smtClean="0"/>
              <a:t>Genital</a:t>
            </a:r>
            <a:r>
              <a:rPr lang="tr-TR" dirty="0" smtClean="0"/>
              <a:t> </a:t>
            </a:r>
            <a:r>
              <a:rPr lang="tr-TR" dirty="0" err="1" smtClean="0"/>
              <a:t>hiperpigmentasyon</a:t>
            </a:r>
            <a:r>
              <a:rPr lang="tr-TR" dirty="0" smtClean="0"/>
              <a:t> esmer bebekte yaklaşımı zorlaştırır.</a:t>
            </a:r>
          </a:p>
          <a:p>
            <a:pPr>
              <a:buFont typeface="Arial" pitchFamily="34" charset="0"/>
              <a:buChar char="•"/>
            </a:pPr>
            <a:r>
              <a:rPr lang="tr-TR" dirty="0" smtClean="0"/>
              <a:t>17OHP değerleri aile öyküsü, fizik muayene  ve bebeğin yaşı ve doğum ağırlığı ile yorumlanmalı</a:t>
            </a:r>
            <a:endParaRPr lang="tr-T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71462" y="142852"/>
            <a:ext cx="8443942" cy="1857388"/>
          </a:xfrm>
          <a:ln>
            <a:solidFill>
              <a:schemeClr val="accent1"/>
            </a:solidFill>
          </a:ln>
        </p:spPr>
        <p:txBody>
          <a:bodyPr>
            <a:normAutofit/>
          </a:bodyPr>
          <a:lstStyle/>
          <a:p>
            <a:pPr eaLnBrk="1" hangingPunct="1">
              <a:defRPr/>
            </a:pPr>
            <a:r>
              <a:rPr lang="tr-TR" sz="4000" b="1" dirty="0" smtClean="0">
                <a:solidFill>
                  <a:schemeClr val="tx1"/>
                </a:solidFill>
                <a:effectLst>
                  <a:outerShdw blurRad="38100" dist="38100" dir="2700000" algn="tl">
                    <a:srgbClr val="010199"/>
                  </a:outerShdw>
                </a:effectLst>
              </a:rPr>
              <a:t>46,XY</a:t>
            </a:r>
            <a:r>
              <a:rPr lang="tr-TR" sz="4000" dirty="0" smtClean="0"/>
              <a:t> </a:t>
            </a:r>
            <a:r>
              <a:rPr lang="tr-TR" sz="4000" b="1" dirty="0" smtClean="0">
                <a:solidFill>
                  <a:schemeClr val="tx2">
                    <a:lumMod val="75000"/>
                  </a:schemeClr>
                </a:solidFill>
                <a:effectLst/>
              </a:rPr>
              <a:t>CİNSİYET GELİŞİM</a:t>
            </a:r>
            <a:br>
              <a:rPr lang="tr-TR" sz="4000" b="1" dirty="0" smtClean="0">
                <a:solidFill>
                  <a:schemeClr val="tx2">
                    <a:lumMod val="75000"/>
                  </a:schemeClr>
                </a:solidFill>
                <a:effectLst/>
              </a:rPr>
            </a:br>
            <a:r>
              <a:rPr lang="tr-TR" sz="4000" b="1" dirty="0" smtClean="0">
                <a:solidFill>
                  <a:schemeClr val="tx2">
                    <a:lumMod val="75000"/>
                  </a:schemeClr>
                </a:solidFill>
                <a:effectLst/>
              </a:rPr>
              <a:t>BOZUKLUKLARI</a:t>
            </a:r>
            <a:r>
              <a:rPr lang="tr-TR" sz="4000" dirty="0" smtClean="0">
                <a:solidFill>
                  <a:schemeClr val="tx2">
                    <a:lumMod val="75000"/>
                  </a:schemeClr>
                </a:solidFill>
              </a:rPr>
              <a:t> </a:t>
            </a:r>
            <a:r>
              <a:rPr lang="tr-TR" sz="3200" dirty="0" smtClean="0"/>
              <a:t/>
            </a:r>
            <a:br>
              <a:rPr lang="tr-TR" sz="3200" dirty="0" smtClean="0"/>
            </a:br>
            <a:endParaRPr lang="en-US" sz="3200" dirty="0" smtClean="0"/>
          </a:p>
        </p:txBody>
      </p:sp>
      <p:sp>
        <p:nvSpPr>
          <p:cNvPr id="37891" name="Rectangle 3"/>
          <p:cNvSpPr>
            <a:spLocks noGrp="1" noChangeArrowheads="1"/>
          </p:cNvSpPr>
          <p:nvPr>
            <p:ph type="body" idx="1"/>
          </p:nvPr>
        </p:nvSpPr>
        <p:spPr>
          <a:xfrm>
            <a:off x="762000" y="2209800"/>
            <a:ext cx="7924800" cy="4648200"/>
          </a:xfrm>
        </p:spPr>
        <p:txBody>
          <a:bodyPr>
            <a:normAutofit lnSpcReduction="10000"/>
          </a:bodyPr>
          <a:lstStyle/>
          <a:p>
            <a:pPr eaLnBrk="1" hangingPunct="1">
              <a:spcAft>
                <a:spcPct val="30000"/>
              </a:spcAft>
              <a:defRPr/>
            </a:pPr>
            <a:r>
              <a:rPr lang="tr-TR" dirty="0" err="1" smtClean="0"/>
              <a:t>Karyotip</a:t>
            </a:r>
            <a:r>
              <a:rPr lang="tr-TR" dirty="0" smtClean="0"/>
              <a:t> 	: 	46, XY</a:t>
            </a:r>
          </a:p>
          <a:p>
            <a:pPr eaLnBrk="1" hangingPunct="1">
              <a:spcAft>
                <a:spcPct val="30000"/>
              </a:spcAft>
              <a:defRPr/>
            </a:pPr>
            <a:r>
              <a:rPr lang="tr-TR" dirty="0" err="1" smtClean="0"/>
              <a:t>Gonad</a:t>
            </a:r>
            <a:r>
              <a:rPr lang="tr-TR" dirty="0" smtClean="0"/>
              <a:t>		:	</a:t>
            </a:r>
            <a:r>
              <a:rPr lang="tr-TR" dirty="0" err="1" smtClean="0"/>
              <a:t>Bilateral</a:t>
            </a:r>
            <a:r>
              <a:rPr lang="tr-TR" dirty="0" smtClean="0"/>
              <a:t> Testis</a:t>
            </a:r>
          </a:p>
          <a:p>
            <a:pPr eaLnBrk="1" hangingPunct="1">
              <a:spcAft>
                <a:spcPct val="30000"/>
              </a:spcAft>
              <a:buFont typeface="Wingdings" pitchFamily="2" charset="2"/>
              <a:buNone/>
              <a:defRPr/>
            </a:pPr>
            <a:r>
              <a:rPr lang="tr-TR" dirty="0" smtClean="0"/>
              <a:t>		(</a:t>
            </a:r>
            <a:r>
              <a:rPr lang="tr-TR" dirty="0" err="1" smtClean="0"/>
              <a:t>Abdominal</a:t>
            </a:r>
            <a:r>
              <a:rPr lang="tr-TR" dirty="0" smtClean="0"/>
              <a:t> – </a:t>
            </a:r>
            <a:r>
              <a:rPr lang="tr-TR" dirty="0" err="1" smtClean="0"/>
              <a:t>inguinal</a:t>
            </a:r>
            <a:r>
              <a:rPr lang="tr-TR" dirty="0" smtClean="0"/>
              <a:t> – </a:t>
            </a:r>
            <a:r>
              <a:rPr lang="tr-TR" dirty="0" err="1" smtClean="0"/>
              <a:t>skrotal</a:t>
            </a:r>
            <a:r>
              <a:rPr lang="tr-TR" dirty="0" smtClean="0"/>
              <a:t>, </a:t>
            </a:r>
            <a:br>
              <a:rPr lang="tr-TR" dirty="0" smtClean="0"/>
            </a:br>
            <a:r>
              <a:rPr lang="tr-TR" dirty="0" smtClean="0"/>
              <a:t>           tek veya </a:t>
            </a:r>
            <a:r>
              <a:rPr lang="tr-TR" dirty="0" err="1" smtClean="0"/>
              <a:t>bilateral</a:t>
            </a:r>
            <a:r>
              <a:rPr lang="tr-TR" dirty="0" smtClean="0"/>
              <a:t> yerleşim)</a:t>
            </a:r>
          </a:p>
          <a:p>
            <a:pPr eaLnBrk="1" hangingPunct="1">
              <a:spcAft>
                <a:spcPct val="30000"/>
              </a:spcAft>
              <a:defRPr/>
            </a:pPr>
            <a:r>
              <a:rPr lang="tr-TR" dirty="0" err="1" smtClean="0"/>
              <a:t>Müller</a:t>
            </a:r>
            <a:r>
              <a:rPr lang="tr-TR" dirty="0" smtClean="0"/>
              <a:t>		:	±</a:t>
            </a:r>
          </a:p>
          <a:p>
            <a:pPr eaLnBrk="1" hangingPunct="1">
              <a:spcAft>
                <a:spcPct val="30000"/>
              </a:spcAft>
              <a:defRPr/>
            </a:pPr>
            <a:r>
              <a:rPr lang="tr-TR" dirty="0" err="1" smtClean="0"/>
              <a:t>Wolf</a:t>
            </a:r>
            <a:r>
              <a:rPr lang="tr-TR" dirty="0" smtClean="0"/>
              <a:t>		:	±</a:t>
            </a:r>
          </a:p>
          <a:p>
            <a:pPr eaLnBrk="1" hangingPunct="1">
              <a:spcAft>
                <a:spcPct val="30000"/>
              </a:spcAft>
              <a:defRPr/>
            </a:pPr>
            <a:r>
              <a:rPr lang="tr-TR" dirty="0" smtClean="0"/>
              <a:t>Prostat		:	±</a:t>
            </a:r>
            <a:endParaRPr lang="en-US" dirty="0" smtClean="0"/>
          </a:p>
        </p:txBody>
      </p:sp>
      <p:sp>
        <p:nvSpPr>
          <p:cNvPr id="4" name="3 Metin kutusu"/>
          <p:cNvSpPr txBox="1"/>
          <p:nvPr/>
        </p:nvSpPr>
        <p:spPr>
          <a:xfrm>
            <a:off x="6286512" y="1571612"/>
            <a:ext cx="1911101" cy="369332"/>
          </a:xfrm>
          <a:prstGeom prst="rect">
            <a:avLst/>
          </a:prstGeom>
          <a:noFill/>
        </p:spPr>
        <p:txBody>
          <a:bodyPr wrap="none" rtlCol="0">
            <a:spAutoFit/>
          </a:bodyPr>
          <a:lstStyle/>
          <a:p>
            <a:r>
              <a:rPr lang="tr-TR" dirty="0" err="1" smtClean="0"/>
              <a:t>İnsidans</a:t>
            </a:r>
            <a:r>
              <a:rPr lang="tr-TR" dirty="0" smtClean="0"/>
              <a:t>: 1/20 000</a:t>
            </a:r>
            <a:endParaRPr lang="tr-T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81000" y="152400"/>
            <a:ext cx="8229600" cy="1384300"/>
          </a:xfrm>
          <a:ln>
            <a:solidFill>
              <a:schemeClr val="tx1"/>
            </a:solidFill>
          </a:ln>
        </p:spPr>
        <p:txBody>
          <a:bodyPr/>
          <a:lstStyle/>
          <a:p>
            <a:pPr eaLnBrk="1" hangingPunct="1">
              <a:defRPr/>
            </a:pPr>
            <a:r>
              <a:rPr lang="tr-TR" b="1" smtClean="0">
                <a:solidFill>
                  <a:schemeClr val="tx1"/>
                </a:solidFill>
                <a:effectLst>
                  <a:outerShdw blurRad="38100" dist="38100" dir="2700000" algn="tl">
                    <a:srgbClr val="010199"/>
                  </a:outerShdw>
                </a:effectLst>
              </a:rPr>
              <a:t>46,XY CGB</a:t>
            </a:r>
          </a:p>
        </p:txBody>
      </p:sp>
      <p:sp>
        <p:nvSpPr>
          <p:cNvPr id="39939" name="Rectangle 3"/>
          <p:cNvSpPr>
            <a:spLocks noGrp="1" noChangeArrowheads="1"/>
          </p:cNvSpPr>
          <p:nvPr>
            <p:ph type="body" idx="1"/>
          </p:nvPr>
        </p:nvSpPr>
        <p:spPr>
          <a:xfrm>
            <a:off x="3810000" y="1828800"/>
            <a:ext cx="5092700" cy="4843463"/>
          </a:xfrm>
          <a:ln>
            <a:solidFill>
              <a:schemeClr val="tx1"/>
            </a:solidFill>
          </a:ln>
        </p:spPr>
        <p:txBody>
          <a:bodyPr/>
          <a:lstStyle/>
          <a:p>
            <a:pPr eaLnBrk="1" hangingPunct="1">
              <a:lnSpc>
                <a:spcPct val="80000"/>
              </a:lnSpc>
              <a:buFont typeface="Wingdings" pitchFamily="2" charset="2"/>
              <a:buNone/>
              <a:defRPr/>
            </a:pPr>
            <a:r>
              <a:rPr lang="tr-TR" sz="1800" b="1" dirty="0" err="1" smtClean="0">
                <a:solidFill>
                  <a:srgbClr val="C00000"/>
                </a:solidFill>
                <a:effectLst>
                  <a:outerShdw blurRad="38100" dist="38100" dir="2700000" algn="tl">
                    <a:srgbClr val="FFFFFF"/>
                  </a:outerShdw>
                </a:effectLst>
              </a:rPr>
              <a:t>Androjen</a:t>
            </a:r>
            <a:r>
              <a:rPr lang="tr-TR" sz="1800" b="1" dirty="0" smtClean="0">
                <a:solidFill>
                  <a:srgbClr val="C00000"/>
                </a:solidFill>
                <a:effectLst>
                  <a:outerShdw blurRad="38100" dist="38100" dir="2700000" algn="tl">
                    <a:srgbClr val="FFFFFF"/>
                  </a:outerShdw>
                </a:effectLst>
              </a:rPr>
              <a:t> sentez ve etkisinde yetersizlik</a:t>
            </a:r>
          </a:p>
          <a:p>
            <a:pPr eaLnBrk="1" hangingPunct="1">
              <a:lnSpc>
                <a:spcPct val="80000"/>
              </a:lnSpc>
              <a:defRPr/>
            </a:pPr>
            <a:endParaRPr lang="tr-TR" sz="1800" b="1" dirty="0" smtClean="0">
              <a:solidFill>
                <a:srgbClr val="FFFF00"/>
              </a:solidFill>
              <a:effectLst>
                <a:outerShdw blurRad="38100" dist="38100" dir="2700000" algn="tl">
                  <a:srgbClr val="FFFFFF"/>
                </a:outerShdw>
              </a:effectLst>
            </a:endParaRPr>
          </a:p>
          <a:p>
            <a:pPr eaLnBrk="1" hangingPunct="1">
              <a:lnSpc>
                <a:spcPct val="80000"/>
              </a:lnSpc>
              <a:defRPr/>
            </a:pPr>
            <a:r>
              <a:rPr lang="tr-TR" sz="1800" b="1" dirty="0" smtClean="0"/>
              <a:t>Testosteron sentez </a:t>
            </a:r>
            <a:r>
              <a:rPr lang="tr-TR" sz="1800" b="1" dirty="0" err="1" smtClean="0"/>
              <a:t>defektleri</a:t>
            </a:r>
            <a:r>
              <a:rPr lang="tr-TR" sz="1800" b="1" dirty="0" smtClean="0"/>
              <a:t> (17-Alfa </a:t>
            </a:r>
            <a:r>
              <a:rPr lang="tr-TR" sz="1800" b="1" dirty="0" err="1" smtClean="0"/>
              <a:t>hidroksilaz</a:t>
            </a:r>
            <a:r>
              <a:rPr lang="tr-TR" sz="1800" b="1" dirty="0" smtClean="0"/>
              <a:t>, 5</a:t>
            </a:r>
            <a:r>
              <a:rPr lang="el-GR" sz="1800" b="1" baseline="30000" dirty="0" smtClean="0"/>
              <a:t>α</a:t>
            </a:r>
            <a:r>
              <a:rPr lang="tr-TR" sz="1800" b="1" dirty="0" smtClean="0"/>
              <a:t>-</a:t>
            </a:r>
            <a:r>
              <a:rPr lang="tr-TR" sz="1800" b="1" dirty="0" err="1" smtClean="0"/>
              <a:t>reduktaz</a:t>
            </a:r>
            <a:r>
              <a:rPr lang="tr-TR" sz="1800" b="1" dirty="0" smtClean="0"/>
              <a:t> 2 </a:t>
            </a:r>
            <a:r>
              <a:rPr lang="tr-TR" sz="1800" b="1" dirty="0" err="1" smtClean="0"/>
              <a:t>eksikliğ</a:t>
            </a:r>
            <a:r>
              <a:rPr lang="tr-TR" sz="1800" b="1" dirty="0" smtClean="0"/>
              <a:t>, </a:t>
            </a:r>
            <a:r>
              <a:rPr lang="tr-TR" sz="1800" b="1" dirty="0" err="1" smtClean="0"/>
              <a:t>StAR</a:t>
            </a:r>
            <a:r>
              <a:rPr lang="tr-TR" sz="1800" b="1" dirty="0" smtClean="0"/>
              <a:t> mut)</a:t>
            </a:r>
          </a:p>
          <a:p>
            <a:pPr eaLnBrk="1" hangingPunct="1">
              <a:lnSpc>
                <a:spcPct val="80000"/>
              </a:lnSpc>
              <a:defRPr/>
            </a:pPr>
            <a:r>
              <a:rPr lang="tr-TR" sz="1800" b="1" dirty="0" err="1" smtClean="0"/>
              <a:t>Androjen</a:t>
            </a:r>
            <a:r>
              <a:rPr lang="tr-TR" sz="1800" b="1" dirty="0" smtClean="0"/>
              <a:t> duyarsızlık sendromları</a:t>
            </a:r>
          </a:p>
          <a:p>
            <a:pPr eaLnBrk="1" hangingPunct="1">
              <a:lnSpc>
                <a:spcPct val="80000"/>
              </a:lnSpc>
              <a:buFont typeface="Wingdings" pitchFamily="2" charset="2"/>
              <a:buNone/>
              <a:defRPr/>
            </a:pPr>
            <a:r>
              <a:rPr lang="tr-TR" sz="1800" b="1" dirty="0" smtClean="0"/>
              <a:t>	-TADS</a:t>
            </a:r>
          </a:p>
          <a:p>
            <a:pPr eaLnBrk="1" hangingPunct="1">
              <a:lnSpc>
                <a:spcPct val="80000"/>
              </a:lnSpc>
              <a:buFont typeface="Wingdings" pitchFamily="2" charset="2"/>
              <a:buNone/>
              <a:defRPr/>
            </a:pPr>
            <a:r>
              <a:rPr lang="tr-TR" sz="1800" b="1" dirty="0" smtClean="0"/>
              <a:t>	-KADS</a:t>
            </a:r>
          </a:p>
          <a:p>
            <a:pPr eaLnBrk="1" hangingPunct="1">
              <a:lnSpc>
                <a:spcPct val="80000"/>
              </a:lnSpc>
              <a:defRPr/>
            </a:pPr>
            <a:r>
              <a:rPr lang="tr-TR" sz="1800" b="1" dirty="0" err="1" smtClean="0"/>
              <a:t>Testisde</a:t>
            </a:r>
            <a:r>
              <a:rPr lang="tr-TR" sz="1800" b="1" dirty="0" smtClean="0"/>
              <a:t> LH / </a:t>
            </a:r>
            <a:r>
              <a:rPr lang="tr-TR" sz="1800" b="1" dirty="0" err="1" smtClean="0"/>
              <a:t>hCG</a:t>
            </a:r>
            <a:r>
              <a:rPr lang="tr-TR" sz="1800" b="1" dirty="0" smtClean="0"/>
              <a:t> yanıtsızlık LH </a:t>
            </a:r>
            <a:r>
              <a:rPr lang="tr-TR" sz="1800" b="1" dirty="0" err="1" smtClean="0"/>
              <a:t>reseptor</a:t>
            </a:r>
            <a:r>
              <a:rPr lang="tr-TR" sz="1800" b="1" dirty="0" smtClean="0"/>
              <a:t> </a:t>
            </a:r>
            <a:r>
              <a:rPr lang="tr-TR" sz="1800" b="1" dirty="0" err="1" smtClean="0"/>
              <a:t>defektleri</a:t>
            </a:r>
            <a:r>
              <a:rPr lang="tr-TR" sz="1800" b="1" dirty="0" smtClean="0"/>
              <a:t>( </a:t>
            </a:r>
            <a:r>
              <a:rPr lang="tr-TR" sz="1800" b="1" dirty="0" err="1" smtClean="0"/>
              <a:t>Leydig</a:t>
            </a:r>
            <a:r>
              <a:rPr lang="tr-TR" sz="1800" b="1" dirty="0" smtClean="0"/>
              <a:t> hücre </a:t>
            </a:r>
            <a:r>
              <a:rPr lang="tr-TR" sz="1800" b="1" dirty="0" err="1" smtClean="0"/>
              <a:t>hipoplazisi</a:t>
            </a:r>
            <a:r>
              <a:rPr lang="tr-TR" sz="1800" b="1" dirty="0" smtClean="0"/>
              <a:t>,</a:t>
            </a:r>
            <a:r>
              <a:rPr lang="tr-TR" sz="1800" b="1" dirty="0" err="1" smtClean="0"/>
              <a:t>aplazisi</a:t>
            </a:r>
            <a:r>
              <a:rPr lang="tr-TR" sz="1800" b="1" dirty="0" smtClean="0"/>
              <a:t>)</a:t>
            </a:r>
          </a:p>
          <a:p>
            <a:pPr eaLnBrk="1" hangingPunct="1">
              <a:lnSpc>
                <a:spcPct val="80000"/>
              </a:lnSpc>
              <a:defRPr/>
            </a:pPr>
            <a:r>
              <a:rPr lang="tr-TR" sz="1800" b="1" dirty="0" smtClean="0"/>
              <a:t>Anti-</a:t>
            </a:r>
            <a:r>
              <a:rPr lang="tr-TR" sz="1800" b="1" dirty="0" err="1" smtClean="0"/>
              <a:t>Müllerian</a:t>
            </a:r>
            <a:r>
              <a:rPr lang="tr-TR" sz="1800" b="1" dirty="0" smtClean="0"/>
              <a:t> hormon ve reseptörü bozuklukları (</a:t>
            </a:r>
            <a:r>
              <a:rPr lang="tr-TR" sz="1800" b="1" dirty="0" err="1" smtClean="0"/>
              <a:t>Persistan</a:t>
            </a:r>
            <a:r>
              <a:rPr lang="tr-TR" sz="1800" b="1" dirty="0" smtClean="0"/>
              <a:t> </a:t>
            </a:r>
            <a:r>
              <a:rPr lang="tr-TR" sz="1800" b="1" dirty="0" err="1" smtClean="0"/>
              <a:t>Müllerien</a:t>
            </a:r>
            <a:r>
              <a:rPr lang="tr-TR" sz="1800" b="1" dirty="0" smtClean="0"/>
              <a:t> </a:t>
            </a:r>
            <a:r>
              <a:rPr lang="tr-TR" sz="1800" b="1" dirty="0" err="1" smtClean="0"/>
              <a:t>duktal</a:t>
            </a:r>
            <a:r>
              <a:rPr lang="tr-TR" sz="1800" b="1" dirty="0" smtClean="0"/>
              <a:t> sendrom)</a:t>
            </a:r>
          </a:p>
          <a:p>
            <a:pPr eaLnBrk="1" hangingPunct="1">
              <a:lnSpc>
                <a:spcPct val="80000"/>
              </a:lnSpc>
              <a:defRPr/>
            </a:pPr>
            <a:endParaRPr lang="tr-TR" sz="1800" b="1" dirty="0" smtClean="0"/>
          </a:p>
          <a:p>
            <a:pPr eaLnBrk="1" hangingPunct="1">
              <a:lnSpc>
                <a:spcPct val="80000"/>
              </a:lnSpc>
              <a:defRPr/>
            </a:pPr>
            <a:r>
              <a:rPr lang="tr-TR" sz="1800" b="1" dirty="0" err="1" smtClean="0"/>
              <a:t>Maternal</a:t>
            </a:r>
            <a:r>
              <a:rPr lang="tr-TR" sz="1800" b="1" dirty="0" smtClean="0"/>
              <a:t> </a:t>
            </a:r>
            <a:r>
              <a:rPr lang="tr-TR" sz="1800" b="1" dirty="0" err="1" smtClean="0"/>
              <a:t>progestin</a:t>
            </a:r>
            <a:r>
              <a:rPr lang="tr-TR" sz="1800" b="1" dirty="0" smtClean="0"/>
              <a:t>/ östrojene maruz kalma</a:t>
            </a:r>
          </a:p>
          <a:p>
            <a:pPr eaLnBrk="1" hangingPunct="1">
              <a:lnSpc>
                <a:spcPct val="80000"/>
              </a:lnSpc>
              <a:defRPr/>
            </a:pPr>
            <a:r>
              <a:rPr lang="tr-TR" sz="1800" b="1" dirty="0" smtClean="0"/>
              <a:t>Bilinmeyen nedenler</a:t>
            </a:r>
          </a:p>
          <a:p>
            <a:pPr eaLnBrk="1" hangingPunct="1">
              <a:lnSpc>
                <a:spcPct val="80000"/>
              </a:lnSpc>
              <a:buFont typeface="Wingdings" pitchFamily="2" charset="2"/>
              <a:buNone/>
              <a:defRPr/>
            </a:pPr>
            <a:endParaRPr lang="tr-TR" sz="1800" b="1" dirty="0" smtClean="0"/>
          </a:p>
          <a:p>
            <a:pPr eaLnBrk="1" hangingPunct="1">
              <a:lnSpc>
                <a:spcPct val="80000"/>
              </a:lnSpc>
              <a:defRPr/>
            </a:pPr>
            <a:endParaRPr lang="tr-TR" sz="1600" dirty="0" smtClean="0"/>
          </a:p>
        </p:txBody>
      </p:sp>
      <p:sp>
        <p:nvSpPr>
          <p:cNvPr id="43012" name="Text Box 4"/>
          <p:cNvSpPr txBox="1">
            <a:spLocks noChangeArrowheads="1"/>
          </p:cNvSpPr>
          <p:nvPr/>
        </p:nvSpPr>
        <p:spPr bwMode="auto">
          <a:xfrm>
            <a:off x="285720" y="1928802"/>
            <a:ext cx="3241675" cy="2308324"/>
          </a:xfrm>
          <a:prstGeom prst="rect">
            <a:avLst/>
          </a:prstGeom>
          <a:noFill/>
          <a:ln w="9525">
            <a:solidFill>
              <a:schemeClr val="tx1"/>
            </a:solidFill>
            <a:miter lim="800000"/>
            <a:headEnd/>
            <a:tailEnd/>
          </a:ln>
        </p:spPr>
        <p:txBody>
          <a:bodyPr>
            <a:spAutoFit/>
          </a:bodyPr>
          <a:lstStyle/>
          <a:p>
            <a:r>
              <a:rPr lang="tr-TR" b="1" dirty="0">
                <a:solidFill>
                  <a:srgbClr val="C00000"/>
                </a:solidFill>
              </a:rPr>
              <a:t>Anormal Testis farklılaşması</a:t>
            </a:r>
          </a:p>
          <a:p>
            <a:r>
              <a:rPr lang="tr-TR" b="1" dirty="0"/>
              <a:t>-46,XY  </a:t>
            </a:r>
            <a:r>
              <a:rPr lang="tr-TR" b="1" dirty="0" smtClean="0"/>
              <a:t>tam </a:t>
            </a:r>
            <a:r>
              <a:rPr lang="tr-TR" b="1" dirty="0" err="1"/>
              <a:t>gonadal</a:t>
            </a:r>
            <a:r>
              <a:rPr lang="tr-TR" b="1" dirty="0"/>
              <a:t> </a:t>
            </a:r>
            <a:r>
              <a:rPr lang="tr-TR" b="1" dirty="0" err="1"/>
              <a:t>disgenezis</a:t>
            </a:r>
            <a:r>
              <a:rPr lang="tr-TR" b="1" dirty="0"/>
              <a:t> (</a:t>
            </a:r>
            <a:r>
              <a:rPr lang="tr-TR" b="1" dirty="0" err="1"/>
              <a:t>Swyer</a:t>
            </a:r>
            <a:r>
              <a:rPr lang="tr-TR" b="1" dirty="0"/>
              <a:t> </a:t>
            </a:r>
            <a:r>
              <a:rPr lang="tr-TR" b="1" dirty="0" err="1"/>
              <a:t>Send</a:t>
            </a:r>
            <a:r>
              <a:rPr lang="tr-TR" b="1" dirty="0"/>
              <a:t>)</a:t>
            </a:r>
          </a:p>
          <a:p>
            <a:r>
              <a:rPr lang="tr-TR" b="1" dirty="0"/>
              <a:t>-46,XY </a:t>
            </a:r>
            <a:r>
              <a:rPr lang="tr-TR" b="1" dirty="0" smtClean="0"/>
              <a:t>Kısmi  </a:t>
            </a:r>
            <a:r>
              <a:rPr lang="tr-TR" b="1" dirty="0" err="1"/>
              <a:t>gonadal</a:t>
            </a:r>
            <a:r>
              <a:rPr lang="tr-TR" b="1" dirty="0"/>
              <a:t> </a:t>
            </a:r>
            <a:r>
              <a:rPr lang="tr-TR" b="1" dirty="0" err="1"/>
              <a:t>disgenezis</a:t>
            </a:r>
            <a:endParaRPr lang="tr-TR" b="1" dirty="0"/>
          </a:p>
          <a:p>
            <a:r>
              <a:rPr lang="tr-TR" b="1" dirty="0"/>
              <a:t>-</a:t>
            </a:r>
            <a:r>
              <a:rPr lang="tr-TR" b="1" dirty="0" err="1"/>
              <a:t>Gonadal</a:t>
            </a:r>
            <a:r>
              <a:rPr lang="tr-TR" b="1" dirty="0"/>
              <a:t> regresyon</a:t>
            </a:r>
          </a:p>
          <a:p>
            <a:r>
              <a:rPr lang="tr-TR" b="1" dirty="0"/>
              <a:t>-46,XY </a:t>
            </a:r>
            <a:r>
              <a:rPr lang="tr-TR" b="1" dirty="0" err="1"/>
              <a:t>Ovotestiküler</a:t>
            </a:r>
            <a:r>
              <a:rPr lang="tr-TR" b="1" dirty="0"/>
              <a:t> Sendrom</a:t>
            </a:r>
          </a:p>
          <a:p>
            <a:endParaRPr lang="tr-TR" b="1" dirty="0"/>
          </a:p>
          <a:p>
            <a:endParaRPr lang="tr-TR" b="1" dirty="0"/>
          </a:p>
        </p:txBody>
      </p:sp>
      <p:pic>
        <p:nvPicPr>
          <p:cNvPr id="5" name="Picture 2"/>
          <p:cNvPicPr>
            <a:picLocks noChangeAspect="1" noChangeArrowheads="1"/>
          </p:cNvPicPr>
          <p:nvPr/>
        </p:nvPicPr>
        <p:blipFill>
          <a:blip r:embed="rId2" cstate="print"/>
          <a:srcRect l="6847" t="7477" r="6572" b="7477"/>
          <a:stretch>
            <a:fillRect/>
          </a:stretch>
        </p:blipFill>
        <p:spPr bwMode="auto">
          <a:xfrm>
            <a:off x="857224" y="4429132"/>
            <a:ext cx="2881333" cy="216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Line 2"/>
          <p:cNvSpPr>
            <a:spLocks noChangeShapeType="1"/>
          </p:cNvSpPr>
          <p:nvPr/>
        </p:nvSpPr>
        <p:spPr bwMode="auto">
          <a:xfrm>
            <a:off x="3575050" y="703263"/>
            <a:ext cx="484188" cy="0"/>
          </a:xfrm>
          <a:prstGeom prst="line">
            <a:avLst/>
          </a:prstGeom>
          <a:noFill/>
          <a:ln w="38100">
            <a:solidFill>
              <a:schemeClr val="accent1"/>
            </a:solidFill>
            <a:round/>
            <a:headEnd type="none" w="sm" len="sm"/>
            <a:tailEnd type="triangle" w="sm" len="sm"/>
          </a:ln>
          <a:effectLst>
            <a:prstShdw prst="shdw17" dist="17961" dir="2700000">
              <a:srgbClr val="990000"/>
            </a:prstShdw>
          </a:effectLst>
        </p:spPr>
        <p:txBody>
          <a:bodyPr/>
          <a:lstStyle/>
          <a:p>
            <a:endParaRPr lang="tr-TR"/>
          </a:p>
        </p:txBody>
      </p:sp>
      <p:sp>
        <p:nvSpPr>
          <p:cNvPr id="44035" name="Line 3"/>
          <p:cNvSpPr>
            <a:spLocks noChangeShapeType="1"/>
          </p:cNvSpPr>
          <p:nvPr/>
        </p:nvSpPr>
        <p:spPr bwMode="auto">
          <a:xfrm>
            <a:off x="3575050" y="1477963"/>
            <a:ext cx="484188" cy="0"/>
          </a:xfrm>
          <a:prstGeom prst="line">
            <a:avLst/>
          </a:prstGeom>
          <a:noFill/>
          <a:ln w="38100">
            <a:solidFill>
              <a:schemeClr val="accent1"/>
            </a:solidFill>
            <a:round/>
            <a:headEnd type="none" w="sm" len="sm"/>
            <a:tailEnd type="triangle" w="sm" len="sm"/>
          </a:ln>
          <a:effectLst>
            <a:prstShdw prst="shdw17" dist="17961" dir="2700000">
              <a:srgbClr val="990000"/>
            </a:prstShdw>
          </a:effectLst>
        </p:spPr>
        <p:txBody>
          <a:bodyPr/>
          <a:lstStyle/>
          <a:p>
            <a:endParaRPr lang="tr-TR"/>
          </a:p>
        </p:txBody>
      </p:sp>
      <p:sp>
        <p:nvSpPr>
          <p:cNvPr id="44036" name="Line 4"/>
          <p:cNvSpPr>
            <a:spLocks noChangeShapeType="1"/>
          </p:cNvSpPr>
          <p:nvPr/>
        </p:nvSpPr>
        <p:spPr bwMode="auto">
          <a:xfrm>
            <a:off x="3575050" y="2254250"/>
            <a:ext cx="484188" cy="0"/>
          </a:xfrm>
          <a:prstGeom prst="line">
            <a:avLst/>
          </a:prstGeom>
          <a:noFill/>
          <a:ln w="38100">
            <a:solidFill>
              <a:schemeClr val="accent1"/>
            </a:solidFill>
            <a:round/>
            <a:headEnd type="none" w="sm" len="sm"/>
            <a:tailEnd type="triangle" w="sm" len="sm"/>
          </a:ln>
          <a:effectLst>
            <a:prstShdw prst="shdw17" dist="17961" dir="2700000">
              <a:srgbClr val="990000"/>
            </a:prstShdw>
          </a:effectLst>
        </p:spPr>
        <p:txBody>
          <a:bodyPr/>
          <a:lstStyle/>
          <a:p>
            <a:endParaRPr lang="tr-TR"/>
          </a:p>
        </p:txBody>
      </p:sp>
      <p:sp>
        <p:nvSpPr>
          <p:cNvPr id="44037" name="Line 5"/>
          <p:cNvSpPr>
            <a:spLocks noChangeShapeType="1"/>
          </p:cNvSpPr>
          <p:nvPr/>
        </p:nvSpPr>
        <p:spPr bwMode="auto">
          <a:xfrm>
            <a:off x="3575050" y="3100388"/>
            <a:ext cx="484188" cy="0"/>
          </a:xfrm>
          <a:prstGeom prst="line">
            <a:avLst/>
          </a:prstGeom>
          <a:noFill/>
          <a:ln w="38100">
            <a:solidFill>
              <a:schemeClr val="accent1"/>
            </a:solidFill>
            <a:round/>
            <a:headEnd type="none" w="sm" len="sm"/>
            <a:tailEnd type="triangle" w="sm" len="sm"/>
          </a:ln>
          <a:effectLst>
            <a:prstShdw prst="shdw17" dist="17961" dir="2700000">
              <a:srgbClr val="990000"/>
            </a:prstShdw>
          </a:effectLst>
        </p:spPr>
        <p:txBody>
          <a:bodyPr/>
          <a:lstStyle/>
          <a:p>
            <a:endParaRPr lang="tr-TR"/>
          </a:p>
        </p:txBody>
      </p:sp>
      <p:sp>
        <p:nvSpPr>
          <p:cNvPr id="44038" name="Line 6"/>
          <p:cNvSpPr>
            <a:spLocks noChangeShapeType="1"/>
          </p:cNvSpPr>
          <p:nvPr/>
        </p:nvSpPr>
        <p:spPr bwMode="auto">
          <a:xfrm>
            <a:off x="3575050" y="4125913"/>
            <a:ext cx="484188" cy="0"/>
          </a:xfrm>
          <a:prstGeom prst="line">
            <a:avLst/>
          </a:prstGeom>
          <a:noFill/>
          <a:ln w="38100">
            <a:solidFill>
              <a:schemeClr val="accent1"/>
            </a:solidFill>
            <a:round/>
            <a:headEnd type="none" w="sm" len="sm"/>
            <a:tailEnd type="triangle" w="sm" len="sm"/>
          </a:ln>
          <a:effectLst>
            <a:prstShdw prst="shdw17" dist="17961" dir="2700000">
              <a:srgbClr val="990000"/>
            </a:prstShdw>
          </a:effectLst>
        </p:spPr>
        <p:txBody>
          <a:bodyPr/>
          <a:lstStyle/>
          <a:p>
            <a:endParaRPr lang="tr-TR"/>
          </a:p>
        </p:txBody>
      </p:sp>
      <p:sp>
        <p:nvSpPr>
          <p:cNvPr id="44039" name="Line 7"/>
          <p:cNvSpPr>
            <a:spLocks noChangeShapeType="1"/>
          </p:cNvSpPr>
          <p:nvPr/>
        </p:nvSpPr>
        <p:spPr bwMode="auto">
          <a:xfrm>
            <a:off x="3575050" y="4929188"/>
            <a:ext cx="484188" cy="0"/>
          </a:xfrm>
          <a:prstGeom prst="line">
            <a:avLst/>
          </a:prstGeom>
          <a:noFill/>
          <a:ln w="38100">
            <a:solidFill>
              <a:schemeClr val="accent1"/>
            </a:solidFill>
            <a:round/>
            <a:headEnd type="none" w="sm" len="sm"/>
            <a:tailEnd type="triangle" w="sm" len="sm"/>
          </a:ln>
          <a:effectLst>
            <a:prstShdw prst="shdw17" dist="17961" dir="2700000">
              <a:srgbClr val="990000"/>
            </a:prstShdw>
          </a:effectLst>
        </p:spPr>
        <p:txBody>
          <a:bodyPr/>
          <a:lstStyle/>
          <a:p>
            <a:endParaRPr lang="tr-TR"/>
          </a:p>
        </p:txBody>
      </p:sp>
      <p:sp>
        <p:nvSpPr>
          <p:cNvPr id="44040" name="Line 8"/>
          <p:cNvSpPr>
            <a:spLocks noChangeShapeType="1"/>
          </p:cNvSpPr>
          <p:nvPr/>
        </p:nvSpPr>
        <p:spPr bwMode="auto">
          <a:xfrm>
            <a:off x="3575050" y="6037263"/>
            <a:ext cx="484188" cy="0"/>
          </a:xfrm>
          <a:prstGeom prst="line">
            <a:avLst/>
          </a:prstGeom>
          <a:noFill/>
          <a:ln w="38100">
            <a:solidFill>
              <a:schemeClr val="accent1"/>
            </a:solidFill>
            <a:round/>
            <a:headEnd type="none" w="sm" len="sm"/>
            <a:tailEnd type="triangle" w="sm" len="sm"/>
          </a:ln>
          <a:effectLst>
            <a:prstShdw prst="shdw17" dist="17961" dir="2700000">
              <a:srgbClr val="990000"/>
            </a:prstShdw>
          </a:effectLst>
        </p:spPr>
        <p:txBody>
          <a:bodyPr/>
          <a:lstStyle/>
          <a:p>
            <a:endParaRPr lang="tr-TR"/>
          </a:p>
        </p:txBody>
      </p:sp>
      <p:sp>
        <p:nvSpPr>
          <p:cNvPr id="44041" name="Text Box 9"/>
          <p:cNvSpPr txBox="1">
            <a:spLocks noChangeArrowheads="1"/>
          </p:cNvSpPr>
          <p:nvPr/>
        </p:nvSpPr>
        <p:spPr bwMode="auto">
          <a:xfrm>
            <a:off x="4090988" y="0"/>
            <a:ext cx="4379912" cy="976313"/>
          </a:xfrm>
          <a:prstGeom prst="rect">
            <a:avLst/>
          </a:prstGeom>
          <a:noFill/>
          <a:ln w="12700">
            <a:noFill/>
            <a:miter lim="800000"/>
            <a:headEnd type="none" w="sm" len="sm"/>
            <a:tailEnd type="none" w="sm" len="sm"/>
          </a:ln>
        </p:spPr>
        <p:txBody>
          <a:bodyPr>
            <a:spAutoFit/>
          </a:bodyPr>
          <a:lstStyle/>
          <a:p>
            <a:pPr eaLnBrk="0" hangingPunct="0"/>
            <a:r>
              <a:rPr lang="tr-TR" sz="2000" b="1" i="1"/>
              <a:t>			</a:t>
            </a:r>
          </a:p>
          <a:p>
            <a:pPr eaLnBrk="0" hangingPunct="0"/>
            <a:r>
              <a:rPr lang="tr-TR" sz="2000" b="1" i="1"/>
              <a:t> </a:t>
            </a:r>
            <a:r>
              <a:rPr lang="tr-TR" b="1" i="1"/>
              <a:t>Disgenetik  Gonad</a:t>
            </a:r>
            <a:br>
              <a:rPr lang="tr-TR" b="1" i="1"/>
            </a:br>
            <a:r>
              <a:rPr lang="tr-TR" b="1" i="1"/>
              <a:t>( Sertoli + Leydig )</a:t>
            </a:r>
            <a:r>
              <a:rPr lang="tr-TR" i="1"/>
              <a:t> </a:t>
            </a:r>
            <a:r>
              <a:rPr lang="tr-TR" b="1" i="1"/>
              <a:t> </a:t>
            </a:r>
            <a:endParaRPr lang="en-US" b="1" i="1"/>
          </a:p>
        </p:txBody>
      </p:sp>
      <p:sp>
        <p:nvSpPr>
          <p:cNvPr id="44042" name="Line 10"/>
          <p:cNvSpPr>
            <a:spLocks noChangeShapeType="1"/>
          </p:cNvSpPr>
          <p:nvPr/>
        </p:nvSpPr>
        <p:spPr bwMode="auto">
          <a:xfrm>
            <a:off x="3546475" y="676275"/>
            <a:ext cx="0" cy="5375275"/>
          </a:xfrm>
          <a:prstGeom prst="line">
            <a:avLst/>
          </a:prstGeom>
          <a:noFill/>
          <a:ln w="38100">
            <a:solidFill>
              <a:schemeClr val="accent1"/>
            </a:solidFill>
            <a:round/>
            <a:headEnd type="none" w="sm" len="sm"/>
            <a:tailEnd type="none" w="sm" len="sm"/>
          </a:ln>
          <a:effectLst>
            <a:prstShdw prst="shdw17" dist="17961" dir="2700000">
              <a:srgbClr val="990000"/>
            </a:prstShdw>
          </a:effectLst>
        </p:spPr>
        <p:txBody>
          <a:bodyPr/>
          <a:lstStyle/>
          <a:p>
            <a:endParaRPr lang="tr-TR"/>
          </a:p>
        </p:txBody>
      </p:sp>
      <p:sp>
        <p:nvSpPr>
          <p:cNvPr id="44043" name="Text Box 11"/>
          <p:cNvSpPr txBox="1">
            <a:spLocks noChangeArrowheads="1"/>
          </p:cNvSpPr>
          <p:nvPr/>
        </p:nvSpPr>
        <p:spPr bwMode="auto">
          <a:xfrm>
            <a:off x="4133850" y="1971675"/>
            <a:ext cx="2164760" cy="707886"/>
          </a:xfrm>
          <a:prstGeom prst="rect">
            <a:avLst/>
          </a:prstGeom>
          <a:noFill/>
          <a:ln w="12700">
            <a:noFill/>
            <a:miter lim="800000"/>
            <a:headEnd type="none" w="sm" len="sm"/>
            <a:tailEnd type="none" w="sm" len="sm"/>
          </a:ln>
        </p:spPr>
        <p:txBody>
          <a:bodyPr wrap="none">
            <a:spAutoFit/>
          </a:bodyPr>
          <a:lstStyle/>
          <a:p>
            <a:pPr eaLnBrk="0" hangingPunct="0"/>
            <a:r>
              <a:rPr lang="tr-TR" sz="2000" b="1" i="1" dirty="0" smtClean="0"/>
              <a:t>Testosteron</a:t>
            </a:r>
            <a:r>
              <a:rPr lang="tr-TR" sz="2000" b="1" i="1" dirty="0"/>
              <a:t/>
            </a:r>
            <a:br>
              <a:rPr lang="tr-TR" sz="2000" b="1" i="1" dirty="0"/>
            </a:br>
            <a:r>
              <a:rPr lang="tr-TR" sz="2000" b="1" i="1" dirty="0"/>
              <a:t>Sentez Problemleri</a:t>
            </a:r>
            <a:endParaRPr lang="en-US" sz="2000" b="1" i="1" dirty="0"/>
          </a:p>
        </p:txBody>
      </p:sp>
      <p:sp>
        <p:nvSpPr>
          <p:cNvPr id="44044" name="Text Box 12"/>
          <p:cNvSpPr txBox="1">
            <a:spLocks noChangeArrowheads="1"/>
          </p:cNvSpPr>
          <p:nvPr/>
        </p:nvSpPr>
        <p:spPr bwMode="auto">
          <a:xfrm>
            <a:off x="4133850" y="2827338"/>
            <a:ext cx="1839913" cy="701675"/>
          </a:xfrm>
          <a:prstGeom prst="rect">
            <a:avLst/>
          </a:prstGeom>
          <a:noFill/>
          <a:ln w="12700">
            <a:noFill/>
            <a:miter lim="800000"/>
            <a:headEnd type="none" w="sm" len="sm"/>
            <a:tailEnd type="none" w="sm" len="sm"/>
          </a:ln>
        </p:spPr>
        <p:txBody>
          <a:bodyPr wrap="none">
            <a:spAutoFit/>
          </a:bodyPr>
          <a:lstStyle/>
          <a:p>
            <a:pPr eaLnBrk="0" hangingPunct="0"/>
            <a:r>
              <a:rPr lang="tr-TR" sz="2000" b="1" i="1"/>
              <a:t>5- </a:t>
            </a:r>
            <a:r>
              <a:rPr lang="tr-TR" sz="2000" b="1" i="1">
                <a:latin typeface="SymbolPS" pitchFamily="18" charset="2"/>
              </a:rPr>
              <a:t>a</a:t>
            </a:r>
            <a:r>
              <a:rPr lang="tr-TR" sz="2000" b="1" i="1"/>
              <a:t> Reduktaz</a:t>
            </a:r>
            <a:br>
              <a:rPr lang="tr-TR" sz="2000" b="1" i="1"/>
            </a:br>
            <a:r>
              <a:rPr lang="tr-TR" sz="2000" b="1" i="1"/>
              <a:t>Eksikliği</a:t>
            </a:r>
            <a:endParaRPr lang="en-US" sz="2000" b="1" i="1"/>
          </a:p>
        </p:txBody>
      </p:sp>
      <p:sp>
        <p:nvSpPr>
          <p:cNvPr id="44045" name="Text Box 13"/>
          <p:cNvSpPr txBox="1">
            <a:spLocks noChangeArrowheads="1"/>
          </p:cNvSpPr>
          <p:nvPr/>
        </p:nvSpPr>
        <p:spPr bwMode="auto">
          <a:xfrm>
            <a:off x="4133850" y="3800475"/>
            <a:ext cx="2588144" cy="707886"/>
          </a:xfrm>
          <a:prstGeom prst="rect">
            <a:avLst/>
          </a:prstGeom>
          <a:noFill/>
          <a:ln w="12700">
            <a:noFill/>
            <a:miter lim="800000"/>
            <a:headEnd type="none" w="sm" len="sm"/>
            <a:tailEnd type="none" w="sm" len="sm"/>
          </a:ln>
        </p:spPr>
        <p:txBody>
          <a:bodyPr wrap="none">
            <a:spAutoFit/>
          </a:bodyPr>
          <a:lstStyle/>
          <a:p>
            <a:pPr eaLnBrk="0" hangingPunct="0"/>
            <a:r>
              <a:rPr lang="tr-TR" sz="2000" b="1" i="1" dirty="0" err="1" smtClean="0"/>
              <a:t>Androgen</a:t>
            </a:r>
            <a:r>
              <a:rPr lang="tr-TR" sz="2000" b="1" i="1" dirty="0" smtClean="0"/>
              <a:t> </a:t>
            </a:r>
            <a:r>
              <a:rPr lang="tr-TR" sz="2000" b="1" i="1" dirty="0"/>
              <a:t>	</a:t>
            </a:r>
            <a:r>
              <a:rPr lang="tr-TR" sz="2000" b="1" i="1" dirty="0" smtClean="0"/>
              <a:t>TADS</a:t>
            </a:r>
            <a:endParaRPr lang="tr-TR" sz="2000" b="1" i="1" dirty="0"/>
          </a:p>
          <a:p>
            <a:pPr eaLnBrk="0" hangingPunct="0"/>
            <a:r>
              <a:rPr lang="tr-TR" sz="2000" b="1" i="1" dirty="0"/>
              <a:t>Rezistans 	</a:t>
            </a:r>
            <a:r>
              <a:rPr lang="tr-TR" sz="2000" b="1" i="1" dirty="0" smtClean="0"/>
              <a:t>KADS</a:t>
            </a:r>
            <a:endParaRPr lang="en-US" sz="2000" b="1" i="1" dirty="0"/>
          </a:p>
        </p:txBody>
      </p:sp>
      <p:sp>
        <p:nvSpPr>
          <p:cNvPr id="44046" name="Text Box 14"/>
          <p:cNvSpPr txBox="1">
            <a:spLocks noChangeArrowheads="1"/>
          </p:cNvSpPr>
          <p:nvPr/>
        </p:nvSpPr>
        <p:spPr bwMode="auto">
          <a:xfrm>
            <a:off x="4133850" y="4630738"/>
            <a:ext cx="2341563" cy="1006475"/>
          </a:xfrm>
          <a:prstGeom prst="rect">
            <a:avLst/>
          </a:prstGeom>
          <a:noFill/>
          <a:ln w="12700">
            <a:noFill/>
            <a:miter lim="800000"/>
            <a:headEnd type="none" w="sm" len="sm"/>
            <a:tailEnd type="none" w="sm" len="sm"/>
          </a:ln>
        </p:spPr>
        <p:txBody>
          <a:bodyPr wrap="none">
            <a:spAutoFit/>
          </a:bodyPr>
          <a:lstStyle/>
          <a:p>
            <a:pPr eaLnBrk="0" hangingPunct="0"/>
            <a:r>
              <a:rPr lang="tr-TR" sz="2000" b="1" i="1"/>
              <a:t>Malformasyon</a:t>
            </a:r>
          </a:p>
          <a:p>
            <a:pPr eaLnBrk="0" hangingPunct="0"/>
            <a:r>
              <a:rPr lang="tr-TR" sz="2000" b="1" i="1"/>
              <a:t>Kompleksi İçinde </a:t>
            </a:r>
            <a:br>
              <a:rPr lang="tr-TR" sz="2000" b="1" i="1"/>
            </a:br>
            <a:r>
              <a:rPr lang="tr-TR" sz="2000" b="1" i="1"/>
              <a:t>(İdyopatik)</a:t>
            </a:r>
            <a:endParaRPr lang="en-US" sz="2000" b="1" i="1"/>
          </a:p>
        </p:txBody>
      </p:sp>
      <p:sp>
        <p:nvSpPr>
          <p:cNvPr id="44047" name="Text Box 15"/>
          <p:cNvSpPr txBox="1">
            <a:spLocks noChangeArrowheads="1"/>
          </p:cNvSpPr>
          <p:nvPr/>
        </p:nvSpPr>
        <p:spPr bwMode="auto">
          <a:xfrm>
            <a:off x="4133850" y="5765800"/>
            <a:ext cx="2778125" cy="701675"/>
          </a:xfrm>
          <a:prstGeom prst="rect">
            <a:avLst/>
          </a:prstGeom>
          <a:noFill/>
          <a:ln w="12700">
            <a:noFill/>
            <a:miter lim="800000"/>
            <a:headEnd type="none" w="sm" len="sm"/>
            <a:tailEnd type="none" w="sm" len="sm"/>
          </a:ln>
        </p:spPr>
        <p:txBody>
          <a:bodyPr>
            <a:spAutoFit/>
          </a:bodyPr>
          <a:lstStyle/>
          <a:p>
            <a:pPr eaLnBrk="0" hangingPunct="0"/>
            <a:r>
              <a:rPr lang="tr-TR" sz="2000" b="1" i="1"/>
              <a:t>Gebelikte EST, Progesteron</a:t>
            </a:r>
            <a:endParaRPr lang="en-US" sz="2000" b="1" i="1"/>
          </a:p>
        </p:txBody>
      </p:sp>
      <p:sp>
        <p:nvSpPr>
          <p:cNvPr id="44048" name="AutoShape 16"/>
          <p:cNvSpPr>
            <a:spLocks noChangeArrowheads="1"/>
          </p:cNvSpPr>
          <p:nvPr/>
        </p:nvSpPr>
        <p:spPr bwMode="auto">
          <a:xfrm>
            <a:off x="2259013" y="2667000"/>
            <a:ext cx="1425575" cy="887413"/>
          </a:xfrm>
          <a:prstGeom prst="roundRect">
            <a:avLst>
              <a:gd name="adj" fmla="val 16667"/>
            </a:avLst>
          </a:prstGeom>
          <a:solidFill>
            <a:schemeClr val="accent2"/>
          </a:solidFill>
          <a:ln w="12700">
            <a:noFill/>
            <a:round/>
            <a:headEnd type="none" w="sm" len="sm"/>
            <a:tailEnd type="none" w="sm" len="sm"/>
          </a:ln>
        </p:spPr>
        <p:txBody>
          <a:bodyPr wrap="none" anchor="ctr"/>
          <a:lstStyle/>
          <a:p>
            <a:pPr algn="ctr" eaLnBrk="0" hangingPunct="0"/>
            <a:r>
              <a:rPr lang="tr-TR" sz="2800" b="1"/>
              <a:t>46,XY</a:t>
            </a:r>
          </a:p>
          <a:p>
            <a:pPr algn="ctr" eaLnBrk="0" hangingPunct="0"/>
            <a:r>
              <a:rPr lang="tr-TR" sz="2800" b="1"/>
              <a:t>CGB</a:t>
            </a:r>
            <a:endParaRPr lang="en-US" sz="2800" i="1"/>
          </a:p>
        </p:txBody>
      </p:sp>
      <p:sp>
        <p:nvSpPr>
          <p:cNvPr id="44049" name="Oval 17"/>
          <p:cNvSpPr>
            <a:spLocks noChangeArrowheads="1"/>
          </p:cNvSpPr>
          <p:nvPr/>
        </p:nvSpPr>
        <p:spPr bwMode="auto">
          <a:xfrm>
            <a:off x="5859463" y="4230688"/>
            <a:ext cx="142875" cy="144462"/>
          </a:xfrm>
          <a:prstGeom prst="ellipse">
            <a:avLst/>
          </a:prstGeom>
          <a:solidFill>
            <a:srgbClr val="FF0000"/>
          </a:solidFill>
          <a:ln w="12700">
            <a:noFill/>
            <a:round/>
            <a:headEnd type="none" w="sm" len="sm"/>
            <a:tailEnd type="none" w="sm" len="sm"/>
          </a:ln>
        </p:spPr>
        <p:txBody>
          <a:bodyPr wrap="none" anchor="ctr"/>
          <a:lstStyle/>
          <a:p>
            <a:endParaRPr lang="tr-TR"/>
          </a:p>
        </p:txBody>
      </p:sp>
      <p:sp>
        <p:nvSpPr>
          <p:cNvPr id="44050" name="Oval 18"/>
          <p:cNvSpPr>
            <a:spLocks noChangeArrowheads="1"/>
          </p:cNvSpPr>
          <p:nvPr/>
        </p:nvSpPr>
        <p:spPr bwMode="auto">
          <a:xfrm>
            <a:off x="5859463" y="3944938"/>
            <a:ext cx="142875" cy="144462"/>
          </a:xfrm>
          <a:prstGeom prst="ellipse">
            <a:avLst/>
          </a:prstGeom>
          <a:solidFill>
            <a:srgbClr val="FF0000"/>
          </a:solidFill>
          <a:ln w="12700">
            <a:noFill/>
            <a:round/>
            <a:headEnd type="none" w="sm" len="sm"/>
            <a:tailEnd type="none" w="sm" len="sm"/>
          </a:ln>
        </p:spPr>
        <p:txBody>
          <a:bodyPr wrap="none" anchor="ctr"/>
          <a:lstStyle/>
          <a:p>
            <a:endParaRPr lang="tr-TR"/>
          </a:p>
        </p:txBody>
      </p:sp>
      <p:sp>
        <p:nvSpPr>
          <p:cNvPr id="44051" name="Text Box 19"/>
          <p:cNvSpPr txBox="1">
            <a:spLocks noChangeArrowheads="1"/>
          </p:cNvSpPr>
          <p:nvPr/>
        </p:nvSpPr>
        <p:spPr bwMode="auto">
          <a:xfrm>
            <a:off x="4146550" y="1255713"/>
            <a:ext cx="2190750" cy="366712"/>
          </a:xfrm>
          <a:prstGeom prst="rect">
            <a:avLst/>
          </a:prstGeom>
          <a:noFill/>
          <a:ln w="12700">
            <a:noFill/>
            <a:miter lim="800000"/>
            <a:headEnd type="none" w="sm" len="sm"/>
            <a:tailEnd type="none" w="sm" len="sm"/>
          </a:ln>
        </p:spPr>
        <p:txBody>
          <a:bodyPr wrap="none">
            <a:spAutoFit/>
          </a:bodyPr>
          <a:lstStyle/>
          <a:p>
            <a:pPr eaLnBrk="0" hangingPunct="0"/>
            <a:r>
              <a:rPr lang="tr-TR" b="1" i="1"/>
              <a:t>LH/hCG yanıtsızlık</a:t>
            </a:r>
          </a:p>
        </p:txBody>
      </p:sp>
      <p:sp>
        <p:nvSpPr>
          <p:cNvPr id="44052" name="AutoShape 20"/>
          <p:cNvSpPr>
            <a:spLocks/>
          </p:cNvSpPr>
          <p:nvPr/>
        </p:nvSpPr>
        <p:spPr bwMode="auto">
          <a:xfrm>
            <a:off x="6248400" y="381000"/>
            <a:ext cx="152400" cy="685800"/>
          </a:xfrm>
          <a:prstGeom prst="rightBrace">
            <a:avLst>
              <a:gd name="adj1" fmla="val 37500"/>
              <a:gd name="adj2" fmla="val 50000"/>
            </a:avLst>
          </a:prstGeom>
          <a:noFill/>
          <a:ln w="9525">
            <a:solidFill>
              <a:schemeClr val="tx1"/>
            </a:solidFill>
            <a:round/>
            <a:headEnd/>
            <a:tailEnd/>
          </a:ln>
        </p:spPr>
        <p:txBody>
          <a:bodyPr wrap="none" anchor="ctr"/>
          <a:lstStyle/>
          <a:p>
            <a:endParaRPr lang="tr-TR"/>
          </a:p>
        </p:txBody>
      </p:sp>
      <p:sp>
        <p:nvSpPr>
          <p:cNvPr id="44053" name="Rectangle 21"/>
          <p:cNvSpPr>
            <a:spLocks noChangeArrowheads="1"/>
          </p:cNvSpPr>
          <p:nvPr/>
        </p:nvSpPr>
        <p:spPr bwMode="auto">
          <a:xfrm>
            <a:off x="6781800" y="152400"/>
            <a:ext cx="2133600" cy="1066800"/>
          </a:xfrm>
          <a:prstGeom prst="rect">
            <a:avLst/>
          </a:prstGeom>
          <a:solidFill>
            <a:schemeClr val="bg1"/>
          </a:solidFill>
          <a:ln w="9525">
            <a:solidFill>
              <a:schemeClr val="tx1"/>
            </a:solidFill>
            <a:miter lim="800000"/>
            <a:headEnd/>
            <a:tailEnd/>
          </a:ln>
        </p:spPr>
        <p:txBody>
          <a:bodyPr wrap="none" anchor="ctr"/>
          <a:lstStyle/>
          <a:p>
            <a:pPr algn="ctr"/>
            <a:r>
              <a:rPr lang="tr-TR">
                <a:latin typeface="Tahoma" pitchFamily="34" charset="0"/>
              </a:rPr>
              <a:t>GONAD</a:t>
            </a:r>
          </a:p>
          <a:p>
            <a:pPr algn="ctr"/>
            <a:r>
              <a:rPr lang="tr-TR">
                <a:latin typeface="Tahoma" pitchFamily="34" charset="0"/>
              </a:rPr>
              <a:t>GELİŞİM </a:t>
            </a:r>
          </a:p>
          <a:p>
            <a:pPr algn="ctr"/>
            <a:r>
              <a:rPr lang="tr-TR">
                <a:latin typeface="Tahoma" pitchFamily="34" charset="0"/>
              </a:rPr>
              <a:t>BOZUKLUĞU</a:t>
            </a:r>
          </a:p>
        </p:txBody>
      </p:sp>
      <p:sp>
        <p:nvSpPr>
          <p:cNvPr id="44054" name="AutoShape 23"/>
          <p:cNvSpPr>
            <a:spLocks noChangeArrowheads="1"/>
          </p:cNvSpPr>
          <p:nvPr/>
        </p:nvSpPr>
        <p:spPr bwMode="auto">
          <a:xfrm>
            <a:off x="6324600" y="762000"/>
            <a:ext cx="533400" cy="381000"/>
          </a:xfrm>
          <a:prstGeom prst="rightArrow">
            <a:avLst>
              <a:gd name="adj1" fmla="val 50000"/>
              <a:gd name="adj2" fmla="val 35000"/>
            </a:avLst>
          </a:prstGeom>
          <a:solidFill>
            <a:schemeClr val="tx1"/>
          </a:solidFill>
          <a:ln w="9525">
            <a:solidFill>
              <a:schemeClr val="tx1"/>
            </a:solidFill>
            <a:miter lim="800000"/>
            <a:headEnd/>
            <a:tailEnd/>
          </a:ln>
        </p:spPr>
        <p:txBody>
          <a:bodyPr wrap="none" anchor="ctr"/>
          <a:lstStyle/>
          <a:p>
            <a:endParaRPr lang="tr-T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ln>
            <a:solidFill>
              <a:schemeClr val="accent1"/>
            </a:solidFill>
          </a:ln>
        </p:spPr>
        <p:txBody>
          <a:bodyPr>
            <a:normAutofit fontScale="90000"/>
          </a:bodyPr>
          <a:lstStyle/>
          <a:p>
            <a:r>
              <a:rPr lang="tr-TR" dirty="0" smtClean="0"/>
              <a:t>SİNNECKER/ QUİCKLY</a:t>
            </a:r>
            <a:br>
              <a:rPr lang="tr-TR" dirty="0" smtClean="0"/>
            </a:br>
            <a:r>
              <a:rPr lang="tr-TR" dirty="0" smtClean="0"/>
              <a:t>YETERSİZ VİRİLİZASYON </a:t>
            </a:r>
            <a:endParaRPr lang="tr-TR" dirty="0"/>
          </a:p>
        </p:txBody>
      </p:sp>
      <p:pic>
        <p:nvPicPr>
          <p:cNvPr id="4" name="Picture 2"/>
          <p:cNvPicPr>
            <a:picLocks noGrp="1" noChangeAspect="1" noChangeArrowheads="1"/>
          </p:cNvPicPr>
          <p:nvPr>
            <p:ph idx="1"/>
          </p:nvPr>
        </p:nvPicPr>
        <p:blipFill>
          <a:blip r:embed="rId2"/>
          <a:srcRect l="26367" t="40039" r="12841" b="18945"/>
          <a:stretch>
            <a:fillRect/>
          </a:stretch>
        </p:blipFill>
        <p:spPr bwMode="auto">
          <a:xfrm>
            <a:off x="642910" y="1643050"/>
            <a:ext cx="5857916" cy="2964225"/>
          </a:xfrm>
          <a:prstGeom prst="rect">
            <a:avLst/>
          </a:prstGeom>
          <a:noFill/>
          <a:ln w="57150">
            <a:solidFill>
              <a:schemeClr val="accent1"/>
            </a:solidFill>
            <a:miter lim="800000"/>
            <a:headEnd/>
            <a:tailEnd/>
          </a:ln>
          <a:effectLst/>
        </p:spPr>
      </p:pic>
      <p:pic>
        <p:nvPicPr>
          <p:cNvPr id="5" name="Picture 2" descr="http://t2.gstatic.com/images?q=tbn:ANd9GcQoq7wD14dqxFGE2wUUxx-CdnvXtvu0fZQ9E29KaSk9X96ZOEPe"/>
          <p:cNvPicPr>
            <a:picLocks noChangeAspect="1" noChangeArrowheads="1"/>
          </p:cNvPicPr>
          <p:nvPr/>
        </p:nvPicPr>
        <p:blipFill>
          <a:blip r:embed="rId3"/>
          <a:srcRect/>
          <a:stretch>
            <a:fillRect/>
          </a:stretch>
        </p:blipFill>
        <p:spPr bwMode="auto">
          <a:xfrm>
            <a:off x="1285852" y="4786322"/>
            <a:ext cx="6676499" cy="1727169"/>
          </a:xfrm>
          <a:prstGeom prst="rect">
            <a:avLst/>
          </a:prstGeom>
          <a:noFill/>
          <a:ln w="57150">
            <a:solidFill>
              <a:schemeClr val="accent1"/>
            </a:solid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468313" y="1125538"/>
            <a:ext cx="8135937" cy="3670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9939" name="Picture 2" descr="http://t2.gstatic.com/images?q=tbn:ANd9GcQoq7wD14dqxFGE2wUUxx-CdnvXtvu0fZQ9E29KaSk9X96ZOEPe"/>
          <p:cNvPicPr>
            <a:picLocks noChangeAspect="1" noChangeArrowheads="1"/>
          </p:cNvPicPr>
          <p:nvPr/>
        </p:nvPicPr>
        <p:blipFill>
          <a:blip r:embed="rId3"/>
          <a:srcRect/>
          <a:stretch>
            <a:fillRect/>
          </a:stretch>
        </p:blipFill>
        <p:spPr bwMode="auto">
          <a:xfrm>
            <a:off x="1116013" y="1989138"/>
            <a:ext cx="6962775" cy="1800225"/>
          </a:xfrm>
          <a:prstGeom prst="rect">
            <a:avLst/>
          </a:prstGeom>
          <a:noFill/>
          <a:ln w="9525">
            <a:noFill/>
            <a:miter lim="800000"/>
            <a:headEnd/>
            <a:tailEnd/>
          </a:ln>
        </p:spPr>
      </p:pic>
      <p:sp>
        <p:nvSpPr>
          <p:cNvPr id="39940" name="3 Dikdörtgen"/>
          <p:cNvSpPr>
            <a:spLocks noChangeArrowheads="1"/>
          </p:cNvSpPr>
          <p:nvPr/>
        </p:nvSpPr>
        <p:spPr bwMode="auto">
          <a:xfrm>
            <a:off x="611188" y="5084763"/>
            <a:ext cx="8353425" cy="960437"/>
          </a:xfrm>
          <a:prstGeom prst="rect">
            <a:avLst/>
          </a:prstGeom>
          <a:noFill/>
          <a:ln w="9525">
            <a:noFill/>
            <a:miter lim="800000"/>
            <a:headEnd/>
            <a:tailEnd/>
          </a:ln>
        </p:spPr>
        <p:txBody>
          <a:bodyPr>
            <a:spAutoFit/>
          </a:bodyPr>
          <a:lstStyle/>
          <a:p>
            <a:pPr algn="ctr">
              <a:lnSpc>
                <a:spcPct val="150000"/>
              </a:lnSpc>
            </a:pPr>
            <a:r>
              <a:rPr lang="tr-TR" sz="2000" b="1" dirty="0" err="1">
                <a:latin typeface="Times New Roman" pitchFamily="18" charset="0"/>
                <a:cs typeface="Times New Roman" pitchFamily="18" charset="0"/>
              </a:rPr>
              <a:t>Androjen</a:t>
            </a:r>
            <a:r>
              <a:rPr lang="tr-TR" sz="2000" b="1" dirty="0">
                <a:latin typeface="Times New Roman" pitchFamily="18" charset="0"/>
                <a:cs typeface="Times New Roman" pitchFamily="18" charset="0"/>
              </a:rPr>
              <a:t> </a:t>
            </a:r>
            <a:r>
              <a:rPr lang="tr-TR" sz="2000" b="1" dirty="0" smtClean="0">
                <a:latin typeface="Times New Roman" pitchFamily="18" charset="0"/>
                <a:cs typeface="Times New Roman" pitchFamily="18" charset="0"/>
              </a:rPr>
              <a:t>duyarsızlık </a:t>
            </a:r>
            <a:r>
              <a:rPr lang="tr-TR" sz="2000" b="1" dirty="0">
                <a:latin typeface="Times New Roman" pitchFamily="18" charset="0"/>
                <a:cs typeface="Times New Roman" pitchFamily="18" charset="0"/>
              </a:rPr>
              <a:t>Sendromları İçin </a:t>
            </a:r>
            <a:r>
              <a:rPr lang="tr-TR" sz="2000" b="1" dirty="0" err="1">
                <a:latin typeface="Times New Roman" pitchFamily="18" charset="0"/>
                <a:cs typeface="Times New Roman" pitchFamily="18" charset="0"/>
              </a:rPr>
              <a:t>Quickly</a:t>
            </a:r>
            <a:r>
              <a:rPr lang="tr-TR" sz="2000" b="1" dirty="0">
                <a:latin typeface="Times New Roman" pitchFamily="18" charset="0"/>
                <a:cs typeface="Times New Roman" pitchFamily="18" charset="0"/>
              </a:rPr>
              <a:t> ve arkadaşlarının önerdiği</a:t>
            </a:r>
          </a:p>
          <a:p>
            <a:pPr algn="ctr">
              <a:lnSpc>
                <a:spcPct val="150000"/>
              </a:lnSpc>
            </a:pP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virilizasyon</a:t>
            </a: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skorlaması</a:t>
            </a:r>
            <a:endParaRPr lang="tr-TR" sz="2000" b="1" dirty="0">
              <a:latin typeface="Times New Roman" pitchFamily="18" charset="0"/>
              <a:cs typeface="Times New Roman" pitchFamily="18" charset="0"/>
            </a:endParaRPr>
          </a:p>
        </p:txBody>
      </p:sp>
      <p:sp>
        <p:nvSpPr>
          <p:cNvPr id="6" name="5 Sol Ayraç"/>
          <p:cNvSpPr/>
          <p:nvPr/>
        </p:nvSpPr>
        <p:spPr>
          <a:xfrm>
            <a:off x="2268538" y="4005263"/>
            <a:ext cx="1295400" cy="503237"/>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tr-TR"/>
          </a:p>
        </p:txBody>
      </p:sp>
      <p:sp>
        <p:nvSpPr>
          <p:cNvPr id="8" name="7 Sağ Ayraç"/>
          <p:cNvSpPr/>
          <p:nvPr/>
        </p:nvSpPr>
        <p:spPr>
          <a:xfrm rot="5400000">
            <a:off x="7117557" y="3691731"/>
            <a:ext cx="576262" cy="120332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tr-TR"/>
          </a:p>
        </p:txBody>
      </p:sp>
      <p:sp>
        <p:nvSpPr>
          <p:cNvPr id="7" name="6 Sağ Ayraç"/>
          <p:cNvSpPr>
            <a:spLocks/>
          </p:cNvSpPr>
          <p:nvPr/>
        </p:nvSpPr>
        <p:spPr bwMode="auto">
          <a:xfrm rot="5400000">
            <a:off x="6446044" y="404019"/>
            <a:ext cx="1181100" cy="1903412"/>
          </a:xfrm>
          <a:prstGeom prst="rightBrace">
            <a:avLst>
              <a:gd name="adj1" fmla="val 8339"/>
              <a:gd name="adj2" fmla="val 50000"/>
            </a:avLst>
          </a:prstGeom>
          <a:noFill/>
          <a:ln w="76200" algn="ctr">
            <a:solidFill>
              <a:srgbClr val="FFFF00"/>
            </a:solidFill>
            <a:round/>
            <a:headEnd/>
            <a:tailEnd/>
          </a:ln>
        </p:spPr>
        <p:txBody>
          <a:bodyPr rot="10800000" vert="eaVert" anchor="ctr"/>
          <a:lstStyle/>
          <a:p>
            <a:pPr algn="ctr" fontAlgn="auto">
              <a:spcBef>
                <a:spcPts val="0"/>
              </a:spcBef>
              <a:spcAft>
                <a:spcPts val="0"/>
              </a:spcAft>
              <a:defRPr/>
            </a:pPr>
            <a:endParaRPr lang="tr-TR">
              <a:latin typeface="+mn-lt"/>
              <a:cs typeface="+mn-cs"/>
            </a:endParaRPr>
          </a:p>
        </p:txBody>
      </p:sp>
      <p:sp>
        <p:nvSpPr>
          <p:cNvPr id="39944" name="8 Metin kutusu"/>
          <p:cNvSpPr txBox="1">
            <a:spLocks noChangeArrowheads="1"/>
          </p:cNvSpPr>
          <p:nvPr/>
        </p:nvSpPr>
        <p:spPr bwMode="auto">
          <a:xfrm>
            <a:off x="6516688" y="620713"/>
            <a:ext cx="948337" cy="523220"/>
          </a:xfrm>
          <a:prstGeom prst="rect">
            <a:avLst/>
          </a:prstGeom>
          <a:noFill/>
          <a:ln w="9525">
            <a:noFill/>
            <a:miter lim="800000"/>
            <a:headEnd/>
            <a:tailEnd/>
          </a:ln>
        </p:spPr>
        <p:txBody>
          <a:bodyPr wrap="none">
            <a:spAutoFit/>
          </a:bodyPr>
          <a:lstStyle/>
          <a:p>
            <a:r>
              <a:rPr lang="tr-TR" sz="2800" b="1" dirty="0" smtClean="0">
                <a:latin typeface="Calibri" pitchFamily="34" charset="0"/>
              </a:rPr>
              <a:t>TADS</a:t>
            </a:r>
            <a:endParaRPr lang="tr-TR" sz="2800" b="1" dirty="0">
              <a:latin typeface="Calibri" pitchFamily="34" charset="0"/>
            </a:endParaRPr>
          </a:p>
        </p:txBody>
      </p:sp>
      <p:sp>
        <p:nvSpPr>
          <p:cNvPr id="10" name="9 Sağ Ayraç"/>
          <p:cNvSpPr>
            <a:spLocks/>
          </p:cNvSpPr>
          <p:nvPr/>
        </p:nvSpPr>
        <p:spPr bwMode="auto">
          <a:xfrm rot="5400000">
            <a:off x="3960019" y="80169"/>
            <a:ext cx="1368425" cy="2592387"/>
          </a:xfrm>
          <a:prstGeom prst="rightBrace">
            <a:avLst>
              <a:gd name="adj1" fmla="val 13220"/>
              <a:gd name="adj2" fmla="val 50000"/>
            </a:avLst>
          </a:prstGeom>
          <a:noFill/>
          <a:ln w="76200" algn="ctr">
            <a:solidFill>
              <a:srgbClr val="FFFF00"/>
            </a:solidFill>
            <a:round/>
            <a:headEnd/>
            <a:tailEnd/>
          </a:ln>
        </p:spPr>
        <p:txBody>
          <a:bodyPr rot="10800000" vert="eaVert" anchor="ctr"/>
          <a:lstStyle/>
          <a:p>
            <a:pPr algn="ctr" fontAlgn="auto">
              <a:spcBef>
                <a:spcPts val="0"/>
              </a:spcBef>
              <a:spcAft>
                <a:spcPts val="0"/>
              </a:spcAft>
              <a:defRPr/>
            </a:pPr>
            <a:endParaRPr lang="tr-TR">
              <a:latin typeface="+mn-lt"/>
              <a:cs typeface="+mn-cs"/>
            </a:endParaRPr>
          </a:p>
        </p:txBody>
      </p:sp>
      <p:sp>
        <p:nvSpPr>
          <p:cNvPr id="39946" name="10 Metin kutusu"/>
          <p:cNvSpPr txBox="1">
            <a:spLocks noChangeArrowheads="1"/>
          </p:cNvSpPr>
          <p:nvPr/>
        </p:nvSpPr>
        <p:spPr bwMode="auto">
          <a:xfrm>
            <a:off x="4284663" y="620713"/>
            <a:ext cx="995785" cy="523220"/>
          </a:xfrm>
          <a:prstGeom prst="rect">
            <a:avLst/>
          </a:prstGeom>
          <a:noFill/>
          <a:ln w="9525">
            <a:noFill/>
            <a:miter lim="800000"/>
            <a:headEnd/>
            <a:tailEnd/>
          </a:ln>
        </p:spPr>
        <p:txBody>
          <a:bodyPr wrap="none">
            <a:spAutoFit/>
          </a:bodyPr>
          <a:lstStyle/>
          <a:p>
            <a:r>
              <a:rPr lang="tr-TR" sz="2800" b="1" dirty="0" smtClean="0">
                <a:latin typeface="Calibri" pitchFamily="34" charset="0"/>
              </a:rPr>
              <a:t>KADS</a:t>
            </a:r>
            <a:endParaRPr lang="tr-TR" sz="2800" b="1" dirty="0">
              <a:latin typeface="Calibri" pitchFamily="34" charset="0"/>
            </a:endParaRPr>
          </a:p>
        </p:txBody>
      </p:sp>
      <p:sp>
        <p:nvSpPr>
          <p:cNvPr id="2" name="6 Sağ Ayraç"/>
          <p:cNvSpPr>
            <a:spLocks/>
          </p:cNvSpPr>
          <p:nvPr/>
        </p:nvSpPr>
        <p:spPr bwMode="auto">
          <a:xfrm rot="5400000">
            <a:off x="1497013" y="382587"/>
            <a:ext cx="1181100" cy="1800225"/>
          </a:xfrm>
          <a:prstGeom prst="rightBrace">
            <a:avLst>
              <a:gd name="adj1" fmla="val 8339"/>
              <a:gd name="adj2" fmla="val 50000"/>
            </a:avLst>
          </a:prstGeom>
          <a:noFill/>
          <a:ln w="76200" algn="ctr">
            <a:solidFill>
              <a:srgbClr val="FFFF00"/>
            </a:solidFill>
            <a:round/>
            <a:headEnd/>
            <a:tailEnd/>
          </a:ln>
        </p:spPr>
        <p:txBody>
          <a:bodyPr rot="10800000" vert="eaVert" anchor="ctr"/>
          <a:lstStyle/>
          <a:p>
            <a:pPr algn="ctr" fontAlgn="auto">
              <a:spcBef>
                <a:spcPts val="0"/>
              </a:spcBef>
              <a:spcAft>
                <a:spcPts val="0"/>
              </a:spcAft>
              <a:defRPr/>
            </a:pPr>
            <a:endParaRPr lang="tr-TR">
              <a:latin typeface="+mn-lt"/>
              <a:cs typeface="+mn-cs"/>
            </a:endParaRPr>
          </a:p>
        </p:txBody>
      </p:sp>
      <p:sp>
        <p:nvSpPr>
          <p:cNvPr id="39948" name="Text Box 12"/>
          <p:cNvSpPr txBox="1">
            <a:spLocks noChangeArrowheads="1"/>
          </p:cNvSpPr>
          <p:nvPr/>
        </p:nvSpPr>
        <p:spPr bwMode="auto">
          <a:xfrm>
            <a:off x="1619250" y="620713"/>
            <a:ext cx="1024639" cy="523220"/>
          </a:xfrm>
          <a:prstGeom prst="rect">
            <a:avLst/>
          </a:prstGeom>
          <a:noFill/>
          <a:ln w="9525">
            <a:noFill/>
            <a:miter lim="800000"/>
            <a:headEnd/>
            <a:tailEnd/>
          </a:ln>
        </p:spPr>
        <p:txBody>
          <a:bodyPr wrap="none">
            <a:spAutoFit/>
          </a:bodyPr>
          <a:lstStyle/>
          <a:p>
            <a:r>
              <a:rPr lang="tr-TR" sz="2800" b="1" dirty="0" smtClean="0">
                <a:latin typeface="Calibri" pitchFamily="34" charset="0"/>
              </a:rPr>
              <a:t>HADS</a:t>
            </a:r>
            <a:endParaRPr lang="tr-TR" sz="2800" b="1" dirty="0">
              <a:latin typeface="Calibri"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2"/>
          <p:cNvPicPr>
            <a:picLocks noGrp="1" noChangeAspect="1" noChangeArrowheads="1"/>
          </p:cNvPicPr>
          <p:nvPr>
            <p:ph sz="half" idx="4294967295"/>
          </p:nvPr>
        </p:nvPicPr>
        <p:blipFill>
          <a:blip r:embed="rId3"/>
          <a:srcRect/>
          <a:stretch>
            <a:fillRect/>
          </a:stretch>
        </p:blipFill>
        <p:spPr>
          <a:xfrm>
            <a:off x="457200" y="2514600"/>
            <a:ext cx="4037013" cy="2701925"/>
          </a:xfrm>
          <a:noFill/>
          <a:ln w="57150">
            <a:solidFill>
              <a:srgbClr val="CC0000"/>
            </a:solidFill>
          </a:ln>
        </p:spPr>
      </p:pic>
      <p:pic>
        <p:nvPicPr>
          <p:cNvPr id="47107" name="Picture 3" descr="8"/>
          <p:cNvPicPr>
            <a:picLocks noGrp="1" noChangeAspect="1" noChangeArrowheads="1"/>
          </p:cNvPicPr>
          <p:nvPr>
            <p:ph sz="quarter" idx="4294967295"/>
          </p:nvPr>
        </p:nvPicPr>
        <p:blipFill>
          <a:blip r:embed="rId4"/>
          <a:srcRect/>
          <a:stretch>
            <a:fillRect/>
          </a:stretch>
        </p:blipFill>
        <p:spPr>
          <a:xfrm>
            <a:off x="5048250" y="1196975"/>
            <a:ext cx="3114675" cy="2057400"/>
          </a:xfrm>
          <a:noFill/>
          <a:ln w="57150">
            <a:solidFill>
              <a:srgbClr val="CC0000"/>
            </a:solidFill>
          </a:ln>
        </p:spPr>
      </p:pic>
      <p:pic>
        <p:nvPicPr>
          <p:cNvPr id="47108" name="Picture 4"/>
          <p:cNvPicPr>
            <a:picLocks noGrp="1" noChangeAspect="1" noChangeArrowheads="1"/>
          </p:cNvPicPr>
          <p:nvPr>
            <p:ph sz="quarter" idx="4294967295"/>
          </p:nvPr>
        </p:nvPicPr>
        <p:blipFill>
          <a:blip r:embed="rId5"/>
          <a:srcRect/>
          <a:stretch>
            <a:fillRect/>
          </a:stretch>
        </p:blipFill>
        <p:spPr>
          <a:xfrm>
            <a:off x="4924425" y="3997325"/>
            <a:ext cx="3487738" cy="2082800"/>
          </a:xfrm>
          <a:noFill/>
          <a:ln w="76200">
            <a:solidFill>
              <a:srgbClr val="5F5F5F"/>
            </a:solidFill>
          </a:ln>
        </p:spPr>
      </p:pic>
      <p:sp>
        <p:nvSpPr>
          <p:cNvPr id="47109" name="Text Box 5"/>
          <p:cNvSpPr txBox="1">
            <a:spLocks noChangeArrowheads="1"/>
          </p:cNvSpPr>
          <p:nvPr/>
        </p:nvSpPr>
        <p:spPr bwMode="auto">
          <a:xfrm>
            <a:off x="1166813" y="520700"/>
            <a:ext cx="6311900" cy="503238"/>
          </a:xfrm>
          <a:prstGeom prst="rect">
            <a:avLst/>
          </a:prstGeom>
          <a:noFill/>
          <a:ln w="9525" algn="ctr">
            <a:noFill/>
            <a:miter lim="800000"/>
            <a:headEnd/>
            <a:tailEnd/>
          </a:ln>
        </p:spPr>
        <p:txBody>
          <a:bodyPr wrap="none">
            <a:spAutoFit/>
          </a:bodyPr>
          <a:lstStyle/>
          <a:p>
            <a:pPr marL="469900" indent="-469900">
              <a:lnSpc>
                <a:spcPct val="90000"/>
              </a:lnSpc>
              <a:spcBef>
                <a:spcPct val="20000"/>
              </a:spcBef>
              <a:buClr>
                <a:schemeClr val="accent2"/>
              </a:buClr>
              <a:buFont typeface="Wingdings" pitchFamily="2" charset="2"/>
              <a:buNone/>
            </a:pPr>
            <a:r>
              <a:rPr lang="tr-TR" sz="3000" b="1" dirty="0">
                <a:solidFill>
                  <a:srgbClr val="002060"/>
                </a:solidFill>
                <a:latin typeface="Verdana" pitchFamily="34" charset="0"/>
              </a:rPr>
              <a:t>46, XY </a:t>
            </a:r>
            <a:r>
              <a:rPr lang="tr-TR" sz="3000" b="1" dirty="0" err="1">
                <a:solidFill>
                  <a:srgbClr val="002060"/>
                </a:solidFill>
                <a:latin typeface="Verdana" pitchFamily="34" charset="0"/>
              </a:rPr>
              <a:t>genotipe</a:t>
            </a:r>
            <a:r>
              <a:rPr lang="tr-TR" sz="3000" b="1" dirty="0">
                <a:solidFill>
                  <a:srgbClr val="002060"/>
                </a:solidFill>
                <a:latin typeface="Verdana" pitchFamily="34" charset="0"/>
              </a:rPr>
              <a:t> sahip 3 olgu</a:t>
            </a:r>
          </a:p>
        </p:txBody>
      </p:sp>
      <p:sp>
        <p:nvSpPr>
          <p:cNvPr id="47110" name="Line 6"/>
          <p:cNvSpPr>
            <a:spLocks noChangeShapeType="1"/>
          </p:cNvSpPr>
          <p:nvPr/>
        </p:nvSpPr>
        <p:spPr bwMode="auto">
          <a:xfrm>
            <a:off x="2627313" y="5157788"/>
            <a:ext cx="0" cy="647700"/>
          </a:xfrm>
          <a:prstGeom prst="line">
            <a:avLst/>
          </a:prstGeom>
          <a:noFill/>
          <a:ln w="76200">
            <a:solidFill>
              <a:schemeClr val="tx2"/>
            </a:solidFill>
            <a:round/>
            <a:headEnd/>
            <a:tailEnd type="triangle" w="med" len="med"/>
          </a:ln>
        </p:spPr>
        <p:txBody>
          <a:bodyPr/>
          <a:lstStyle/>
          <a:p>
            <a:endParaRPr lang="tr-TR"/>
          </a:p>
        </p:txBody>
      </p:sp>
      <p:sp>
        <p:nvSpPr>
          <p:cNvPr id="47111" name="Text Box 7"/>
          <p:cNvSpPr txBox="1">
            <a:spLocks noChangeArrowheads="1"/>
          </p:cNvSpPr>
          <p:nvPr/>
        </p:nvSpPr>
        <p:spPr bwMode="auto">
          <a:xfrm>
            <a:off x="971550" y="5805488"/>
            <a:ext cx="3268663" cy="762000"/>
          </a:xfrm>
          <a:prstGeom prst="rect">
            <a:avLst/>
          </a:prstGeom>
          <a:noFill/>
          <a:ln w="9525" algn="ctr">
            <a:noFill/>
            <a:miter lim="800000"/>
            <a:headEnd/>
            <a:tailEnd/>
          </a:ln>
        </p:spPr>
        <p:txBody>
          <a:bodyPr wrap="none">
            <a:spAutoFit/>
          </a:bodyPr>
          <a:lstStyle/>
          <a:p>
            <a:pPr marL="469900" indent="-469900" algn="ctr">
              <a:lnSpc>
                <a:spcPct val="90000"/>
              </a:lnSpc>
              <a:spcBef>
                <a:spcPct val="20000"/>
              </a:spcBef>
              <a:buClr>
                <a:schemeClr val="accent2"/>
              </a:buClr>
              <a:buFont typeface="Wingdings" pitchFamily="2" charset="2"/>
              <a:buNone/>
            </a:pPr>
            <a:r>
              <a:rPr lang="tr-TR" sz="2200">
                <a:latin typeface="Verdana" pitchFamily="34" charset="0"/>
              </a:rPr>
              <a:t>Normal virilize fenotip</a:t>
            </a:r>
          </a:p>
          <a:p>
            <a:pPr marL="469900" indent="-469900" algn="ctr">
              <a:lnSpc>
                <a:spcPct val="90000"/>
              </a:lnSpc>
              <a:spcBef>
                <a:spcPct val="20000"/>
              </a:spcBef>
              <a:buClr>
                <a:schemeClr val="accent2"/>
              </a:buClr>
              <a:buFont typeface="Wingdings" pitchFamily="2" charset="2"/>
              <a:buNone/>
            </a:pPr>
            <a:endParaRPr lang="tr-TR" sz="2200">
              <a:latin typeface="Verdana" pitchFamily="34" charset="0"/>
            </a:endParaRPr>
          </a:p>
        </p:txBody>
      </p:sp>
      <p:sp>
        <p:nvSpPr>
          <p:cNvPr id="47113" name="Line 9"/>
          <p:cNvSpPr>
            <a:spLocks noChangeShapeType="1"/>
          </p:cNvSpPr>
          <p:nvPr/>
        </p:nvSpPr>
        <p:spPr bwMode="auto">
          <a:xfrm>
            <a:off x="6659563" y="2997200"/>
            <a:ext cx="0" cy="360363"/>
          </a:xfrm>
          <a:prstGeom prst="line">
            <a:avLst/>
          </a:prstGeom>
          <a:noFill/>
          <a:ln w="76200">
            <a:solidFill>
              <a:schemeClr val="tx1"/>
            </a:solidFill>
            <a:round/>
            <a:headEnd/>
            <a:tailEnd type="triangle" w="med" len="med"/>
          </a:ln>
        </p:spPr>
        <p:txBody>
          <a:bodyPr/>
          <a:lstStyle/>
          <a:p>
            <a:endParaRPr lang="tr-TR"/>
          </a:p>
        </p:txBody>
      </p:sp>
      <p:sp>
        <p:nvSpPr>
          <p:cNvPr id="47114" name="Text Box 10"/>
          <p:cNvSpPr txBox="1">
            <a:spLocks noChangeArrowheads="1"/>
          </p:cNvSpPr>
          <p:nvPr/>
        </p:nvSpPr>
        <p:spPr bwMode="auto">
          <a:xfrm>
            <a:off x="5364163" y="6308725"/>
            <a:ext cx="1806264" cy="341632"/>
          </a:xfrm>
          <a:prstGeom prst="rect">
            <a:avLst/>
          </a:prstGeom>
          <a:noFill/>
          <a:ln w="9525" algn="ctr">
            <a:noFill/>
            <a:miter lim="800000"/>
            <a:headEnd/>
            <a:tailEnd/>
          </a:ln>
        </p:spPr>
        <p:txBody>
          <a:bodyPr wrap="none">
            <a:spAutoFit/>
          </a:bodyPr>
          <a:lstStyle/>
          <a:p>
            <a:pPr marL="469900" indent="-469900">
              <a:lnSpc>
                <a:spcPct val="90000"/>
              </a:lnSpc>
              <a:spcBef>
                <a:spcPct val="20000"/>
              </a:spcBef>
              <a:buClr>
                <a:schemeClr val="accent2"/>
              </a:buClr>
              <a:buFont typeface="Wingdings" pitchFamily="2" charset="2"/>
              <a:buNone/>
            </a:pPr>
            <a:r>
              <a:rPr lang="tr-TR" dirty="0" err="1" smtClean="0">
                <a:latin typeface="Verdana" pitchFamily="34" charset="0"/>
              </a:rPr>
              <a:t>Sinnecker</a:t>
            </a:r>
            <a:r>
              <a:rPr lang="tr-TR" dirty="0" smtClean="0">
                <a:latin typeface="Verdana" pitchFamily="34" charset="0"/>
              </a:rPr>
              <a:t> 4-5</a:t>
            </a:r>
            <a:endParaRPr lang="tr-TR" dirty="0">
              <a:latin typeface="Verdana" pitchFamily="34" charset="0"/>
            </a:endParaRPr>
          </a:p>
        </p:txBody>
      </p:sp>
      <p:sp>
        <p:nvSpPr>
          <p:cNvPr id="11" name="Text Box 10"/>
          <p:cNvSpPr txBox="1">
            <a:spLocks noChangeArrowheads="1"/>
          </p:cNvSpPr>
          <p:nvPr/>
        </p:nvSpPr>
        <p:spPr bwMode="auto">
          <a:xfrm>
            <a:off x="5572132" y="3357562"/>
            <a:ext cx="1806264" cy="341632"/>
          </a:xfrm>
          <a:prstGeom prst="rect">
            <a:avLst/>
          </a:prstGeom>
          <a:noFill/>
          <a:ln w="9525" algn="ctr">
            <a:noFill/>
            <a:miter lim="800000"/>
            <a:headEnd/>
            <a:tailEnd/>
          </a:ln>
        </p:spPr>
        <p:txBody>
          <a:bodyPr wrap="none">
            <a:spAutoFit/>
          </a:bodyPr>
          <a:lstStyle/>
          <a:p>
            <a:pPr marL="469900" indent="-469900">
              <a:lnSpc>
                <a:spcPct val="90000"/>
              </a:lnSpc>
              <a:spcBef>
                <a:spcPct val="20000"/>
              </a:spcBef>
              <a:buClr>
                <a:schemeClr val="accent2"/>
              </a:buClr>
              <a:buFont typeface="Wingdings" pitchFamily="2" charset="2"/>
              <a:buNone/>
            </a:pPr>
            <a:r>
              <a:rPr lang="tr-TR" dirty="0" err="1" smtClean="0">
                <a:latin typeface="Verdana" pitchFamily="34" charset="0"/>
              </a:rPr>
              <a:t>Sinnecker</a:t>
            </a:r>
            <a:r>
              <a:rPr lang="tr-TR" dirty="0" smtClean="0">
                <a:latin typeface="Verdana" pitchFamily="34" charset="0"/>
              </a:rPr>
              <a:t> 2-3</a:t>
            </a:r>
            <a:endParaRPr lang="tr-TR" dirty="0">
              <a:latin typeface="Verdana"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2"/>
          <p:cNvSpPr>
            <a:spLocks noChangeArrowheads="1"/>
          </p:cNvSpPr>
          <p:nvPr/>
        </p:nvSpPr>
        <p:spPr bwMode="auto">
          <a:xfrm>
            <a:off x="0" y="0"/>
            <a:ext cx="9144000" cy="6858000"/>
          </a:xfrm>
          <a:prstGeom prst="rect">
            <a:avLst/>
          </a:prstGeom>
          <a:solidFill>
            <a:srgbClr val="DDDDDD"/>
          </a:solidFill>
          <a:ln w="9525">
            <a:solidFill>
              <a:schemeClr val="tx1"/>
            </a:solidFill>
            <a:miter lim="800000"/>
            <a:headEnd/>
            <a:tailEnd/>
          </a:ln>
        </p:spPr>
        <p:txBody>
          <a:bodyPr wrap="none" anchor="ctr"/>
          <a:lstStyle/>
          <a:p>
            <a:endParaRPr lang="tr-TR"/>
          </a:p>
        </p:txBody>
      </p:sp>
      <p:graphicFrame>
        <p:nvGraphicFramePr>
          <p:cNvPr id="3074" name="Object 3"/>
          <p:cNvGraphicFramePr>
            <a:graphicFrameLocks noChangeAspect="1"/>
          </p:cNvGraphicFramePr>
          <p:nvPr/>
        </p:nvGraphicFramePr>
        <p:xfrm>
          <a:off x="539750" y="1916113"/>
          <a:ext cx="3967163" cy="2795587"/>
        </p:xfrm>
        <a:graphic>
          <a:graphicData uri="http://schemas.openxmlformats.org/presentationml/2006/ole">
            <p:oleObj spid="_x0000_s60418" name="PHOTO-PAINT Image" r:id="rId4" imgW="862586" imgH="597257" progId="">
              <p:embed/>
            </p:oleObj>
          </a:graphicData>
        </a:graphic>
      </p:graphicFrame>
      <p:graphicFrame>
        <p:nvGraphicFramePr>
          <p:cNvPr id="3075" name="Object 4"/>
          <p:cNvGraphicFramePr>
            <a:graphicFrameLocks noChangeAspect="1"/>
          </p:cNvGraphicFramePr>
          <p:nvPr/>
        </p:nvGraphicFramePr>
        <p:xfrm>
          <a:off x="4827588" y="1916113"/>
          <a:ext cx="3930650" cy="2808287"/>
        </p:xfrm>
        <a:graphic>
          <a:graphicData uri="http://schemas.openxmlformats.org/presentationml/2006/ole">
            <p:oleObj spid="_x0000_s60419" name="PHOTO-PAINT Image" r:id="rId5" imgW="862586" imgH="636818" progId="">
              <p:embed/>
            </p:oleObj>
          </a:graphicData>
        </a:graphic>
      </p:graphicFrame>
      <p:sp>
        <p:nvSpPr>
          <p:cNvPr id="3080" name="Text Box 5"/>
          <p:cNvSpPr txBox="1">
            <a:spLocks noChangeArrowheads="1"/>
          </p:cNvSpPr>
          <p:nvPr/>
        </p:nvSpPr>
        <p:spPr bwMode="auto">
          <a:xfrm>
            <a:off x="5937250" y="4937125"/>
            <a:ext cx="2595563" cy="1066800"/>
          </a:xfrm>
          <a:prstGeom prst="rect">
            <a:avLst/>
          </a:prstGeom>
          <a:noFill/>
          <a:ln w="9525">
            <a:noFill/>
            <a:miter lim="800000"/>
            <a:headEnd/>
            <a:tailEnd/>
          </a:ln>
        </p:spPr>
        <p:txBody>
          <a:bodyPr wrap="none">
            <a:spAutoFit/>
          </a:bodyPr>
          <a:lstStyle/>
          <a:p>
            <a:pPr eaLnBrk="0" hangingPunct="0"/>
            <a:r>
              <a:rPr lang="tr-TR" sz="3200" b="1" i="1">
                <a:solidFill>
                  <a:srgbClr val="000066"/>
                </a:solidFill>
              </a:rPr>
              <a:t>Kordea </a:t>
            </a:r>
          </a:p>
          <a:p>
            <a:pPr eaLnBrk="0" hangingPunct="0"/>
            <a:r>
              <a:rPr lang="tr-TR" sz="3200" b="1" i="1">
                <a:solidFill>
                  <a:srgbClr val="000066"/>
                </a:solidFill>
              </a:rPr>
              <a:t>Hipospadias</a:t>
            </a:r>
          </a:p>
        </p:txBody>
      </p:sp>
      <p:sp>
        <p:nvSpPr>
          <p:cNvPr id="3081" name="Text Box 6"/>
          <p:cNvSpPr txBox="1">
            <a:spLocks noChangeArrowheads="1"/>
          </p:cNvSpPr>
          <p:nvPr/>
        </p:nvSpPr>
        <p:spPr bwMode="auto">
          <a:xfrm>
            <a:off x="1100138" y="4937125"/>
            <a:ext cx="2959100" cy="579438"/>
          </a:xfrm>
          <a:prstGeom prst="rect">
            <a:avLst/>
          </a:prstGeom>
          <a:noFill/>
          <a:ln w="9525">
            <a:noFill/>
            <a:miter lim="800000"/>
            <a:headEnd/>
            <a:tailEnd/>
          </a:ln>
        </p:spPr>
        <p:txBody>
          <a:bodyPr wrap="none">
            <a:spAutoFit/>
          </a:bodyPr>
          <a:lstStyle/>
          <a:p>
            <a:pPr eaLnBrk="0" hangingPunct="0"/>
            <a:r>
              <a:rPr lang="tr-TR" sz="3200" b="1" i="1">
                <a:solidFill>
                  <a:srgbClr val="000066"/>
                </a:solidFill>
              </a:rPr>
              <a:t>Bifid  Skrotum</a:t>
            </a:r>
          </a:p>
        </p:txBody>
      </p:sp>
      <p:graphicFrame>
        <p:nvGraphicFramePr>
          <p:cNvPr id="3076" name="Object 7"/>
          <p:cNvGraphicFramePr>
            <a:graphicFrameLocks noChangeAspect="1"/>
          </p:cNvGraphicFramePr>
          <p:nvPr/>
        </p:nvGraphicFramePr>
        <p:xfrm>
          <a:off x="5532438" y="5562600"/>
          <a:ext cx="415925" cy="431800"/>
        </p:xfrm>
        <a:graphic>
          <a:graphicData uri="http://schemas.openxmlformats.org/presentationml/2006/ole">
            <p:oleObj spid="_x0000_s60420" name="Image" r:id="rId6" imgW="698413" imgH="723554" progId="">
              <p:embed/>
            </p:oleObj>
          </a:graphicData>
        </a:graphic>
      </p:graphicFrame>
      <p:graphicFrame>
        <p:nvGraphicFramePr>
          <p:cNvPr id="3077" name="Object 8"/>
          <p:cNvGraphicFramePr>
            <a:graphicFrameLocks noChangeAspect="1"/>
          </p:cNvGraphicFramePr>
          <p:nvPr/>
        </p:nvGraphicFramePr>
        <p:xfrm>
          <a:off x="5532438" y="5081588"/>
          <a:ext cx="415925" cy="431800"/>
        </p:xfrm>
        <a:graphic>
          <a:graphicData uri="http://schemas.openxmlformats.org/presentationml/2006/ole">
            <p:oleObj spid="_x0000_s60421" name="Image" r:id="rId7" imgW="698413" imgH="723554" progId="">
              <p:embed/>
            </p:oleObj>
          </a:graphicData>
        </a:graphic>
      </p:graphicFrame>
      <p:graphicFrame>
        <p:nvGraphicFramePr>
          <p:cNvPr id="3078" name="Object 9"/>
          <p:cNvGraphicFramePr>
            <a:graphicFrameLocks noChangeAspect="1"/>
          </p:cNvGraphicFramePr>
          <p:nvPr/>
        </p:nvGraphicFramePr>
        <p:xfrm>
          <a:off x="708025" y="5081588"/>
          <a:ext cx="415925" cy="431800"/>
        </p:xfrm>
        <a:graphic>
          <a:graphicData uri="http://schemas.openxmlformats.org/presentationml/2006/ole">
            <p:oleObj spid="_x0000_s60422" name="Image" r:id="rId8" imgW="698413" imgH="723554" progId="">
              <p:embed/>
            </p:oleObj>
          </a:graphicData>
        </a:graphic>
      </p:graphicFrame>
      <p:sp>
        <p:nvSpPr>
          <p:cNvPr id="3082" name="Text Box 10"/>
          <p:cNvSpPr txBox="1">
            <a:spLocks noChangeArrowheads="1"/>
          </p:cNvSpPr>
          <p:nvPr/>
        </p:nvSpPr>
        <p:spPr bwMode="auto">
          <a:xfrm>
            <a:off x="1101725" y="4116388"/>
            <a:ext cx="2406650" cy="457200"/>
          </a:xfrm>
          <a:prstGeom prst="rect">
            <a:avLst/>
          </a:prstGeom>
          <a:solidFill>
            <a:srgbClr val="000000"/>
          </a:solidFill>
          <a:ln w="12700">
            <a:noFill/>
            <a:miter lim="800000"/>
            <a:headEnd type="none" w="sm" len="sm"/>
            <a:tailEnd type="none" w="sm" len="sm"/>
          </a:ln>
        </p:spPr>
        <p:txBody>
          <a:bodyPr>
            <a:spAutoFit/>
          </a:bodyPr>
          <a:lstStyle/>
          <a:p>
            <a:pPr eaLnBrk="0" hangingPunct="0"/>
            <a:endParaRPr lang="tr-TR" sz="2400" i="1"/>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558800" y="284163"/>
            <a:ext cx="7588250" cy="654050"/>
          </a:xfrm>
          <a:prstGeom prst="rect">
            <a:avLst/>
          </a:prstGeom>
          <a:noFill/>
          <a:ln w="12700">
            <a:solidFill>
              <a:schemeClr val="tx1"/>
            </a:solidFill>
            <a:miter lim="800000"/>
            <a:headEnd type="none" w="sm" len="sm"/>
            <a:tailEnd type="none" w="sm" len="sm"/>
          </a:ln>
          <a:effectLst/>
        </p:spPr>
        <p:txBody>
          <a:bodyPr wrap="none">
            <a:spAutoFit/>
          </a:bodyPr>
          <a:lstStyle/>
          <a:p>
            <a:pPr eaLnBrk="0" hangingPunct="0">
              <a:defRPr/>
            </a:pPr>
            <a:r>
              <a:rPr lang="tr-TR" sz="3600" b="1">
                <a:effectLst>
                  <a:outerShdw blurRad="38100" dist="38100" dir="2700000" algn="tl">
                    <a:srgbClr val="010199"/>
                  </a:outerShdw>
                </a:effectLst>
              </a:rPr>
              <a:t>Kronolojik olarak cinsiyet gelişimi</a:t>
            </a:r>
            <a:endParaRPr lang="en-US" sz="3600" b="1">
              <a:effectLst>
                <a:outerShdw blurRad="38100" dist="38100" dir="2700000" algn="tl">
                  <a:srgbClr val="010199"/>
                </a:outerShdw>
              </a:effectLst>
            </a:endParaRPr>
          </a:p>
        </p:txBody>
      </p:sp>
      <p:sp>
        <p:nvSpPr>
          <p:cNvPr id="8195" name="AutoShape 3"/>
          <p:cNvSpPr>
            <a:spLocks noChangeArrowheads="1"/>
          </p:cNvSpPr>
          <p:nvPr/>
        </p:nvSpPr>
        <p:spPr bwMode="auto">
          <a:xfrm>
            <a:off x="2843213" y="1268413"/>
            <a:ext cx="2859087" cy="452437"/>
          </a:xfrm>
          <a:prstGeom prst="roundRect">
            <a:avLst>
              <a:gd name="adj" fmla="val 16667"/>
            </a:avLst>
          </a:prstGeom>
          <a:noFill/>
          <a:ln w="12700">
            <a:solidFill>
              <a:srgbClr val="3399FF"/>
            </a:solidFill>
            <a:round/>
            <a:headEnd type="none" w="sm" len="sm"/>
            <a:tailEnd type="none" w="sm" len="sm"/>
          </a:ln>
          <a:effectLst>
            <a:prstShdw prst="shdw17" dist="17961" dir="2700000">
              <a:srgbClr val="1F5C99"/>
            </a:prstShdw>
          </a:effectLst>
        </p:spPr>
        <p:txBody>
          <a:bodyPr wrap="none" anchor="ctr"/>
          <a:lstStyle/>
          <a:p>
            <a:pPr algn="ctr" eaLnBrk="0" hangingPunct="0"/>
            <a:r>
              <a:rPr lang="tr-TR" sz="2800" b="1" i="1"/>
              <a:t>genetik cins</a:t>
            </a:r>
            <a:endParaRPr lang="en-US" sz="2800" b="1" i="1"/>
          </a:p>
        </p:txBody>
      </p:sp>
      <p:sp>
        <p:nvSpPr>
          <p:cNvPr id="8196" name="AutoShape 4"/>
          <p:cNvSpPr>
            <a:spLocks noChangeArrowheads="1"/>
          </p:cNvSpPr>
          <p:nvPr/>
        </p:nvSpPr>
        <p:spPr bwMode="auto">
          <a:xfrm>
            <a:off x="2979738" y="2024063"/>
            <a:ext cx="2674937" cy="461962"/>
          </a:xfrm>
          <a:prstGeom prst="roundRect">
            <a:avLst>
              <a:gd name="adj" fmla="val 16667"/>
            </a:avLst>
          </a:prstGeom>
          <a:noFill/>
          <a:ln w="12700">
            <a:solidFill>
              <a:srgbClr val="3399FF"/>
            </a:solidFill>
            <a:round/>
            <a:headEnd type="none" w="sm" len="sm"/>
            <a:tailEnd type="none" w="sm" len="sm"/>
          </a:ln>
          <a:effectLst>
            <a:prstShdw prst="shdw17" dist="17961" dir="2700000">
              <a:srgbClr val="1F5C99"/>
            </a:prstShdw>
          </a:effectLst>
        </p:spPr>
        <p:txBody>
          <a:bodyPr wrap="none" anchor="ctr"/>
          <a:lstStyle/>
          <a:p>
            <a:pPr algn="ctr" eaLnBrk="0" hangingPunct="0"/>
            <a:r>
              <a:rPr lang="tr-TR" sz="2800" b="1" i="1"/>
              <a:t>gonadal cins</a:t>
            </a:r>
            <a:endParaRPr lang="en-US" sz="2800" b="1" i="1"/>
          </a:p>
        </p:txBody>
      </p:sp>
      <p:sp>
        <p:nvSpPr>
          <p:cNvPr id="8197" name="AutoShape 5"/>
          <p:cNvSpPr>
            <a:spLocks noChangeArrowheads="1"/>
          </p:cNvSpPr>
          <p:nvPr/>
        </p:nvSpPr>
        <p:spPr bwMode="auto">
          <a:xfrm>
            <a:off x="2911475" y="2973388"/>
            <a:ext cx="2660650" cy="433387"/>
          </a:xfrm>
          <a:prstGeom prst="roundRect">
            <a:avLst>
              <a:gd name="adj" fmla="val 16667"/>
            </a:avLst>
          </a:prstGeom>
          <a:noFill/>
          <a:ln w="12700">
            <a:solidFill>
              <a:srgbClr val="3399FF"/>
            </a:solidFill>
            <a:round/>
            <a:headEnd type="none" w="sm" len="sm"/>
            <a:tailEnd type="none" w="sm" len="sm"/>
          </a:ln>
          <a:effectLst>
            <a:prstShdw prst="shdw17" dist="17961" dir="2700000">
              <a:srgbClr val="1F5C99"/>
            </a:prstShdw>
          </a:effectLst>
        </p:spPr>
        <p:txBody>
          <a:bodyPr wrap="none" anchor="ctr"/>
          <a:lstStyle/>
          <a:p>
            <a:pPr algn="ctr" eaLnBrk="0" hangingPunct="0"/>
            <a:r>
              <a:rPr lang="tr-TR" sz="2800" b="1" i="1"/>
              <a:t>vücut cinsi</a:t>
            </a:r>
            <a:endParaRPr lang="en-US" sz="2800" b="1" i="1"/>
          </a:p>
        </p:txBody>
      </p:sp>
      <p:sp>
        <p:nvSpPr>
          <p:cNvPr id="8198" name="AutoShape 6"/>
          <p:cNvSpPr>
            <a:spLocks noChangeArrowheads="1"/>
          </p:cNvSpPr>
          <p:nvPr/>
        </p:nvSpPr>
        <p:spPr bwMode="auto">
          <a:xfrm>
            <a:off x="2552700" y="3844925"/>
            <a:ext cx="3367088" cy="817563"/>
          </a:xfrm>
          <a:prstGeom prst="roundRect">
            <a:avLst>
              <a:gd name="adj" fmla="val 16667"/>
            </a:avLst>
          </a:prstGeom>
          <a:noFill/>
          <a:ln w="12700">
            <a:solidFill>
              <a:srgbClr val="3399FF"/>
            </a:solidFill>
            <a:round/>
            <a:headEnd type="none" w="sm" len="sm"/>
            <a:tailEnd type="none" w="sm" len="sm"/>
          </a:ln>
          <a:effectLst>
            <a:prstShdw prst="shdw17" dist="17961" dir="2700000">
              <a:srgbClr val="1F5C99"/>
            </a:prstShdw>
          </a:effectLst>
        </p:spPr>
        <p:txBody>
          <a:bodyPr wrap="none" anchor="ctr"/>
          <a:lstStyle/>
          <a:p>
            <a:pPr algn="ctr" eaLnBrk="0" hangingPunct="0"/>
            <a:r>
              <a:rPr lang="tr-TR" sz="2800" b="1" i="1"/>
              <a:t>doğum odasında </a:t>
            </a:r>
          </a:p>
          <a:p>
            <a:pPr algn="ctr" eaLnBrk="0" hangingPunct="0"/>
            <a:r>
              <a:rPr lang="tr-TR" sz="2800" b="1" i="1"/>
              <a:t>söylenen cins</a:t>
            </a:r>
            <a:endParaRPr lang="en-US" sz="2800" b="1" i="1"/>
          </a:p>
        </p:txBody>
      </p:sp>
      <p:sp>
        <p:nvSpPr>
          <p:cNvPr id="8199" name="AutoShape 7"/>
          <p:cNvSpPr>
            <a:spLocks noChangeArrowheads="1"/>
          </p:cNvSpPr>
          <p:nvPr/>
        </p:nvSpPr>
        <p:spPr bwMode="auto">
          <a:xfrm>
            <a:off x="3176588" y="6062663"/>
            <a:ext cx="2230437" cy="360362"/>
          </a:xfrm>
          <a:prstGeom prst="roundRect">
            <a:avLst>
              <a:gd name="adj" fmla="val 16667"/>
            </a:avLst>
          </a:prstGeom>
          <a:noFill/>
          <a:ln w="12700">
            <a:solidFill>
              <a:srgbClr val="3399FF"/>
            </a:solidFill>
            <a:round/>
            <a:headEnd type="none" w="sm" len="sm"/>
            <a:tailEnd type="none" w="sm" len="sm"/>
          </a:ln>
          <a:effectLst>
            <a:prstShdw prst="shdw17" dist="17961" dir="2700000">
              <a:srgbClr val="1F5C99"/>
            </a:prstShdw>
          </a:effectLst>
        </p:spPr>
        <p:txBody>
          <a:bodyPr wrap="none" anchor="ctr"/>
          <a:lstStyle/>
          <a:p>
            <a:pPr algn="ctr" eaLnBrk="0" hangingPunct="0"/>
            <a:r>
              <a:rPr lang="tr-TR" sz="2800" b="1" i="1"/>
              <a:t>cinsel rol</a:t>
            </a:r>
            <a:endParaRPr lang="en-US" sz="2800" b="1" i="1"/>
          </a:p>
        </p:txBody>
      </p:sp>
      <p:sp>
        <p:nvSpPr>
          <p:cNvPr id="8200" name="AutoShape 8"/>
          <p:cNvSpPr>
            <a:spLocks noChangeArrowheads="1"/>
          </p:cNvSpPr>
          <p:nvPr/>
        </p:nvSpPr>
        <p:spPr bwMode="auto">
          <a:xfrm>
            <a:off x="3163888" y="5178425"/>
            <a:ext cx="2230437" cy="360363"/>
          </a:xfrm>
          <a:prstGeom prst="roundRect">
            <a:avLst>
              <a:gd name="adj" fmla="val 16667"/>
            </a:avLst>
          </a:prstGeom>
          <a:noFill/>
          <a:ln w="12700">
            <a:solidFill>
              <a:srgbClr val="3399FF"/>
            </a:solidFill>
            <a:round/>
            <a:headEnd type="none" w="sm" len="sm"/>
            <a:tailEnd type="none" w="sm" len="sm"/>
          </a:ln>
          <a:effectLst>
            <a:prstShdw prst="shdw17" dist="17961" dir="2700000">
              <a:srgbClr val="1F5C99"/>
            </a:prstShdw>
          </a:effectLst>
        </p:spPr>
        <p:txBody>
          <a:bodyPr wrap="none" anchor="ctr"/>
          <a:lstStyle/>
          <a:p>
            <a:pPr algn="ctr" eaLnBrk="0" hangingPunct="0"/>
            <a:r>
              <a:rPr lang="tr-TR" sz="2800" b="1" i="1"/>
              <a:t>Seçilen cins</a:t>
            </a:r>
            <a:endParaRPr lang="en-US" sz="2800" b="1" i="1"/>
          </a:p>
        </p:txBody>
      </p:sp>
      <p:sp>
        <p:nvSpPr>
          <p:cNvPr id="8201" name="Text Box 9"/>
          <p:cNvSpPr txBox="1">
            <a:spLocks noChangeArrowheads="1"/>
          </p:cNvSpPr>
          <p:nvPr/>
        </p:nvSpPr>
        <p:spPr bwMode="auto">
          <a:xfrm>
            <a:off x="5656263" y="2830513"/>
            <a:ext cx="1651000" cy="701675"/>
          </a:xfrm>
          <a:prstGeom prst="rect">
            <a:avLst/>
          </a:prstGeom>
          <a:noFill/>
          <a:ln w="12700">
            <a:noFill/>
            <a:miter lim="800000"/>
            <a:headEnd type="none" w="sm" len="sm"/>
            <a:tailEnd type="none" w="sm" len="sm"/>
          </a:ln>
        </p:spPr>
        <p:txBody>
          <a:bodyPr wrap="none">
            <a:spAutoFit/>
          </a:bodyPr>
          <a:lstStyle/>
          <a:p>
            <a:pPr marL="184150" indent="-184150" eaLnBrk="0" hangingPunct="0">
              <a:buClr>
                <a:srgbClr val="FF3300"/>
              </a:buClr>
              <a:buSzPct val="80000"/>
              <a:buFont typeface="Monotype Sorts" pitchFamily="2" charset="2"/>
              <a:buChar char="l"/>
            </a:pPr>
            <a:r>
              <a:rPr lang="tr-TR" sz="2000" b="1">
                <a:solidFill>
                  <a:srgbClr val="66CCFF"/>
                </a:solidFill>
              </a:rPr>
              <a:t>İç genital</a:t>
            </a:r>
          </a:p>
          <a:p>
            <a:pPr marL="184150" indent="-184150" eaLnBrk="0" hangingPunct="0">
              <a:buClr>
                <a:srgbClr val="FF3300"/>
              </a:buClr>
              <a:buSzPct val="80000"/>
              <a:buFont typeface="Monotype Sorts" pitchFamily="2" charset="2"/>
              <a:buChar char="l"/>
            </a:pPr>
            <a:r>
              <a:rPr lang="tr-TR" sz="2000" b="1">
                <a:solidFill>
                  <a:srgbClr val="66CCFF"/>
                </a:solidFill>
              </a:rPr>
              <a:t>Dış genital</a:t>
            </a:r>
            <a:endParaRPr lang="en-US" sz="2000" b="1">
              <a:solidFill>
                <a:srgbClr val="66CCFF"/>
              </a:solidFill>
            </a:endParaRPr>
          </a:p>
        </p:txBody>
      </p:sp>
      <p:sp>
        <p:nvSpPr>
          <p:cNvPr id="8202" name="AutoShape 10"/>
          <p:cNvSpPr>
            <a:spLocks noChangeArrowheads="1"/>
          </p:cNvSpPr>
          <p:nvPr/>
        </p:nvSpPr>
        <p:spPr bwMode="auto">
          <a:xfrm>
            <a:off x="2228850" y="4114800"/>
            <a:ext cx="585788" cy="457200"/>
          </a:xfrm>
          <a:prstGeom prst="irregularSeal1">
            <a:avLst/>
          </a:prstGeom>
          <a:solidFill>
            <a:srgbClr val="FF3300"/>
          </a:solidFill>
          <a:ln w="12700">
            <a:solidFill>
              <a:srgbClr val="000000"/>
            </a:solidFill>
            <a:miter lim="800000"/>
            <a:headEnd type="none" w="sm" len="sm"/>
            <a:tailEnd type="none" w="sm" len="sm"/>
          </a:ln>
        </p:spPr>
        <p:txBody>
          <a:bodyPr wrap="none" anchor="ctr"/>
          <a:lstStyle/>
          <a:p>
            <a:endParaRPr lang="tr-TR"/>
          </a:p>
        </p:txBody>
      </p:sp>
      <p:sp>
        <p:nvSpPr>
          <p:cNvPr id="8203" name="Line 11"/>
          <p:cNvSpPr>
            <a:spLocks noChangeShapeType="1"/>
          </p:cNvSpPr>
          <p:nvPr/>
        </p:nvSpPr>
        <p:spPr bwMode="auto">
          <a:xfrm>
            <a:off x="4200525" y="5614988"/>
            <a:ext cx="0" cy="357187"/>
          </a:xfrm>
          <a:prstGeom prst="line">
            <a:avLst/>
          </a:prstGeom>
          <a:noFill/>
          <a:ln w="76200">
            <a:solidFill>
              <a:srgbClr val="FF3300"/>
            </a:solidFill>
            <a:round/>
            <a:headEnd type="none" w="sm" len="sm"/>
            <a:tailEnd type="triangle" w="sm" len="sm"/>
          </a:ln>
        </p:spPr>
        <p:txBody>
          <a:bodyPr/>
          <a:lstStyle/>
          <a:p>
            <a:endParaRPr lang="tr-TR"/>
          </a:p>
        </p:txBody>
      </p:sp>
      <p:sp>
        <p:nvSpPr>
          <p:cNvPr id="8204" name="Line 12"/>
          <p:cNvSpPr>
            <a:spLocks noChangeShapeType="1"/>
          </p:cNvSpPr>
          <p:nvPr/>
        </p:nvSpPr>
        <p:spPr bwMode="auto">
          <a:xfrm>
            <a:off x="4200525" y="4743450"/>
            <a:ext cx="0" cy="357188"/>
          </a:xfrm>
          <a:prstGeom prst="line">
            <a:avLst/>
          </a:prstGeom>
          <a:noFill/>
          <a:ln w="76200">
            <a:solidFill>
              <a:srgbClr val="FF3300"/>
            </a:solidFill>
            <a:round/>
            <a:headEnd type="none" w="sm" len="sm"/>
            <a:tailEnd type="triangle" w="sm" len="sm"/>
          </a:ln>
        </p:spPr>
        <p:txBody>
          <a:bodyPr/>
          <a:lstStyle/>
          <a:p>
            <a:endParaRPr lang="tr-TR"/>
          </a:p>
        </p:txBody>
      </p:sp>
      <p:sp>
        <p:nvSpPr>
          <p:cNvPr id="8205" name="Line 13"/>
          <p:cNvSpPr>
            <a:spLocks noChangeShapeType="1"/>
          </p:cNvSpPr>
          <p:nvPr/>
        </p:nvSpPr>
        <p:spPr bwMode="auto">
          <a:xfrm>
            <a:off x="4200525" y="3457575"/>
            <a:ext cx="0" cy="357188"/>
          </a:xfrm>
          <a:prstGeom prst="line">
            <a:avLst/>
          </a:prstGeom>
          <a:noFill/>
          <a:ln w="76200">
            <a:solidFill>
              <a:srgbClr val="FF3300"/>
            </a:solidFill>
            <a:round/>
            <a:headEnd type="none" w="sm" len="sm"/>
            <a:tailEnd type="triangle" w="sm" len="sm"/>
          </a:ln>
        </p:spPr>
        <p:txBody>
          <a:bodyPr/>
          <a:lstStyle/>
          <a:p>
            <a:endParaRPr lang="tr-TR"/>
          </a:p>
        </p:txBody>
      </p:sp>
      <p:sp>
        <p:nvSpPr>
          <p:cNvPr id="8206" name="Line 14"/>
          <p:cNvSpPr>
            <a:spLocks noChangeShapeType="1"/>
          </p:cNvSpPr>
          <p:nvPr/>
        </p:nvSpPr>
        <p:spPr bwMode="auto">
          <a:xfrm>
            <a:off x="4200525" y="2557463"/>
            <a:ext cx="0" cy="357187"/>
          </a:xfrm>
          <a:prstGeom prst="line">
            <a:avLst/>
          </a:prstGeom>
          <a:noFill/>
          <a:ln w="76200">
            <a:solidFill>
              <a:srgbClr val="FF3300"/>
            </a:solidFill>
            <a:round/>
            <a:headEnd type="none" w="sm" len="sm"/>
            <a:tailEnd type="triangle" w="sm" len="sm"/>
          </a:ln>
        </p:spPr>
        <p:txBody>
          <a:bodyPr/>
          <a:lstStyle/>
          <a:p>
            <a:endParaRPr lang="tr-TR"/>
          </a:p>
        </p:txBody>
      </p:sp>
      <p:sp>
        <p:nvSpPr>
          <p:cNvPr id="8207" name="Line 15"/>
          <p:cNvSpPr>
            <a:spLocks noChangeShapeType="1"/>
          </p:cNvSpPr>
          <p:nvPr/>
        </p:nvSpPr>
        <p:spPr bwMode="auto">
          <a:xfrm>
            <a:off x="4200525" y="1643063"/>
            <a:ext cx="0" cy="357187"/>
          </a:xfrm>
          <a:prstGeom prst="line">
            <a:avLst/>
          </a:prstGeom>
          <a:noFill/>
          <a:ln w="76200">
            <a:solidFill>
              <a:srgbClr val="FF3300"/>
            </a:solidFill>
            <a:round/>
            <a:headEnd type="none" w="sm" len="sm"/>
            <a:tailEnd type="triangle" w="sm" len="sm"/>
          </a:ln>
        </p:spPr>
        <p:txBody>
          <a:bodyPr/>
          <a:lstStyle/>
          <a:p>
            <a:endParaRPr lang="tr-TR"/>
          </a:p>
        </p:txBody>
      </p:sp>
      <p:sp>
        <p:nvSpPr>
          <p:cNvPr id="8208" name="Text Box 16"/>
          <p:cNvSpPr txBox="1">
            <a:spLocks noChangeArrowheads="1"/>
          </p:cNvSpPr>
          <p:nvPr/>
        </p:nvSpPr>
        <p:spPr bwMode="auto">
          <a:xfrm>
            <a:off x="4394200" y="4679950"/>
            <a:ext cx="717550" cy="519113"/>
          </a:xfrm>
          <a:prstGeom prst="rect">
            <a:avLst/>
          </a:prstGeom>
          <a:noFill/>
          <a:ln w="12700">
            <a:noFill/>
            <a:miter lim="800000"/>
            <a:headEnd type="none" w="sm" len="sm"/>
            <a:tailEnd type="none" w="sm" len="sm"/>
          </a:ln>
        </p:spPr>
        <p:txBody>
          <a:bodyPr wrap="none">
            <a:spAutoFit/>
          </a:bodyPr>
          <a:lstStyle/>
          <a:p>
            <a:pPr eaLnBrk="0" hangingPunct="0"/>
            <a:r>
              <a:rPr lang="tr-TR" sz="2800" b="1">
                <a:solidFill>
                  <a:srgbClr val="FF3300"/>
                </a:solidFill>
              </a:rPr>
              <a:t>? ?</a:t>
            </a:r>
            <a:endParaRPr lang="en-US" sz="2800" b="1">
              <a:solidFill>
                <a:srgbClr val="FF3300"/>
              </a:solidFill>
            </a:endParaRPr>
          </a:p>
        </p:txBody>
      </p:sp>
      <p:sp>
        <p:nvSpPr>
          <p:cNvPr id="8209" name="Oval 17"/>
          <p:cNvSpPr>
            <a:spLocks noChangeArrowheads="1"/>
          </p:cNvSpPr>
          <p:nvPr/>
        </p:nvSpPr>
        <p:spPr bwMode="auto">
          <a:xfrm>
            <a:off x="6156325" y="4652963"/>
            <a:ext cx="2643188" cy="1273175"/>
          </a:xfrm>
          <a:prstGeom prst="ellipse">
            <a:avLst/>
          </a:prstGeom>
          <a:solidFill>
            <a:schemeClr val="accent1"/>
          </a:solidFill>
          <a:ln w="9525">
            <a:solidFill>
              <a:schemeClr val="tx1"/>
            </a:solidFill>
            <a:round/>
            <a:headEnd/>
            <a:tailEnd/>
          </a:ln>
        </p:spPr>
        <p:txBody>
          <a:bodyPr wrap="none" anchor="ctr"/>
          <a:lstStyle/>
          <a:p>
            <a:pPr algn="ctr"/>
            <a:r>
              <a:rPr lang="tr-TR" b="1"/>
              <a:t>Kritik zaman </a:t>
            </a:r>
          </a:p>
          <a:p>
            <a:pPr algn="ctr"/>
            <a:r>
              <a:rPr lang="tr-TR" b="1"/>
              <a:t>birinci trimestir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19"/>
          <p:cNvPicPr>
            <a:picLocks noChangeAspect="1" noChangeArrowheads="1"/>
          </p:cNvPicPr>
          <p:nvPr/>
        </p:nvPicPr>
        <p:blipFill>
          <a:blip r:embed="rId2"/>
          <a:srcRect/>
          <a:stretch>
            <a:fillRect/>
          </a:stretch>
        </p:blipFill>
        <p:spPr bwMode="auto">
          <a:xfrm>
            <a:off x="-3175" y="428625"/>
            <a:ext cx="9147175"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21"/>
          <p:cNvPicPr>
            <a:picLocks noChangeAspect="1" noChangeArrowheads="1"/>
          </p:cNvPicPr>
          <p:nvPr/>
        </p:nvPicPr>
        <p:blipFill>
          <a:blip r:embed="rId2"/>
          <a:srcRect/>
          <a:stretch>
            <a:fillRect/>
          </a:stretch>
        </p:blipFill>
        <p:spPr bwMode="auto">
          <a:xfrm>
            <a:off x="0" y="420688"/>
            <a:ext cx="9144000" cy="6013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284163" y="260350"/>
            <a:ext cx="2632075" cy="1296988"/>
          </a:xfrm>
          <a:prstGeom prst="rect">
            <a:avLst/>
          </a:prstGeom>
          <a:solidFill>
            <a:schemeClr val="accent1"/>
          </a:solidFill>
          <a:ln w="9525">
            <a:solidFill>
              <a:schemeClr val="tx1"/>
            </a:solidFill>
            <a:miter lim="800000"/>
            <a:headEnd/>
            <a:tailEnd/>
          </a:ln>
        </p:spPr>
        <p:txBody>
          <a:bodyPr wrap="none" anchor="ctr"/>
          <a:lstStyle/>
          <a:p>
            <a:endParaRPr lang="tr-TR"/>
          </a:p>
        </p:txBody>
      </p:sp>
      <p:sp>
        <p:nvSpPr>
          <p:cNvPr id="50179" name="Text Box 3"/>
          <p:cNvSpPr txBox="1">
            <a:spLocks noChangeArrowheads="1"/>
          </p:cNvSpPr>
          <p:nvPr/>
        </p:nvSpPr>
        <p:spPr bwMode="auto">
          <a:xfrm>
            <a:off x="777875" y="1835150"/>
            <a:ext cx="163513" cy="396875"/>
          </a:xfrm>
          <a:prstGeom prst="rect">
            <a:avLst/>
          </a:prstGeom>
          <a:noFill/>
          <a:ln w="9525">
            <a:noFill/>
            <a:miter lim="800000"/>
            <a:headEnd/>
            <a:tailEnd/>
          </a:ln>
        </p:spPr>
        <p:txBody>
          <a:bodyPr wrap="none">
            <a:spAutoFit/>
          </a:bodyPr>
          <a:lstStyle/>
          <a:p>
            <a:endParaRPr lang="tr-TR" sz="2000" b="1">
              <a:latin typeface="Tahoma" pitchFamily="34" charset="0"/>
            </a:endParaRPr>
          </a:p>
        </p:txBody>
      </p:sp>
      <p:sp>
        <p:nvSpPr>
          <p:cNvPr id="50180" name="Rectangle 4"/>
          <p:cNvSpPr>
            <a:spLocks noChangeArrowheads="1"/>
          </p:cNvSpPr>
          <p:nvPr/>
        </p:nvSpPr>
        <p:spPr bwMode="auto">
          <a:xfrm>
            <a:off x="3352800" y="0"/>
            <a:ext cx="1984375" cy="720725"/>
          </a:xfrm>
          <a:prstGeom prst="rect">
            <a:avLst/>
          </a:prstGeom>
          <a:solidFill>
            <a:srgbClr val="003399"/>
          </a:solidFill>
          <a:ln w="9525">
            <a:solidFill>
              <a:schemeClr val="tx1"/>
            </a:solidFill>
            <a:miter lim="800000"/>
            <a:headEnd/>
            <a:tailEnd/>
          </a:ln>
        </p:spPr>
        <p:txBody>
          <a:bodyPr wrap="none" anchor="ctr"/>
          <a:lstStyle/>
          <a:p>
            <a:pPr algn="ctr"/>
            <a:r>
              <a:rPr lang="tr-TR" sz="3200" b="1">
                <a:solidFill>
                  <a:srgbClr val="FFFF00"/>
                </a:solidFill>
                <a:latin typeface="Tahoma" pitchFamily="34" charset="0"/>
              </a:rPr>
              <a:t>46,XY</a:t>
            </a:r>
          </a:p>
        </p:txBody>
      </p:sp>
      <p:sp>
        <p:nvSpPr>
          <p:cNvPr id="50181" name="Oval 5"/>
          <p:cNvSpPr>
            <a:spLocks noChangeArrowheads="1"/>
          </p:cNvSpPr>
          <p:nvPr/>
        </p:nvSpPr>
        <p:spPr bwMode="auto">
          <a:xfrm>
            <a:off x="3227388" y="1125538"/>
            <a:ext cx="2432050" cy="1655762"/>
          </a:xfrm>
          <a:prstGeom prst="ellipse">
            <a:avLst/>
          </a:prstGeom>
          <a:solidFill>
            <a:srgbClr val="003399"/>
          </a:solidFill>
          <a:ln w="9525">
            <a:solidFill>
              <a:schemeClr val="tx1"/>
            </a:solidFill>
            <a:round/>
            <a:headEnd/>
            <a:tailEnd/>
          </a:ln>
        </p:spPr>
        <p:txBody>
          <a:bodyPr wrap="none" anchor="ctr"/>
          <a:lstStyle/>
          <a:p>
            <a:pPr algn="ctr"/>
            <a:r>
              <a:rPr lang="tr-TR" sz="3200" b="1">
                <a:solidFill>
                  <a:srgbClr val="FFFF00"/>
                </a:solidFill>
                <a:latin typeface="Tahoma" pitchFamily="34" charset="0"/>
              </a:rPr>
              <a:t>TESTİS</a:t>
            </a:r>
          </a:p>
        </p:txBody>
      </p:sp>
      <p:sp>
        <p:nvSpPr>
          <p:cNvPr id="50182" name="Line 6"/>
          <p:cNvSpPr>
            <a:spLocks noChangeShapeType="1"/>
          </p:cNvSpPr>
          <p:nvPr/>
        </p:nvSpPr>
        <p:spPr bwMode="auto">
          <a:xfrm>
            <a:off x="4443413" y="836613"/>
            <a:ext cx="0" cy="431800"/>
          </a:xfrm>
          <a:prstGeom prst="line">
            <a:avLst/>
          </a:prstGeom>
          <a:noFill/>
          <a:ln w="76200">
            <a:solidFill>
              <a:schemeClr val="accent2"/>
            </a:solidFill>
            <a:round/>
            <a:headEnd/>
            <a:tailEnd type="triangle" w="med" len="med"/>
          </a:ln>
        </p:spPr>
        <p:txBody>
          <a:bodyPr/>
          <a:lstStyle/>
          <a:p>
            <a:endParaRPr lang="tr-TR"/>
          </a:p>
        </p:txBody>
      </p:sp>
      <p:sp>
        <p:nvSpPr>
          <p:cNvPr id="50183" name="Text Box 7"/>
          <p:cNvSpPr txBox="1">
            <a:spLocks noChangeArrowheads="1"/>
          </p:cNvSpPr>
          <p:nvPr/>
        </p:nvSpPr>
        <p:spPr bwMode="auto">
          <a:xfrm>
            <a:off x="5641975" y="2692400"/>
            <a:ext cx="1376363" cy="579438"/>
          </a:xfrm>
          <a:prstGeom prst="rect">
            <a:avLst/>
          </a:prstGeom>
          <a:noFill/>
          <a:ln w="9525">
            <a:noFill/>
            <a:miter lim="800000"/>
            <a:headEnd/>
            <a:tailEnd/>
          </a:ln>
        </p:spPr>
        <p:txBody>
          <a:bodyPr wrap="none">
            <a:spAutoFit/>
          </a:bodyPr>
          <a:lstStyle/>
          <a:p>
            <a:r>
              <a:rPr lang="tr-TR" sz="3200">
                <a:solidFill>
                  <a:schemeClr val="bg1"/>
                </a:solidFill>
                <a:latin typeface="Tahoma" pitchFamily="34" charset="0"/>
              </a:rPr>
              <a:t>LEYDİG</a:t>
            </a:r>
          </a:p>
        </p:txBody>
      </p:sp>
      <p:sp>
        <p:nvSpPr>
          <p:cNvPr id="50184" name="Rectangle 8"/>
          <p:cNvSpPr>
            <a:spLocks noChangeArrowheads="1"/>
          </p:cNvSpPr>
          <p:nvPr/>
        </p:nvSpPr>
        <p:spPr bwMode="auto">
          <a:xfrm>
            <a:off x="795338" y="2349500"/>
            <a:ext cx="7361237" cy="1295400"/>
          </a:xfrm>
          <a:prstGeom prst="rect">
            <a:avLst/>
          </a:prstGeom>
          <a:solidFill>
            <a:schemeClr val="bg2"/>
          </a:solidFill>
          <a:ln w="9525">
            <a:solidFill>
              <a:schemeClr val="tx1"/>
            </a:solidFill>
            <a:miter lim="800000"/>
            <a:headEnd/>
            <a:tailEnd/>
          </a:ln>
        </p:spPr>
        <p:txBody>
          <a:bodyPr wrap="none" anchor="ctr"/>
          <a:lstStyle/>
          <a:p>
            <a:pPr algn="ctr"/>
            <a:endParaRPr lang="tr-TR" sz="3200" i="1">
              <a:latin typeface="Tahoma" pitchFamily="34" charset="0"/>
            </a:endParaRPr>
          </a:p>
        </p:txBody>
      </p:sp>
      <p:sp>
        <p:nvSpPr>
          <p:cNvPr id="50185" name="Text Box 9"/>
          <p:cNvSpPr txBox="1">
            <a:spLocks noChangeArrowheads="1"/>
          </p:cNvSpPr>
          <p:nvPr/>
        </p:nvSpPr>
        <p:spPr bwMode="auto">
          <a:xfrm>
            <a:off x="1289050" y="2705100"/>
            <a:ext cx="1760538" cy="579438"/>
          </a:xfrm>
          <a:prstGeom prst="rect">
            <a:avLst/>
          </a:prstGeom>
          <a:noFill/>
          <a:ln w="9525">
            <a:noFill/>
            <a:miter lim="800000"/>
            <a:headEnd/>
            <a:tailEnd/>
          </a:ln>
        </p:spPr>
        <p:txBody>
          <a:bodyPr wrap="none">
            <a:spAutoFit/>
          </a:bodyPr>
          <a:lstStyle/>
          <a:p>
            <a:r>
              <a:rPr lang="tr-TR" sz="3200" b="1">
                <a:latin typeface="Tahoma" pitchFamily="34" charset="0"/>
              </a:rPr>
              <a:t>SERTOLİ</a:t>
            </a:r>
          </a:p>
        </p:txBody>
      </p:sp>
      <p:sp>
        <p:nvSpPr>
          <p:cNvPr id="50186" name="Text Box 10"/>
          <p:cNvSpPr txBox="1">
            <a:spLocks noChangeArrowheads="1"/>
          </p:cNvSpPr>
          <p:nvPr/>
        </p:nvSpPr>
        <p:spPr bwMode="auto">
          <a:xfrm>
            <a:off x="5962650" y="2705100"/>
            <a:ext cx="1555750" cy="579438"/>
          </a:xfrm>
          <a:prstGeom prst="rect">
            <a:avLst/>
          </a:prstGeom>
          <a:noFill/>
          <a:ln w="9525">
            <a:noFill/>
            <a:miter lim="800000"/>
            <a:headEnd/>
            <a:tailEnd/>
          </a:ln>
        </p:spPr>
        <p:txBody>
          <a:bodyPr wrap="none">
            <a:spAutoFit/>
          </a:bodyPr>
          <a:lstStyle/>
          <a:p>
            <a:r>
              <a:rPr lang="tr-TR" sz="3200" b="1">
                <a:latin typeface="Tahoma" pitchFamily="34" charset="0"/>
              </a:rPr>
              <a:t>LEYDİG</a:t>
            </a:r>
          </a:p>
        </p:txBody>
      </p:sp>
      <p:sp>
        <p:nvSpPr>
          <p:cNvPr id="50187" name="Line 11"/>
          <p:cNvSpPr>
            <a:spLocks noChangeShapeType="1"/>
          </p:cNvSpPr>
          <p:nvPr/>
        </p:nvSpPr>
        <p:spPr bwMode="auto">
          <a:xfrm>
            <a:off x="2012950" y="3213100"/>
            <a:ext cx="0" cy="936625"/>
          </a:xfrm>
          <a:prstGeom prst="line">
            <a:avLst/>
          </a:prstGeom>
          <a:noFill/>
          <a:ln w="76200">
            <a:solidFill>
              <a:schemeClr val="accent2"/>
            </a:solidFill>
            <a:round/>
            <a:headEnd/>
            <a:tailEnd type="triangle" w="med" len="med"/>
          </a:ln>
        </p:spPr>
        <p:txBody>
          <a:bodyPr/>
          <a:lstStyle/>
          <a:p>
            <a:endParaRPr lang="tr-TR"/>
          </a:p>
        </p:txBody>
      </p:sp>
      <p:sp>
        <p:nvSpPr>
          <p:cNvPr id="50188" name="Text Box 12"/>
          <p:cNvSpPr txBox="1">
            <a:spLocks noChangeArrowheads="1"/>
          </p:cNvSpPr>
          <p:nvPr/>
        </p:nvSpPr>
        <p:spPr bwMode="auto">
          <a:xfrm>
            <a:off x="1331913" y="4221163"/>
            <a:ext cx="1328737" cy="579437"/>
          </a:xfrm>
          <a:prstGeom prst="rect">
            <a:avLst/>
          </a:prstGeom>
          <a:noFill/>
          <a:ln w="9525">
            <a:noFill/>
            <a:miter lim="800000"/>
            <a:headEnd/>
            <a:tailEnd/>
          </a:ln>
        </p:spPr>
        <p:txBody>
          <a:bodyPr>
            <a:spAutoFit/>
          </a:bodyPr>
          <a:lstStyle/>
          <a:p>
            <a:r>
              <a:rPr lang="tr-TR" sz="3200" b="1" dirty="0" smtClean="0">
                <a:latin typeface="Tahoma" pitchFamily="34" charset="0"/>
              </a:rPr>
              <a:t>AMH</a:t>
            </a:r>
            <a:endParaRPr lang="tr-TR" sz="3200" b="1" dirty="0">
              <a:latin typeface="Tahoma" pitchFamily="34" charset="0"/>
            </a:endParaRPr>
          </a:p>
        </p:txBody>
      </p:sp>
      <p:sp>
        <p:nvSpPr>
          <p:cNvPr id="50189" name="Line 13"/>
          <p:cNvSpPr>
            <a:spLocks noChangeShapeType="1"/>
          </p:cNvSpPr>
          <p:nvPr/>
        </p:nvSpPr>
        <p:spPr bwMode="auto">
          <a:xfrm>
            <a:off x="2012950" y="4797425"/>
            <a:ext cx="0" cy="431800"/>
          </a:xfrm>
          <a:prstGeom prst="line">
            <a:avLst/>
          </a:prstGeom>
          <a:noFill/>
          <a:ln w="76200">
            <a:solidFill>
              <a:schemeClr val="accent2"/>
            </a:solidFill>
            <a:round/>
            <a:headEnd/>
            <a:tailEnd type="triangle" w="med" len="med"/>
          </a:ln>
        </p:spPr>
        <p:txBody>
          <a:bodyPr/>
          <a:lstStyle/>
          <a:p>
            <a:endParaRPr lang="tr-TR"/>
          </a:p>
        </p:txBody>
      </p:sp>
      <p:sp>
        <p:nvSpPr>
          <p:cNvPr id="50190" name="Text Box 14"/>
          <p:cNvSpPr txBox="1">
            <a:spLocks noChangeArrowheads="1"/>
          </p:cNvSpPr>
          <p:nvPr/>
        </p:nvSpPr>
        <p:spPr bwMode="auto">
          <a:xfrm>
            <a:off x="1042988" y="5445125"/>
            <a:ext cx="1544637" cy="466725"/>
          </a:xfrm>
          <a:prstGeom prst="rect">
            <a:avLst/>
          </a:prstGeom>
          <a:noFill/>
          <a:ln w="9525">
            <a:solidFill>
              <a:srgbClr val="FF0000"/>
            </a:solidFill>
            <a:miter lim="800000"/>
            <a:headEnd/>
            <a:tailEnd/>
          </a:ln>
        </p:spPr>
        <p:txBody>
          <a:bodyPr>
            <a:spAutoFit/>
          </a:bodyPr>
          <a:lstStyle/>
          <a:p>
            <a:r>
              <a:rPr lang="tr-TR" sz="2400" b="1">
                <a:latin typeface="Tahoma" pitchFamily="34" charset="0"/>
              </a:rPr>
              <a:t>MÜLLER</a:t>
            </a:r>
          </a:p>
        </p:txBody>
      </p:sp>
      <p:sp>
        <p:nvSpPr>
          <p:cNvPr id="50191" name="Line 15"/>
          <p:cNvSpPr>
            <a:spLocks noChangeShapeType="1"/>
          </p:cNvSpPr>
          <p:nvPr/>
        </p:nvSpPr>
        <p:spPr bwMode="auto">
          <a:xfrm>
            <a:off x="1308100" y="4149725"/>
            <a:ext cx="1471613" cy="719138"/>
          </a:xfrm>
          <a:prstGeom prst="line">
            <a:avLst/>
          </a:prstGeom>
          <a:noFill/>
          <a:ln w="38100">
            <a:solidFill>
              <a:srgbClr val="FF0000"/>
            </a:solidFill>
            <a:round/>
            <a:headEnd/>
            <a:tailEnd/>
          </a:ln>
        </p:spPr>
        <p:txBody>
          <a:bodyPr/>
          <a:lstStyle/>
          <a:p>
            <a:endParaRPr lang="tr-TR"/>
          </a:p>
        </p:txBody>
      </p:sp>
      <p:sp>
        <p:nvSpPr>
          <p:cNvPr id="50192" name="Line 16"/>
          <p:cNvSpPr>
            <a:spLocks noChangeShapeType="1"/>
          </p:cNvSpPr>
          <p:nvPr/>
        </p:nvSpPr>
        <p:spPr bwMode="auto">
          <a:xfrm flipV="1">
            <a:off x="1308100" y="4076700"/>
            <a:ext cx="1600200" cy="647700"/>
          </a:xfrm>
          <a:prstGeom prst="line">
            <a:avLst/>
          </a:prstGeom>
          <a:noFill/>
          <a:ln w="28575">
            <a:solidFill>
              <a:srgbClr val="FF0000"/>
            </a:solidFill>
            <a:round/>
            <a:headEnd/>
            <a:tailEnd/>
          </a:ln>
        </p:spPr>
        <p:txBody>
          <a:bodyPr/>
          <a:lstStyle/>
          <a:p>
            <a:endParaRPr lang="tr-TR"/>
          </a:p>
        </p:txBody>
      </p:sp>
      <p:sp>
        <p:nvSpPr>
          <p:cNvPr id="50193" name="Line 17"/>
          <p:cNvSpPr>
            <a:spLocks noChangeShapeType="1"/>
          </p:cNvSpPr>
          <p:nvPr/>
        </p:nvSpPr>
        <p:spPr bwMode="auto">
          <a:xfrm>
            <a:off x="6684963" y="3213100"/>
            <a:ext cx="0" cy="1008063"/>
          </a:xfrm>
          <a:prstGeom prst="line">
            <a:avLst/>
          </a:prstGeom>
          <a:noFill/>
          <a:ln w="76200">
            <a:solidFill>
              <a:schemeClr val="accent2"/>
            </a:solidFill>
            <a:round/>
            <a:headEnd/>
            <a:tailEnd type="triangle" w="med" len="med"/>
          </a:ln>
        </p:spPr>
        <p:txBody>
          <a:bodyPr/>
          <a:lstStyle/>
          <a:p>
            <a:endParaRPr lang="tr-TR"/>
          </a:p>
        </p:txBody>
      </p:sp>
      <p:sp>
        <p:nvSpPr>
          <p:cNvPr id="50194" name="Text Box 18"/>
          <p:cNvSpPr txBox="1">
            <a:spLocks noChangeArrowheads="1"/>
          </p:cNvSpPr>
          <p:nvPr/>
        </p:nvSpPr>
        <p:spPr bwMode="auto">
          <a:xfrm>
            <a:off x="5467350" y="4203700"/>
            <a:ext cx="3211135" cy="584775"/>
          </a:xfrm>
          <a:prstGeom prst="rect">
            <a:avLst/>
          </a:prstGeom>
          <a:noFill/>
          <a:ln w="9525">
            <a:noFill/>
            <a:miter lim="800000"/>
            <a:headEnd/>
            <a:tailEnd/>
          </a:ln>
        </p:spPr>
        <p:txBody>
          <a:bodyPr wrap="none">
            <a:spAutoFit/>
          </a:bodyPr>
          <a:lstStyle/>
          <a:p>
            <a:r>
              <a:rPr lang="tr-TR" sz="3200" b="1" dirty="0" smtClean="0">
                <a:latin typeface="Tahoma" pitchFamily="34" charset="0"/>
              </a:rPr>
              <a:t>TESTOSTERON</a:t>
            </a:r>
            <a:endParaRPr lang="tr-TR" sz="3200" b="1" dirty="0">
              <a:latin typeface="Tahoma" pitchFamily="34" charset="0"/>
            </a:endParaRPr>
          </a:p>
        </p:txBody>
      </p:sp>
      <p:sp>
        <p:nvSpPr>
          <p:cNvPr id="50195" name="Line 19"/>
          <p:cNvSpPr>
            <a:spLocks noChangeShapeType="1"/>
          </p:cNvSpPr>
          <p:nvPr/>
        </p:nvSpPr>
        <p:spPr bwMode="auto">
          <a:xfrm flipH="1">
            <a:off x="5084763" y="4510088"/>
            <a:ext cx="382587" cy="0"/>
          </a:xfrm>
          <a:prstGeom prst="line">
            <a:avLst/>
          </a:prstGeom>
          <a:noFill/>
          <a:ln w="76200">
            <a:solidFill>
              <a:schemeClr val="accent2"/>
            </a:solidFill>
            <a:round/>
            <a:headEnd/>
            <a:tailEnd type="triangle" w="med" len="med"/>
          </a:ln>
        </p:spPr>
        <p:txBody>
          <a:bodyPr/>
          <a:lstStyle/>
          <a:p>
            <a:endParaRPr lang="tr-TR"/>
          </a:p>
        </p:txBody>
      </p:sp>
      <p:sp>
        <p:nvSpPr>
          <p:cNvPr id="50196" name="Text Box 20"/>
          <p:cNvSpPr txBox="1">
            <a:spLocks noChangeArrowheads="1"/>
          </p:cNvSpPr>
          <p:nvPr/>
        </p:nvSpPr>
        <p:spPr bwMode="auto">
          <a:xfrm>
            <a:off x="3676650" y="4149725"/>
            <a:ext cx="1817688" cy="701675"/>
          </a:xfrm>
          <a:prstGeom prst="rect">
            <a:avLst/>
          </a:prstGeom>
          <a:noFill/>
          <a:ln w="9525">
            <a:noFill/>
            <a:miter lim="800000"/>
            <a:headEnd/>
            <a:tailEnd/>
          </a:ln>
        </p:spPr>
        <p:txBody>
          <a:bodyPr wrap="none">
            <a:spAutoFit/>
          </a:bodyPr>
          <a:lstStyle/>
          <a:p>
            <a:r>
              <a:rPr lang="tr-TR" sz="2000" b="1">
                <a:latin typeface="Tahoma" pitchFamily="34" charset="0"/>
              </a:rPr>
              <a:t>WOLF</a:t>
            </a:r>
          </a:p>
          <a:p>
            <a:r>
              <a:rPr lang="tr-TR" sz="2000" b="1">
                <a:latin typeface="Tahoma" pitchFamily="34" charset="0"/>
              </a:rPr>
              <a:t>organizasyonu</a:t>
            </a:r>
          </a:p>
        </p:txBody>
      </p:sp>
      <p:sp>
        <p:nvSpPr>
          <p:cNvPr id="50197" name="Line 21"/>
          <p:cNvSpPr>
            <a:spLocks noChangeShapeType="1"/>
          </p:cNvSpPr>
          <p:nvPr/>
        </p:nvSpPr>
        <p:spPr bwMode="auto">
          <a:xfrm>
            <a:off x="6556375" y="4725988"/>
            <a:ext cx="63500" cy="574675"/>
          </a:xfrm>
          <a:prstGeom prst="line">
            <a:avLst/>
          </a:prstGeom>
          <a:noFill/>
          <a:ln w="76200">
            <a:solidFill>
              <a:schemeClr val="accent2"/>
            </a:solidFill>
            <a:round/>
            <a:headEnd/>
            <a:tailEnd type="triangle" w="med" len="med"/>
          </a:ln>
        </p:spPr>
        <p:txBody>
          <a:bodyPr/>
          <a:lstStyle/>
          <a:p>
            <a:endParaRPr lang="tr-TR"/>
          </a:p>
        </p:txBody>
      </p:sp>
      <p:sp>
        <p:nvSpPr>
          <p:cNvPr id="50198" name="Text Box 22"/>
          <p:cNvSpPr txBox="1">
            <a:spLocks noChangeArrowheads="1"/>
          </p:cNvSpPr>
          <p:nvPr/>
        </p:nvSpPr>
        <p:spPr bwMode="auto">
          <a:xfrm>
            <a:off x="6108700" y="5229225"/>
            <a:ext cx="935038" cy="579438"/>
          </a:xfrm>
          <a:prstGeom prst="rect">
            <a:avLst/>
          </a:prstGeom>
          <a:noFill/>
          <a:ln w="9525">
            <a:noFill/>
            <a:miter lim="800000"/>
            <a:headEnd/>
            <a:tailEnd/>
          </a:ln>
        </p:spPr>
        <p:txBody>
          <a:bodyPr wrap="none">
            <a:spAutoFit/>
          </a:bodyPr>
          <a:lstStyle/>
          <a:p>
            <a:r>
              <a:rPr lang="tr-TR" sz="3200" b="1">
                <a:latin typeface="Tahoma" pitchFamily="34" charset="0"/>
              </a:rPr>
              <a:t>DHT</a:t>
            </a:r>
          </a:p>
        </p:txBody>
      </p:sp>
      <p:sp>
        <p:nvSpPr>
          <p:cNvPr id="50199" name="Text Box 23"/>
          <p:cNvSpPr txBox="1">
            <a:spLocks noChangeArrowheads="1"/>
          </p:cNvSpPr>
          <p:nvPr/>
        </p:nvSpPr>
        <p:spPr bwMode="auto">
          <a:xfrm>
            <a:off x="6732588" y="4724400"/>
            <a:ext cx="2497137" cy="396875"/>
          </a:xfrm>
          <a:prstGeom prst="rect">
            <a:avLst/>
          </a:prstGeom>
          <a:noFill/>
          <a:ln w="9525">
            <a:noFill/>
            <a:miter lim="800000"/>
            <a:headEnd/>
            <a:tailEnd/>
          </a:ln>
        </p:spPr>
        <p:txBody>
          <a:bodyPr wrap="none">
            <a:spAutoFit/>
          </a:bodyPr>
          <a:lstStyle/>
          <a:p>
            <a:r>
              <a:rPr lang="tr-TR" sz="2000" b="1">
                <a:latin typeface="Tahoma" pitchFamily="34" charset="0"/>
              </a:rPr>
              <a:t>5 –alfa redüktaz 2</a:t>
            </a:r>
          </a:p>
        </p:txBody>
      </p:sp>
      <p:sp>
        <p:nvSpPr>
          <p:cNvPr id="50200" name="Text Box 24"/>
          <p:cNvSpPr txBox="1">
            <a:spLocks noChangeArrowheads="1"/>
          </p:cNvSpPr>
          <p:nvPr/>
        </p:nvSpPr>
        <p:spPr bwMode="auto">
          <a:xfrm>
            <a:off x="4710113" y="5949950"/>
            <a:ext cx="3868737" cy="701675"/>
          </a:xfrm>
          <a:prstGeom prst="rect">
            <a:avLst/>
          </a:prstGeom>
          <a:noFill/>
          <a:ln w="9525">
            <a:noFill/>
            <a:miter lim="800000"/>
            <a:headEnd/>
            <a:tailEnd/>
          </a:ln>
        </p:spPr>
        <p:txBody>
          <a:bodyPr wrap="none">
            <a:spAutoFit/>
          </a:bodyPr>
          <a:lstStyle/>
          <a:p>
            <a:pPr algn="ctr"/>
            <a:r>
              <a:rPr lang="tr-TR" sz="2000" b="1">
                <a:latin typeface="Tahoma" pitchFamily="34" charset="0"/>
              </a:rPr>
              <a:t>Urogenital sinüsün ve dışgenital </a:t>
            </a:r>
          </a:p>
          <a:p>
            <a:pPr algn="ctr"/>
            <a:r>
              <a:rPr lang="tr-TR" sz="2000" b="1">
                <a:latin typeface="Tahoma" pitchFamily="34" charset="0"/>
              </a:rPr>
              <a:t>yapının virilizasyonu</a:t>
            </a:r>
          </a:p>
        </p:txBody>
      </p:sp>
      <p:sp>
        <p:nvSpPr>
          <p:cNvPr id="50201" name="Line 25"/>
          <p:cNvSpPr>
            <a:spLocks noChangeShapeType="1"/>
          </p:cNvSpPr>
          <p:nvPr/>
        </p:nvSpPr>
        <p:spPr bwMode="auto">
          <a:xfrm>
            <a:off x="6556375" y="5734050"/>
            <a:ext cx="0" cy="215900"/>
          </a:xfrm>
          <a:prstGeom prst="line">
            <a:avLst/>
          </a:prstGeom>
          <a:noFill/>
          <a:ln w="76200">
            <a:solidFill>
              <a:schemeClr val="accent2"/>
            </a:solidFill>
            <a:round/>
            <a:headEnd/>
            <a:tailEnd type="triangle" w="med" len="med"/>
          </a:ln>
        </p:spPr>
        <p:txBody>
          <a:bodyPr/>
          <a:lstStyle/>
          <a:p>
            <a:endParaRPr lang="tr-TR"/>
          </a:p>
        </p:txBody>
      </p:sp>
      <p:sp>
        <p:nvSpPr>
          <p:cNvPr id="50202" name="Line 26"/>
          <p:cNvSpPr>
            <a:spLocks noChangeShapeType="1"/>
          </p:cNvSpPr>
          <p:nvPr/>
        </p:nvSpPr>
        <p:spPr bwMode="auto">
          <a:xfrm>
            <a:off x="6556375" y="4941888"/>
            <a:ext cx="0" cy="0"/>
          </a:xfrm>
          <a:prstGeom prst="line">
            <a:avLst/>
          </a:prstGeom>
          <a:noFill/>
          <a:ln w="9525">
            <a:solidFill>
              <a:schemeClr val="tx1"/>
            </a:solidFill>
            <a:round/>
            <a:headEnd/>
            <a:tailEnd/>
          </a:ln>
        </p:spPr>
        <p:txBody>
          <a:bodyPr/>
          <a:lstStyle/>
          <a:p>
            <a:endParaRPr lang="tr-TR"/>
          </a:p>
        </p:txBody>
      </p:sp>
      <p:sp>
        <p:nvSpPr>
          <p:cNvPr id="49179" name="Text Box 27"/>
          <p:cNvSpPr txBox="1">
            <a:spLocks noChangeArrowheads="1"/>
          </p:cNvSpPr>
          <p:nvPr/>
        </p:nvSpPr>
        <p:spPr bwMode="auto">
          <a:xfrm>
            <a:off x="347663" y="404813"/>
            <a:ext cx="2036135" cy="954107"/>
          </a:xfrm>
          <a:prstGeom prst="rect">
            <a:avLst/>
          </a:prstGeom>
          <a:noFill/>
          <a:ln w="9525">
            <a:noFill/>
            <a:miter lim="800000"/>
            <a:headEnd/>
            <a:tailEnd/>
          </a:ln>
        </p:spPr>
        <p:txBody>
          <a:bodyPr wrap="none">
            <a:spAutoFit/>
          </a:bodyPr>
          <a:lstStyle/>
          <a:p>
            <a:r>
              <a:rPr lang="tr-TR" sz="2800" b="1" dirty="0">
                <a:solidFill>
                  <a:schemeClr val="bg1"/>
                </a:solidFill>
                <a:latin typeface="Tahoma" pitchFamily="34" charset="0"/>
              </a:rPr>
              <a:t>İzole </a:t>
            </a:r>
            <a:r>
              <a:rPr lang="tr-TR" sz="2800" b="1" dirty="0" smtClean="0">
                <a:solidFill>
                  <a:schemeClr val="bg1"/>
                </a:solidFill>
                <a:latin typeface="Tahoma" pitchFamily="34" charset="0"/>
              </a:rPr>
              <a:t>AMH</a:t>
            </a:r>
            <a:endParaRPr lang="tr-TR" sz="2800" b="1" dirty="0">
              <a:solidFill>
                <a:schemeClr val="bg1"/>
              </a:solidFill>
              <a:latin typeface="Tahoma" pitchFamily="34" charset="0"/>
            </a:endParaRPr>
          </a:p>
          <a:p>
            <a:r>
              <a:rPr lang="tr-TR" sz="2800" b="1" dirty="0">
                <a:solidFill>
                  <a:schemeClr val="bg1"/>
                </a:solidFill>
                <a:latin typeface="Tahoma" pitchFamily="34" charset="0"/>
              </a:rPr>
              <a:t> Eksikliği</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371600" y="914400"/>
            <a:ext cx="5097486" cy="1323439"/>
          </a:xfrm>
          <a:prstGeom prst="rect">
            <a:avLst/>
          </a:prstGeom>
          <a:noFill/>
          <a:ln w="38100">
            <a:solidFill>
              <a:schemeClr val="tx2"/>
            </a:solidFill>
            <a:miter lim="800000"/>
            <a:headEnd type="none" w="sm" len="sm"/>
            <a:tailEnd type="none" w="sm" len="sm"/>
          </a:ln>
          <a:effectLst>
            <a:prstShdw prst="shdw17" dist="17961" dir="2700000">
              <a:schemeClr val="tx1">
                <a:gamma/>
                <a:shade val="60000"/>
                <a:invGamma/>
              </a:schemeClr>
            </a:prstShdw>
          </a:effectLst>
        </p:spPr>
        <p:txBody>
          <a:bodyPr wrap="none">
            <a:spAutoFit/>
          </a:bodyPr>
          <a:lstStyle/>
          <a:p>
            <a:pPr eaLnBrk="0" hangingPunct="0">
              <a:defRPr/>
            </a:pPr>
            <a:r>
              <a:rPr lang="tr-TR" sz="4000" b="1" dirty="0">
                <a:solidFill>
                  <a:srgbClr val="FFFF00"/>
                </a:solidFill>
              </a:rPr>
              <a:t> </a:t>
            </a:r>
            <a:r>
              <a:rPr lang="tr-TR" sz="4000" b="1" dirty="0">
                <a:solidFill>
                  <a:srgbClr val="002060"/>
                </a:solidFill>
              </a:rPr>
              <a:t>ANDROJEN ETKİSİNDE </a:t>
            </a:r>
          </a:p>
          <a:p>
            <a:pPr eaLnBrk="0" hangingPunct="0">
              <a:defRPr/>
            </a:pPr>
            <a:r>
              <a:rPr lang="tr-TR" sz="4000" b="1" dirty="0">
                <a:solidFill>
                  <a:srgbClr val="002060"/>
                </a:solidFill>
              </a:rPr>
              <a:t>YETERSİZLİK </a:t>
            </a:r>
            <a:endParaRPr lang="en-US" sz="4000" b="1" dirty="0">
              <a:solidFill>
                <a:srgbClr val="002060"/>
              </a:solidFill>
            </a:endParaRPr>
          </a:p>
        </p:txBody>
      </p:sp>
      <p:sp>
        <p:nvSpPr>
          <p:cNvPr id="52227" name="Text Box 3"/>
          <p:cNvSpPr txBox="1">
            <a:spLocks noChangeArrowheads="1"/>
          </p:cNvSpPr>
          <p:nvPr/>
        </p:nvSpPr>
        <p:spPr bwMode="auto">
          <a:xfrm>
            <a:off x="42863" y="5175250"/>
            <a:ext cx="1673225" cy="457200"/>
          </a:xfrm>
          <a:prstGeom prst="rect">
            <a:avLst/>
          </a:prstGeom>
          <a:noFill/>
          <a:ln w="12700">
            <a:noFill/>
            <a:miter lim="800000"/>
            <a:headEnd type="none" w="sm" len="sm"/>
            <a:tailEnd type="none" w="sm" len="sm"/>
          </a:ln>
        </p:spPr>
        <p:txBody>
          <a:bodyPr wrap="none">
            <a:spAutoFit/>
          </a:bodyPr>
          <a:lstStyle/>
          <a:p>
            <a:pPr eaLnBrk="0" hangingPunct="0"/>
            <a:r>
              <a:rPr lang="tr-TR" sz="2400" b="1"/>
              <a:t>KOMPLET</a:t>
            </a:r>
            <a:endParaRPr lang="en-US" sz="2400" b="1"/>
          </a:p>
        </p:txBody>
      </p:sp>
      <p:sp>
        <p:nvSpPr>
          <p:cNvPr id="52228" name="Text Box 4"/>
          <p:cNvSpPr txBox="1">
            <a:spLocks noChangeArrowheads="1"/>
          </p:cNvSpPr>
          <p:nvPr/>
        </p:nvSpPr>
        <p:spPr bwMode="auto">
          <a:xfrm>
            <a:off x="2071688" y="5160963"/>
            <a:ext cx="1978025" cy="457200"/>
          </a:xfrm>
          <a:prstGeom prst="rect">
            <a:avLst/>
          </a:prstGeom>
          <a:noFill/>
          <a:ln w="12700">
            <a:noFill/>
            <a:miter lim="800000"/>
            <a:headEnd type="none" w="sm" len="sm"/>
            <a:tailEnd type="none" w="sm" len="sm"/>
          </a:ln>
        </p:spPr>
        <p:txBody>
          <a:bodyPr wrap="none">
            <a:spAutoFit/>
          </a:bodyPr>
          <a:lstStyle/>
          <a:p>
            <a:pPr eaLnBrk="0" hangingPunct="0"/>
            <a:r>
              <a:rPr lang="tr-TR" sz="2400" b="1"/>
              <a:t>İNKOMPLET</a:t>
            </a:r>
            <a:endParaRPr lang="en-US" sz="2400" b="1"/>
          </a:p>
        </p:txBody>
      </p:sp>
      <p:sp>
        <p:nvSpPr>
          <p:cNvPr id="52229" name="Text Box 5"/>
          <p:cNvSpPr txBox="1">
            <a:spLocks noChangeArrowheads="1"/>
          </p:cNvSpPr>
          <p:nvPr/>
        </p:nvSpPr>
        <p:spPr bwMode="auto">
          <a:xfrm>
            <a:off x="5137150" y="5175250"/>
            <a:ext cx="1539875" cy="457200"/>
          </a:xfrm>
          <a:prstGeom prst="rect">
            <a:avLst/>
          </a:prstGeom>
          <a:noFill/>
          <a:ln w="12700">
            <a:noFill/>
            <a:miter lim="800000"/>
            <a:headEnd type="none" w="sm" len="sm"/>
            <a:tailEnd type="none" w="sm" len="sm"/>
          </a:ln>
        </p:spPr>
        <p:txBody>
          <a:bodyPr wrap="none">
            <a:spAutoFit/>
          </a:bodyPr>
          <a:lstStyle/>
          <a:p>
            <a:pPr eaLnBrk="0" hangingPunct="0"/>
            <a:r>
              <a:rPr lang="tr-TR" sz="2400" b="1"/>
              <a:t>Tam ADS</a:t>
            </a:r>
            <a:endParaRPr lang="en-US" sz="2400" b="1"/>
          </a:p>
        </p:txBody>
      </p:sp>
      <p:sp>
        <p:nvSpPr>
          <p:cNvPr id="52230" name="Text Box 6"/>
          <p:cNvSpPr txBox="1">
            <a:spLocks noChangeArrowheads="1"/>
          </p:cNvSpPr>
          <p:nvPr/>
        </p:nvSpPr>
        <p:spPr bwMode="auto">
          <a:xfrm>
            <a:off x="7323138" y="5160963"/>
            <a:ext cx="1743075" cy="457200"/>
          </a:xfrm>
          <a:prstGeom prst="rect">
            <a:avLst/>
          </a:prstGeom>
          <a:noFill/>
          <a:ln w="12700">
            <a:noFill/>
            <a:miter lim="800000"/>
            <a:headEnd type="none" w="sm" len="sm"/>
            <a:tailEnd type="none" w="sm" len="sm"/>
          </a:ln>
        </p:spPr>
        <p:txBody>
          <a:bodyPr wrap="none">
            <a:spAutoFit/>
          </a:bodyPr>
          <a:lstStyle/>
          <a:p>
            <a:pPr eaLnBrk="0" hangingPunct="0"/>
            <a:r>
              <a:rPr lang="tr-TR" sz="2400" b="1"/>
              <a:t>Kısmi ADS</a:t>
            </a:r>
            <a:endParaRPr lang="en-US" sz="2400" b="1"/>
          </a:p>
        </p:txBody>
      </p:sp>
      <p:sp>
        <p:nvSpPr>
          <p:cNvPr id="52231" name="Text Box 7"/>
          <p:cNvSpPr txBox="1">
            <a:spLocks noChangeArrowheads="1"/>
          </p:cNvSpPr>
          <p:nvPr/>
        </p:nvSpPr>
        <p:spPr bwMode="auto">
          <a:xfrm>
            <a:off x="996950" y="2874963"/>
            <a:ext cx="2508250" cy="946150"/>
          </a:xfrm>
          <a:prstGeom prst="rect">
            <a:avLst/>
          </a:prstGeom>
          <a:noFill/>
          <a:ln w="12700">
            <a:noFill/>
            <a:miter lim="800000"/>
            <a:headEnd type="none" w="sm" len="sm"/>
            <a:tailEnd type="none" w="sm" len="sm"/>
          </a:ln>
        </p:spPr>
        <p:txBody>
          <a:bodyPr wrap="none">
            <a:spAutoFit/>
          </a:bodyPr>
          <a:lstStyle/>
          <a:p>
            <a:pPr algn="ctr" eaLnBrk="0" hangingPunct="0"/>
            <a:r>
              <a:rPr lang="tr-TR" sz="2800" b="1"/>
              <a:t>5</a:t>
            </a:r>
            <a:r>
              <a:rPr lang="tr-TR" sz="2800" b="1">
                <a:latin typeface="SymbolPS" pitchFamily="18" charset="2"/>
              </a:rPr>
              <a:t>a</a:t>
            </a:r>
            <a:r>
              <a:rPr lang="tr-TR" sz="2800" b="1"/>
              <a:t> - Reduktaz</a:t>
            </a:r>
          </a:p>
          <a:p>
            <a:pPr algn="ctr" eaLnBrk="0" hangingPunct="0"/>
            <a:r>
              <a:rPr lang="tr-TR" sz="2800" b="1"/>
              <a:t>Eksikliği </a:t>
            </a:r>
            <a:endParaRPr lang="en-US" sz="2800" b="1"/>
          </a:p>
        </p:txBody>
      </p:sp>
      <p:sp>
        <p:nvSpPr>
          <p:cNvPr id="52232" name="Text Box 8"/>
          <p:cNvSpPr txBox="1">
            <a:spLocks noChangeArrowheads="1"/>
          </p:cNvSpPr>
          <p:nvPr/>
        </p:nvSpPr>
        <p:spPr bwMode="auto">
          <a:xfrm>
            <a:off x="5094288" y="2828925"/>
            <a:ext cx="3389312" cy="946150"/>
          </a:xfrm>
          <a:prstGeom prst="rect">
            <a:avLst/>
          </a:prstGeom>
          <a:noFill/>
          <a:ln w="12700">
            <a:noFill/>
            <a:miter lim="800000"/>
            <a:headEnd type="none" w="sm" len="sm"/>
            <a:tailEnd type="none" w="sm" len="sm"/>
          </a:ln>
        </p:spPr>
        <p:txBody>
          <a:bodyPr wrap="none">
            <a:spAutoFit/>
          </a:bodyPr>
          <a:lstStyle/>
          <a:p>
            <a:pPr algn="ctr" eaLnBrk="0" hangingPunct="0"/>
            <a:r>
              <a:rPr lang="tr-TR" sz="2800" b="1"/>
              <a:t>Androjen Reseptör</a:t>
            </a:r>
          </a:p>
          <a:p>
            <a:pPr algn="ctr" eaLnBrk="0" hangingPunct="0"/>
            <a:r>
              <a:rPr lang="tr-TR" sz="2800" b="1"/>
              <a:t>Direnci </a:t>
            </a:r>
            <a:endParaRPr lang="en-US" sz="2800" b="1"/>
          </a:p>
        </p:txBody>
      </p:sp>
      <p:sp>
        <p:nvSpPr>
          <p:cNvPr id="52233" name="Line 9"/>
          <p:cNvSpPr>
            <a:spLocks noChangeShapeType="1"/>
          </p:cNvSpPr>
          <p:nvPr/>
        </p:nvSpPr>
        <p:spPr bwMode="auto">
          <a:xfrm flipH="1">
            <a:off x="2520950" y="2311400"/>
            <a:ext cx="1676400" cy="568325"/>
          </a:xfrm>
          <a:prstGeom prst="line">
            <a:avLst/>
          </a:prstGeom>
          <a:noFill/>
          <a:ln w="38100">
            <a:solidFill>
              <a:schemeClr val="accent1"/>
            </a:solidFill>
            <a:round/>
            <a:headEnd type="none" w="sm" len="sm"/>
            <a:tailEnd type="triangle" w="sm" len="sm"/>
          </a:ln>
          <a:effectLst>
            <a:prstShdw prst="shdw17" dist="17961" dir="2700000">
              <a:srgbClr val="999900"/>
            </a:prstShdw>
          </a:effectLst>
        </p:spPr>
        <p:txBody>
          <a:bodyPr/>
          <a:lstStyle/>
          <a:p>
            <a:endParaRPr lang="tr-TR"/>
          </a:p>
        </p:txBody>
      </p:sp>
      <p:sp>
        <p:nvSpPr>
          <p:cNvPr id="52234" name="Line 10"/>
          <p:cNvSpPr>
            <a:spLocks noChangeShapeType="1"/>
          </p:cNvSpPr>
          <p:nvPr/>
        </p:nvSpPr>
        <p:spPr bwMode="auto">
          <a:xfrm>
            <a:off x="4857752" y="2143116"/>
            <a:ext cx="1606550" cy="582613"/>
          </a:xfrm>
          <a:prstGeom prst="line">
            <a:avLst/>
          </a:prstGeom>
          <a:noFill/>
          <a:ln w="38100">
            <a:solidFill>
              <a:schemeClr val="accent1"/>
            </a:solidFill>
            <a:round/>
            <a:headEnd type="none" w="sm" len="sm"/>
            <a:tailEnd type="triangle" w="sm" len="sm"/>
          </a:ln>
          <a:effectLst>
            <a:prstShdw prst="shdw17" dist="17961" dir="2700000">
              <a:srgbClr val="999900"/>
            </a:prstShdw>
          </a:effectLst>
        </p:spPr>
        <p:txBody>
          <a:bodyPr/>
          <a:lstStyle/>
          <a:p>
            <a:endParaRPr lang="tr-TR"/>
          </a:p>
        </p:txBody>
      </p:sp>
      <p:sp>
        <p:nvSpPr>
          <p:cNvPr id="52235" name="Line 11"/>
          <p:cNvSpPr>
            <a:spLocks noChangeShapeType="1"/>
          </p:cNvSpPr>
          <p:nvPr/>
        </p:nvSpPr>
        <p:spPr bwMode="auto">
          <a:xfrm flipH="1">
            <a:off x="1000100" y="3929066"/>
            <a:ext cx="846138" cy="900112"/>
          </a:xfrm>
          <a:prstGeom prst="line">
            <a:avLst/>
          </a:prstGeom>
          <a:noFill/>
          <a:ln w="38100">
            <a:solidFill>
              <a:schemeClr val="accent1"/>
            </a:solidFill>
            <a:round/>
            <a:headEnd type="none" w="sm" len="sm"/>
            <a:tailEnd type="triangle" w="sm" len="sm"/>
          </a:ln>
          <a:effectLst>
            <a:prstShdw prst="shdw17" dist="17961" dir="2700000">
              <a:srgbClr val="999900"/>
            </a:prstShdw>
          </a:effectLst>
        </p:spPr>
        <p:txBody>
          <a:bodyPr/>
          <a:lstStyle/>
          <a:p>
            <a:endParaRPr lang="tr-TR"/>
          </a:p>
        </p:txBody>
      </p:sp>
      <p:sp>
        <p:nvSpPr>
          <p:cNvPr id="52236" name="Line 12"/>
          <p:cNvSpPr>
            <a:spLocks noChangeShapeType="1"/>
          </p:cNvSpPr>
          <p:nvPr/>
        </p:nvSpPr>
        <p:spPr bwMode="auto">
          <a:xfrm>
            <a:off x="2300288" y="3948113"/>
            <a:ext cx="927100" cy="887412"/>
          </a:xfrm>
          <a:prstGeom prst="line">
            <a:avLst/>
          </a:prstGeom>
          <a:noFill/>
          <a:ln w="57150">
            <a:solidFill>
              <a:schemeClr val="accent1"/>
            </a:solidFill>
            <a:round/>
            <a:headEnd type="none" w="sm" len="sm"/>
            <a:tailEnd type="triangle" w="sm" len="sm"/>
          </a:ln>
          <a:effectLst>
            <a:prstShdw prst="shdw17" dist="17961" dir="2700000">
              <a:srgbClr val="999900"/>
            </a:prstShdw>
          </a:effectLst>
        </p:spPr>
        <p:txBody>
          <a:bodyPr/>
          <a:lstStyle/>
          <a:p>
            <a:endParaRPr lang="tr-TR"/>
          </a:p>
        </p:txBody>
      </p:sp>
      <p:sp>
        <p:nvSpPr>
          <p:cNvPr id="52237" name="Line 13"/>
          <p:cNvSpPr>
            <a:spLocks noChangeShapeType="1"/>
          </p:cNvSpPr>
          <p:nvPr/>
        </p:nvSpPr>
        <p:spPr bwMode="auto">
          <a:xfrm flipH="1">
            <a:off x="5583238" y="3935413"/>
            <a:ext cx="969962" cy="955675"/>
          </a:xfrm>
          <a:prstGeom prst="line">
            <a:avLst/>
          </a:prstGeom>
          <a:noFill/>
          <a:ln w="38100">
            <a:solidFill>
              <a:schemeClr val="accent1"/>
            </a:solidFill>
            <a:round/>
            <a:headEnd type="none" w="sm" len="sm"/>
            <a:tailEnd type="triangle" w="sm" len="sm"/>
          </a:ln>
          <a:effectLst>
            <a:prstShdw prst="shdw17" dist="17961" dir="2700000">
              <a:srgbClr val="999900"/>
            </a:prstShdw>
          </a:effectLst>
        </p:spPr>
        <p:txBody>
          <a:bodyPr/>
          <a:lstStyle/>
          <a:p>
            <a:endParaRPr lang="tr-TR"/>
          </a:p>
        </p:txBody>
      </p:sp>
      <p:sp>
        <p:nvSpPr>
          <p:cNvPr id="52238" name="Line 14"/>
          <p:cNvSpPr>
            <a:spLocks noChangeShapeType="1"/>
          </p:cNvSpPr>
          <p:nvPr/>
        </p:nvSpPr>
        <p:spPr bwMode="auto">
          <a:xfrm>
            <a:off x="6884988" y="3935413"/>
            <a:ext cx="957262" cy="885825"/>
          </a:xfrm>
          <a:prstGeom prst="line">
            <a:avLst/>
          </a:prstGeom>
          <a:noFill/>
          <a:ln w="57150">
            <a:solidFill>
              <a:schemeClr val="accent1"/>
            </a:solidFill>
            <a:round/>
            <a:headEnd type="none" w="sm" len="sm"/>
            <a:tailEnd type="triangle" w="sm" len="sm"/>
          </a:ln>
          <a:effectLst>
            <a:prstShdw prst="shdw17" dist="17961" dir="2700000">
              <a:srgbClr val="999900"/>
            </a:prstShdw>
          </a:effectLst>
        </p:spPr>
        <p:txBody>
          <a:bodyPr/>
          <a:lstStyle/>
          <a:p>
            <a:endParaRPr lang="tr-T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04800" y="457200"/>
            <a:ext cx="8382000" cy="1524000"/>
          </a:xfrm>
          <a:ln w="28575">
            <a:solidFill>
              <a:schemeClr val="tx1"/>
            </a:solidFill>
          </a:ln>
        </p:spPr>
        <p:txBody>
          <a:bodyPr>
            <a:normAutofit fontScale="90000"/>
          </a:bodyPr>
          <a:lstStyle/>
          <a:p>
            <a:pPr eaLnBrk="1" hangingPunct="1">
              <a:defRPr/>
            </a:pPr>
            <a:r>
              <a:rPr lang="tr-TR" sz="4800" smtClean="0">
                <a:solidFill>
                  <a:schemeClr val="tx1"/>
                </a:solidFill>
                <a:effectLst>
                  <a:outerShdw blurRad="38100" dist="38100" dir="2700000" algn="tl">
                    <a:srgbClr val="010199"/>
                  </a:outerShdw>
                </a:effectLst>
              </a:rPr>
              <a:t>Androjen Eksikliğinde klinik spektrum</a:t>
            </a:r>
            <a:endParaRPr lang="en-US" sz="4800" smtClean="0">
              <a:solidFill>
                <a:schemeClr val="tx1"/>
              </a:solidFill>
              <a:effectLst>
                <a:outerShdw blurRad="38100" dist="38100" dir="2700000" algn="tl">
                  <a:srgbClr val="010199"/>
                </a:outerShdw>
              </a:effectLst>
            </a:endParaRPr>
          </a:p>
        </p:txBody>
      </p:sp>
      <p:sp>
        <p:nvSpPr>
          <p:cNvPr id="54275" name="Rectangle 3"/>
          <p:cNvSpPr>
            <a:spLocks noGrp="1" noChangeArrowheads="1"/>
          </p:cNvSpPr>
          <p:nvPr>
            <p:ph type="body" idx="1"/>
          </p:nvPr>
        </p:nvSpPr>
        <p:spPr>
          <a:xfrm>
            <a:off x="846138" y="2087563"/>
            <a:ext cx="2038350" cy="773112"/>
          </a:xfrm>
          <a:ln w="12700" cap="flat">
            <a:solidFill>
              <a:srgbClr val="3399FF"/>
            </a:solidFill>
          </a:ln>
          <a:effectLst>
            <a:prstShdw prst="shdw17" dist="17961" dir="2700000">
              <a:srgbClr val="3399FF">
                <a:gamma/>
                <a:shade val="60000"/>
                <a:invGamma/>
              </a:srgbClr>
            </a:prstShdw>
          </a:effectLst>
        </p:spPr>
        <p:txBody>
          <a:bodyPr wrap="none" anchor="ctr"/>
          <a:lstStyle/>
          <a:p>
            <a:pPr marL="0" indent="0" algn="ctr" eaLnBrk="1" hangingPunct="1">
              <a:spcBef>
                <a:spcPct val="0"/>
              </a:spcBef>
              <a:buClrTx/>
              <a:buSzTx/>
              <a:buFontTx/>
              <a:buNone/>
              <a:defRPr/>
            </a:pPr>
            <a:r>
              <a:rPr lang="tr-TR" i="1" smtClean="0"/>
              <a:t>Tüm Dişi</a:t>
            </a:r>
            <a:endParaRPr lang="en-US" i="1" smtClean="0"/>
          </a:p>
        </p:txBody>
      </p:sp>
      <p:sp>
        <p:nvSpPr>
          <p:cNvPr id="53252" name="Rectangle 4"/>
          <p:cNvSpPr>
            <a:spLocks noChangeArrowheads="1"/>
          </p:cNvSpPr>
          <p:nvPr/>
        </p:nvSpPr>
        <p:spPr bwMode="auto">
          <a:xfrm>
            <a:off x="3475038" y="2603500"/>
            <a:ext cx="1951037" cy="623888"/>
          </a:xfrm>
          <a:prstGeom prst="rect">
            <a:avLst/>
          </a:prstGeom>
          <a:noFill/>
          <a:ln w="12700">
            <a:solidFill>
              <a:srgbClr val="3399FF"/>
            </a:solidFill>
            <a:miter lim="800000"/>
            <a:headEnd/>
            <a:tailEnd/>
          </a:ln>
          <a:effectLst>
            <a:prstShdw prst="shdw17" dist="17961" dir="2700000">
              <a:srgbClr val="1F5C99"/>
            </a:prstShdw>
          </a:effectLst>
        </p:spPr>
        <p:txBody>
          <a:bodyPr wrap="none" anchor="ctr"/>
          <a:lstStyle/>
          <a:p>
            <a:pPr algn="ctr" eaLnBrk="0" hangingPunct="0"/>
            <a:r>
              <a:rPr lang="tr-TR" sz="2800" b="1" i="1"/>
              <a:t>Kuşkulu </a:t>
            </a:r>
            <a:endParaRPr lang="en-US" sz="2800" b="1" i="1"/>
          </a:p>
        </p:txBody>
      </p:sp>
      <p:sp>
        <p:nvSpPr>
          <p:cNvPr id="53253" name="Rectangle 5"/>
          <p:cNvSpPr>
            <a:spLocks noChangeArrowheads="1"/>
          </p:cNvSpPr>
          <p:nvPr/>
        </p:nvSpPr>
        <p:spPr bwMode="auto">
          <a:xfrm>
            <a:off x="6288088" y="2589213"/>
            <a:ext cx="2366962" cy="2603500"/>
          </a:xfrm>
          <a:prstGeom prst="rect">
            <a:avLst/>
          </a:prstGeom>
          <a:noFill/>
          <a:ln w="12700">
            <a:solidFill>
              <a:srgbClr val="3399FF"/>
            </a:solidFill>
            <a:miter lim="800000"/>
            <a:headEnd/>
            <a:tailEnd/>
          </a:ln>
          <a:effectLst>
            <a:prstShdw prst="shdw17" dist="17961" dir="2700000">
              <a:srgbClr val="1F5C99"/>
            </a:prstShdw>
          </a:effectLst>
        </p:spPr>
        <p:txBody>
          <a:bodyPr wrap="none" anchor="ctr"/>
          <a:lstStyle/>
          <a:p>
            <a:pPr algn="ctr" eaLnBrk="0" hangingPunct="0"/>
            <a:r>
              <a:rPr lang="tr-TR" sz="3200" b="1" i="1"/>
              <a:t>Hafif </a:t>
            </a:r>
            <a:br>
              <a:rPr lang="tr-TR" sz="3200" b="1" i="1"/>
            </a:br>
            <a:r>
              <a:rPr lang="tr-TR" sz="3200" b="1" i="1"/>
              <a:t>virilizasyon </a:t>
            </a:r>
            <a:br>
              <a:rPr lang="tr-TR" sz="3200" b="1" i="1"/>
            </a:br>
            <a:r>
              <a:rPr lang="tr-TR" sz="3200" b="1" i="1"/>
              <a:t>kusuru </a:t>
            </a:r>
            <a:br>
              <a:rPr lang="tr-TR" sz="3200" b="1" i="1"/>
            </a:br>
            <a:r>
              <a:rPr lang="tr-TR" sz="3200" b="1" i="1"/>
              <a:t>ya da </a:t>
            </a:r>
            <a:br>
              <a:rPr lang="tr-TR" sz="3200" b="1" i="1"/>
            </a:br>
            <a:r>
              <a:rPr lang="tr-TR" sz="3200" b="1" i="1"/>
              <a:t>infertilite </a:t>
            </a:r>
            <a:endParaRPr lang="en-US" sz="3200" b="1" i="1"/>
          </a:p>
        </p:txBody>
      </p:sp>
      <p:sp>
        <p:nvSpPr>
          <p:cNvPr id="53254" name="Text Box 6"/>
          <p:cNvSpPr txBox="1">
            <a:spLocks noChangeArrowheads="1"/>
          </p:cNvSpPr>
          <p:nvPr/>
        </p:nvSpPr>
        <p:spPr bwMode="auto">
          <a:xfrm>
            <a:off x="544513" y="3771900"/>
            <a:ext cx="1955985" cy="1569660"/>
          </a:xfrm>
          <a:prstGeom prst="rect">
            <a:avLst/>
          </a:prstGeom>
          <a:noFill/>
          <a:ln w="12700">
            <a:noFill/>
            <a:miter lim="800000"/>
            <a:headEnd type="none" w="sm" len="sm"/>
            <a:tailEnd type="none" w="sm" len="sm"/>
          </a:ln>
        </p:spPr>
        <p:txBody>
          <a:bodyPr wrap="none">
            <a:spAutoFit/>
          </a:bodyPr>
          <a:lstStyle/>
          <a:p>
            <a:pPr eaLnBrk="0" hangingPunct="0"/>
            <a:r>
              <a:rPr lang="tr-TR" sz="3200" b="1" i="1" dirty="0" smtClean="0"/>
              <a:t>TADS</a:t>
            </a:r>
            <a:r>
              <a:rPr lang="tr-TR" sz="3200" b="1" i="1" dirty="0"/>
              <a:t/>
            </a:r>
            <a:br>
              <a:rPr lang="tr-TR" sz="3200" b="1" i="1" dirty="0"/>
            </a:br>
            <a:r>
              <a:rPr lang="tr-TR" sz="3200" b="1" i="1" dirty="0"/>
              <a:t>(</a:t>
            </a:r>
            <a:r>
              <a:rPr lang="tr-TR" sz="3200" b="1" i="1" dirty="0" err="1"/>
              <a:t>Wolf</a:t>
            </a:r>
            <a:r>
              <a:rPr lang="tr-TR" sz="3200" b="1" i="1" dirty="0"/>
              <a:t> ± )</a:t>
            </a:r>
          </a:p>
          <a:p>
            <a:pPr eaLnBrk="0" hangingPunct="0"/>
            <a:r>
              <a:rPr lang="tr-TR" sz="3200" b="1" i="1" dirty="0"/>
              <a:t>(</a:t>
            </a:r>
            <a:r>
              <a:rPr lang="tr-TR" sz="3200" b="1" i="1" dirty="0" err="1"/>
              <a:t>Müller</a:t>
            </a:r>
            <a:r>
              <a:rPr lang="tr-TR" sz="3200" b="1" i="1" dirty="0"/>
              <a:t> ± )</a:t>
            </a:r>
            <a:endParaRPr lang="en-US" sz="3200" b="1" i="1" dirty="0"/>
          </a:p>
        </p:txBody>
      </p:sp>
      <p:sp>
        <p:nvSpPr>
          <p:cNvPr id="53255" name="Line 7"/>
          <p:cNvSpPr>
            <a:spLocks noChangeShapeType="1"/>
          </p:cNvSpPr>
          <p:nvPr/>
        </p:nvSpPr>
        <p:spPr bwMode="auto">
          <a:xfrm>
            <a:off x="2813050" y="2941638"/>
            <a:ext cx="442913" cy="0"/>
          </a:xfrm>
          <a:prstGeom prst="line">
            <a:avLst/>
          </a:prstGeom>
          <a:noFill/>
          <a:ln w="76200">
            <a:solidFill>
              <a:srgbClr val="FF3300"/>
            </a:solidFill>
            <a:round/>
            <a:headEnd type="none" w="sm" len="sm"/>
            <a:tailEnd type="triangle" w="sm" len="sm"/>
          </a:ln>
        </p:spPr>
        <p:txBody>
          <a:bodyPr/>
          <a:lstStyle/>
          <a:p>
            <a:endParaRPr lang="tr-TR"/>
          </a:p>
        </p:txBody>
      </p:sp>
      <p:sp>
        <p:nvSpPr>
          <p:cNvPr id="53256" name="Line 8"/>
          <p:cNvSpPr>
            <a:spLocks noChangeShapeType="1"/>
          </p:cNvSpPr>
          <p:nvPr/>
        </p:nvSpPr>
        <p:spPr bwMode="auto">
          <a:xfrm>
            <a:off x="5626100" y="2941638"/>
            <a:ext cx="442913" cy="0"/>
          </a:xfrm>
          <a:prstGeom prst="line">
            <a:avLst/>
          </a:prstGeom>
          <a:noFill/>
          <a:ln w="76200">
            <a:solidFill>
              <a:srgbClr val="FF3300"/>
            </a:solidFill>
            <a:round/>
            <a:headEnd type="none" w="sm" len="sm"/>
            <a:tailEnd type="triangle" w="sm" len="sm"/>
          </a:ln>
        </p:spPr>
        <p:txBody>
          <a:bodyPr/>
          <a:lstStyle/>
          <a:p>
            <a:endParaRPr lang="tr-TR"/>
          </a:p>
        </p:txBody>
      </p:sp>
      <p:sp>
        <p:nvSpPr>
          <p:cNvPr id="53257" name="Line 9"/>
          <p:cNvSpPr>
            <a:spLocks noChangeShapeType="1"/>
          </p:cNvSpPr>
          <p:nvPr/>
        </p:nvSpPr>
        <p:spPr bwMode="auto">
          <a:xfrm>
            <a:off x="1524000" y="3357563"/>
            <a:ext cx="0" cy="304800"/>
          </a:xfrm>
          <a:prstGeom prst="line">
            <a:avLst/>
          </a:prstGeom>
          <a:noFill/>
          <a:ln w="76200">
            <a:solidFill>
              <a:srgbClr val="FF3300"/>
            </a:solidFill>
            <a:round/>
            <a:headEnd type="none" w="sm" len="sm"/>
            <a:tailEnd type="triangle" w="sm" len="sm"/>
          </a:ln>
        </p:spPr>
        <p:txBody>
          <a:bodyPr/>
          <a:lstStyle/>
          <a:p>
            <a:endParaRPr lang="tr-TR"/>
          </a:p>
        </p:txBody>
      </p:sp>
      <p:sp>
        <p:nvSpPr>
          <p:cNvPr id="53258" name="Text Box 10"/>
          <p:cNvSpPr txBox="1">
            <a:spLocks noChangeArrowheads="1"/>
          </p:cNvSpPr>
          <p:nvPr/>
        </p:nvSpPr>
        <p:spPr bwMode="auto">
          <a:xfrm>
            <a:off x="3886200" y="4648200"/>
            <a:ext cx="2262188" cy="579438"/>
          </a:xfrm>
          <a:prstGeom prst="rect">
            <a:avLst/>
          </a:prstGeom>
          <a:noFill/>
          <a:ln w="12700">
            <a:noFill/>
            <a:miter lim="800000"/>
            <a:headEnd type="none" w="sm" len="sm"/>
            <a:tailEnd type="none" w="sm" len="sm"/>
          </a:ln>
        </p:spPr>
        <p:txBody>
          <a:bodyPr wrap="none">
            <a:spAutoFit/>
          </a:bodyPr>
          <a:lstStyle/>
          <a:p>
            <a:pPr eaLnBrk="0" hangingPunct="0"/>
            <a:r>
              <a:rPr lang="tr-TR" sz="3200" b="1" i="1"/>
              <a:t>Kısmi ADS</a:t>
            </a:r>
            <a:endParaRPr lang="en-US" sz="3200" b="1" i="1"/>
          </a:p>
        </p:txBody>
      </p:sp>
      <p:sp>
        <p:nvSpPr>
          <p:cNvPr id="53259" name="Freeform 11"/>
          <p:cNvSpPr>
            <a:spLocks/>
          </p:cNvSpPr>
          <p:nvPr/>
        </p:nvSpPr>
        <p:spPr bwMode="auto">
          <a:xfrm>
            <a:off x="3783013" y="3843338"/>
            <a:ext cx="2465387" cy="762000"/>
          </a:xfrm>
          <a:custGeom>
            <a:avLst/>
            <a:gdLst>
              <a:gd name="T0" fmla="*/ 0 w 1553"/>
              <a:gd name="T1" fmla="*/ 0 h 480"/>
              <a:gd name="T2" fmla="*/ 2147483647 w 1553"/>
              <a:gd name="T3" fmla="*/ 2147483647 h 480"/>
              <a:gd name="T4" fmla="*/ 2147483647 w 1553"/>
              <a:gd name="T5" fmla="*/ 2147483647 h 480"/>
              <a:gd name="T6" fmla="*/ 2147483647 w 1553"/>
              <a:gd name="T7" fmla="*/ 2147483647 h 480"/>
              <a:gd name="T8" fmla="*/ 2147483647 w 1553"/>
              <a:gd name="T9" fmla="*/ 2147483647 h 480"/>
              <a:gd name="T10" fmla="*/ 2147483647 w 1553"/>
              <a:gd name="T11" fmla="*/ 2147483647 h 480"/>
              <a:gd name="T12" fmla="*/ 2147483647 w 1553"/>
              <a:gd name="T13" fmla="*/ 2147483647 h 480"/>
              <a:gd name="T14" fmla="*/ 0 60000 65536"/>
              <a:gd name="T15" fmla="*/ 0 60000 65536"/>
              <a:gd name="T16" fmla="*/ 0 60000 65536"/>
              <a:gd name="T17" fmla="*/ 0 60000 65536"/>
              <a:gd name="T18" fmla="*/ 0 60000 65536"/>
              <a:gd name="T19" fmla="*/ 0 60000 65536"/>
              <a:gd name="T20" fmla="*/ 0 60000 65536"/>
              <a:gd name="T21" fmla="*/ 0 w 1553"/>
              <a:gd name="T22" fmla="*/ 0 h 480"/>
              <a:gd name="T23" fmla="*/ 1553 w 1553"/>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53" h="480">
                <a:moveTo>
                  <a:pt x="0" y="0"/>
                </a:moveTo>
                <a:lnTo>
                  <a:pt x="122" y="375"/>
                </a:lnTo>
                <a:lnTo>
                  <a:pt x="672" y="375"/>
                </a:lnTo>
                <a:lnTo>
                  <a:pt x="759" y="480"/>
                </a:lnTo>
                <a:lnTo>
                  <a:pt x="811" y="375"/>
                </a:lnTo>
                <a:lnTo>
                  <a:pt x="1509" y="375"/>
                </a:lnTo>
                <a:lnTo>
                  <a:pt x="1553" y="235"/>
                </a:lnTo>
              </a:path>
            </a:pathLst>
          </a:custGeom>
          <a:noFill/>
          <a:ln w="38100" cap="rnd">
            <a:solidFill>
              <a:srgbClr val="FF3300"/>
            </a:solidFill>
            <a:prstDash val="sysDot"/>
            <a:round/>
            <a:headEnd type="none" w="sm" len="sm"/>
            <a:tailEnd type="none" w="sm" len="sm"/>
          </a:ln>
        </p:spPr>
        <p:txBody>
          <a:bodyPr/>
          <a:lstStyle/>
          <a:p>
            <a:endParaRPr lang="tr-TR"/>
          </a:p>
        </p:txBody>
      </p:sp>
      <p:pic>
        <p:nvPicPr>
          <p:cNvPr id="12" name="Picture 2" descr="http://t2.gstatic.com/images?q=tbn:ANd9GcQoq7wD14dqxFGE2wUUxx-CdnvXtvu0fZQ9E29KaSk9X96ZOEPe"/>
          <p:cNvPicPr>
            <a:picLocks noChangeAspect="1" noChangeArrowheads="1"/>
          </p:cNvPicPr>
          <p:nvPr/>
        </p:nvPicPr>
        <p:blipFill>
          <a:blip r:embed="rId2"/>
          <a:srcRect/>
          <a:stretch>
            <a:fillRect/>
          </a:stretch>
        </p:blipFill>
        <p:spPr bwMode="auto">
          <a:xfrm>
            <a:off x="1285853" y="5268671"/>
            <a:ext cx="6143668" cy="1589329"/>
          </a:xfrm>
          <a:prstGeom prst="rect">
            <a:avLst/>
          </a:prstGeom>
          <a:noFill/>
          <a:ln w="57150">
            <a:solidFill>
              <a:schemeClr val="accent1"/>
            </a:solidFill>
            <a:miter lim="800000"/>
            <a:headEnd/>
            <a:tailEnd/>
          </a:ln>
        </p:spPr>
      </p:pic>
      <p:sp>
        <p:nvSpPr>
          <p:cNvPr id="13" name="12 Sol Ok"/>
          <p:cNvSpPr/>
          <p:nvPr/>
        </p:nvSpPr>
        <p:spPr>
          <a:xfrm>
            <a:off x="2214546" y="5214950"/>
            <a:ext cx="4071966" cy="2143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Group 2"/>
          <p:cNvGraphicFramePr>
            <a:graphicFrameLocks noGrp="1"/>
          </p:cNvGraphicFramePr>
          <p:nvPr/>
        </p:nvGraphicFramePr>
        <p:xfrm>
          <a:off x="457200" y="1066800"/>
          <a:ext cx="8037512" cy="5577840"/>
        </p:xfrm>
        <a:graphic>
          <a:graphicData uri="http://schemas.openxmlformats.org/drawingml/2006/table">
            <a:tbl>
              <a:tblPr/>
              <a:tblGrid>
                <a:gridCol w="2555875"/>
                <a:gridCol w="2411412"/>
                <a:gridCol w="1633538"/>
                <a:gridCol w="1436687"/>
              </a:tblGrid>
              <a:tr h="369888">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sz="24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rgbClr val="C00000"/>
                          </a:solidFill>
                          <a:effectLst/>
                          <a:latin typeface="Arial" charset="0"/>
                        </a:rPr>
                        <a:t>5</a:t>
                      </a:r>
                      <a:r>
                        <a:rPr kumimoji="0" lang="tr-TR" sz="2400" b="0" i="0" u="none" strike="noStrike" cap="none" normalizeH="0" baseline="0" dirty="0" smtClean="0">
                          <a:ln>
                            <a:noFill/>
                          </a:ln>
                          <a:solidFill>
                            <a:srgbClr val="C00000"/>
                          </a:solidFill>
                          <a:effectLst/>
                          <a:latin typeface="SymbolPS" pitchFamily="18" charset="2"/>
                        </a:rPr>
                        <a:t>a</a:t>
                      </a:r>
                      <a:r>
                        <a:rPr kumimoji="0" lang="tr-TR" sz="2400" b="0" i="0" u="none" strike="noStrike" cap="none" normalizeH="0" baseline="0" dirty="0" smtClean="0">
                          <a:ln>
                            <a:noFill/>
                          </a:ln>
                          <a:solidFill>
                            <a:srgbClr val="C00000"/>
                          </a:solidFill>
                          <a:effectLst/>
                          <a:latin typeface="Arial" charset="0"/>
                        </a:rPr>
                        <a:t>SR</a:t>
                      </a:r>
                      <a:r>
                        <a:rPr kumimoji="0" lang="tr-TR" sz="2400" b="0" i="0" u="none" strike="noStrike" cap="none" normalizeH="0" baseline="-25000" dirty="0" smtClean="0">
                          <a:ln>
                            <a:noFill/>
                          </a:ln>
                          <a:solidFill>
                            <a:srgbClr val="C00000"/>
                          </a:solidFill>
                          <a:effectLst/>
                          <a:latin typeface="Arial" charset="0"/>
                        </a:rPr>
                        <a:t>2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rgbClr val="C00000"/>
                          </a:solidFill>
                          <a:effectLst/>
                          <a:latin typeface="Arial" charset="0"/>
                        </a:rPr>
                        <a:t>EKSİKLİĞİ</a:t>
                      </a:r>
                      <a:endParaRPr kumimoji="0" lang="en-US" sz="2400" b="0" i="0" u="none" strike="noStrike" cap="none" normalizeH="0" baseline="0" dirty="0" smtClean="0">
                        <a:ln>
                          <a:noFill/>
                        </a:ln>
                        <a:solidFill>
                          <a:srgbClr val="C00000"/>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rgbClr val="C00000"/>
                          </a:solidFill>
                          <a:effectLst/>
                          <a:latin typeface="Arial" charset="0"/>
                        </a:rPr>
                        <a:t>AR DEFEKTLERİ</a:t>
                      </a:r>
                      <a:endParaRPr kumimoji="0" lang="en-US" sz="2400" b="0" i="0" u="none" strike="noStrike" cap="none" normalizeH="0" baseline="0" dirty="0" smtClean="0">
                        <a:ln>
                          <a:noFill/>
                        </a:ln>
                        <a:solidFill>
                          <a:srgbClr val="C00000"/>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tr-TR"/>
                    </a:p>
                  </a:txBody>
                  <a:tcPr/>
                </a:tc>
              </a:tr>
              <a:tr h="369888">
                <a:tc vMerge="1">
                  <a:txBody>
                    <a:bodyPr/>
                    <a:lstStyle/>
                    <a:p>
                      <a:endParaRPr lang="tr-TR"/>
                    </a:p>
                  </a:txBody>
                  <a:tcPr/>
                </a:tc>
                <a:tc vMerge="1">
                  <a:txBody>
                    <a:bodyPr/>
                    <a:lstStyle/>
                    <a:p>
                      <a:endParaRPr lang="tr-T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rgbClr val="C00000"/>
                          </a:solidFill>
                          <a:effectLst/>
                          <a:latin typeface="Arial" charset="0"/>
                        </a:rPr>
                        <a:t>KADS</a:t>
                      </a:r>
                      <a:endParaRPr kumimoji="0" lang="en-US" sz="2400" b="0" i="0" u="none" strike="noStrike" cap="none" normalizeH="0" baseline="0" dirty="0" smtClean="0">
                        <a:ln>
                          <a:noFill/>
                        </a:ln>
                        <a:solidFill>
                          <a:srgbClr val="C00000"/>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rgbClr val="C00000"/>
                          </a:solidFill>
                          <a:effectLst/>
                          <a:latin typeface="Arial" charset="0"/>
                        </a:rPr>
                        <a:t>TADS</a:t>
                      </a:r>
                      <a:endParaRPr kumimoji="0" lang="en-US" sz="2400" b="0" i="0" u="none" strike="noStrike" cap="none" normalizeH="0" baseline="0" dirty="0" smtClean="0">
                        <a:ln>
                          <a:noFill/>
                        </a:ln>
                        <a:solidFill>
                          <a:srgbClr val="C00000"/>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KALITIM</a:t>
                      </a:r>
                      <a:endParaRPr kumimoji="0" lang="en-US" sz="24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OR</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X-RES.</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X-RES</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MÜLLER</a:t>
                      </a:r>
                      <a:endParaRPr kumimoji="0" lang="en-US" sz="24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Ø</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Ø</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Ø ?</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WOLF</a:t>
                      </a:r>
                      <a:endParaRPr kumimoji="0" lang="en-US" sz="24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VAR</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YOK</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47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PUBERTAL VİRİLİZASYON</a:t>
                      </a:r>
                      <a:endParaRPr kumimoji="0" lang="en-US" sz="24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rgbClr val="FF0000"/>
                          </a:solidFill>
                          <a:effectLst/>
                          <a:latin typeface="Arial" charset="0"/>
                        </a:rPr>
                        <a:t>VAR</a:t>
                      </a:r>
                      <a:endParaRPr kumimoji="0" lang="en-US" sz="2400" b="0"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rgbClr val="FF0000"/>
                          </a:solidFill>
                          <a:effectLst/>
                          <a:latin typeface="Arial" charset="0"/>
                        </a:rPr>
                        <a:t>OLABİLİR</a:t>
                      </a:r>
                      <a:endParaRPr kumimoji="0" lang="en-US" sz="2400" b="0"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Arial" charset="0"/>
                        </a:rPr>
                        <a:t>YOK</a:t>
                      </a:r>
                      <a:endParaRPr kumimoji="0" lang="en-US" sz="2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SPERMATOGENEZ</a:t>
                      </a:r>
                      <a:endParaRPr kumimoji="0" lang="en-US" sz="24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AZALMIŞ</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YOK</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YOK</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49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PUBERTTEDE SOSYAL SEKS</a:t>
                      </a:r>
                      <a:endParaRPr kumimoji="0" lang="en-US" sz="24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ERKEK</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DİŞİ</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47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PUBERTAL JİNEKOMASTİ</a:t>
                      </a:r>
                      <a:endParaRPr kumimoji="0" lang="en-US" sz="24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rgbClr val="FF0000"/>
                          </a:solidFill>
                          <a:effectLst/>
                          <a:latin typeface="Arial" charset="0"/>
                        </a:rPr>
                        <a:t>YOK</a:t>
                      </a:r>
                      <a:endParaRPr kumimoji="0" lang="en-US" sz="2400" b="0"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smtClean="0">
                          <a:ln>
                            <a:noFill/>
                          </a:ln>
                          <a:solidFill>
                            <a:schemeClr val="tx1"/>
                          </a:solidFill>
                          <a:effectLst/>
                          <a:latin typeface="Arial" charset="0"/>
                        </a:rPr>
                        <a:t>VAR</a:t>
                      </a:r>
                      <a:endParaRPr kumimoji="0" lang="en-US" sz="2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Arial" charset="0"/>
                        </a:rPr>
                        <a:t>VAR</a:t>
                      </a:r>
                      <a:endParaRPr kumimoji="0" lang="en-US" sz="2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55347" name="Text Box 51"/>
          <p:cNvSpPr txBox="1">
            <a:spLocks noChangeArrowheads="1"/>
          </p:cNvSpPr>
          <p:nvPr/>
        </p:nvSpPr>
        <p:spPr bwMode="auto">
          <a:xfrm>
            <a:off x="152400" y="457200"/>
            <a:ext cx="8497888" cy="488950"/>
          </a:xfrm>
          <a:prstGeom prst="rect">
            <a:avLst/>
          </a:prstGeom>
          <a:noFill/>
          <a:ln w="12700">
            <a:noFill/>
            <a:miter lim="800000"/>
            <a:headEnd type="none" w="sm" len="sm"/>
            <a:tailEnd type="none" w="sm" len="sm"/>
          </a:ln>
          <a:effectLst/>
        </p:spPr>
        <p:txBody>
          <a:bodyPr>
            <a:spAutoFit/>
          </a:bodyPr>
          <a:lstStyle/>
          <a:p>
            <a:pPr eaLnBrk="0" hangingPunct="0">
              <a:defRPr/>
            </a:pPr>
            <a:r>
              <a:rPr lang="tr-TR" sz="2600" b="1" dirty="0">
                <a:solidFill>
                  <a:schemeClr val="tx2"/>
                </a:solidFill>
                <a:effectLst>
                  <a:outerShdw blurRad="38100" dist="38100" dir="2700000" algn="tl">
                    <a:srgbClr val="FFFFFF"/>
                  </a:outerShdw>
                </a:effectLst>
              </a:rPr>
              <a:t>ANDROJEN ETKİSİNDE YETERSİZLİK</a:t>
            </a:r>
            <a:endParaRPr lang="en-US" sz="2600" b="1" dirty="0">
              <a:solidFill>
                <a:schemeClr val="tx2"/>
              </a:solidFill>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32"/>
          <p:cNvPicPr>
            <a:picLocks noChangeAspect="1" noChangeArrowheads="1"/>
          </p:cNvPicPr>
          <p:nvPr/>
        </p:nvPicPr>
        <p:blipFill>
          <a:blip r:embed="rId2"/>
          <a:srcRect l="19191" t="7272" r="17690" b="22441"/>
          <a:stretch>
            <a:fillRect/>
          </a:stretch>
        </p:blipFill>
        <p:spPr bwMode="auto">
          <a:xfrm>
            <a:off x="2600325" y="193675"/>
            <a:ext cx="3495675" cy="5864225"/>
          </a:xfrm>
          <a:prstGeom prst="rect">
            <a:avLst/>
          </a:prstGeom>
          <a:noFill/>
          <a:ln w="9525">
            <a:noFill/>
            <a:miter lim="800000"/>
            <a:headEnd/>
            <a:tailEnd/>
          </a:ln>
        </p:spPr>
      </p:pic>
      <p:sp>
        <p:nvSpPr>
          <p:cNvPr id="59395" name="Text Box 3"/>
          <p:cNvSpPr txBox="1">
            <a:spLocks noChangeArrowheads="1"/>
          </p:cNvSpPr>
          <p:nvPr/>
        </p:nvSpPr>
        <p:spPr bwMode="auto">
          <a:xfrm>
            <a:off x="2608263" y="5999163"/>
            <a:ext cx="4194175" cy="457200"/>
          </a:xfrm>
          <a:prstGeom prst="rect">
            <a:avLst/>
          </a:prstGeom>
          <a:noFill/>
          <a:ln w="12700">
            <a:noFill/>
            <a:miter lim="800000"/>
            <a:headEnd type="none" w="sm" len="sm"/>
            <a:tailEnd type="none" w="sm" len="sm"/>
          </a:ln>
        </p:spPr>
        <p:txBody>
          <a:bodyPr>
            <a:spAutoFit/>
          </a:bodyPr>
          <a:lstStyle/>
          <a:p>
            <a:pPr eaLnBrk="0" hangingPunct="0"/>
            <a:r>
              <a:rPr lang="tr-TR" sz="2400" b="1"/>
              <a:t>Pubertede Virilizasyon</a:t>
            </a:r>
            <a:endParaRPr lang="en-US" sz="2400" b="1"/>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p:spPr>
        <p:txBody>
          <a:bodyPr wrap="none" anchor="ctr"/>
          <a:lstStyle/>
          <a:p>
            <a:endParaRPr lang="tr-TR"/>
          </a:p>
        </p:txBody>
      </p:sp>
      <p:sp>
        <p:nvSpPr>
          <p:cNvPr id="74757" name="Rectangle 5"/>
          <p:cNvSpPr>
            <a:spLocks noChangeArrowheads="1"/>
          </p:cNvSpPr>
          <p:nvPr/>
        </p:nvSpPr>
        <p:spPr bwMode="auto">
          <a:xfrm>
            <a:off x="714348" y="1500174"/>
            <a:ext cx="4876800" cy="4724400"/>
          </a:xfrm>
          <a:prstGeom prst="rect">
            <a:avLst/>
          </a:prstGeom>
          <a:solidFill>
            <a:srgbClr val="FFFFFF"/>
          </a:solidFill>
          <a:ln w="57150">
            <a:solidFill>
              <a:srgbClr val="000066"/>
            </a:solidFill>
            <a:miter lim="800000"/>
            <a:headEnd/>
            <a:tailEnd/>
          </a:ln>
          <a:effectLst/>
        </p:spPr>
        <p:txBody>
          <a:bodyPr wrap="none" anchor="ctr"/>
          <a:lstStyle/>
          <a:p>
            <a:endParaRPr lang="tr-TR"/>
          </a:p>
        </p:txBody>
      </p:sp>
      <p:sp>
        <p:nvSpPr>
          <p:cNvPr id="74758" name="Text Box 6"/>
          <p:cNvSpPr txBox="1">
            <a:spLocks noChangeArrowheads="1"/>
          </p:cNvSpPr>
          <p:nvPr/>
        </p:nvSpPr>
        <p:spPr bwMode="auto">
          <a:xfrm>
            <a:off x="1428728" y="3429000"/>
            <a:ext cx="1887537" cy="1203325"/>
          </a:xfrm>
          <a:prstGeom prst="rect">
            <a:avLst/>
          </a:prstGeom>
          <a:noFill/>
          <a:ln w="9525">
            <a:noFill/>
            <a:miter lim="800000"/>
            <a:headEnd/>
            <a:tailEnd/>
          </a:ln>
          <a:effectLst/>
        </p:spPr>
        <p:txBody>
          <a:bodyPr wrap="none">
            <a:spAutoFit/>
          </a:bodyPr>
          <a:lstStyle/>
          <a:p>
            <a:pPr algn="ctr">
              <a:lnSpc>
                <a:spcPct val="130000"/>
              </a:lnSpc>
            </a:pPr>
            <a:r>
              <a:rPr lang="tr-TR" sz="2800" b="1" dirty="0">
                <a:solidFill>
                  <a:srgbClr val="000066"/>
                </a:solidFill>
              </a:rPr>
              <a:t>uT(</a:t>
            </a:r>
            <a:r>
              <a:rPr lang="tr-TR" sz="2800" b="1" dirty="0" err="1">
                <a:solidFill>
                  <a:srgbClr val="000066"/>
                </a:solidFill>
              </a:rPr>
              <a:t>hCG</a:t>
            </a:r>
            <a:r>
              <a:rPr lang="tr-TR" sz="2800" b="1" dirty="0">
                <a:solidFill>
                  <a:srgbClr val="000066"/>
                </a:solidFill>
              </a:rPr>
              <a:t>)</a:t>
            </a:r>
          </a:p>
          <a:p>
            <a:pPr algn="ctr">
              <a:lnSpc>
                <a:spcPct val="130000"/>
              </a:lnSpc>
            </a:pPr>
            <a:r>
              <a:rPr lang="tr-TR" sz="2800" b="1" dirty="0" err="1">
                <a:solidFill>
                  <a:srgbClr val="000066"/>
                </a:solidFill>
              </a:rPr>
              <a:t>uDHT</a:t>
            </a:r>
            <a:r>
              <a:rPr lang="tr-TR" sz="2800" b="1" dirty="0">
                <a:solidFill>
                  <a:srgbClr val="000066"/>
                </a:solidFill>
              </a:rPr>
              <a:t>(</a:t>
            </a:r>
            <a:r>
              <a:rPr lang="tr-TR" sz="2800" b="1" dirty="0" err="1">
                <a:solidFill>
                  <a:srgbClr val="000066"/>
                </a:solidFill>
              </a:rPr>
              <a:t>hCG</a:t>
            </a:r>
            <a:r>
              <a:rPr lang="tr-TR" sz="2800" b="1" dirty="0">
                <a:solidFill>
                  <a:srgbClr val="000066"/>
                </a:solidFill>
              </a:rPr>
              <a:t>)</a:t>
            </a:r>
            <a:endParaRPr lang="en-US" sz="2800" b="1" dirty="0">
              <a:solidFill>
                <a:srgbClr val="000066"/>
              </a:solidFill>
            </a:endParaRPr>
          </a:p>
        </p:txBody>
      </p:sp>
      <p:sp>
        <p:nvSpPr>
          <p:cNvPr id="74759" name="Line 7"/>
          <p:cNvSpPr>
            <a:spLocks noChangeShapeType="1"/>
          </p:cNvSpPr>
          <p:nvPr/>
        </p:nvSpPr>
        <p:spPr bwMode="auto">
          <a:xfrm>
            <a:off x="1428728" y="4000504"/>
            <a:ext cx="1828800" cy="0"/>
          </a:xfrm>
          <a:prstGeom prst="line">
            <a:avLst/>
          </a:prstGeom>
          <a:noFill/>
          <a:ln w="38100">
            <a:solidFill>
              <a:srgbClr val="000066"/>
            </a:solidFill>
            <a:round/>
            <a:headEnd/>
            <a:tailEnd/>
          </a:ln>
          <a:effectLst/>
        </p:spPr>
        <p:txBody>
          <a:bodyPr/>
          <a:lstStyle/>
          <a:p>
            <a:endParaRPr lang="tr-TR"/>
          </a:p>
        </p:txBody>
      </p:sp>
      <p:sp>
        <p:nvSpPr>
          <p:cNvPr id="74760" name="Text Box 8"/>
          <p:cNvSpPr txBox="1">
            <a:spLocks noChangeArrowheads="1"/>
          </p:cNvSpPr>
          <p:nvPr/>
        </p:nvSpPr>
        <p:spPr bwMode="auto">
          <a:xfrm>
            <a:off x="3357554" y="3714752"/>
            <a:ext cx="376238" cy="579438"/>
          </a:xfrm>
          <a:prstGeom prst="rect">
            <a:avLst/>
          </a:prstGeom>
          <a:noFill/>
          <a:ln w="9525">
            <a:noFill/>
            <a:miter lim="800000"/>
            <a:headEnd/>
            <a:tailEnd/>
          </a:ln>
          <a:effectLst/>
        </p:spPr>
        <p:txBody>
          <a:bodyPr wrap="none">
            <a:spAutoFit/>
          </a:bodyPr>
          <a:lstStyle/>
          <a:p>
            <a:r>
              <a:rPr lang="tr-TR" sz="3200" b="1" dirty="0">
                <a:solidFill>
                  <a:srgbClr val="000066"/>
                </a:solidFill>
              </a:rPr>
              <a:t>&gt;</a:t>
            </a:r>
            <a:endParaRPr lang="en-US" sz="3200" b="1" dirty="0">
              <a:solidFill>
                <a:srgbClr val="000066"/>
              </a:solidFill>
            </a:endParaRPr>
          </a:p>
        </p:txBody>
      </p:sp>
      <p:sp>
        <p:nvSpPr>
          <p:cNvPr id="74761" name="Text Box 9"/>
          <p:cNvSpPr txBox="1">
            <a:spLocks noChangeArrowheads="1"/>
          </p:cNvSpPr>
          <p:nvPr/>
        </p:nvSpPr>
        <p:spPr bwMode="auto">
          <a:xfrm>
            <a:off x="3786182" y="3714752"/>
            <a:ext cx="1107996" cy="523220"/>
          </a:xfrm>
          <a:prstGeom prst="rect">
            <a:avLst/>
          </a:prstGeom>
          <a:noFill/>
          <a:ln w="9525">
            <a:noFill/>
            <a:miter lim="800000"/>
            <a:headEnd/>
            <a:tailEnd/>
          </a:ln>
          <a:effectLst/>
        </p:spPr>
        <p:txBody>
          <a:bodyPr wrap="none">
            <a:spAutoFit/>
          </a:bodyPr>
          <a:lstStyle/>
          <a:p>
            <a:r>
              <a:rPr lang="tr-TR" sz="2800" b="1" dirty="0" smtClean="0">
                <a:solidFill>
                  <a:srgbClr val="000066"/>
                </a:solidFill>
              </a:rPr>
              <a:t>10-12 </a:t>
            </a:r>
            <a:endParaRPr lang="en-US" sz="2800" b="1" dirty="0">
              <a:solidFill>
                <a:srgbClr val="000066"/>
              </a:solidFill>
            </a:endParaRPr>
          </a:p>
        </p:txBody>
      </p:sp>
      <p:sp>
        <p:nvSpPr>
          <p:cNvPr id="74762" name="Text Box 10"/>
          <p:cNvSpPr txBox="1">
            <a:spLocks noChangeArrowheads="1"/>
          </p:cNvSpPr>
          <p:nvPr/>
        </p:nvSpPr>
        <p:spPr bwMode="auto">
          <a:xfrm>
            <a:off x="812800" y="4800600"/>
            <a:ext cx="3943350" cy="1066800"/>
          </a:xfrm>
          <a:prstGeom prst="rect">
            <a:avLst/>
          </a:prstGeom>
          <a:noFill/>
          <a:ln w="9525">
            <a:noFill/>
            <a:miter lim="800000"/>
            <a:headEnd/>
            <a:tailEnd/>
          </a:ln>
          <a:effectLst/>
        </p:spPr>
        <p:txBody>
          <a:bodyPr wrap="none">
            <a:spAutoFit/>
          </a:bodyPr>
          <a:lstStyle/>
          <a:p>
            <a:r>
              <a:rPr lang="tr-TR" sz="3200">
                <a:solidFill>
                  <a:srgbClr val="000066"/>
                </a:solidFill>
              </a:rPr>
              <a:t>Dışardan  DHT – jel</a:t>
            </a:r>
          </a:p>
          <a:p>
            <a:r>
              <a:rPr lang="tr-TR" sz="3200">
                <a:solidFill>
                  <a:srgbClr val="000066"/>
                </a:solidFill>
              </a:rPr>
              <a:t>uygulamasına  yanıt (+)</a:t>
            </a:r>
            <a:endParaRPr lang="en-US" sz="3200">
              <a:solidFill>
                <a:srgbClr val="000066"/>
              </a:solidFill>
            </a:endParaRPr>
          </a:p>
        </p:txBody>
      </p:sp>
      <p:sp>
        <p:nvSpPr>
          <p:cNvPr id="74767" name="Text Box 15"/>
          <p:cNvSpPr txBox="1">
            <a:spLocks noChangeArrowheads="1"/>
          </p:cNvSpPr>
          <p:nvPr/>
        </p:nvSpPr>
        <p:spPr bwMode="auto">
          <a:xfrm>
            <a:off x="812800" y="1484313"/>
            <a:ext cx="4330704" cy="2699200"/>
          </a:xfrm>
          <a:prstGeom prst="rect">
            <a:avLst/>
          </a:prstGeom>
          <a:noFill/>
          <a:ln w="9525">
            <a:noFill/>
            <a:miter lim="800000"/>
            <a:headEnd/>
            <a:tailEnd/>
          </a:ln>
          <a:effectLst/>
        </p:spPr>
        <p:txBody>
          <a:bodyPr wrap="square">
            <a:spAutoFit/>
          </a:bodyPr>
          <a:lstStyle/>
          <a:p>
            <a:r>
              <a:rPr lang="tr-TR" sz="2800" b="1" dirty="0">
                <a:solidFill>
                  <a:srgbClr val="000066"/>
                </a:solidFill>
              </a:rPr>
              <a:t>46, XY  </a:t>
            </a:r>
            <a:r>
              <a:rPr lang="tr-TR" sz="2800" b="1" dirty="0" smtClean="0">
                <a:solidFill>
                  <a:srgbClr val="000066"/>
                </a:solidFill>
              </a:rPr>
              <a:t>CGB</a:t>
            </a:r>
          </a:p>
          <a:p>
            <a:r>
              <a:rPr lang="tr-TR" sz="2800" b="1" dirty="0" err="1" smtClean="0">
                <a:solidFill>
                  <a:srgbClr val="000066"/>
                </a:solidFill>
              </a:rPr>
              <a:t>Wolf</a:t>
            </a:r>
            <a:r>
              <a:rPr lang="tr-TR" sz="2800" b="1" dirty="0" smtClean="0">
                <a:solidFill>
                  <a:srgbClr val="000066"/>
                </a:solidFill>
              </a:rPr>
              <a:t>+ , prostat ±</a:t>
            </a:r>
            <a:endParaRPr lang="tr-TR" sz="2800" b="1" dirty="0">
              <a:solidFill>
                <a:srgbClr val="000066"/>
              </a:solidFill>
            </a:endParaRPr>
          </a:p>
          <a:p>
            <a:pPr>
              <a:lnSpc>
                <a:spcPct val="155000"/>
              </a:lnSpc>
            </a:pPr>
            <a:r>
              <a:rPr lang="tr-TR" sz="2800" b="1" dirty="0" err="1">
                <a:solidFill>
                  <a:srgbClr val="000066"/>
                </a:solidFill>
              </a:rPr>
              <a:t>Pubertede</a:t>
            </a:r>
            <a:r>
              <a:rPr lang="tr-TR" sz="2800" b="1" dirty="0">
                <a:solidFill>
                  <a:srgbClr val="000066"/>
                </a:solidFill>
              </a:rPr>
              <a:t>  ya da daha önce</a:t>
            </a:r>
          </a:p>
          <a:p>
            <a:r>
              <a:rPr lang="tr-TR" sz="2800" b="1" dirty="0" err="1">
                <a:solidFill>
                  <a:srgbClr val="000066"/>
                </a:solidFill>
              </a:rPr>
              <a:t>virilizasyon</a:t>
            </a:r>
            <a:endParaRPr lang="tr-TR" sz="2800" b="1" dirty="0">
              <a:solidFill>
                <a:srgbClr val="000066"/>
              </a:solidFill>
            </a:endParaRPr>
          </a:p>
          <a:p>
            <a:pPr>
              <a:lnSpc>
                <a:spcPct val="150000"/>
              </a:lnSpc>
            </a:pPr>
            <a:endParaRPr lang="en-US" sz="2800" b="1" dirty="0">
              <a:solidFill>
                <a:srgbClr val="000066"/>
              </a:solidFill>
            </a:endParaRPr>
          </a:p>
        </p:txBody>
      </p:sp>
      <p:sp>
        <p:nvSpPr>
          <p:cNvPr id="74768" name="Text Box 16"/>
          <p:cNvSpPr txBox="1">
            <a:spLocks noChangeArrowheads="1"/>
          </p:cNvSpPr>
          <p:nvPr/>
        </p:nvSpPr>
        <p:spPr bwMode="auto">
          <a:xfrm>
            <a:off x="6215074" y="4286256"/>
            <a:ext cx="2289175" cy="1590675"/>
          </a:xfrm>
          <a:prstGeom prst="rect">
            <a:avLst/>
          </a:prstGeom>
          <a:solidFill>
            <a:schemeClr val="bg1"/>
          </a:solidFill>
          <a:ln w="38100">
            <a:solidFill>
              <a:srgbClr val="969696"/>
            </a:solidFill>
            <a:miter lim="800000"/>
            <a:headEnd/>
            <a:tailEnd/>
          </a:ln>
          <a:effectLst/>
        </p:spPr>
        <p:txBody>
          <a:bodyPr wrap="none">
            <a:spAutoFit/>
          </a:bodyPr>
          <a:lstStyle/>
          <a:p>
            <a:pPr algn="ctr"/>
            <a:r>
              <a:rPr lang="tr-TR" sz="2400" b="1">
                <a:solidFill>
                  <a:srgbClr val="000066"/>
                </a:solidFill>
              </a:rPr>
              <a:t>KESİN  TANI</a:t>
            </a:r>
          </a:p>
          <a:p>
            <a:pPr algn="ctr"/>
            <a:r>
              <a:rPr lang="tr-TR" sz="2400" b="1">
                <a:solidFill>
                  <a:srgbClr val="000066"/>
                </a:solidFill>
              </a:rPr>
              <a:t>GEN</a:t>
            </a:r>
          </a:p>
          <a:p>
            <a:pPr algn="ctr"/>
            <a:r>
              <a:rPr lang="tr-TR" sz="2400" b="1">
                <a:solidFill>
                  <a:srgbClr val="000066"/>
                </a:solidFill>
              </a:rPr>
              <a:t>DEFEKTİNİN</a:t>
            </a:r>
          </a:p>
          <a:p>
            <a:pPr algn="ctr"/>
            <a:r>
              <a:rPr lang="tr-TR" sz="2400" b="1">
                <a:solidFill>
                  <a:srgbClr val="000066"/>
                </a:solidFill>
              </a:rPr>
              <a:t> BELİRLENMESİ</a:t>
            </a:r>
            <a:endParaRPr lang="en-US" sz="2400" b="1">
              <a:solidFill>
                <a:srgbClr val="000066"/>
              </a:solidFill>
            </a:endParaRPr>
          </a:p>
        </p:txBody>
      </p:sp>
      <p:sp>
        <p:nvSpPr>
          <p:cNvPr id="74770" name="Text Box 18"/>
          <p:cNvSpPr txBox="1">
            <a:spLocks noChangeArrowheads="1"/>
          </p:cNvSpPr>
          <p:nvPr/>
        </p:nvSpPr>
        <p:spPr bwMode="auto">
          <a:xfrm>
            <a:off x="938213" y="490538"/>
            <a:ext cx="5338762" cy="641350"/>
          </a:xfrm>
          <a:prstGeom prst="rect">
            <a:avLst/>
          </a:prstGeom>
          <a:noFill/>
          <a:ln w="9525">
            <a:noFill/>
            <a:miter lim="800000"/>
            <a:headEnd/>
            <a:tailEnd/>
          </a:ln>
          <a:effectLst/>
        </p:spPr>
        <p:txBody>
          <a:bodyPr wrap="none">
            <a:spAutoFit/>
          </a:bodyPr>
          <a:lstStyle/>
          <a:p>
            <a:pPr algn="ctr"/>
            <a:r>
              <a:rPr lang="tr-TR" sz="3600" b="1" dirty="0"/>
              <a:t>5 </a:t>
            </a:r>
            <a:r>
              <a:rPr lang="tr-TR" sz="3600" b="1" dirty="0">
                <a:latin typeface="Symbol" pitchFamily="18" charset="2"/>
              </a:rPr>
              <a:t>a</a:t>
            </a:r>
            <a:r>
              <a:rPr lang="tr-TR" sz="3600" b="1" dirty="0"/>
              <a:t> SR </a:t>
            </a:r>
            <a:r>
              <a:rPr lang="tr-TR" sz="2800" b="1" dirty="0"/>
              <a:t>2</a:t>
            </a:r>
            <a:r>
              <a:rPr lang="tr-TR" sz="3600" b="1" dirty="0"/>
              <a:t>  eksikliğinin tanısı</a:t>
            </a:r>
            <a:endParaRPr lang="en-US" sz="3600" b="1" dirty="0"/>
          </a:p>
        </p:txBody>
      </p:sp>
      <p:pic>
        <p:nvPicPr>
          <p:cNvPr id="19" name="Picture 6"/>
          <p:cNvPicPr>
            <a:picLocks noChangeAspect="1" noChangeArrowheads="1"/>
          </p:cNvPicPr>
          <p:nvPr/>
        </p:nvPicPr>
        <p:blipFill>
          <a:blip r:embed="rId2"/>
          <a:srcRect/>
          <a:stretch>
            <a:fillRect/>
          </a:stretch>
        </p:blipFill>
        <p:spPr bwMode="auto">
          <a:xfrm>
            <a:off x="7786710" y="928670"/>
            <a:ext cx="882658" cy="2664756"/>
          </a:xfrm>
          <a:prstGeom prst="rect">
            <a:avLst/>
          </a:prstGeom>
          <a:noFill/>
          <a:ln w="9525">
            <a:noFill/>
            <a:miter lim="800000"/>
            <a:headEnd/>
            <a:tailEnd/>
          </a:ln>
          <a:effectLst/>
        </p:spPr>
      </p:pic>
      <p:pic>
        <p:nvPicPr>
          <p:cNvPr id="20" name="Picture 5"/>
          <p:cNvPicPr>
            <a:picLocks noChangeAspect="1" noChangeArrowheads="1"/>
          </p:cNvPicPr>
          <p:nvPr/>
        </p:nvPicPr>
        <p:blipFill>
          <a:blip r:embed="rId3"/>
          <a:srcRect/>
          <a:stretch>
            <a:fillRect/>
          </a:stretch>
        </p:blipFill>
        <p:spPr bwMode="auto">
          <a:xfrm>
            <a:off x="6500826" y="928670"/>
            <a:ext cx="914828" cy="27003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3 Metin kutusu"/>
          <p:cNvSpPr txBox="1">
            <a:spLocks noChangeArrowheads="1"/>
          </p:cNvSpPr>
          <p:nvPr/>
        </p:nvSpPr>
        <p:spPr bwMode="auto">
          <a:xfrm>
            <a:off x="3203575" y="188913"/>
            <a:ext cx="2520950" cy="469900"/>
          </a:xfrm>
          <a:prstGeom prst="rect">
            <a:avLst/>
          </a:prstGeom>
          <a:solidFill>
            <a:srgbClr val="FFFF66"/>
          </a:solidFill>
          <a:ln w="12700">
            <a:solidFill>
              <a:schemeClr val="tx1"/>
            </a:solidFill>
            <a:miter lim="800000"/>
            <a:headEnd/>
            <a:tailEnd/>
          </a:ln>
        </p:spPr>
        <p:txBody>
          <a:bodyPr wrap="none">
            <a:spAutoFit/>
          </a:bodyPr>
          <a:lstStyle/>
          <a:p>
            <a:r>
              <a:rPr lang="tr-TR" sz="2400" b="1">
                <a:latin typeface="Calibri" pitchFamily="34" charset="0"/>
                <a:cs typeface="Arial" charset="0"/>
              </a:rPr>
              <a:t>Yetersiz Virilize XY</a:t>
            </a:r>
          </a:p>
        </p:txBody>
      </p:sp>
      <p:sp>
        <p:nvSpPr>
          <p:cNvPr id="13315" name="4 Metin kutusu"/>
          <p:cNvSpPr txBox="1">
            <a:spLocks noChangeArrowheads="1"/>
          </p:cNvSpPr>
          <p:nvPr/>
        </p:nvSpPr>
        <p:spPr bwMode="auto">
          <a:xfrm>
            <a:off x="3779838" y="908050"/>
            <a:ext cx="1066800" cy="593725"/>
          </a:xfrm>
          <a:prstGeom prst="rect">
            <a:avLst/>
          </a:prstGeom>
          <a:solidFill>
            <a:schemeClr val="bg1"/>
          </a:solidFill>
          <a:ln w="12700">
            <a:solidFill>
              <a:schemeClr val="tx1"/>
            </a:solidFill>
            <a:miter lim="800000"/>
            <a:headEnd/>
            <a:tailEnd/>
          </a:ln>
        </p:spPr>
        <p:txBody>
          <a:bodyPr wrap="none">
            <a:spAutoFit/>
          </a:bodyPr>
          <a:lstStyle/>
          <a:p>
            <a:pPr algn="ctr"/>
            <a:r>
              <a:rPr lang="tr-TR" sz="1600">
                <a:latin typeface="Calibri" pitchFamily="34" charset="0"/>
                <a:cs typeface="Arial" charset="0"/>
              </a:rPr>
              <a:t>Uterus</a:t>
            </a:r>
          </a:p>
          <a:p>
            <a:pPr algn="ctr"/>
            <a:r>
              <a:rPr lang="tr-TR" sz="1600">
                <a:latin typeface="Calibri" pitchFamily="34" charset="0"/>
                <a:cs typeface="Arial" charset="0"/>
              </a:rPr>
              <a:t>US/MR/CT</a:t>
            </a:r>
          </a:p>
        </p:txBody>
      </p:sp>
      <p:sp>
        <p:nvSpPr>
          <p:cNvPr id="13316" name="6 Metin kutusu"/>
          <p:cNvSpPr txBox="1">
            <a:spLocks noChangeArrowheads="1"/>
          </p:cNvSpPr>
          <p:nvPr/>
        </p:nvSpPr>
        <p:spPr bwMode="auto">
          <a:xfrm>
            <a:off x="5214938" y="1000125"/>
            <a:ext cx="701675" cy="349250"/>
          </a:xfrm>
          <a:prstGeom prst="rect">
            <a:avLst/>
          </a:prstGeom>
          <a:solidFill>
            <a:srgbClr val="FF66FF"/>
          </a:solidFill>
          <a:ln w="12700">
            <a:solidFill>
              <a:schemeClr val="tx1"/>
            </a:solidFill>
            <a:miter lim="800000"/>
            <a:headEnd/>
            <a:tailEnd/>
          </a:ln>
        </p:spPr>
        <p:txBody>
          <a:bodyPr wrap="none">
            <a:spAutoFit/>
          </a:bodyPr>
          <a:lstStyle/>
          <a:p>
            <a:r>
              <a:rPr lang="tr-TR" sz="1600">
                <a:latin typeface="Calibri" pitchFamily="34" charset="0"/>
                <a:cs typeface="Arial" charset="0"/>
              </a:rPr>
              <a:t>HAYIR</a:t>
            </a:r>
          </a:p>
        </p:txBody>
      </p:sp>
      <p:sp>
        <p:nvSpPr>
          <p:cNvPr id="13317" name="7 Metin kutusu"/>
          <p:cNvSpPr txBox="1">
            <a:spLocks noChangeArrowheads="1"/>
          </p:cNvSpPr>
          <p:nvPr/>
        </p:nvSpPr>
        <p:spPr bwMode="auto">
          <a:xfrm>
            <a:off x="6215063" y="1000125"/>
            <a:ext cx="1154112" cy="338138"/>
          </a:xfrm>
          <a:prstGeom prst="rect">
            <a:avLst/>
          </a:prstGeom>
          <a:noFill/>
          <a:ln w="12700">
            <a:solidFill>
              <a:schemeClr val="tx1"/>
            </a:solidFill>
            <a:miter lim="800000"/>
            <a:headEnd/>
            <a:tailEnd/>
          </a:ln>
        </p:spPr>
        <p:txBody>
          <a:bodyPr wrap="none">
            <a:spAutoFit/>
          </a:bodyPr>
          <a:lstStyle/>
          <a:p>
            <a:r>
              <a:rPr lang="tr-TR" sz="1600">
                <a:latin typeface="Calibri" pitchFamily="34" charset="0"/>
                <a:cs typeface="Arial" charset="0"/>
              </a:rPr>
              <a:t>Testosteron</a:t>
            </a:r>
          </a:p>
        </p:txBody>
      </p:sp>
      <p:sp>
        <p:nvSpPr>
          <p:cNvPr id="13318" name="8 Dikdörtgen"/>
          <p:cNvSpPr>
            <a:spLocks noChangeArrowheads="1"/>
          </p:cNvSpPr>
          <p:nvPr/>
        </p:nvSpPr>
        <p:spPr bwMode="auto">
          <a:xfrm>
            <a:off x="2627313" y="981075"/>
            <a:ext cx="611187" cy="349250"/>
          </a:xfrm>
          <a:prstGeom prst="rect">
            <a:avLst/>
          </a:prstGeom>
          <a:noFill/>
          <a:ln w="12700">
            <a:solidFill>
              <a:schemeClr val="tx1"/>
            </a:solidFill>
            <a:miter lim="800000"/>
            <a:headEnd/>
            <a:tailEnd/>
          </a:ln>
        </p:spPr>
        <p:txBody>
          <a:bodyPr wrap="none">
            <a:spAutoFit/>
          </a:bodyPr>
          <a:lstStyle/>
          <a:p>
            <a:r>
              <a:rPr lang="tr-TR" sz="1600">
                <a:latin typeface="Calibri" pitchFamily="34" charset="0"/>
                <a:cs typeface="Arial" charset="0"/>
              </a:rPr>
              <a:t>EVET</a:t>
            </a:r>
          </a:p>
        </p:txBody>
      </p:sp>
      <p:sp>
        <p:nvSpPr>
          <p:cNvPr id="13319" name="9 Dikdörtgen"/>
          <p:cNvSpPr>
            <a:spLocks noChangeArrowheads="1"/>
          </p:cNvSpPr>
          <p:nvPr/>
        </p:nvSpPr>
        <p:spPr bwMode="auto">
          <a:xfrm>
            <a:off x="1476375" y="981075"/>
            <a:ext cx="792163" cy="338138"/>
          </a:xfrm>
          <a:prstGeom prst="rect">
            <a:avLst/>
          </a:prstGeom>
          <a:noFill/>
          <a:ln w="12700">
            <a:solidFill>
              <a:schemeClr val="tx1"/>
            </a:solidFill>
            <a:miter lim="800000"/>
            <a:headEnd/>
            <a:tailEnd/>
          </a:ln>
        </p:spPr>
        <p:txBody>
          <a:bodyPr wrap="none">
            <a:spAutoFit/>
          </a:bodyPr>
          <a:lstStyle/>
          <a:p>
            <a:r>
              <a:rPr lang="tr-TR" sz="1600">
                <a:latin typeface="Calibri" pitchFamily="34" charset="0"/>
                <a:cs typeface="Arial" charset="0"/>
              </a:rPr>
              <a:t>LH/FSH</a:t>
            </a:r>
          </a:p>
        </p:txBody>
      </p:sp>
      <p:sp>
        <p:nvSpPr>
          <p:cNvPr id="13320" name="10 Dikdörtgen"/>
          <p:cNvSpPr>
            <a:spLocks noChangeArrowheads="1"/>
          </p:cNvSpPr>
          <p:nvPr/>
        </p:nvSpPr>
        <p:spPr bwMode="auto">
          <a:xfrm>
            <a:off x="5795963" y="1484313"/>
            <a:ext cx="728662" cy="349250"/>
          </a:xfrm>
          <a:prstGeom prst="rect">
            <a:avLst/>
          </a:prstGeom>
          <a:solidFill>
            <a:schemeClr val="bg1"/>
          </a:solidFill>
          <a:ln w="12700">
            <a:solidFill>
              <a:schemeClr val="tx1"/>
            </a:solidFill>
            <a:miter lim="800000"/>
            <a:headEnd/>
            <a:tailEnd/>
          </a:ln>
        </p:spPr>
        <p:txBody>
          <a:bodyPr wrap="none">
            <a:spAutoFit/>
          </a:bodyPr>
          <a:lstStyle/>
          <a:p>
            <a:r>
              <a:rPr lang="tr-TR" sz="1600">
                <a:latin typeface="Calibri" pitchFamily="34" charset="0"/>
                <a:cs typeface="Arial" charset="0"/>
              </a:rPr>
              <a:t>Düşük</a:t>
            </a:r>
          </a:p>
        </p:txBody>
      </p:sp>
      <p:sp>
        <p:nvSpPr>
          <p:cNvPr id="13321" name="11 Dikdörtgen"/>
          <p:cNvSpPr>
            <a:spLocks noChangeArrowheads="1"/>
          </p:cNvSpPr>
          <p:nvPr/>
        </p:nvSpPr>
        <p:spPr bwMode="auto">
          <a:xfrm>
            <a:off x="1928813" y="1571625"/>
            <a:ext cx="884237" cy="369888"/>
          </a:xfrm>
          <a:prstGeom prst="rect">
            <a:avLst/>
          </a:prstGeom>
          <a:noFill/>
          <a:ln w="12700">
            <a:solidFill>
              <a:schemeClr val="tx1"/>
            </a:solidFill>
            <a:miter lim="800000"/>
            <a:headEnd/>
            <a:tailEnd/>
          </a:ln>
        </p:spPr>
        <p:txBody>
          <a:bodyPr wrap="none">
            <a:spAutoFit/>
          </a:bodyPr>
          <a:lstStyle/>
          <a:p>
            <a:r>
              <a:rPr lang="tr-TR">
                <a:latin typeface="Calibri" pitchFamily="34" charset="0"/>
                <a:cs typeface="Arial" charset="0"/>
              </a:rPr>
              <a:t>Normal</a:t>
            </a:r>
          </a:p>
        </p:txBody>
      </p:sp>
      <p:sp>
        <p:nvSpPr>
          <p:cNvPr id="13322" name="12 Dikdörtgen"/>
          <p:cNvSpPr>
            <a:spLocks noChangeArrowheads="1"/>
          </p:cNvSpPr>
          <p:nvPr/>
        </p:nvSpPr>
        <p:spPr bwMode="auto">
          <a:xfrm>
            <a:off x="6858000" y="1500188"/>
            <a:ext cx="1006475" cy="338137"/>
          </a:xfrm>
          <a:prstGeom prst="rect">
            <a:avLst/>
          </a:prstGeom>
          <a:solidFill>
            <a:srgbClr val="FF00FF"/>
          </a:solidFill>
          <a:ln w="12700">
            <a:solidFill>
              <a:schemeClr val="tx1"/>
            </a:solidFill>
            <a:miter lim="800000"/>
            <a:headEnd/>
            <a:tailEnd/>
          </a:ln>
        </p:spPr>
        <p:txBody>
          <a:bodyPr wrap="none">
            <a:spAutoFit/>
          </a:bodyPr>
          <a:lstStyle/>
          <a:p>
            <a:r>
              <a:rPr lang="tr-TR" sz="1600">
                <a:latin typeface="Calibri" pitchFamily="34" charset="0"/>
                <a:cs typeface="Arial" charset="0"/>
              </a:rPr>
              <a:t>N/ Yüksek</a:t>
            </a:r>
          </a:p>
        </p:txBody>
      </p:sp>
      <p:sp>
        <p:nvSpPr>
          <p:cNvPr id="13323" name="13 Dikdörtgen"/>
          <p:cNvSpPr>
            <a:spLocks noChangeArrowheads="1"/>
          </p:cNvSpPr>
          <p:nvPr/>
        </p:nvSpPr>
        <p:spPr bwMode="auto">
          <a:xfrm>
            <a:off x="928688" y="1571625"/>
            <a:ext cx="819150" cy="369888"/>
          </a:xfrm>
          <a:prstGeom prst="rect">
            <a:avLst/>
          </a:prstGeom>
          <a:noFill/>
          <a:ln w="12700">
            <a:solidFill>
              <a:schemeClr val="tx1"/>
            </a:solidFill>
            <a:miter lim="800000"/>
            <a:headEnd/>
            <a:tailEnd/>
          </a:ln>
        </p:spPr>
        <p:txBody>
          <a:bodyPr wrap="none">
            <a:spAutoFit/>
          </a:bodyPr>
          <a:lstStyle/>
          <a:p>
            <a:r>
              <a:rPr lang="tr-TR">
                <a:latin typeface="Calibri" pitchFamily="34" charset="0"/>
                <a:cs typeface="Arial" charset="0"/>
              </a:rPr>
              <a:t>Yüksek</a:t>
            </a:r>
          </a:p>
        </p:txBody>
      </p:sp>
      <p:sp>
        <p:nvSpPr>
          <p:cNvPr id="15" name="14 Aşağı Ok"/>
          <p:cNvSpPr/>
          <p:nvPr/>
        </p:nvSpPr>
        <p:spPr>
          <a:xfrm>
            <a:off x="4214813" y="714375"/>
            <a:ext cx="214312"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0" name="19 Sağ Ok"/>
          <p:cNvSpPr/>
          <p:nvPr/>
        </p:nvSpPr>
        <p:spPr>
          <a:xfrm>
            <a:off x="4929188" y="1143000"/>
            <a:ext cx="214312"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326" name="20 Dikdörtgen"/>
          <p:cNvSpPr>
            <a:spLocks noChangeArrowheads="1"/>
          </p:cNvSpPr>
          <p:nvPr/>
        </p:nvSpPr>
        <p:spPr bwMode="auto">
          <a:xfrm>
            <a:off x="611188" y="2205038"/>
            <a:ext cx="1747837" cy="338137"/>
          </a:xfrm>
          <a:prstGeom prst="rect">
            <a:avLst/>
          </a:prstGeom>
          <a:noFill/>
          <a:ln w="12700">
            <a:solidFill>
              <a:schemeClr val="tx1"/>
            </a:solidFill>
            <a:miter lim="800000"/>
            <a:headEnd/>
            <a:tailEnd/>
          </a:ln>
        </p:spPr>
        <p:txBody>
          <a:bodyPr wrap="none">
            <a:spAutoFit/>
          </a:bodyPr>
          <a:lstStyle/>
          <a:p>
            <a:r>
              <a:rPr lang="tr-TR" sz="1600" b="1" u="sng">
                <a:latin typeface="Calibri" pitchFamily="34" charset="0"/>
                <a:cs typeface="Arial" charset="0"/>
              </a:rPr>
              <a:t>Gonadal Disgenezi</a:t>
            </a:r>
          </a:p>
        </p:txBody>
      </p:sp>
      <p:sp>
        <p:nvSpPr>
          <p:cNvPr id="22" name="21 Sol Ok"/>
          <p:cNvSpPr/>
          <p:nvPr/>
        </p:nvSpPr>
        <p:spPr>
          <a:xfrm>
            <a:off x="3429000" y="1143000"/>
            <a:ext cx="214313" cy="1428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328" name="28 Dikdörtgen"/>
          <p:cNvSpPr>
            <a:spLocks noChangeArrowheads="1"/>
          </p:cNvSpPr>
          <p:nvPr/>
        </p:nvSpPr>
        <p:spPr bwMode="auto">
          <a:xfrm>
            <a:off x="214313" y="2786063"/>
            <a:ext cx="1500167" cy="1815882"/>
          </a:xfrm>
          <a:prstGeom prst="rect">
            <a:avLst/>
          </a:prstGeom>
          <a:noFill/>
          <a:ln w="12700">
            <a:solidFill>
              <a:schemeClr val="tx1"/>
            </a:solidFill>
            <a:miter lim="800000"/>
            <a:headEnd/>
            <a:tailEnd/>
          </a:ln>
        </p:spPr>
        <p:txBody>
          <a:bodyPr wrap="square">
            <a:spAutoFit/>
          </a:bodyPr>
          <a:lstStyle/>
          <a:p>
            <a:pPr algn="ctr"/>
            <a:r>
              <a:rPr lang="tr-TR" sz="1600" b="1" dirty="0">
                <a:latin typeface="Calibri" pitchFamily="34" charset="0"/>
                <a:cs typeface="Arial" charset="0"/>
              </a:rPr>
              <a:t>İzole</a:t>
            </a:r>
          </a:p>
          <a:p>
            <a:pPr>
              <a:buFont typeface="Wingdings" pitchFamily="2" charset="2"/>
              <a:buChar char="Ø"/>
            </a:pPr>
            <a:r>
              <a:rPr lang="tr-TR" sz="1600" dirty="0" smtClean="0">
                <a:latin typeface="Calibri" pitchFamily="34" charset="0"/>
                <a:cs typeface="Arial" charset="0"/>
              </a:rPr>
              <a:t>SRY </a:t>
            </a:r>
            <a:r>
              <a:rPr lang="tr-TR" sz="1600" dirty="0">
                <a:latin typeface="Calibri" pitchFamily="34" charset="0"/>
                <a:cs typeface="Arial" charset="0"/>
              </a:rPr>
              <a:t>mut.</a:t>
            </a:r>
          </a:p>
          <a:p>
            <a:pPr>
              <a:buFont typeface="Wingdings" pitchFamily="2" charset="2"/>
              <a:buChar char="Ø"/>
            </a:pPr>
            <a:r>
              <a:rPr lang="tr-TR" sz="1600" dirty="0" smtClean="0">
                <a:latin typeface="Calibri" pitchFamily="34" charset="0"/>
                <a:cs typeface="Arial" charset="0"/>
              </a:rPr>
              <a:t>SF1 </a:t>
            </a:r>
            <a:r>
              <a:rPr lang="tr-TR" sz="1600" dirty="0">
                <a:latin typeface="Calibri" pitchFamily="34" charset="0"/>
                <a:cs typeface="Arial" charset="0"/>
              </a:rPr>
              <a:t>mut.</a:t>
            </a:r>
          </a:p>
          <a:p>
            <a:pPr>
              <a:buFont typeface="Wingdings" pitchFamily="2" charset="2"/>
              <a:buChar char="Ø"/>
            </a:pPr>
            <a:r>
              <a:rPr lang="tr-TR" sz="1600" dirty="0" smtClean="0">
                <a:latin typeface="Calibri" pitchFamily="34" charset="0"/>
                <a:cs typeface="Arial" charset="0"/>
              </a:rPr>
              <a:t>dupDAX1</a:t>
            </a:r>
            <a:endParaRPr lang="tr-TR" sz="1600" dirty="0">
              <a:latin typeface="Calibri" pitchFamily="34" charset="0"/>
              <a:cs typeface="Arial" charset="0"/>
            </a:endParaRPr>
          </a:p>
          <a:p>
            <a:pPr>
              <a:buFont typeface="Wingdings" pitchFamily="2" charset="2"/>
              <a:buChar char="Ø"/>
            </a:pPr>
            <a:r>
              <a:rPr lang="tr-TR" sz="1600" dirty="0" smtClean="0">
                <a:latin typeface="Calibri" pitchFamily="34" charset="0"/>
                <a:cs typeface="Arial" charset="0"/>
              </a:rPr>
              <a:t>del9p</a:t>
            </a:r>
            <a:r>
              <a:rPr lang="tr-TR" sz="1600" dirty="0">
                <a:latin typeface="Calibri" pitchFamily="34" charset="0"/>
                <a:cs typeface="Arial" charset="0"/>
              </a:rPr>
              <a:t>, </a:t>
            </a:r>
            <a:r>
              <a:rPr lang="tr-TR" sz="1600" dirty="0" smtClean="0">
                <a:latin typeface="Calibri" pitchFamily="34" charset="0"/>
                <a:cs typeface="Arial" charset="0"/>
              </a:rPr>
              <a:t>del10</a:t>
            </a:r>
          </a:p>
          <a:p>
            <a:pPr>
              <a:buFont typeface="Wingdings" pitchFamily="2" charset="2"/>
              <a:buChar char="Ø"/>
            </a:pPr>
            <a:r>
              <a:rPr lang="tr-TR" sz="1600" dirty="0" err="1" smtClean="0">
                <a:latin typeface="Calibri" pitchFamily="34" charset="0"/>
                <a:cs typeface="Arial" charset="0"/>
              </a:rPr>
              <a:t>Ovotestiküler</a:t>
            </a:r>
            <a:r>
              <a:rPr lang="tr-TR" sz="1600" dirty="0" smtClean="0">
                <a:latin typeface="Calibri" pitchFamily="34" charset="0"/>
                <a:cs typeface="Arial" charset="0"/>
              </a:rPr>
              <a:t> sendrom</a:t>
            </a:r>
            <a:endParaRPr lang="tr-TR" sz="1600" dirty="0">
              <a:latin typeface="Calibri" pitchFamily="34" charset="0"/>
              <a:cs typeface="Arial" charset="0"/>
            </a:endParaRPr>
          </a:p>
        </p:txBody>
      </p:sp>
      <p:sp>
        <p:nvSpPr>
          <p:cNvPr id="13329" name="37 Dikdörtgen"/>
          <p:cNvSpPr>
            <a:spLocks noChangeArrowheads="1"/>
          </p:cNvSpPr>
          <p:nvPr/>
        </p:nvSpPr>
        <p:spPr bwMode="auto">
          <a:xfrm>
            <a:off x="1692275" y="2781300"/>
            <a:ext cx="1428750" cy="1322388"/>
          </a:xfrm>
          <a:prstGeom prst="rect">
            <a:avLst/>
          </a:prstGeom>
          <a:noFill/>
          <a:ln w="12700">
            <a:solidFill>
              <a:schemeClr val="tx1"/>
            </a:solidFill>
            <a:miter lim="800000"/>
            <a:headEnd/>
            <a:tailEnd/>
          </a:ln>
        </p:spPr>
        <p:txBody>
          <a:bodyPr>
            <a:spAutoFit/>
          </a:bodyPr>
          <a:lstStyle/>
          <a:p>
            <a:pPr algn="ctr"/>
            <a:r>
              <a:rPr lang="tr-TR" sz="1600" b="1">
                <a:latin typeface="Calibri" pitchFamily="34" charset="0"/>
                <a:cs typeface="Arial" charset="0"/>
              </a:rPr>
              <a:t>Sendromik</a:t>
            </a:r>
          </a:p>
          <a:p>
            <a:r>
              <a:rPr lang="tr-TR" sz="1600">
                <a:latin typeface="Calibri" pitchFamily="34" charset="0"/>
                <a:cs typeface="Arial" charset="0"/>
              </a:rPr>
              <a:t>*ATRX mut.</a:t>
            </a:r>
          </a:p>
          <a:p>
            <a:r>
              <a:rPr lang="tr-TR" sz="1600">
                <a:latin typeface="Calibri" pitchFamily="34" charset="0"/>
                <a:cs typeface="Arial" charset="0"/>
              </a:rPr>
              <a:t>*SOX9 mut.</a:t>
            </a:r>
          </a:p>
          <a:p>
            <a:r>
              <a:rPr lang="tr-TR" sz="1600">
                <a:latin typeface="Calibri" pitchFamily="34" charset="0"/>
                <a:cs typeface="Arial" charset="0"/>
              </a:rPr>
              <a:t>*WT1 mut.</a:t>
            </a:r>
          </a:p>
          <a:p>
            <a:endParaRPr lang="tr-TR" sz="1600">
              <a:latin typeface="Calibri" pitchFamily="34" charset="0"/>
              <a:cs typeface="Arial" charset="0"/>
            </a:endParaRPr>
          </a:p>
        </p:txBody>
      </p:sp>
      <p:sp>
        <p:nvSpPr>
          <p:cNvPr id="13330" name="39 Dikdörtgen"/>
          <p:cNvSpPr>
            <a:spLocks noChangeArrowheads="1"/>
          </p:cNvSpPr>
          <p:nvPr/>
        </p:nvSpPr>
        <p:spPr bwMode="auto">
          <a:xfrm>
            <a:off x="2484438" y="2133600"/>
            <a:ext cx="1311275" cy="584200"/>
          </a:xfrm>
          <a:prstGeom prst="rect">
            <a:avLst/>
          </a:prstGeom>
          <a:noFill/>
          <a:ln w="12700">
            <a:solidFill>
              <a:schemeClr val="tx1"/>
            </a:solidFill>
            <a:miter lim="800000"/>
            <a:headEnd/>
            <a:tailEnd/>
          </a:ln>
        </p:spPr>
        <p:txBody>
          <a:bodyPr wrap="none">
            <a:spAutoFit/>
          </a:bodyPr>
          <a:lstStyle/>
          <a:p>
            <a:pPr algn="ctr"/>
            <a:r>
              <a:rPr lang="tr-TR" sz="1600">
                <a:latin typeface="Calibri" pitchFamily="34" charset="0"/>
                <a:cs typeface="Arial" charset="0"/>
              </a:rPr>
              <a:t>PMDS</a:t>
            </a:r>
          </a:p>
          <a:p>
            <a:pPr algn="ctr"/>
            <a:r>
              <a:rPr lang="tr-TR" sz="1600">
                <a:latin typeface="Calibri" pitchFamily="34" charset="0"/>
                <a:cs typeface="Arial" charset="0"/>
              </a:rPr>
              <a:t>AMH / AMHR</a:t>
            </a:r>
          </a:p>
        </p:txBody>
      </p:sp>
      <p:sp>
        <p:nvSpPr>
          <p:cNvPr id="23" name="22 Sol Ok"/>
          <p:cNvSpPr/>
          <p:nvPr/>
        </p:nvSpPr>
        <p:spPr>
          <a:xfrm>
            <a:off x="2339975" y="1125538"/>
            <a:ext cx="214313" cy="1428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332" name="23 Dikdörtgen"/>
          <p:cNvSpPr>
            <a:spLocks noChangeArrowheads="1"/>
          </p:cNvSpPr>
          <p:nvPr/>
        </p:nvSpPr>
        <p:spPr bwMode="auto">
          <a:xfrm>
            <a:off x="5292725" y="2060575"/>
            <a:ext cx="792163" cy="338138"/>
          </a:xfrm>
          <a:prstGeom prst="rect">
            <a:avLst/>
          </a:prstGeom>
          <a:noFill/>
          <a:ln w="12700">
            <a:solidFill>
              <a:schemeClr val="tx1"/>
            </a:solidFill>
            <a:miter lim="800000"/>
            <a:headEnd/>
            <a:tailEnd/>
          </a:ln>
        </p:spPr>
        <p:txBody>
          <a:bodyPr wrap="none">
            <a:spAutoFit/>
          </a:bodyPr>
          <a:lstStyle/>
          <a:p>
            <a:r>
              <a:rPr lang="tr-TR" sz="1600">
                <a:latin typeface="Calibri" pitchFamily="34" charset="0"/>
                <a:cs typeface="Arial" charset="0"/>
              </a:rPr>
              <a:t>LH/FSH</a:t>
            </a:r>
          </a:p>
        </p:txBody>
      </p:sp>
      <p:sp>
        <p:nvSpPr>
          <p:cNvPr id="13333" name="25 Dikdörtgen"/>
          <p:cNvSpPr>
            <a:spLocks noChangeArrowheads="1"/>
          </p:cNvSpPr>
          <p:nvPr/>
        </p:nvSpPr>
        <p:spPr bwMode="auto">
          <a:xfrm>
            <a:off x="4427538" y="2708275"/>
            <a:ext cx="1022350" cy="349250"/>
          </a:xfrm>
          <a:prstGeom prst="rect">
            <a:avLst/>
          </a:prstGeom>
          <a:solidFill>
            <a:schemeClr val="bg1"/>
          </a:solidFill>
          <a:ln w="12700">
            <a:solidFill>
              <a:schemeClr val="tx1"/>
            </a:solidFill>
            <a:miter lim="800000"/>
            <a:headEnd/>
            <a:tailEnd/>
          </a:ln>
        </p:spPr>
        <p:txBody>
          <a:bodyPr wrap="none">
            <a:spAutoFit/>
          </a:bodyPr>
          <a:lstStyle/>
          <a:p>
            <a:r>
              <a:rPr lang="tr-TR" sz="1600">
                <a:latin typeface="Calibri" pitchFamily="34" charset="0"/>
                <a:cs typeface="Arial" charset="0"/>
              </a:rPr>
              <a:t>N/ Yüksek</a:t>
            </a:r>
          </a:p>
        </p:txBody>
      </p:sp>
      <p:sp>
        <p:nvSpPr>
          <p:cNvPr id="13334" name="26 Dikdörtgen"/>
          <p:cNvSpPr>
            <a:spLocks noChangeArrowheads="1"/>
          </p:cNvSpPr>
          <p:nvPr/>
        </p:nvSpPr>
        <p:spPr bwMode="auto">
          <a:xfrm>
            <a:off x="5651500" y="2708275"/>
            <a:ext cx="957263" cy="339725"/>
          </a:xfrm>
          <a:prstGeom prst="rect">
            <a:avLst/>
          </a:prstGeom>
          <a:noFill/>
          <a:ln w="12700">
            <a:solidFill>
              <a:schemeClr val="tx1"/>
            </a:solidFill>
            <a:miter lim="800000"/>
            <a:headEnd/>
            <a:tailEnd/>
          </a:ln>
        </p:spPr>
        <p:txBody>
          <a:bodyPr wrap="none">
            <a:spAutoFit/>
          </a:bodyPr>
          <a:lstStyle/>
          <a:p>
            <a:r>
              <a:rPr lang="tr-TR" sz="1600">
                <a:latin typeface="Calibri" pitchFamily="34" charset="0"/>
                <a:cs typeface="Arial" charset="0"/>
              </a:rPr>
              <a:t>N/ Düşük</a:t>
            </a:r>
          </a:p>
        </p:txBody>
      </p:sp>
      <p:sp>
        <p:nvSpPr>
          <p:cNvPr id="13335" name="27 Dikdörtgen"/>
          <p:cNvSpPr>
            <a:spLocks noChangeArrowheads="1"/>
          </p:cNvSpPr>
          <p:nvPr/>
        </p:nvSpPr>
        <p:spPr bwMode="auto">
          <a:xfrm>
            <a:off x="3348038" y="3284538"/>
            <a:ext cx="1633537" cy="1019175"/>
          </a:xfrm>
          <a:prstGeom prst="rect">
            <a:avLst/>
          </a:prstGeom>
          <a:noFill/>
          <a:ln w="12700">
            <a:solidFill>
              <a:schemeClr val="tx1"/>
            </a:solidFill>
            <a:miter lim="800000"/>
            <a:headEnd/>
            <a:tailEnd/>
          </a:ln>
        </p:spPr>
        <p:txBody>
          <a:bodyPr>
            <a:spAutoFit/>
          </a:bodyPr>
          <a:lstStyle/>
          <a:p>
            <a:r>
              <a:rPr lang="tr-TR" sz="2000" b="1">
                <a:latin typeface="Calibri" pitchFamily="34" charset="0"/>
                <a:cs typeface="Arial" charset="0"/>
              </a:rPr>
              <a:t>Testosteron </a:t>
            </a:r>
          </a:p>
          <a:p>
            <a:r>
              <a:rPr lang="tr-TR" sz="2000" b="1">
                <a:latin typeface="Calibri" pitchFamily="34" charset="0"/>
                <a:cs typeface="Arial" charset="0"/>
              </a:rPr>
              <a:t>üretiminde </a:t>
            </a:r>
          </a:p>
          <a:p>
            <a:r>
              <a:rPr lang="tr-TR" sz="2000" b="1">
                <a:latin typeface="Calibri" pitchFamily="34" charset="0"/>
                <a:cs typeface="Arial" charset="0"/>
              </a:rPr>
              <a:t>azalma</a:t>
            </a:r>
          </a:p>
        </p:txBody>
      </p:sp>
      <p:sp>
        <p:nvSpPr>
          <p:cNvPr id="13336" name="29 Dikdörtgen"/>
          <p:cNvSpPr>
            <a:spLocks noChangeArrowheads="1"/>
          </p:cNvSpPr>
          <p:nvPr/>
        </p:nvSpPr>
        <p:spPr bwMode="auto">
          <a:xfrm>
            <a:off x="5219700" y="3284538"/>
            <a:ext cx="1735138" cy="585787"/>
          </a:xfrm>
          <a:prstGeom prst="rect">
            <a:avLst/>
          </a:prstGeom>
          <a:noFill/>
          <a:ln w="12700">
            <a:solidFill>
              <a:schemeClr val="tx1"/>
            </a:solidFill>
            <a:miter lim="800000"/>
            <a:headEnd/>
            <a:tailEnd/>
          </a:ln>
        </p:spPr>
        <p:txBody>
          <a:bodyPr wrap="none">
            <a:spAutoFit/>
          </a:bodyPr>
          <a:lstStyle/>
          <a:p>
            <a:r>
              <a:rPr lang="tr-TR" sz="1600" b="1">
                <a:latin typeface="Calibri" pitchFamily="34" charset="0"/>
                <a:cs typeface="Arial" charset="0"/>
              </a:rPr>
              <a:t>Hipogonadotropik</a:t>
            </a:r>
          </a:p>
          <a:p>
            <a:r>
              <a:rPr lang="tr-TR" sz="1600" b="1">
                <a:latin typeface="Calibri" pitchFamily="34" charset="0"/>
                <a:cs typeface="Arial" charset="0"/>
              </a:rPr>
              <a:t>hipogonadizm</a:t>
            </a:r>
          </a:p>
        </p:txBody>
      </p:sp>
      <p:sp>
        <p:nvSpPr>
          <p:cNvPr id="13337" name="31 Dikdörtgen"/>
          <p:cNvSpPr>
            <a:spLocks noChangeArrowheads="1"/>
          </p:cNvSpPr>
          <p:nvPr/>
        </p:nvSpPr>
        <p:spPr bwMode="auto">
          <a:xfrm>
            <a:off x="1428728" y="4643445"/>
            <a:ext cx="3790972" cy="2031325"/>
          </a:xfrm>
          <a:prstGeom prst="rect">
            <a:avLst/>
          </a:prstGeom>
          <a:noFill/>
          <a:ln w="12700">
            <a:solidFill>
              <a:schemeClr val="tx1"/>
            </a:solidFill>
            <a:miter lim="800000"/>
            <a:headEnd/>
            <a:tailEnd/>
          </a:ln>
        </p:spPr>
        <p:txBody>
          <a:bodyPr wrap="square">
            <a:spAutoFit/>
          </a:bodyPr>
          <a:lstStyle/>
          <a:p>
            <a:r>
              <a:rPr lang="tr-TR" dirty="0">
                <a:latin typeface="Calibri" pitchFamily="34" charset="0"/>
                <a:cs typeface="Arial" charset="0"/>
              </a:rPr>
              <a:t>*</a:t>
            </a:r>
            <a:r>
              <a:rPr lang="tr-TR" b="1" dirty="0" err="1">
                <a:latin typeface="Calibri" pitchFamily="34" charset="0"/>
                <a:cs typeface="Arial" charset="0"/>
              </a:rPr>
              <a:t>Konjenital</a:t>
            </a:r>
            <a:r>
              <a:rPr lang="tr-TR" b="1" dirty="0">
                <a:latin typeface="Calibri" pitchFamily="34" charset="0"/>
                <a:cs typeface="Arial" charset="0"/>
              </a:rPr>
              <a:t>  Adrenal </a:t>
            </a:r>
            <a:r>
              <a:rPr lang="tr-TR" b="1" dirty="0" err="1">
                <a:latin typeface="Calibri" pitchFamily="34" charset="0"/>
                <a:cs typeface="Arial" charset="0"/>
              </a:rPr>
              <a:t>Hiperplazi</a:t>
            </a:r>
            <a:endParaRPr lang="tr-TR" b="1" dirty="0">
              <a:latin typeface="Calibri" pitchFamily="34" charset="0"/>
              <a:cs typeface="Arial" charset="0"/>
            </a:endParaRPr>
          </a:p>
          <a:p>
            <a:r>
              <a:rPr lang="tr-TR" dirty="0">
                <a:latin typeface="Calibri" pitchFamily="34" charset="0"/>
                <a:cs typeface="Arial" charset="0"/>
              </a:rPr>
              <a:t> </a:t>
            </a:r>
            <a:r>
              <a:rPr lang="tr-TR" dirty="0">
                <a:cs typeface="Arial" charset="0"/>
              </a:rPr>
              <a:t> </a:t>
            </a:r>
            <a:r>
              <a:rPr lang="tr-TR" dirty="0">
                <a:latin typeface="Calibri" pitchFamily="34" charset="0"/>
                <a:cs typeface="Arial" charset="0"/>
              </a:rPr>
              <a:t>CYP17</a:t>
            </a:r>
            <a:r>
              <a:rPr lang="tr-TR" dirty="0">
                <a:cs typeface="Arial" charset="0"/>
              </a:rPr>
              <a:t>                </a:t>
            </a:r>
            <a:r>
              <a:rPr lang="tr-TR" dirty="0">
                <a:latin typeface="Calibri" pitchFamily="34" charset="0"/>
                <a:cs typeface="Arial" charset="0"/>
              </a:rPr>
              <a:t>3B</a:t>
            </a:r>
            <a:r>
              <a:rPr lang="tr-TR" dirty="0">
                <a:cs typeface="Arial" charset="0"/>
              </a:rPr>
              <a:t> </a:t>
            </a:r>
            <a:r>
              <a:rPr lang="tr-TR" dirty="0">
                <a:latin typeface="Calibri" pitchFamily="34" charset="0"/>
                <a:cs typeface="Arial" charset="0"/>
              </a:rPr>
              <a:t>HSD</a:t>
            </a:r>
            <a:r>
              <a:rPr lang="tr-TR" dirty="0">
                <a:cs typeface="Arial" charset="0"/>
              </a:rPr>
              <a:t> </a:t>
            </a:r>
            <a:r>
              <a:rPr lang="tr-TR" dirty="0">
                <a:latin typeface="Calibri" pitchFamily="34" charset="0"/>
                <a:cs typeface="Arial" charset="0"/>
              </a:rPr>
              <a:t>2</a:t>
            </a:r>
            <a:r>
              <a:rPr lang="tr-TR" dirty="0">
                <a:cs typeface="Arial" charset="0"/>
              </a:rPr>
              <a:t>                </a:t>
            </a:r>
          </a:p>
          <a:p>
            <a:r>
              <a:rPr lang="tr-TR" dirty="0">
                <a:cs typeface="Arial" charset="0"/>
              </a:rPr>
              <a:t>  </a:t>
            </a:r>
            <a:r>
              <a:rPr lang="tr-TR" dirty="0">
                <a:latin typeface="Calibri" pitchFamily="34" charset="0"/>
                <a:cs typeface="Arial" charset="0"/>
              </a:rPr>
              <a:t>POR</a:t>
            </a:r>
            <a:r>
              <a:rPr lang="tr-TR" dirty="0">
                <a:cs typeface="Arial" charset="0"/>
              </a:rPr>
              <a:t>                   </a:t>
            </a:r>
            <a:r>
              <a:rPr lang="tr-TR" dirty="0">
                <a:latin typeface="Calibri" pitchFamily="34" charset="0"/>
                <a:cs typeface="Arial" charset="0"/>
              </a:rPr>
              <a:t>17B</a:t>
            </a:r>
            <a:r>
              <a:rPr lang="tr-TR" dirty="0">
                <a:cs typeface="Arial" charset="0"/>
              </a:rPr>
              <a:t> </a:t>
            </a:r>
            <a:r>
              <a:rPr lang="tr-TR" dirty="0">
                <a:latin typeface="Calibri" pitchFamily="34" charset="0"/>
                <a:cs typeface="Arial" charset="0"/>
              </a:rPr>
              <a:t>HSD3</a:t>
            </a:r>
          </a:p>
          <a:p>
            <a:r>
              <a:rPr lang="tr-TR" dirty="0">
                <a:latin typeface="Calibri" pitchFamily="34" charset="0"/>
                <a:cs typeface="Arial" charset="0"/>
              </a:rPr>
              <a:t>*</a:t>
            </a:r>
            <a:r>
              <a:rPr lang="tr-TR" b="1" dirty="0" err="1">
                <a:latin typeface="Calibri" pitchFamily="34" charset="0"/>
                <a:cs typeface="Arial" charset="0"/>
              </a:rPr>
              <a:t>Lipoid</a:t>
            </a:r>
            <a:r>
              <a:rPr lang="tr-TR" b="1" dirty="0">
                <a:latin typeface="Calibri" pitchFamily="34" charset="0"/>
                <a:cs typeface="Arial" charset="0"/>
              </a:rPr>
              <a:t> </a:t>
            </a:r>
            <a:r>
              <a:rPr lang="tr-TR" b="1" dirty="0" err="1">
                <a:latin typeface="Calibri" pitchFamily="34" charset="0"/>
                <a:cs typeface="Arial" charset="0"/>
              </a:rPr>
              <a:t>Konj</a:t>
            </a:r>
            <a:r>
              <a:rPr lang="tr-TR" b="1" dirty="0">
                <a:latin typeface="Calibri" pitchFamily="34" charset="0"/>
                <a:cs typeface="Arial" charset="0"/>
              </a:rPr>
              <a:t>. Adrenal </a:t>
            </a:r>
            <a:r>
              <a:rPr lang="tr-TR" b="1" dirty="0" err="1">
                <a:latin typeface="Calibri" pitchFamily="34" charset="0"/>
                <a:cs typeface="Arial" charset="0"/>
              </a:rPr>
              <a:t>Hiperplazi</a:t>
            </a:r>
            <a:endParaRPr lang="tr-TR" b="1" dirty="0">
              <a:latin typeface="Calibri" pitchFamily="34" charset="0"/>
              <a:cs typeface="Arial" charset="0"/>
            </a:endParaRPr>
          </a:p>
          <a:p>
            <a:r>
              <a:rPr lang="tr-TR" dirty="0">
                <a:latin typeface="Calibri" pitchFamily="34" charset="0"/>
                <a:cs typeface="Arial" charset="0"/>
              </a:rPr>
              <a:t>   </a:t>
            </a:r>
            <a:r>
              <a:rPr lang="tr-TR" dirty="0" err="1">
                <a:latin typeface="Calibri" pitchFamily="34" charset="0"/>
                <a:cs typeface="Arial" charset="0"/>
              </a:rPr>
              <a:t>StAR</a:t>
            </a:r>
            <a:r>
              <a:rPr lang="tr-TR" dirty="0">
                <a:latin typeface="Calibri" pitchFamily="34" charset="0"/>
                <a:cs typeface="Arial" charset="0"/>
              </a:rPr>
              <a:t>,CYP11A1</a:t>
            </a:r>
          </a:p>
          <a:p>
            <a:r>
              <a:rPr lang="tr-TR" dirty="0">
                <a:latin typeface="Calibri" pitchFamily="34" charset="0"/>
                <a:cs typeface="Arial" charset="0"/>
              </a:rPr>
              <a:t>*</a:t>
            </a:r>
            <a:r>
              <a:rPr lang="tr-TR" b="1" dirty="0" err="1">
                <a:latin typeface="Calibri" pitchFamily="34" charset="0"/>
                <a:cs typeface="Arial" charset="0"/>
              </a:rPr>
              <a:t>Leydig</a:t>
            </a:r>
            <a:r>
              <a:rPr lang="tr-TR" b="1" dirty="0">
                <a:latin typeface="Calibri" pitchFamily="34" charset="0"/>
                <a:cs typeface="Arial" charset="0"/>
              </a:rPr>
              <a:t>  Hücre  </a:t>
            </a:r>
            <a:r>
              <a:rPr lang="tr-TR" b="1" dirty="0" err="1">
                <a:latin typeface="Calibri" pitchFamily="34" charset="0"/>
                <a:cs typeface="Arial" charset="0"/>
              </a:rPr>
              <a:t>Hipoplazisi</a:t>
            </a:r>
            <a:endParaRPr lang="tr-TR" b="1" dirty="0">
              <a:latin typeface="Calibri" pitchFamily="34" charset="0"/>
              <a:cs typeface="Arial" charset="0"/>
            </a:endParaRPr>
          </a:p>
          <a:p>
            <a:r>
              <a:rPr lang="tr-TR" dirty="0">
                <a:latin typeface="Calibri" pitchFamily="34" charset="0"/>
                <a:cs typeface="Arial" charset="0"/>
              </a:rPr>
              <a:t>   LHC GR</a:t>
            </a:r>
          </a:p>
        </p:txBody>
      </p:sp>
      <p:sp>
        <p:nvSpPr>
          <p:cNvPr id="13338" name="33 Dikdörtgen"/>
          <p:cNvSpPr>
            <a:spLocks noChangeArrowheads="1"/>
          </p:cNvSpPr>
          <p:nvPr/>
        </p:nvSpPr>
        <p:spPr bwMode="auto">
          <a:xfrm>
            <a:off x="5292725" y="4149725"/>
            <a:ext cx="1697038" cy="1230313"/>
          </a:xfrm>
          <a:prstGeom prst="rect">
            <a:avLst/>
          </a:prstGeom>
          <a:noFill/>
          <a:ln w="12700">
            <a:solidFill>
              <a:schemeClr val="tx1"/>
            </a:solidFill>
            <a:miter lim="800000"/>
            <a:headEnd/>
            <a:tailEnd/>
          </a:ln>
        </p:spPr>
        <p:txBody>
          <a:bodyPr wrap="none">
            <a:spAutoFit/>
          </a:bodyPr>
          <a:lstStyle/>
          <a:p>
            <a:r>
              <a:rPr lang="tr-TR">
                <a:latin typeface="Calibri" pitchFamily="34" charset="0"/>
                <a:cs typeface="Arial" charset="0"/>
              </a:rPr>
              <a:t>*</a:t>
            </a:r>
            <a:r>
              <a:rPr lang="tr-TR" sz="1400" b="1">
                <a:latin typeface="Calibri" pitchFamily="34" charset="0"/>
                <a:cs typeface="Arial" charset="0"/>
              </a:rPr>
              <a:t>Kallman sendromu</a:t>
            </a:r>
          </a:p>
          <a:p>
            <a:endParaRPr lang="tr-TR" sz="1400">
              <a:latin typeface="Calibri" pitchFamily="34" charset="0"/>
              <a:cs typeface="Arial" charset="0"/>
            </a:endParaRPr>
          </a:p>
          <a:p>
            <a:r>
              <a:rPr lang="tr-TR" sz="1400">
                <a:latin typeface="Calibri" pitchFamily="34" charset="0"/>
                <a:cs typeface="Arial" charset="0"/>
              </a:rPr>
              <a:t>*</a:t>
            </a:r>
            <a:r>
              <a:rPr lang="tr-TR" sz="1400" b="1">
                <a:latin typeface="Calibri" pitchFamily="34" charset="0"/>
                <a:cs typeface="Arial" charset="0"/>
              </a:rPr>
              <a:t>Panhipopituitarizm</a:t>
            </a:r>
          </a:p>
          <a:p>
            <a:endParaRPr lang="tr-TR" sz="1400">
              <a:latin typeface="Calibri" pitchFamily="34" charset="0"/>
              <a:cs typeface="Arial" charset="0"/>
            </a:endParaRPr>
          </a:p>
          <a:p>
            <a:r>
              <a:rPr lang="tr-TR" sz="1400">
                <a:latin typeface="Calibri" pitchFamily="34" charset="0"/>
                <a:cs typeface="Arial" charset="0"/>
              </a:rPr>
              <a:t>*</a:t>
            </a:r>
            <a:r>
              <a:rPr lang="tr-TR" sz="1400" b="1">
                <a:latin typeface="Calibri" pitchFamily="34" charset="0"/>
                <a:cs typeface="Arial" charset="0"/>
              </a:rPr>
              <a:t>İzole LH eksikliği</a:t>
            </a:r>
            <a:endParaRPr lang="tr-TR" b="1">
              <a:latin typeface="Calibri" pitchFamily="34" charset="0"/>
              <a:cs typeface="Arial" charset="0"/>
            </a:endParaRPr>
          </a:p>
        </p:txBody>
      </p:sp>
      <p:sp>
        <p:nvSpPr>
          <p:cNvPr id="13339" name="34 Dikdörtgen"/>
          <p:cNvSpPr>
            <a:spLocks noChangeArrowheads="1"/>
          </p:cNvSpPr>
          <p:nvPr/>
        </p:nvSpPr>
        <p:spPr bwMode="auto">
          <a:xfrm>
            <a:off x="7019925" y="1989138"/>
            <a:ext cx="1981200" cy="2585323"/>
          </a:xfrm>
          <a:prstGeom prst="rect">
            <a:avLst/>
          </a:prstGeom>
          <a:noFill/>
          <a:ln w="12700">
            <a:solidFill>
              <a:schemeClr val="tx1"/>
            </a:solidFill>
            <a:miter lim="800000"/>
            <a:headEnd/>
            <a:tailEnd/>
          </a:ln>
        </p:spPr>
        <p:txBody>
          <a:bodyPr>
            <a:spAutoFit/>
          </a:bodyPr>
          <a:lstStyle/>
          <a:p>
            <a:r>
              <a:rPr lang="tr-TR" sz="1400" dirty="0">
                <a:latin typeface="Calibri" pitchFamily="34" charset="0"/>
                <a:cs typeface="Arial" charset="0"/>
              </a:rPr>
              <a:t>*</a:t>
            </a:r>
            <a:r>
              <a:rPr lang="tr-TR" sz="1400" b="1" dirty="0">
                <a:latin typeface="Calibri" pitchFamily="34" charset="0"/>
                <a:cs typeface="Arial" charset="0"/>
              </a:rPr>
              <a:t>5 </a:t>
            </a:r>
            <a:r>
              <a:rPr lang="el-GR" sz="1400" b="1" dirty="0">
                <a:latin typeface="Calibri" pitchFamily="34" charset="0"/>
                <a:cs typeface="Arial" charset="0"/>
              </a:rPr>
              <a:t>α</a:t>
            </a:r>
            <a:r>
              <a:rPr lang="tr-TR" sz="1400" b="1" dirty="0">
                <a:latin typeface="Calibri" pitchFamily="34" charset="0"/>
                <a:cs typeface="Arial" charset="0"/>
              </a:rPr>
              <a:t> </a:t>
            </a:r>
            <a:r>
              <a:rPr lang="tr-TR" sz="1400" b="1" dirty="0" err="1">
                <a:latin typeface="Calibri" pitchFamily="34" charset="0"/>
                <a:cs typeface="Arial" charset="0"/>
              </a:rPr>
              <a:t>redüktaz</a:t>
            </a:r>
            <a:r>
              <a:rPr lang="tr-TR" sz="1400" b="1" dirty="0">
                <a:latin typeface="Calibri" pitchFamily="34" charset="0"/>
                <a:cs typeface="Arial" charset="0"/>
              </a:rPr>
              <a:t> eksikliği</a:t>
            </a:r>
          </a:p>
          <a:p>
            <a:r>
              <a:rPr lang="tr-TR" sz="1400" dirty="0">
                <a:latin typeface="Calibri" pitchFamily="34" charset="0"/>
                <a:cs typeface="Arial" charset="0"/>
              </a:rPr>
              <a:t>   SRD5A1</a:t>
            </a:r>
          </a:p>
          <a:p>
            <a:endParaRPr lang="tr-TR" sz="1400" dirty="0">
              <a:latin typeface="Calibri" pitchFamily="34" charset="0"/>
              <a:cs typeface="Arial" charset="0"/>
            </a:endParaRPr>
          </a:p>
          <a:p>
            <a:r>
              <a:rPr lang="tr-TR" sz="1400" dirty="0">
                <a:latin typeface="Calibri" pitchFamily="34" charset="0"/>
                <a:cs typeface="Arial" charset="0"/>
              </a:rPr>
              <a:t>*</a:t>
            </a:r>
            <a:r>
              <a:rPr lang="tr-TR" sz="1400" b="1" dirty="0" err="1">
                <a:latin typeface="Calibri" pitchFamily="34" charset="0"/>
                <a:cs typeface="Arial" charset="0"/>
              </a:rPr>
              <a:t>Androjen</a:t>
            </a:r>
            <a:r>
              <a:rPr lang="tr-TR" sz="1400" b="1" dirty="0">
                <a:latin typeface="Calibri" pitchFamily="34" charset="0"/>
                <a:cs typeface="Arial" charset="0"/>
              </a:rPr>
              <a:t> Duyarsızlık </a:t>
            </a:r>
          </a:p>
          <a:p>
            <a:r>
              <a:rPr lang="tr-TR" sz="1400" b="1" dirty="0">
                <a:latin typeface="Calibri" pitchFamily="34" charset="0"/>
                <a:cs typeface="Arial" charset="0"/>
              </a:rPr>
              <a:t>   Sendromu </a:t>
            </a:r>
            <a:r>
              <a:rPr lang="tr-TR" sz="1400" dirty="0">
                <a:latin typeface="Calibri" pitchFamily="34" charset="0"/>
                <a:cs typeface="Arial" charset="0"/>
              </a:rPr>
              <a:t>(AR)</a:t>
            </a:r>
          </a:p>
          <a:p>
            <a:endParaRPr lang="tr-TR" sz="1400" dirty="0">
              <a:latin typeface="Calibri" pitchFamily="34" charset="0"/>
              <a:cs typeface="Arial" charset="0"/>
            </a:endParaRPr>
          </a:p>
          <a:p>
            <a:r>
              <a:rPr lang="tr-TR" sz="1400" dirty="0">
                <a:latin typeface="Calibri" pitchFamily="34" charset="0"/>
                <a:cs typeface="Arial" charset="0"/>
              </a:rPr>
              <a:t>*</a:t>
            </a:r>
            <a:r>
              <a:rPr lang="tr-TR" sz="1400" b="1" dirty="0">
                <a:latin typeface="Calibri" pitchFamily="34" charset="0"/>
                <a:cs typeface="Arial" charset="0"/>
              </a:rPr>
              <a:t>Gelişimsel </a:t>
            </a:r>
            <a:r>
              <a:rPr lang="tr-TR" sz="1400" b="1" dirty="0" err="1" smtClean="0">
                <a:latin typeface="Calibri" pitchFamily="34" charset="0"/>
                <a:cs typeface="Arial" charset="0"/>
              </a:rPr>
              <a:t>defektler</a:t>
            </a:r>
            <a:endParaRPr lang="tr-TR" sz="1200" dirty="0">
              <a:latin typeface="Calibri" pitchFamily="34" charset="0"/>
              <a:cs typeface="Arial" charset="0"/>
            </a:endParaRPr>
          </a:p>
          <a:p>
            <a:r>
              <a:rPr lang="tr-TR" sz="1200" dirty="0">
                <a:latin typeface="Calibri" pitchFamily="34" charset="0"/>
                <a:cs typeface="Arial" charset="0"/>
              </a:rPr>
              <a:t>    </a:t>
            </a:r>
            <a:r>
              <a:rPr lang="tr-TR" sz="1200" dirty="0" err="1">
                <a:latin typeface="Calibri" pitchFamily="34" charset="0"/>
                <a:cs typeface="Arial" charset="0"/>
              </a:rPr>
              <a:t>Afalia</a:t>
            </a:r>
            <a:endParaRPr lang="tr-TR" sz="1200" dirty="0">
              <a:latin typeface="Calibri" pitchFamily="34" charset="0"/>
              <a:cs typeface="Arial" charset="0"/>
            </a:endParaRPr>
          </a:p>
          <a:p>
            <a:r>
              <a:rPr lang="tr-TR" sz="1200" dirty="0">
                <a:latin typeface="Calibri" pitchFamily="34" charset="0"/>
                <a:cs typeface="Arial" charset="0"/>
              </a:rPr>
              <a:t>    </a:t>
            </a:r>
            <a:r>
              <a:rPr lang="tr-TR" sz="1200" dirty="0" err="1">
                <a:latin typeface="Calibri" pitchFamily="34" charset="0"/>
                <a:cs typeface="Arial" charset="0"/>
              </a:rPr>
              <a:t>Penoskrotal</a:t>
            </a:r>
            <a:r>
              <a:rPr lang="tr-TR" sz="1200" dirty="0">
                <a:latin typeface="Calibri" pitchFamily="34" charset="0"/>
                <a:cs typeface="Arial" charset="0"/>
              </a:rPr>
              <a:t> </a:t>
            </a:r>
            <a:r>
              <a:rPr lang="tr-TR" sz="1200" dirty="0" err="1">
                <a:latin typeface="Calibri" pitchFamily="34" charset="0"/>
                <a:cs typeface="Arial" charset="0"/>
              </a:rPr>
              <a:t>inversiyon</a:t>
            </a:r>
            <a:endParaRPr lang="tr-TR" sz="1200" dirty="0">
              <a:latin typeface="Calibri" pitchFamily="34" charset="0"/>
              <a:cs typeface="Arial" charset="0"/>
            </a:endParaRPr>
          </a:p>
          <a:p>
            <a:endParaRPr lang="tr-TR" sz="1200" dirty="0">
              <a:cs typeface="Arial" charset="0"/>
            </a:endParaRPr>
          </a:p>
          <a:p>
            <a:r>
              <a:rPr lang="tr-TR" sz="1400" dirty="0">
                <a:cs typeface="Arial" charset="0"/>
              </a:rPr>
              <a:t>*</a:t>
            </a:r>
            <a:r>
              <a:rPr lang="tr-TR" sz="1400" b="1" dirty="0">
                <a:latin typeface="Calibri" pitchFamily="34" charset="0"/>
                <a:cs typeface="Arial" charset="0"/>
              </a:rPr>
              <a:t>SF1 mutasyonu</a:t>
            </a:r>
          </a:p>
          <a:p>
            <a:endParaRPr lang="tr-TR" sz="1400" dirty="0">
              <a:latin typeface="Calibri" pitchFamily="34" charset="0"/>
              <a:cs typeface="Arial" charset="0"/>
            </a:endParaRPr>
          </a:p>
        </p:txBody>
      </p:sp>
      <p:sp>
        <p:nvSpPr>
          <p:cNvPr id="47" name="46 Aşağı Ok"/>
          <p:cNvSpPr/>
          <p:nvPr/>
        </p:nvSpPr>
        <p:spPr>
          <a:xfrm>
            <a:off x="4067175" y="4292600"/>
            <a:ext cx="217488"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8" name="47 Aşağı Ok"/>
          <p:cNvSpPr/>
          <p:nvPr/>
        </p:nvSpPr>
        <p:spPr>
          <a:xfrm>
            <a:off x="1476375" y="1341438"/>
            <a:ext cx="214313"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9" name="48 Aşağı Ok"/>
          <p:cNvSpPr/>
          <p:nvPr/>
        </p:nvSpPr>
        <p:spPr>
          <a:xfrm>
            <a:off x="1979613" y="1341438"/>
            <a:ext cx="214312"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0" name="49 Aşağı Ok"/>
          <p:cNvSpPr/>
          <p:nvPr/>
        </p:nvSpPr>
        <p:spPr>
          <a:xfrm>
            <a:off x="1187450" y="1989138"/>
            <a:ext cx="215900"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1" name="50 Aşağı Ok"/>
          <p:cNvSpPr/>
          <p:nvPr/>
        </p:nvSpPr>
        <p:spPr>
          <a:xfrm>
            <a:off x="900113" y="2565400"/>
            <a:ext cx="215900" cy="214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3" name="52 Aşağı Ok"/>
          <p:cNvSpPr/>
          <p:nvPr/>
        </p:nvSpPr>
        <p:spPr>
          <a:xfrm>
            <a:off x="1979613" y="2565400"/>
            <a:ext cx="215900" cy="214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4" name="53 Aşağı Ok"/>
          <p:cNvSpPr/>
          <p:nvPr/>
        </p:nvSpPr>
        <p:spPr>
          <a:xfrm>
            <a:off x="2555875" y="1989138"/>
            <a:ext cx="214313"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5" name="54 Sağ Ok"/>
          <p:cNvSpPr/>
          <p:nvPr/>
        </p:nvSpPr>
        <p:spPr>
          <a:xfrm>
            <a:off x="5940425" y="1125538"/>
            <a:ext cx="214313"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6" name="55 Aşağı Ok"/>
          <p:cNvSpPr/>
          <p:nvPr/>
        </p:nvSpPr>
        <p:spPr>
          <a:xfrm>
            <a:off x="6227763" y="1341438"/>
            <a:ext cx="214312"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8" name="57 Aşağı Ok"/>
          <p:cNvSpPr/>
          <p:nvPr/>
        </p:nvSpPr>
        <p:spPr>
          <a:xfrm>
            <a:off x="7019925" y="1341438"/>
            <a:ext cx="214313"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9" name="58 Aşağı Ok"/>
          <p:cNvSpPr/>
          <p:nvPr/>
        </p:nvSpPr>
        <p:spPr>
          <a:xfrm>
            <a:off x="7308850" y="1844675"/>
            <a:ext cx="214313"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0" name="59 Aşağı Ok"/>
          <p:cNvSpPr/>
          <p:nvPr/>
        </p:nvSpPr>
        <p:spPr>
          <a:xfrm>
            <a:off x="5867400" y="1916113"/>
            <a:ext cx="214313"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1" name="60 Aşağı Ok"/>
          <p:cNvSpPr/>
          <p:nvPr/>
        </p:nvSpPr>
        <p:spPr>
          <a:xfrm>
            <a:off x="5724525" y="2420938"/>
            <a:ext cx="215900" cy="2143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2" name="61 Aşağı Ok"/>
          <p:cNvSpPr/>
          <p:nvPr/>
        </p:nvSpPr>
        <p:spPr>
          <a:xfrm>
            <a:off x="5219700" y="2420938"/>
            <a:ext cx="214313" cy="2143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3" name="62 Aşağı Ok"/>
          <p:cNvSpPr/>
          <p:nvPr/>
        </p:nvSpPr>
        <p:spPr>
          <a:xfrm>
            <a:off x="4427538" y="3068638"/>
            <a:ext cx="214312"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5" name="64 Aşağı Ok"/>
          <p:cNvSpPr/>
          <p:nvPr/>
        </p:nvSpPr>
        <p:spPr>
          <a:xfrm>
            <a:off x="5867400" y="3068638"/>
            <a:ext cx="217488"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6" name="65 Aşağı Ok"/>
          <p:cNvSpPr/>
          <p:nvPr/>
        </p:nvSpPr>
        <p:spPr>
          <a:xfrm>
            <a:off x="6011863" y="3860800"/>
            <a:ext cx="215900" cy="2873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357" name="Oval 53"/>
          <p:cNvSpPr>
            <a:spLocks noChangeArrowheads="1"/>
          </p:cNvSpPr>
          <p:nvPr/>
        </p:nvSpPr>
        <p:spPr bwMode="auto">
          <a:xfrm>
            <a:off x="6786578" y="1928801"/>
            <a:ext cx="2160588" cy="1285885"/>
          </a:xfrm>
          <a:prstGeom prst="ellipse">
            <a:avLst/>
          </a:prstGeom>
          <a:noFill/>
          <a:ln w="38100">
            <a:solidFill>
              <a:srgbClr val="FF3300"/>
            </a:solidFill>
            <a:round/>
            <a:headEnd/>
            <a:tailEnd/>
          </a:ln>
        </p:spPr>
        <p:txBody>
          <a:bodyPr wrap="none" anchor="ctr"/>
          <a:lstStyle/>
          <a:p>
            <a:endParaRPr lang="tr-T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reeform 2"/>
          <p:cNvSpPr>
            <a:spLocks/>
          </p:cNvSpPr>
          <p:nvPr/>
        </p:nvSpPr>
        <p:spPr bwMode="auto">
          <a:xfrm>
            <a:off x="2270125" y="1214438"/>
            <a:ext cx="4740275" cy="2938462"/>
          </a:xfrm>
          <a:custGeom>
            <a:avLst/>
            <a:gdLst>
              <a:gd name="T0" fmla="*/ 0 w 2584"/>
              <a:gd name="T1" fmla="*/ 2147483647 h 1615"/>
              <a:gd name="T2" fmla="*/ 0 w 2584"/>
              <a:gd name="T3" fmla="*/ 2147483647 h 1615"/>
              <a:gd name="T4" fmla="*/ 2147483647 w 2584"/>
              <a:gd name="T5" fmla="*/ 2147483647 h 1615"/>
              <a:gd name="T6" fmla="*/ 2147483647 w 2584"/>
              <a:gd name="T7" fmla="*/ 2147483647 h 1615"/>
              <a:gd name="T8" fmla="*/ 2147483647 w 2584"/>
              <a:gd name="T9" fmla="*/ 0 h 1615"/>
              <a:gd name="T10" fmla="*/ 0 w 2584"/>
              <a:gd name="T11" fmla="*/ 2147483647 h 1615"/>
              <a:gd name="T12" fmla="*/ 0 60000 65536"/>
              <a:gd name="T13" fmla="*/ 0 60000 65536"/>
              <a:gd name="T14" fmla="*/ 0 60000 65536"/>
              <a:gd name="T15" fmla="*/ 0 60000 65536"/>
              <a:gd name="T16" fmla="*/ 0 60000 65536"/>
              <a:gd name="T17" fmla="*/ 0 60000 65536"/>
              <a:gd name="T18" fmla="*/ 0 w 2584"/>
              <a:gd name="T19" fmla="*/ 0 h 1615"/>
              <a:gd name="T20" fmla="*/ 2584 w 2584"/>
              <a:gd name="T21" fmla="*/ 1615 h 1615"/>
            </a:gdLst>
            <a:ahLst/>
            <a:cxnLst>
              <a:cxn ang="T12">
                <a:pos x="T0" y="T1"/>
              </a:cxn>
              <a:cxn ang="T13">
                <a:pos x="T2" y="T3"/>
              </a:cxn>
              <a:cxn ang="T14">
                <a:pos x="T4" y="T5"/>
              </a:cxn>
              <a:cxn ang="T15">
                <a:pos x="T6" y="T7"/>
              </a:cxn>
              <a:cxn ang="T16">
                <a:pos x="T8" y="T9"/>
              </a:cxn>
              <a:cxn ang="T17">
                <a:pos x="T10" y="T11"/>
              </a:cxn>
            </a:cxnLst>
            <a:rect l="T18" t="T19" r="T20" b="T21"/>
            <a:pathLst>
              <a:path w="2584" h="1615">
                <a:moveTo>
                  <a:pt x="0" y="9"/>
                </a:moveTo>
                <a:lnTo>
                  <a:pt x="0" y="1205"/>
                </a:lnTo>
                <a:lnTo>
                  <a:pt x="1266" y="1615"/>
                </a:lnTo>
                <a:lnTo>
                  <a:pt x="2584" y="1213"/>
                </a:lnTo>
                <a:lnTo>
                  <a:pt x="2584" y="0"/>
                </a:lnTo>
                <a:lnTo>
                  <a:pt x="0" y="9"/>
                </a:lnTo>
                <a:close/>
              </a:path>
            </a:pathLst>
          </a:custGeom>
          <a:gradFill rotWithShape="0">
            <a:gsLst>
              <a:gs pos="0">
                <a:srgbClr val="66CCFF"/>
              </a:gs>
              <a:gs pos="100000">
                <a:schemeClr val="bg1"/>
              </a:gs>
            </a:gsLst>
            <a:lin ang="5400000" scaled="1"/>
          </a:gradFill>
          <a:ln w="12700">
            <a:solidFill>
              <a:schemeClr val="tx1"/>
            </a:solidFill>
            <a:round/>
            <a:headEnd type="none" w="sm" len="sm"/>
            <a:tailEnd type="none" w="sm" len="sm"/>
          </a:ln>
        </p:spPr>
        <p:txBody>
          <a:bodyPr/>
          <a:lstStyle/>
          <a:p>
            <a:endParaRPr lang="tr-TR"/>
          </a:p>
        </p:txBody>
      </p:sp>
      <p:sp>
        <p:nvSpPr>
          <p:cNvPr id="62467" name="Text Box 3"/>
          <p:cNvSpPr txBox="1">
            <a:spLocks noChangeArrowheads="1"/>
          </p:cNvSpPr>
          <p:nvPr/>
        </p:nvSpPr>
        <p:spPr bwMode="auto">
          <a:xfrm>
            <a:off x="2262188" y="604838"/>
            <a:ext cx="4757737" cy="641350"/>
          </a:xfrm>
          <a:prstGeom prst="rect">
            <a:avLst/>
          </a:prstGeom>
          <a:solidFill>
            <a:schemeClr val="tx1"/>
          </a:solidFill>
          <a:ln w="12700">
            <a:noFill/>
            <a:miter lim="800000"/>
            <a:headEnd type="none" w="sm" len="sm"/>
            <a:tailEnd type="none" w="sm" len="sm"/>
          </a:ln>
          <a:effectLst/>
        </p:spPr>
        <p:txBody>
          <a:bodyPr>
            <a:spAutoFit/>
          </a:bodyPr>
          <a:lstStyle/>
          <a:p>
            <a:pPr algn="ctr" eaLnBrk="0" hangingPunct="0">
              <a:defRPr/>
            </a:pPr>
            <a:r>
              <a:rPr lang="tr-TR" sz="3600" b="1" i="1">
                <a:solidFill>
                  <a:srgbClr val="FFFF00"/>
                </a:solidFill>
              </a:rPr>
              <a:t>CEMİLE A..... 17 yaş</a:t>
            </a:r>
            <a:endParaRPr lang="en-US" sz="3600" b="1" i="1">
              <a:solidFill>
                <a:srgbClr val="FFFF00"/>
              </a:solidFill>
            </a:endParaRPr>
          </a:p>
        </p:txBody>
      </p:sp>
      <p:sp>
        <p:nvSpPr>
          <p:cNvPr id="61444" name="Text Box 4"/>
          <p:cNvSpPr txBox="1">
            <a:spLocks noChangeArrowheads="1"/>
          </p:cNvSpPr>
          <p:nvPr/>
        </p:nvSpPr>
        <p:spPr bwMode="auto">
          <a:xfrm>
            <a:off x="2490788" y="1206500"/>
            <a:ext cx="4502150" cy="2647950"/>
          </a:xfrm>
          <a:prstGeom prst="rect">
            <a:avLst/>
          </a:prstGeom>
          <a:noFill/>
          <a:ln w="12700">
            <a:noFill/>
            <a:miter lim="800000"/>
            <a:headEnd type="none" w="sm" len="sm"/>
            <a:tailEnd type="none" w="sm" len="sm"/>
          </a:ln>
        </p:spPr>
        <p:txBody>
          <a:bodyPr wrap="none">
            <a:spAutoFit/>
          </a:bodyPr>
          <a:lstStyle/>
          <a:p>
            <a:pPr algn="ctr" eaLnBrk="0" hangingPunct="0"/>
            <a:r>
              <a:rPr lang="tr-TR" sz="2400" b="1" i="1"/>
              <a:t>Pubertede virilizasyon (+) </a:t>
            </a:r>
            <a:br>
              <a:rPr lang="tr-TR" sz="2400" b="1" i="1"/>
            </a:br>
            <a:r>
              <a:rPr lang="tr-TR" sz="2400" b="1" i="1"/>
              <a:t>evlendirilmek istenmi,</a:t>
            </a:r>
          </a:p>
          <a:p>
            <a:pPr algn="ctr" eaLnBrk="0" hangingPunct="0"/>
            <a:r>
              <a:rPr lang="tr-TR" sz="2400" b="1" i="1"/>
              <a:t>PKK’ya katılmış,</a:t>
            </a:r>
          </a:p>
          <a:p>
            <a:pPr algn="ctr" eaLnBrk="0" hangingPunct="0"/>
            <a:r>
              <a:rPr lang="tr-TR" sz="2400" b="1" i="1"/>
              <a:t>İtirafcı olup devlete sığınmış.</a:t>
            </a:r>
          </a:p>
          <a:p>
            <a:pPr algn="ctr" eaLnBrk="0" hangingPunct="0"/>
            <a:r>
              <a:rPr lang="tr-TR" sz="2400" b="1" i="1"/>
              <a:t>Anne - baba kardeş çocukları.</a:t>
            </a:r>
          </a:p>
          <a:p>
            <a:pPr algn="ctr" eaLnBrk="0" hangingPunct="0"/>
            <a:r>
              <a:rPr lang="tr-TR" sz="2400" b="1" i="1"/>
              <a:t>Kız kadeşinde de benzer </a:t>
            </a:r>
            <a:br>
              <a:rPr lang="tr-TR" sz="2400" b="1" i="1"/>
            </a:br>
            <a:r>
              <a:rPr lang="tr-TR" sz="2400" b="1" i="1"/>
              <a:t>yakınmalar (+)</a:t>
            </a:r>
            <a:endParaRPr lang="en-US" sz="2400" b="1" i="1"/>
          </a:p>
        </p:txBody>
      </p:sp>
      <p:sp>
        <p:nvSpPr>
          <p:cNvPr id="61445" name="Text Box 5"/>
          <p:cNvSpPr txBox="1">
            <a:spLocks noChangeArrowheads="1"/>
          </p:cNvSpPr>
          <p:nvPr/>
        </p:nvSpPr>
        <p:spPr bwMode="auto">
          <a:xfrm>
            <a:off x="2776538" y="4306888"/>
            <a:ext cx="3207801" cy="2308324"/>
          </a:xfrm>
          <a:prstGeom prst="rect">
            <a:avLst/>
          </a:prstGeom>
          <a:noFill/>
          <a:ln w="12700">
            <a:noFill/>
            <a:miter lim="800000"/>
            <a:headEnd type="none" w="sm" len="sm"/>
            <a:tailEnd type="none" w="sm" len="sm"/>
          </a:ln>
        </p:spPr>
        <p:txBody>
          <a:bodyPr wrap="none">
            <a:spAutoFit/>
          </a:bodyPr>
          <a:lstStyle/>
          <a:p>
            <a:pPr algn="ctr" eaLnBrk="0" hangingPunct="0"/>
            <a:r>
              <a:rPr lang="tr-TR" sz="2400" b="1" i="1" dirty="0"/>
              <a:t>46, XY</a:t>
            </a:r>
          </a:p>
          <a:p>
            <a:pPr algn="ctr" eaLnBrk="0" hangingPunct="0"/>
            <a:r>
              <a:rPr lang="tr-TR" sz="2400" b="1" i="1" dirty="0" err="1"/>
              <a:t>Menarş</a:t>
            </a:r>
            <a:r>
              <a:rPr lang="tr-TR" sz="2400" b="1" i="1" dirty="0"/>
              <a:t>, </a:t>
            </a:r>
            <a:r>
              <a:rPr lang="tr-TR" sz="2400" b="1" i="1" dirty="0" err="1"/>
              <a:t>Telarş</a:t>
            </a:r>
            <a:r>
              <a:rPr lang="tr-TR" sz="2400" b="1" i="1" dirty="0"/>
              <a:t> yok</a:t>
            </a:r>
          </a:p>
          <a:p>
            <a:pPr algn="ctr" eaLnBrk="0" hangingPunct="0"/>
            <a:r>
              <a:rPr lang="tr-TR" sz="2400" b="1" i="1" dirty="0" err="1"/>
              <a:t>Biletaral</a:t>
            </a:r>
            <a:r>
              <a:rPr lang="tr-TR" sz="2400" b="1" i="1" dirty="0"/>
              <a:t> </a:t>
            </a:r>
            <a:r>
              <a:rPr lang="tr-TR" sz="2400" b="1" i="1" dirty="0" err="1"/>
              <a:t>Gonad</a:t>
            </a:r>
            <a:r>
              <a:rPr lang="tr-TR" sz="2400" b="1" i="1" dirty="0"/>
              <a:t> </a:t>
            </a:r>
            <a:r>
              <a:rPr lang="tr-TR" sz="2400" b="1" i="1" dirty="0" err="1"/>
              <a:t>Palpabl</a:t>
            </a:r>
            <a:endParaRPr lang="tr-TR" sz="2400" b="1" i="1" dirty="0"/>
          </a:p>
          <a:p>
            <a:pPr algn="ctr" eaLnBrk="0" hangingPunct="0"/>
            <a:r>
              <a:rPr lang="tr-TR" sz="2400" b="1" i="1" dirty="0" err="1"/>
              <a:t>Mikropenis</a:t>
            </a:r>
            <a:r>
              <a:rPr lang="tr-TR" sz="2400" b="1" i="1" dirty="0"/>
              <a:t> + PSH</a:t>
            </a:r>
          </a:p>
          <a:p>
            <a:pPr algn="ctr" eaLnBrk="0" hangingPunct="0"/>
            <a:r>
              <a:rPr lang="tr-TR" sz="2400" b="1" i="1" dirty="0"/>
              <a:t>BT         UT</a:t>
            </a:r>
          </a:p>
          <a:p>
            <a:pPr algn="ctr" eaLnBrk="0" hangingPunct="0"/>
            <a:r>
              <a:rPr lang="tr-TR" sz="2400" b="1" i="1" dirty="0">
                <a:solidFill>
                  <a:srgbClr val="FF0000"/>
                </a:solidFill>
              </a:rPr>
              <a:t>46,XY CGB    </a:t>
            </a:r>
            <a:endParaRPr lang="en-US" sz="2400" b="1" i="1" dirty="0">
              <a:solidFill>
                <a:srgbClr val="FF0000"/>
              </a:solidFill>
            </a:endParaRPr>
          </a:p>
        </p:txBody>
      </p:sp>
      <p:sp>
        <p:nvSpPr>
          <p:cNvPr id="61446" name="Line 6"/>
          <p:cNvSpPr>
            <a:spLocks noChangeShapeType="1"/>
          </p:cNvSpPr>
          <p:nvPr/>
        </p:nvSpPr>
        <p:spPr bwMode="auto">
          <a:xfrm flipV="1">
            <a:off x="4249738" y="5846763"/>
            <a:ext cx="166687" cy="234950"/>
          </a:xfrm>
          <a:prstGeom prst="line">
            <a:avLst/>
          </a:prstGeom>
          <a:noFill/>
          <a:ln w="38100">
            <a:solidFill>
              <a:schemeClr val="tx1"/>
            </a:solidFill>
            <a:round/>
            <a:headEnd type="none" w="sm" len="sm"/>
            <a:tailEnd type="triangle" w="sm" len="sm"/>
          </a:ln>
        </p:spPr>
        <p:txBody>
          <a:bodyPr/>
          <a:lstStyle/>
          <a:p>
            <a:endParaRPr lang="tr-TR"/>
          </a:p>
        </p:txBody>
      </p:sp>
      <p:sp>
        <p:nvSpPr>
          <p:cNvPr id="61447" name="Line 7"/>
          <p:cNvSpPr>
            <a:spLocks noChangeShapeType="1"/>
          </p:cNvSpPr>
          <p:nvPr/>
        </p:nvSpPr>
        <p:spPr bwMode="auto">
          <a:xfrm flipV="1">
            <a:off x="5451475" y="5846763"/>
            <a:ext cx="166688" cy="234950"/>
          </a:xfrm>
          <a:prstGeom prst="line">
            <a:avLst/>
          </a:prstGeom>
          <a:noFill/>
          <a:ln w="38100">
            <a:solidFill>
              <a:schemeClr val="tx1"/>
            </a:solidFill>
            <a:round/>
            <a:headEnd type="none" w="sm" len="sm"/>
            <a:tailEnd type="triangle" w="sm" len="sm"/>
          </a:ln>
        </p:spPr>
        <p:txBody>
          <a:bodyPr/>
          <a:lstStyle/>
          <a:p>
            <a:endParaRPr lang="tr-TR"/>
          </a:p>
        </p:txBody>
      </p:sp>
      <p:sp>
        <p:nvSpPr>
          <p:cNvPr id="61448" name="Rectangle 8"/>
          <p:cNvSpPr>
            <a:spLocks noChangeArrowheads="1"/>
          </p:cNvSpPr>
          <p:nvPr/>
        </p:nvSpPr>
        <p:spPr bwMode="auto">
          <a:xfrm>
            <a:off x="2673350" y="5072063"/>
            <a:ext cx="3879850" cy="387350"/>
          </a:xfrm>
          <a:prstGeom prst="rect">
            <a:avLst/>
          </a:prstGeom>
          <a:noFill/>
          <a:ln w="19050">
            <a:solidFill>
              <a:srgbClr val="66CCFF"/>
            </a:solidFill>
            <a:miter lim="800000"/>
            <a:headEnd type="none" w="sm" len="sm"/>
            <a:tailEnd type="none" w="sm" len="sm"/>
          </a:ln>
          <a:effectLst>
            <a:prstShdw prst="shdw17" dist="17961" dir="2700000">
              <a:srgbClr val="3D7A99"/>
            </a:prstShdw>
          </a:effectLst>
        </p:spPr>
        <p:txBody>
          <a:bodyPr wrap="none" anchor="ctr"/>
          <a:lstStyle/>
          <a:p>
            <a:endParaRPr lang="tr-T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28600" y="1125538"/>
            <a:ext cx="8686800" cy="3535362"/>
          </a:xfrm>
          <a:prstGeom prst="rect">
            <a:avLst/>
          </a:prstGeom>
          <a:noFill/>
          <a:ln w="9525">
            <a:noFill/>
            <a:miter lim="800000"/>
            <a:headEnd/>
            <a:tailEnd/>
          </a:ln>
        </p:spPr>
        <p:txBody>
          <a:bodyPr/>
          <a:lstStyle/>
          <a:p>
            <a:pPr marL="342900" indent="-342900" eaLnBrk="0" hangingPunct="0">
              <a:spcBef>
                <a:spcPct val="20000"/>
              </a:spcBef>
              <a:spcAft>
                <a:spcPct val="45000"/>
              </a:spcAft>
              <a:buClr>
                <a:srgbClr val="CC0000"/>
              </a:buClr>
              <a:buSzPct val="75000"/>
              <a:buFont typeface="Wingdings" pitchFamily="2" charset="2"/>
              <a:buChar char="u"/>
            </a:pPr>
            <a:r>
              <a:rPr lang="tr-TR" sz="2800" b="1" dirty="0" smtClean="0">
                <a:solidFill>
                  <a:schemeClr val="tx2">
                    <a:lumMod val="75000"/>
                  </a:schemeClr>
                </a:solidFill>
                <a:latin typeface="Tahoma" pitchFamily="34" charset="0"/>
              </a:rPr>
              <a:t>Cinsiyet gelişimi </a:t>
            </a:r>
            <a:r>
              <a:rPr lang="tr-TR" sz="2800" b="1" dirty="0">
                <a:solidFill>
                  <a:schemeClr val="tx2">
                    <a:lumMod val="75000"/>
                  </a:schemeClr>
                </a:solidFill>
                <a:latin typeface="Tahoma" pitchFamily="34" charset="0"/>
              </a:rPr>
              <a:t>sırasında tüm genler aynı anda fonksiyonel değildir</a:t>
            </a:r>
          </a:p>
          <a:p>
            <a:pPr marL="342900" indent="-342900" eaLnBrk="0" hangingPunct="0">
              <a:spcBef>
                <a:spcPct val="20000"/>
              </a:spcBef>
              <a:spcAft>
                <a:spcPct val="45000"/>
              </a:spcAft>
              <a:buClr>
                <a:srgbClr val="CC0000"/>
              </a:buClr>
              <a:buSzPct val="75000"/>
              <a:buFont typeface="Wingdings" pitchFamily="2" charset="2"/>
              <a:buChar char="u"/>
            </a:pPr>
            <a:r>
              <a:rPr lang="tr-TR" sz="2800" b="1" dirty="0">
                <a:solidFill>
                  <a:schemeClr val="tx2">
                    <a:lumMod val="75000"/>
                  </a:schemeClr>
                </a:solidFill>
                <a:latin typeface="Tahoma" pitchFamily="34" charset="0"/>
              </a:rPr>
              <a:t>Gen ekspresyon zamanlaması farklıdır</a:t>
            </a:r>
          </a:p>
          <a:p>
            <a:pPr marL="342900" indent="-342900" eaLnBrk="0" hangingPunct="0">
              <a:spcBef>
                <a:spcPct val="20000"/>
              </a:spcBef>
              <a:spcAft>
                <a:spcPct val="45000"/>
              </a:spcAft>
              <a:buClr>
                <a:srgbClr val="CC0000"/>
              </a:buClr>
              <a:buSzPct val="75000"/>
              <a:buFont typeface="Wingdings" pitchFamily="2" charset="2"/>
              <a:buChar char="u"/>
            </a:pPr>
            <a:r>
              <a:rPr lang="tr-TR" sz="2800" b="1" dirty="0">
                <a:solidFill>
                  <a:schemeClr val="tx2">
                    <a:lumMod val="75000"/>
                  </a:schemeClr>
                </a:solidFill>
                <a:latin typeface="Tahoma" pitchFamily="34" charset="0"/>
              </a:rPr>
              <a:t>Gelişim boyunca ekspresyon derecesi de aynı değildir</a:t>
            </a:r>
          </a:p>
        </p:txBody>
      </p:sp>
      <p:sp>
        <p:nvSpPr>
          <p:cNvPr id="9219" name="Rectangle 3"/>
          <p:cNvSpPr>
            <a:spLocks noChangeArrowheads="1"/>
          </p:cNvSpPr>
          <p:nvPr/>
        </p:nvSpPr>
        <p:spPr bwMode="auto">
          <a:xfrm>
            <a:off x="852488" y="5589588"/>
            <a:ext cx="7480300" cy="582612"/>
          </a:xfrm>
          <a:prstGeom prst="rect">
            <a:avLst/>
          </a:prstGeom>
          <a:solidFill>
            <a:schemeClr val="tx1">
              <a:lumMod val="75000"/>
              <a:lumOff val="25000"/>
            </a:schemeClr>
          </a:solidFill>
          <a:ln w="9525">
            <a:noFill/>
            <a:miter lim="800000"/>
            <a:headEnd/>
            <a:tailEnd/>
          </a:ln>
          <a:effectLst/>
        </p:spPr>
        <p:txBody>
          <a:bodyPr/>
          <a:lstStyle/>
          <a:p>
            <a:pPr marL="342900" indent="-342900" algn="ctr">
              <a:spcBef>
                <a:spcPct val="20000"/>
              </a:spcBef>
              <a:spcAft>
                <a:spcPct val="45000"/>
              </a:spcAft>
              <a:buClr>
                <a:schemeClr val="hlink"/>
              </a:buClr>
              <a:buSzPct val="75000"/>
              <a:buFont typeface="Wingdings" pitchFamily="2" charset="2"/>
              <a:buNone/>
              <a:defRPr/>
            </a:pPr>
            <a:r>
              <a:rPr lang="tr-TR" sz="3200" dirty="0">
                <a:solidFill>
                  <a:schemeClr val="bg1"/>
                </a:solidFill>
                <a:effectLst>
                  <a:outerShdw blurRad="38100" dist="38100" dir="2700000" algn="tl">
                    <a:srgbClr val="000000"/>
                  </a:outerShdw>
                </a:effectLst>
              </a:rPr>
              <a:t>Transkripsiyon faktörler (orkestra şefi)</a:t>
            </a:r>
          </a:p>
        </p:txBody>
      </p:sp>
      <p:sp>
        <p:nvSpPr>
          <p:cNvPr id="11268" name="AutoShape 4"/>
          <p:cNvSpPr>
            <a:spLocks noChangeArrowheads="1"/>
          </p:cNvSpPr>
          <p:nvPr/>
        </p:nvSpPr>
        <p:spPr bwMode="auto">
          <a:xfrm>
            <a:off x="3779838" y="4724400"/>
            <a:ext cx="1079500" cy="577850"/>
          </a:xfrm>
          <a:prstGeom prst="downArrow">
            <a:avLst>
              <a:gd name="adj1" fmla="val 43083"/>
              <a:gd name="adj2" fmla="val 46690"/>
            </a:avLst>
          </a:prstGeom>
          <a:solidFill>
            <a:srgbClr val="A50021"/>
          </a:solidFill>
          <a:ln w="9525">
            <a:noFill/>
            <a:miter lim="800000"/>
            <a:headEnd/>
            <a:tailEnd/>
          </a:ln>
          <a:effectLst>
            <a:prstShdw prst="shdw17" dist="17961" dir="2700000">
              <a:srgbClr val="630014"/>
            </a:prstShdw>
          </a:effectLst>
        </p:spPr>
        <p:txBody>
          <a:bodyPr wrap="none" anchor="ctr"/>
          <a:lstStyle/>
          <a:p>
            <a:endParaRPr lang="tr-TR"/>
          </a:p>
        </p:txBody>
      </p:sp>
      <p:sp>
        <p:nvSpPr>
          <p:cNvPr id="9221" name="Rectangle 5"/>
          <p:cNvSpPr>
            <a:spLocks noChangeArrowheads="1"/>
          </p:cNvSpPr>
          <p:nvPr/>
        </p:nvSpPr>
        <p:spPr bwMode="auto">
          <a:xfrm>
            <a:off x="4859338" y="4797425"/>
            <a:ext cx="3960812" cy="576263"/>
          </a:xfrm>
          <a:prstGeom prst="rect">
            <a:avLst/>
          </a:prstGeom>
          <a:noFill/>
          <a:ln w="9525">
            <a:noFill/>
            <a:miter lim="800000"/>
            <a:headEnd/>
            <a:tailEnd/>
          </a:ln>
          <a:effectLst/>
        </p:spPr>
        <p:txBody>
          <a:bodyPr/>
          <a:lstStyle/>
          <a:p>
            <a:pPr>
              <a:spcBef>
                <a:spcPct val="20000"/>
              </a:spcBef>
              <a:spcAft>
                <a:spcPct val="45000"/>
              </a:spcAft>
              <a:buClr>
                <a:schemeClr val="hlink"/>
              </a:buClr>
              <a:buSzPct val="75000"/>
              <a:buFont typeface="Wingdings" pitchFamily="2" charset="2"/>
              <a:buNone/>
              <a:defRPr/>
            </a:pPr>
            <a:r>
              <a:rPr lang="tr-TR" sz="2800">
                <a:effectLst>
                  <a:outerShdw blurRad="38100" dist="38100" dir="2700000" algn="tl">
                    <a:srgbClr val="010199"/>
                  </a:outerShdw>
                </a:effectLst>
              </a:rPr>
              <a:t>Ekspresyon kontrolü</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28"/>
          <p:cNvPicPr>
            <a:picLocks noChangeAspect="1" noChangeArrowheads="1"/>
          </p:cNvPicPr>
          <p:nvPr/>
        </p:nvPicPr>
        <p:blipFill>
          <a:blip r:embed="rId2"/>
          <a:srcRect l="5920" t="20821" r="6224" b="40227"/>
          <a:stretch>
            <a:fillRect/>
          </a:stretch>
        </p:blipFill>
        <p:spPr bwMode="auto">
          <a:xfrm>
            <a:off x="768350" y="447675"/>
            <a:ext cx="7212013" cy="4910138"/>
          </a:xfrm>
          <a:prstGeom prst="rect">
            <a:avLst/>
          </a:prstGeom>
          <a:noFill/>
          <a:ln w="9525">
            <a:noFill/>
            <a:miter lim="800000"/>
            <a:headEnd/>
            <a:tailEnd/>
          </a:ln>
        </p:spPr>
      </p:pic>
      <p:sp>
        <p:nvSpPr>
          <p:cNvPr id="56323" name="Text Box 3"/>
          <p:cNvSpPr txBox="1">
            <a:spLocks noChangeArrowheads="1"/>
          </p:cNvSpPr>
          <p:nvPr/>
        </p:nvSpPr>
        <p:spPr bwMode="auto">
          <a:xfrm>
            <a:off x="252413" y="5432425"/>
            <a:ext cx="8743950" cy="1079500"/>
          </a:xfrm>
          <a:prstGeom prst="rect">
            <a:avLst/>
          </a:prstGeom>
          <a:noFill/>
          <a:ln w="12700">
            <a:solidFill>
              <a:schemeClr val="tx1"/>
            </a:solidFill>
            <a:miter lim="800000"/>
            <a:headEnd type="none" w="sm" len="sm"/>
            <a:tailEnd type="none" w="sm" len="sm"/>
          </a:ln>
        </p:spPr>
        <p:txBody>
          <a:bodyPr wrap="none">
            <a:spAutoFit/>
          </a:bodyPr>
          <a:lstStyle/>
          <a:p>
            <a:pPr algn="ctr" eaLnBrk="0" hangingPunct="0"/>
            <a:r>
              <a:rPr lang="tr-TR" sz="3200" b="1"/>
              <a:t>46, XY</a:t>
            </a:r>
          </a:p>
          <a:p>
            <a:pPr algn="ctr" eaLnBrk="0" hangingPunct="0"/>
            <a:r>
              <a:rPr lang="tr-TR" sz="3200" b="1"/>
              <a:t>(Tam androjen duyarsızlık sendromu TADS )</a:t>
            </a:r>
            <a:endParaRPr lang="en-US" sz="3200" b="1"/>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29"/>
          <p:cNvPicPr>
            <a:picLocks noChangeAspect="1" noChangeArrowheads="1"/>
          </p:cNvPicPr>
          <p:nvPr/>
        </p:nvPicPr>
        <p:blipFill>
          <a:blip r:embed="rId2"/>
          <a:srcRect l="9894" t="18388" r="3392" b="42636"/>
          <a:stretch>
            <a:fillRect/>
          </a:stretch>
        </p:blipFill>
        <p:spPr bwMode="auto">
          <a:xfrm>
            <a:off x="1082675" y="444500"/>
            <a:ext cx="7219950" cy="4951413"/>
          </a:xfrm>
          <a:prstGeom prst="rect">
            <a:avLst/>
          </a:prstGeom>
          <a:noFill/>
          <a:ln w="9525">
            <a:noFill/>
            <a:miter lim="800000"/>
            <a:headEnd/>
            <a:tailEnd/>
          </a:ln>
        </p:spPr>
      </p:pic>
      <p:sp>
        <p:nvSpPr>
          <p:cNvPr id="57347" name="Text Box 4"/>
          <p:cNvSpPr txBox="1">
            <a:spLocks noChangeArrowheads="1"/>
          </p:cNvSpPr>
          <p:nvPr/>
        </p:nvSpPr>
        <p:spPr bwMode="auto">
          <a:xfrm>
            <a:off x="96838" y="5432425"/>
            <a:ext cx="9061450" cy="1079500"/>
          </a:xfrm>
          <a:prstGeom prst="rect">
            <a:avLst/>
          </a:prstGeom>
          <a:noFill/>
          <a:ln w="12700">
            <a:solidFill>
              <a:schemeClr val="tx1"/>
            </a:solidFill>
            <a:miter lim="800000"/>
            <a:headEnd type="none" w="sm" len="sm"/>
            <a:tailEnd type="none" w="sm" len="sm"/>
          </a:ln>
        </p:spPr>
        <p:txBody>
          <a:bodyPr wrap="none">
            <a:spAutoFit/>
          </a:bodyPr>
          <a:lstStyle/>
          <a:p>
            <a:pPr algn="ctr" eaLnBrk="0" hangingPunct="0"/>
            <a:r>
              <a:rPr lang="tr-TR" sz="3200" b="1"/>
              <a:t>46, XY</a:t>
            </a:r>
          </a:p>
          <a:p>
            <a:pPr algn="ctr" eaLnBrk="0" hangingPunct="0"/>
            <a:r>
              <a:rPr lang="tr-TR" sz="3200" b="1"/>
              <a:t>(Kısmi androjen duyarsızlık sendromu KADS )</a:t>
            </a:r>
            <a:endParaRPr lang="en-US" sz="3200" b="1"/>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srcRect l="38085" t="34180" r="22364" b="18945"/>
          <a:stretch>
            <a:fillRect/>
          </a:stretch>
        </p:blipFill>
        <p:spPr bwMode="auto">
          <a:xfrm>
            <a:off x="2143108" y="1142984"/>
            <a:ext cx="5429288" cy="4826034"/>
          </a:xfrm>
          <a:prstGeom prst="rect">
            <a:avLst/>
          </a:prstGeom>
          <a:noFill/>
          <a:ln w="9525">
            <a:noFill/>
            <a:miter lim="800000"/>
            <a:headEnd/>
            <a:tailEnd/>
          </a:ln>
          <a:effectLst/>
        </p:spPr>
      </p:pic>
      <p:sp>
        <p:nvSpPr>
          <p:cNvPr id="5" name="4 Metin kutusu"/>
          <p:cNvSpPr txBox="1"/>
          <p:nvPr/>
        </p:nvSpPr>
        <p:spPr>
          <a:xfrm>
            <a:off x="3500430" y="571480"/>
            <a:ext cx="660374" cy="369332"/>
          </a:xfrm>
          <a:prstGeom prst="rect">
            <a:avLst/>
          </a:prstGeom>
          <a:noFill/>
        </p:spPr>
        <p:txBody>
          <a:bodyPr wrap="none" rtlCol="0">
            <a:spAutoFit/>
          </a:bodyPr>
          <a:lstStyle/>
          <a:p>
            <a:r>
              <a:rPr lang="tr-TR" dirty="0" smtClean="0"/>
              <a:t>TADS</a:t>
            </a:r>
            <a:endParaRPr lang="tr-TR" dirty="0"/>
          </a:p>
        </p:txBody>
      </p:sp>
      <p:sp>
        <p:nvSpPr>
          <p:cNvPr id="6" name="5 Metin kutusu"/>
          <p:cNvSpPr txBox="1"/>
          <p:nvPr/>
        </p:nvSpPr>
        <p:spPr>
          <a:xfrm>
            <a:off x="6000760" y="642918"/>
            <a:ext cx="686406" cy="369332"/>
          </a:xfrm>
          <a:prstGeom prst="rect">
            <a:avLst/>
          </a:prstGeom>
          <a:noFill/>
        </p:spPr>
        <p:txBody>
          <a:bodyPr wrap="none" rtlCol="0">
            <a:spAutoFit/>
          </a:bodyPr>
          <a:lstStyle/>
          <a:p>
            <a:r>
              <a:rPr lang="tr-TR" dirty="0" smtClean="0"/>
              <a:t>KADS</a:t>
            </a:r>
            <a:endParaRPr lang="tr-T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3 Metin kutusu"/>
          <p:cNvSpPr txBox="1">
            <a:spLocks noChangeArrowheads="1"/>
          </p:cNvSpPr>
          <p:nvPr/>
        </p:nvSpPr>
        <p:spPr bwMode="auto">
          <a:xfrm>
            <a:off x="3203575" y="188913"/>
            <a:ext cx="2161746" cy="646331"/>
          </a:xfrm>
          <a:prstGeom prst="rect">
            <a:avLst/>
          </a:prstGeom>
          <a:solidFill>
            <a:srgbClr val="FFFF66"/>
          </a:solidFill>
          <a:ln w="12700">
            <a:solidFill>
              <a:schemeClr val="tx1"/>
            </a:solidFill>
            <a:miter lim="800000"/>
            <a:headEnd/>
            <a:tailEnd/>
          </a:ln>
        </p:spPr>
        <p:txBody>
          <a:bodyPr wrap="none">
            <a:spAutoFit/>
          </a:bodyPr>
          <a:lstStyle/>
          <a:p>
            <a:r>
              <a:rPr lang="tr-TR" b="1" dirty="0" smtClean="0">
                <a:latin typeface="Calibri" pitchFamily="34" charset="0"/>
                <a:cs typeface="Arial" charset="0"/>
              </a:rPr>
              <a:t>46, XY CGB</a:t>
            </a:r>
          </a:p>
          <a:p>
            <a:r>
              <a:rPr lang="tr-TR" b="1" dirty="0" smtClean="0">
                <a:latin typeface="Calibri" pitchFamily="34" charset="0"/>
                <a:cs typeface="Arial" charset="0"/>
              </a:rPr>
              <a:t>Yetersiz </a:t>
            </a:r>
            <a:r>
              <a:rPr lang="tr-TR" b="1" dirty="0" err="1" smtClean="0">
                <a:latin typeface="Calibri" pitchFamily="34" charset="0"/>
                <a:cs typeface="Arial" charset="0"/>
              </a:rPr>
              <a:t>virilize</a:t>
            </a:r>
            <a:r>
              <a:rPr lang="tr-TR" b="1" dirty="0" smtClean="0">
                <a:latin typeface="Calibri" pitchFamily="34" charset="0"/>
                <a:cs typeface="Arial" charset="0"/>
              </a:rPr>
              <a:t> erkek</a:t>
            </a:r>
            <a:endParaRPr lang="tr-TR" b="1" dirty="0">
              <a:latin typeface="Calibri" pitchFamily="34" charset="0"/>
              <a:cs typeface="Arial" charset="0"/>
            </a:endParaRPr>
          </a:p>
        </p:txBody>
      </p:sp>
      <p:sp>
        <p:nvSpPr>
          <p:cNvPr id="13315" name="4 Metin kutusu"/>
          <p:cNvSpPr txBox="1">
            <a:spLocks noChangeArrowheads="1"/>
          </p:cNvSpPr>
          <p:nvPr/>
        </p:nvSpPr>
        <p:spPr bwMode="auto">
          <a:xfrm>
            <a:off x="3779838" y="908050"/>
            <a:ext cx="1066800" cy="593725"/>
          </a:xfrm>
          <a:prstGeom prst="rect">
            <a:avLst/>
          </a:prstGeom>
          <a:solidFill>
            <a:schemeClr val="bg1"/>
          </a:solidFill>
          <a:ln w="12700">
            <a:solidFill>
              <a:schemeClr val="tx1"/>
            </a:solidFill>
            <a:miter lim="800000"/>
            <a:headEnd/>
            <a:tailEnd/>
          </a:ln>
        </p:spPr>
        <p:txBody>
          <a:bodyPr wrap="none">
            <a:spAutoFit/>
          </a:bodyPr>
          <a:lstStyle/>
          <a:p>
            <a:pPr algn="ctr"/>
            <a:r>
              <a:rPr lang="tr-TR" sz="1600">
                <a:latin typeface="Calibri" pitchFamily="34" charset="0"/>
                <a:cs typeface="Arial" charset="0"/>
              </a:rPr>
              <a:t>Uterus</a:t>
            </a:r>
          </a:p>
          <a:p>
            <a:pPr algn="ctr"/>
            <a:r>
              <a:rPr lang="tr-TR" sz="1600">
                <a:latin typeface="Calibri" pitchFamily="34" charset="0"/>
                <a:cs typeface="Arial" charset="0"/>
              </a:rPr>
              <a:t>US/MR/CT</a:t>
            </a:r>
          </a:p>
        </p:txBody>
      </p:sp>
      <p:sp>
        <p:nvSpPr>
          <p:cNvPr id="13316" name="6 Metin kutusu"/>
          <p:cNvSpPr txBox="1">
            <a:spLocks noChangeArrowheads="1"/>
          </p:cNvSpPr>
          <p:nvPr/>
        </p:nvSpPr>
        <p:spPr bwMode="auto">
          <a:xfrm>
            <a:off x="5214938" y="1000125"/>
            <a:ext cx="701675" cy="349250"/>
          </a:xfrm>
          <a:prstGeom prst="rect">
            <a:avLst/>
          </a:prstGeom>
          <a:solidFill>
            <a:srgbClr val="FF66FF"/>
          </a:solidFill>
          <a:ln w="12700">
            <a:solidFill>
              <a:schemeClr val="tx1"/>
            </a:solidFill>
            <a:miter lim="800000"/>
            <a:headEnd/>
            <a:tailEnd/>
          </a:ln>
        </p:spPr>
        <p:txBody>
          <a:bodyPr wrap="none">
            <a:spAutoFit/>
          </a:bodyPr>
          <a:lstStyle/>
          <a:p>
            <a:r>
              <a:rPr lang="tr-TR" sz="1600">
                <a:latin typeface="Calibri" pitchFamily="34" charset="0"/>
                <a:cs typeface="Arial" charset="0"/>
              </a:rPr>
              <a:t>HAYIR</a:t>
            </a:r>
          </a:p>
        </p:txBody>
      </p:sp>
      <p:sp>
        <p:nvSpPr>
          <p:cNvPr id="13317" name="7 Metin kutusu"/>
          <p:cNvSpPr txBox="1">
            <a:spLocks noChangeArrowheads="1"/>
          </p:cNvSpPr>
          <p:nvPr/>
        </p:nvSpPr>
        <p:spPr bwMode="auto">
          <a:xfrm>
            <a:off x="6215063" y="1000125"/>
            <a:ext cx="1154112" cy="338138"/>
          </a:xfrm>
          <a:prstGeom prst="rect">
            <a:avLst/>
          </a:prstGeom>
          <a:noFill/>
          <a:ln w="12700">
            <a:solidFill>
              <a:schemeClr val="tx1"/>
            </a:solidFill>
            <a:miter lim="800000"/>
            <a:headEnd/>
            <a:tailEnd/>
          </a:ln>
        </p:spPr>
        <p:txBody>
          <a:bodyPr wrap="none">
            <a:spAutoFit/>
          </a:bodyPr>
          <a:lstStyle/>
          <a:p>
            <a:r>
              <a:rPr lang="tr-TR" sz="1600">
                <a:latin typeface="Calibri" pitchFamily="34" charset="0"/>
                <a:cs typeface="Arial" charset="0"/>
              </a:rPr>
              <a:t>Testosteron</a:t>
            </a:r>
          </a:p>
        </p:txBody>
      </p:sp>
      <p:sp>
        <p:nvSpPr>
          <p:cNvPr id="13318" name="8 Dikdörtgen"/>
          <p:cNvSpPr>
            <a:spLocks noChangeArrowheads="1"/>
          </p:cNvSpPr>
          <p:nvPr/>
        </p:nvSpPr>
        <p:spPr bwMode="auto">
          <a:xfrm>
            <a:off x="2627313" y="981075"/>
            <a:ext cx="611187" cy="349250"/>
          </a:xfrm>
          <a:prstGeom prst="rect">
            <a:avLst/>
          </a:prstGeom>
          <a:noFill/>
          <a:ln w="12700">
            <a:solidFill>
              <a:schemeClr val="tx1"/>
            </a:solidFill>
            <a:miter lim="800000"/>
            <a:headEnd/>
            <a:tailEnd/>
          </a:ln>
        </p:spPr>
        <p:txBody>
          <a:bodyPr wrap="none">
            <a:spAutoFit/>
          </a:bodyPr>
          <a:lstStyle/>
          <a:p>
            <a:r>
              <a:rPr lang="tr-TR" sz="1600">
                <a:latin typeface="Calibri" pitchFamily="34" charset="0"/>
                <a:cs typeface="Arial" charset="0"/>
              </a:rPr>
              <a:t>EVET</a:t>
            </a:r>
          </a:p>
        </p:txBody>
      </p:sp>
      <p:sp>
        <p:nvSpPr>
          <p:cNvPr id="13319" name="9 Dikdörtgen"/>
          <p:cNvSpPr>
            <a:spLocks noChangeArrowheads="1"/>
          </p:cNvSpPr>
          <p:nvPr/>
        </p:nvSpPr>
        <p:spPr bwMode="auto">
          <a:xfrm>
            <a:off x="1476375" y="981075"/>
            <a:ext cx="792163" cy="338138"/>
          </a:xfrm>
          <a:prstGeom prst="rect">
            <a:avLst/>
          </a:prstGeom>
          <a:noFill/>
          <a:ln w="12700">
            <a:solidFill>
              <a:schemeClr val="tx1"/>
            </a:solidFill>
            <a:miter lim="800000"/>
            <a:headEnd/>
            <a:tailEnd/>
          </a:ln>
        </p:spPr>
        <p:txBody>
          <a:bodyPr wrap="none">
            <a:spAutoFit/>
          </a:bodyPr>
          <a:lstStyle/>
          <a:p>
            <a:r>
              <a:rPr lang="tr-TR" sz="1600">
                <a:latin typeface="Calibri" pitchFamily="34" charset="0"/>
                <a:cs typeface="Arial" charset="0"/>
              </a:rPr>
              <a:t>LH/FSH</a:t>
            </a:r>
          </a:p>
        </p:txBody>
      </p:sp>
      <p:sp>
        <p:nvSpPr>
          <p:cNvPr id="13320" name="10 Dikdörtgen"/>
          <p:cNvSpPr>
            <a:spLocks noChangeArrowheads="1"/>
          </p:cNvSpPr>
          <p:nvPr/>
        </p:nvSpPr>
        <p:spPr bwMode="auto">
          <a:xfrm>
            <a:off x="5795963" y="1484313"/>
            <a:ext cx="728662" cy="349250"/>
          </a:xfrm>
          <a:prstGeom prst="rect">
            <a:avLst/>
          </a:prstGeom>
          <a:solidFill>
            <a:schemeClr val="bg1"/>
          </a:solidFill>
          <a:ln w="12700">
            <a:solidFill>
              <a:schemeClr val="tx1"/>
            </a:solidFill>
            <a:miter lim="800000"/>
            <a:headEnd/>
            <a:tailEnd/>
          </a:ln>
        </p:spPr>
        <p:txBody>
          <a:bodyPr wrap="none">
            <a:spAutoFit/>
          </a:bodyPr>
          <a:lstStyle/>
          <a:p>
            <a:r>
              <a:rPr lang="tr-TR" sz="1600" dirty="0">
                <a:latin typeface="Calibri" pitchFamily="34" charset="0"/>
                <a:cs typeface="Arial" charset="0"/>
              </a:rPr>
              <a:t>Düşük</a:t>
            </a:r>
          </a:p>
        </p:txBody>
      </p:sp>
      <p:sp>
        <p:nvSpPr>
          <p:cNvPr id="13321" name="11 Dikdörtgen"/>
          <p:cNvSpPr>
            <a:spLocks noChangeArrowheads="1"/>
          </p:cNvSpPr>
          <p:nvPr/>
        </p:nvSpPr>
        <p:spPr bwMode="auto">
          <a:xfrm>
            <a:off x="1928813" y="1571625"/>
            <a:ext cx="884237" cy="369888"/>
          </a:xfrm>
          <a:prstGeom prst="rect">
            <a:avLst/>
          </a:prstGeom>
          <a:noFill/>
          <a:ln w="12700">
            <a:solidFill>
              <a:schemeClr val="tx1"/>
            </a:solidFill>
            <a:miter lim="800000"/>
            <a:headEnd/>
            <a:tailEnd/>
          </a:ln>
        </p:spPr>
        <p:txBody>
          <a:bodyPr wrap="none">
            <a:spAutoFit/>
          </a:bodyPr>
          <a:lstStyle/>
          <a:p>
            <a:r>
              <a:rPr lang="tr-TR">
                <a:latin typeface="Calibri" pitchFamily="34" charset="0"/>
                <a:cs typeface="Arial" charset="0"/>
              </a:rPr>
              <a:t>Normal</a:t>
            </a:r>
          </a:p>
        </p:txBody>
      </p:sp>
      <p:sp>
        <p:nvSpPr>
          <p:cNvPr id="13322" name="12 Dikdörtgen"/>
          <p:cNvSpPr>
            <a:spLocks noChangeArrowheads="1"/>
          </p:cNvSpPr>
          <p:nvPr/>
        </p:nvSpPr>
        <p:spPr bwMode="auto">
          <a:xfrm>
            <a:off x="6858000" y="1500188"/>
            <a:ext cx="1006475" cy="338137"/>
          </a:xfrm>
          <a:prstGeom prst="rect">
            <a:avLst/>
          </a:prstGeom>
          <a:solidFill>
            <a:srgbClr val="FF33CC"/>
          </a:solidFill>
          <a:ln w="12700">
            <a:solidFill>
              <a:schemeClr val="tx1"/>
            </a:solidFill>
            <a:miter lim="800000"/>
            <a:headEnd/>
            <a:tailEnd/>
          </a:ln>
        </p:spPr>
        <p:txBody>
          <a:bodyPr wrap="none">
            <a:spAutoFit/>
          </a:bodyPr>
          <a:lstStyle/>
          <a:p>
            <a:r>
              <a:rPr lang="tr-TR" sz="1600">
                <a:latin typeface="Calibri" pitchFamily="34" charset="0"/>
                <a:cs typeface="Arial" charset="0"/>
              </a:rPr>
              <a:t>N/ Yüksek</a:t>
            </a:r>
          </a:p>
        </p:txBody>
      </p:sp>
      <p:sp>
        <p:nvSpPr>
          <p:cNvPr id="13323" name="13 Dikdörtgen"/>
          <p:cNvSpPr>
            <a:spLocks noChangeArrowheads="1"/>
          </p:cNvSpPr>
          <p:nvPr/>
        </p:nvSpPr>
        <p:spPr bwMode="auto">
          <a:xfrm>
            <a:off x="928688" y="1571625"/>
            <a:ext cx="819150" cy="369888"/>
          </a:xfrm>
          <a:prstGeom prst="rect">
            <a:avLst/>
          </a:prstGeom>
          <a:noFill/>
          <a:ln w="12700">
            <a:solidFill>
              <a:schemeClr val="tx1"/>
            </a:solidFill>
            <a:miter lim="800000"/>
            <a:headEnd/>
            <a:tailEnd/>
          </a:ln>
        </p:spPr>
        <p:txBody>
          <a:bodyPr wrap="none">
            <a:spAutoFit/>
          </a:bodyPr>
          <a:lstStyle/>
          <a:p>
            <a:r>
              <a:rPr lang="tr-TR">
                <a:latin typeface="Calibri" pitchFamily="34" charset="0"/>
                <a:cs typeface="Arial" charset="0"/>
              </a:rPr>
              <a:t>Yüksek</a:t>
            </a:r>
          </a:p>
        </p:txBody>
      </p:sp>
      <p:sp>
        <p:nvSpPr>
          <p:cNvPr id="15" name="14 Aşağı Ok"/>
          <p:cNvSpPr/>
          <p:nvPr/>
        </p:nvSpPr>
        <p:spPr>
          <a:xfrm>
            <a:off x="4214810" y="785794"/>
            <a:ext cx="214312"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0" name="19 Sağ Ok"/>
          <p:cNvSpPr/>
          <p:nvPr/>
        </p:nvSpPr>
        <p:spPr>
          <a:xfrm>
            <a:off x="4929188" y="1143000"/>
            <a:ext cx="214312"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326" name="20 Dikdörtgen"/>
          <p:cNvSpPr>
            <a:spLocks noChangeArrowheads="1"/>
          </p:cNvSpPr>
          <p:nvPr/>
        </p:nvSpPr>
        <p:spPr bwMode="auto">
          <a:xfrm>
            <a:off x="611188" y="2205038"/>
            <a:ext cx="1747837" cy="338137"/>
          </a:xfrm>
          <a:prstGeom prst="rect">
            <a:avLst/>
          </a:prstGeom>
          <a:noFill/>
          <a:ln w="12700">
            <a:solidFill>
              <a:schemeClr val="tx1"/>
            </a:solidFill>
            <a:miter lim="800000"/>
            <a:headEnd/>
            <a:tailEnd/>
          </a:ln>
        </p:spPr>
        <p:txBody>
          <a:bodyPr wrap="none">
            <a:spAutoFit/>
          </a:bodyPr>
          <a:lstStyle/>
          <a:p>
            <a:r>
              <a:rPr lang="tr-TR" sz="1600" b="1" u="sng">
                <a:latin typeface="Calibri" pitchFamily="34" charset="0"/>
                <a:cs typeface="Arial" charset="0"/>
              </a:rPr>
              <a:t>Gonadal Disgenezi</a:t>
            </a:r>
          </a:p>
        </p:txBody>
      </p:sp>
      <p:sp>
        <p:nvSpPr>
          <p:cNvPr id="22" name="21 Sol Ok"/>
          <p:cNvSpPr/>
          <p:nvPr/>
        </p:nvSpPr>
        <p:spPr>
          <a:xfrm>
            <a:off x="3429000" y="1143000"/>
            <a:ext cx="214313" cy="1428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328" name="28 Dikdörtgen"/>
          <p:cNvSpPr>
            <a:spLocks noChangeArrowheads="1"/>
          </p:cNvSpPr>
          <p:nvPr/>
        </p:nvSpPr>
        <p:spPr bwMode="auto">
          <a:xfrm>
            <a:off x="214313" y="2786063"/>
            <a:ext cx="1428750" cy="1327150"/>
          </a:xfrm>
          <a:prstGeom prst="rect">
            <a:avLst/>
          </a:prstGeom>
          <a:noFill/>
          <a:ln w="12700">
            <a:solidFill>
              <a:schemeClr val="tx1"/>
            </a:solidFill>
            <a:miter lim="800000"/>
            <a:headEnd/>
            <a:tailEnd/>
          </a:ln>
        </p:spPr>
        <p:txBody>
          <a:bodyPr>
            <a:spAutoFit/>
          </a:bodyPr>
          <a:lstStyle/>
          <a:p>
            <a:pPr algn="ctr"/>
            <a:r>
              <a:rPr lang="tr-TR" sz="1600" b="1">
                <a:latin typeface="Calibri" pitchFamily="34" charset="0"/>
                <a:cs typeface="Arial" charset="0"/>
              </a:rPr>
              <a:t>İzole</a:t>
            </a:r>
          </a:p>
          <a:p>
            <a:r>
              <a:rPr lang="tr-TR" sz="1600">
                <a:latin typeface="Calibri" pitchFamily="34" charset="0"/>
                <a:cs typeface="Arial" charset="0"/>
              </a:rPr>
              <a:t>*SRY mut.</a:t>
            </a:r>
          </a:p>
          <a:p>
            <a:r>
              <a:rPr lang="tr-TR" sz="1600">
                <a:latin typeface="Calibri" pitchFamily="34" charset="0"/>
                <a:cs typeface="Arial" charset="0"/>
              </a:rPr>
              <a:t>*SF1 mut.</a:t>
            </a:r>
          </a:p>
          <a:p>
            <a:r>
              <a:rPr lang="tr-TR" sz="1600">
                <a:latin typeface="Calibri" pitchFamily="34" charset="0"/>
                <a:cs typeface="Arial" charset="0"/>
              </a:rPr>
              <a:t>*dupDAX1</a:t>
            </a:r>
          </a:p>
          <a:p>
            <a:r>
              <a:rPr lang="tr-TR" sz="1600">
                <a:latin typeface="Calibri" pitchFamily="34" charset="0"/>
                <a:cs typeface="Arial" charset="0"/>
              </a:rPr>
              <a:t>*del9p, del10q</a:t>
            </a:r>
          </a:p>
        </p:txBody>
      </p:sp>
      <p:sp>
        <p:nvSpPr>
          <p:cNvPr id="13329" name="37 Dikdörtgen"/>
          <p:cNvSpPr>
            <a:spLocks noChangeArrowheads="1"/>
          </p:cNvSpPr>
          <p:nvPr/>
        </p:nvSpPr>
        <p:spPr bwMode="auto">
          <a:xfrm>
            <a:off x="1692275" y="2781300"/>
            <a:ext cx="1428750" cy="1322388"/>
          </a:xfrm>
          <a:prstGeom prst="rect">
            <a:avLst/>
          </a:prstGeom>
          <a:noFill/>
          <a:ln w="12700">
            <a:solidFill>
              <a:schemeClr val="tx1"/>
            </a:solidFill>
            <a:miter lim="800000"/>
            <a:headEnd/>
            <a:tailEnd/>
          </a:ln>
        </p:spPr>
        <p:txBody>
          <a:bodyPr>
            <a:spAutoFit/>
          </a:bodyPr>
          <a:lstStyle/>
          <a:p>
            <a:pPr algn="ctr"/>
            <a:r>
              <a:rPr lang="tr-TR" sz="1600" b="1">
                <a:latin typeface="Calibri" pitchFamily="34" charset="0"/>
                <a:cs typeface="Arial" charset="0"/>
              </a:rPr>
              <a:t>Sendromik</a:t>
            </a:r>
          </a:p>
          <a:p>
            <a:r>
              <a:rPr lang="tr-TR" sz="1600">
                <a:latin typeface="Calibri" pitchFamily="34" charset="0"/>
                <a:cs typeface="Arial" charset="0"/>
              </a:rPr>
              <a:t>*ATRX mut.</a:t>
            </a:r>
          </a:p>
          <a:p>
            <a:r>
              <a:rPr lang="tr-TR" sz="1600">
                <a:latin typeface="Calibri" pitchFamily="34" charset="0"/>
                <a:cs typeface="Arial" charset="0"/>
              </a:rPr>
              <a:t>*SOX9 mut.</a:t>
            </a:r>
          </a:p>
          <a:p>
            <a:r>
              <a:rPr lang="tr-TR" sz="1600">
                <a:latin typeface="Calibri" pitchFamily="34" charset="0"/>
                <a:cs typeface="Arial" charset="0"/>
              </a:rPr>
              <a:t>*WT1 mut.</a:t>
            </a:r>
          </a:p>
          <a:p>
            <a:endParaRPr lang="tr-TR" sz="1600">
              <a:latin typeface="Calibri" pitchFamily="34" charset="0"/>
              <a:cs typeface="Arial" charset="0"/>
            </a:endParaRPr>
          </a:p>
        </p:txBody>
      </p:sp>
      <p:sp>
        <p:nvSpPr>
          <p:cNvPr id="13330" name="39 Dikdörtgen"/>
          <p:cNvSpPr>
            <a:spLocks noChangeArrowheads="1"/>
          </p:cNvSpPr>
          <p:nvPr/>
        </p:nvSpPr>
        <p:spPr bwMode="auto">
          <a:xfrm>
            <a:off x="2484438" y="2133600"/>
            <a:ext cx="1311275" cy="584200"/>
          </a:xfrm>
          <a:prstGeom prst="rect">
            <a:avLst/>
          </a:prstGeom>
          <a:noFill/>
          <a:ln w="12700">
            <a:solidFill>
              <a:schemeClr val="tx1"/>
            </a:solidFill>
            <a:miter lim="800000"/>
            <a:headEnd/>
            <a:tailEnd/>
          </a:ln>
        </p:spPr>
        <p:txBody>
          <a:bodyPr wrap="none">
            <a:spAutoFit/>
          </a:bodyPr>
          <a:lstStyle/>
          <a:p>
            <a:pPr algn="ctr"/>
            <a:r>
              <a:rPr lang="tr-TR" sz="1600">
                <a:latin typeface="Calibri" pitchFamily="34" charset="0"/>
                <a:cs typeface="Arial" charset="0"/>
              </a:rPr>
              <a:t>PMDS</a:t>
            </a:r>
          </a:p>
          <a:p>
            <a:pPr algn="ctr"/>
            <a:r>
              <a:rPr lang="tr-TR" sz="1600">
                <a:latin typeface="Calibri" pitchFamily="34" charset="0"/>
                <a:cs typeface="Arial" charset="0"/>
              </a:rPr>
              <a:t>AMH / AMHR</a:t>
            </a:r>
          </a:p>
        </p:txBody>
      </p:sp>
      <p:sp>
        <p:nvSpPr>
          <p:cNvPr id="23" name="22 Sol Ok"/>
          <p:cNvSpPr/>
          <p:nvPr/>
        </p:nvSpPr>
        <p:spPr>
          <a:xfrm>
            <a:off x="2339975" y="1125538"/>
            <a:ext cx="214313" cy="1428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332" name="23 Dikdörtgen"/>
          <p:cNvSpPr>
            <a:spLocks noChangeArrowheads="1"/>
          </p:cNvSpPr>
          <p:nvPr/>
        </p:nvSpPr>
        <p:spPr bwMode="auto">
          <a:xfrm>
            <a:off x="5292725" y="2060575"/>
            <a:ext cx="792163" cy="338138"/>
          </a:xfrm>
          <a:prstGeom prst="rect">
            <a:avLst/>
          </a:prstGeom>
          <a:noFill/>
          <a:ln w="12700">
            <a:solidFill>
              <a:schemeClr val="tx1"/>
            </a:solidFill>
            <a:miter lim="800000"/>
            <a:headEnd/>
            <a:tailEnd/>
          </a:ln>
        </p:spPr>
        <p:txBody>
          <a:bodyPr wrap="none">
            <a:spAutoFit/>
          </a:bodyPr>
          <a:lstStyle/>
          <a:p>
            <a:r>
              <a:rPr lang="tr-TR" sz="1600">
                <a:latin typeface="Calibri" pitchFamily="34" charset="0"/>
                <a:cs typeface="Arial" charset="0"/>
              </a:rPr>
              <a:t>LH/FSH</a:t>
            </a:r>
          </a:p>
        </p:txBody>
      </p:sp>
      <p:sp>
        <p:nvSpPr>
          <p:cNvPr id="13333" name="25 Dikdörtgen"/>
          <p:cNvSpPr>
            <a:spLocks noChangeArrowheads="1"/>
          </p:cNvSpPr>
          <p:nvPr/>
        </p:nvSpPr>
        <p:spPr bwMode="auto">
          <a:xfrm>
            <a:off x="4427538" y="2708275"/>
            <a:ext cx="1022350" cy="349250"/>
          </a:xfrm>
          <a:prstGeom prst="rect">
            <a:avLst/>
          </a:prstGeom>
          <a:solidFill>
            <a:schemeClr val="bg1"/>
          </a:solidFill>
          <a:ln w="12700">
            <a:solidFill>
              <a:schemeClr val="tx1"/>
            </a:solidFill>
            <a:miter lim="800000"/>
            <a:headEnd/>
            <a:tailEnd/>
          </a:ln>
        </p:spPr>
        <p:txBody>
          <a:bodyPr wrap="none">
            <a:spAutoFit/>
          </a:bodyPr>
          <a:lstStyle/>
          <a:p>
            <a:r>
              <a:rPr lang="tr-TR" sz="1600">
                <a:latin typeface="Calibri" pitchFamily="34" charset="0"/>
                <a:cs typeface="Arial" charset="0"/>
              </a:rPr>
              <a:t>N/ Yüksek</a:t>
            </a:r>
          </a:p>
        </p:txBody>
      </p:sp>
      <p:sp>
        <p:nvSpPr>
          <p:cNvPr id="13335" name="27 Dikdörtgen"/>
          <p:cNvSpPr>
            <a:spLocks noChangeArrowheads="1"/>
          </p:cNvSpPr>
          <p:nvPr/>
        </p:nvSpPr>
        <p:spPr bwMode="auto">
          <a:xfrm>
            <a:off x="3348038" y="3284538"/>
            <a:ext cx="1633537" cy="1019175"/>
          </a:xfrm>
          <a:prstGeom prst="rect">
            <a:avLst/>
          </a:prstGeom>
          <a:noFill/>
          <a:ln w="12700">
            <a:solidFill>
              <a:schemeClr val="tx1"/>
            </a:solidFill>
            <a:miter lim="800000"/>
            <a:headEnd/>
            <a:tailEnd/>
          </a:ln>
        </p:spPr>
        <p:txBody>
          <a:bodyPr>
            <a:spAutoFit/>
          </a:bodyPr>
          <a:lstStyle/>
          <a:p>
            <a:r>
              <a:rPr lang="tr-TR" sz="2000" b="1">
                <a:latin typeface="Calibri" pitchFamily="34" charset="0"/>
                <a:cs typeface="Arial" charset="0"/>
              </a:rPr>
              <a:t>Testosteron </a:t>
            </a:r>
          </a:p>
          <a:p>
            <a:r>
              <a:rPr lang="tr-TR" sz="2000" b="1">
                <a:latin typeface="Calibri" pitchFamily="34" charset="0"/>
                <a:cs typeface="Arial" charset="0"/>
              </a:rPr>
              <a:t>üretiminde </a:t>
            </a:r>
          </a:p>
          <a:p>
            <a:r>
              <a:rPr lang="tr-TR" sz="2000" b="1">
                <a:latin typeface="Calibri" pitchFamily="34" charset="0"/>
                <a:cs typeface="Arial" charset="0"/>
              </a:rPr>
              <a:t>azalma</a:t>
            </a:r>
          </a:p>
        </p:txBody>
      </p:sp>
      <p:sp>
        <p:nvSpPr>
          <p:cNvPr id="13337" name="31 Dikdörtgen"/>
          <p:cNvSpPr>
            <a:spLocks noChangeArrowheads="1"/>
          </p:cNvSpPr>
          <p:nvPr/>
        </p:nvSpPr>
        <p:spPr bwMode="auto">
          <a:xfrm>
            <a:off x="2357422" y="4500570"/>
            <a:ext cx="3816350" cy="2027238"/>
          </a:xfrm>
          <a:prstGeom prst="rect">
            <a:avLst/>
          </a:prstGeom>
          <a:noFill/>
          <a:ln w="12700">
            <a:solidFill>
              <a:schemeClr val="tx1"/>
            </a:solidFill>
            <a:miter lim="800000"/>
            <a:headEnd/>
            <a:tailEnd/>
          </a:ln>
        </p:spPr>
        <p:txBody>
          <a:bodyPr>
            <a:spAutoFit/>
          </a:bodyPr>
          <a:lstStyle/>
          <a:p>
            <a:r>
              <a:rPr lang="tr-TR">
                <a:latin typeface="Calibri" pitchFamily="34" charset="0"/>
                <a:cs typeface="Arial" charset="0"/>
              </a:rPr>
              <a:t>*</a:t>
            </a:r>
            <a:r>
              <a:rPr lang="tr-TR" b="1">
                <a:latin typeface="Calibri" pitchFamily="34" charset="0"/>
                <a:cs typeface="Arial" charset="0"/>
              </a:rPr>
              <a:t>Konjenital  Adrenal Hiperplazi</a:t>
            </a:r>
          </a:p>
          <a:p>
            <a:r>
              <a:rPr lang="tr-TR">
                <a:latin typeface="Calibri" pitchFamily="34" charset="0"/>
                <a:cs typeface="Arial" charset="0"/>
              </a:rPr>
              <a:t> </a:t>
            </a:r>
            <a:r>
              <a:rPr lang="tr-TR">
                <a:cs typeface="Arial" charset="0"/>
              </a:rPr>
              <a:t> </a:t>
            </a:r>
            <a:r>
              <a:rPr lang="tr-TR">
                <a:latin typeface="Calibri" pitchFamily="34" charset="0"/>
                <a:cs typeface="Arial" charset="0"/>
              </a:rPr>
              <a:t>CYP17</a:t>
            </a:r>
            <a:r>
              <a:rPr lang="tr-TR">
                <a:cs typeface="Arial" charset="0"/>
              </a:rPr>
              <a:t>                </a:t>
            </a:r>
            <a:r>
              <a:rPr lang="tr-TR">
                <a:latin typeface="Calibri" pitchFamily="34" charset="0"/>
                <a:cs typeface="Arial" charset="0"/>
              </a:rPr>
              <a:t>3B</a:t>
            </a:r>
            <a:r>
              <a:rPr lang="tr-TR">
                <a:cs typeface="Arial" charset="0"/>
              </a:rPr>
              <a:t> </a:t>
            </a:r>
            <a:r>
              <a:rPr lang="tr-TR">
                <a:latin typeface="Calibri" pitchFamily="34" charset="0"/>
                <a:cs typeface="Arial" charset="0"/>
              </a:rPr>
              <a:t>HSD</a:t>
            </a:r>
            <a:r>
              <a:rPr lang="tr-TR">
                <a:cs typeface="Arial" charset="0"/>
              </a:rPr>
              <a:t> </a:t>
            </a:r>
            <a:r>
              <a:rPr lang="tr-TR">
                <a:latin typeface="Calibri" pitchFamily="34" charset="0"/>
                <a:cs typeface="Arial" charset="0"/>
              </a:rPr>
              <a:t>2</a:t>
            </a:r>
            <a:r>
              <a:rPr lang="tr-TR">
                <a:cs typeface="Arial" charset="0"/>
              </a:rPr>
              <a:t>                </a:t>
            </a:r>
          </a:p>
          <a:p>
            <a:r>
              <a:rPr lang="tr-TR">
                <a:cs typeface="Arial" charset="0"/>
              </a:rPr>
              <a:t>  </a:t>
            </a:r>
            <a:r>
              <a:rPr lang="tr-TR">
                <a:latin typeface="Calibri" pitchFamily="34" charset="0"/>
                <a:cs typeface="Arial" charset="0"/>
              </a:rPr>
              <a:t>POR</a:t>
            </a:r>
            <a:r>
              <a:rPr lang="tr-TR">
                <a:cs typeface="Arial" charset="0"/>
              </a:rPr>
              <a:t>                   </a:t>
            </a:r>
            <a:r>
              <a:rPr lang="tr-TR">
                <a:latin typeface="Calibri" pitchFamily="34" charset="0"/>
                <a:cs typeface="Arial" charset="0"/>
              </a:rPr>
              <a:t>17B</a:t>
            </a:r>
            <a:r>
              <a:rPr lang="tr-TR">
                <a:cs typeface="Arial" charset="0"/>
              </a:rPr>
              <a:t> </a:t>
            </a:r>
            <a:r>
              <a:rPr lang="tr-TR">
                <a:latin typeface="Calibri" pitchFamily="34" charset="0"/>
                <a:cs typeface="Arial" charset="0"/>
              </a:rPr>
              <a:t>HSD3</a:t>
            </a:r>
          </a:p>
          <a:p>
            <a:r>
              <a:rPr lang="tr-TR">
                <a:latin typeface="Calibri" pitchFamily="34" charset="0"/>
                <a:cs typeface="Arial" charset="0"/>
              </a:rPr>
              <a:t>*</a:t>
            </a:r>
            <a:r>
              <a:rPr lang="tr-TR" b="1">
                <a:latin typeface="Calibri" pitchFamily="34" charset="0"/>
                <a:cs typeface="Arial" charset="0"/>
              </a:rPr>
              <a:t>Lipoid Konj. Adrenal Hiperplazi</a:t>
            </a:r>
          </a:p>
          <a:p>
            <a:r>
              <a:rPr lang="tr-TR">
                <a:latin typeface="Calibri" pitchFamily="34" charset="0"/>
                <a:cs typeface="Arial" charset="0"/>
              </a:rPr>
              <a:t>   StAR,CYP11A1</a:t>
            </a:r>
          </a:p>
          <a:p>
            <a:r>
              <a:rPr lang="tr-TR">
                <a:latin typeface="Calibri" pitchFamily="34" charset="0"/>
                <a:cs typeface="Arial" charset="0"/>
              </a:rPr>
              <a:t>*</a:t>
            </a:r>
            <a:r>
              <a:rPr lang="tr-TR" b="1">
                <a:latin typeface="Calibri" pitchFamily="34" charset="0"/>
                <a:cs typeface="Arial" charset="0"/>
              </a:rPr>
              <a:t>Leydig  Hücre  Hipoplazisi</a:t>
            </a:r>
          </a:p>
          <a:p>
            <a:r>
              <a:rPr lang="tr-TR">
                <a:latin typeface="Calibri" pitchFamily="34" charset="0"/>
                <a:cs typeface="Arial" charset="0"/>
              </a:rPr>
              <a:t>   LHC GR</a:t>
            </a:r>
          </a:p>
        </p:txBody>
      </p:sp>
      <p:sp>
        <p:nvSpPr>
          <p:cNvPr id="13339" name="34 Dikdörtgen"/>
          <p:cNvSpPr>
            <a:spLocks noChangeArrowheads="1"/>
          </p:cNvSpPr>
          <p:nvPr/>
        </p:nvSpPr>
        <p:spPr bwMode="auto">
          <a:xfrm>
            <a:off x="7019925" y="1989138"/>
            <a:ext cx="1981200" cy="2779712"/>
          </a:xfrm>
          <a:prstGeom prst="rect">
            <a:avLst/>
          </a:prstGeom>
          <a:noFill/>
          <a:ln w="12700">
            <a:solidFill>
              <a:schemeClr val="tx1"/>
            </a:solidFill>
            <a:miter lim="800000"/>
            <a:headEnd/>
            <a:tailEnd/>
          </a:ln>
        </p:spPr>
        <p:txBody>
          <a:bodyPr>
            <a:spAutoFit/>
          </a:bodyPr>
          <a:lstStyle/>
          <a:p>
            <a:r>
              <a:rPr lang="tr-TR" sz="1400">
                <a:latin typeface="Calibri" pitchFamily="34" charset="0"/>
                <a:cs typeface="Arial" charset="0"/>
              </a:rPr>
              <a:t>*</a:t>
            </a:r>
            <a:r>
              <a:rPr lang="tr-TR" sz="1400" b="1">
                <a:latin typeface="Calibri" pitchFamily="34" charset="0"/>
                <a:cs typeface="Arial" charset="0"/>
              </a:rPr>
              <a:t>5 </a:t>
            </a:r>
            <a:r>
              <a:rPr lang="el-GR" sz="1400" b="1">
                <a:latin typeface="Calibri" pitchFamily="34" charset="0"/>
                <a:cs typeface="Arial" charset="0"/>
              </a:rPr>
              <a:t>α</a:t>
            </a:r>
            <a:r>
              <a:rPr lang="tr-TR" sz="1400" b="1">
                <a:latin typeface="Calibri" pitchFamily="34" charset="0"/>
                <a:cs typeface="Arial" charset="0"/>
              </a:rPr>
              <a:t> redüktaz eksikliği</a:t>
            </a:r>
          </a:p>
          <a:p>
            <a:r>
              <a:rPr lang="tr-TR" sz="1400">
                <a:latin typeface="Calibri" pitchFamily="34" charset="0"/>
                <a:cs typeface="Arial" charset="0"/>
              </a:rPr>
              <a:t>   SRD5A1</a:t>
            </a:r>
          </a:p>
          <a:p>
            <a:endParaRPr lang="tr-TR" sz="1400">
              <a:latin typeface="Calibri" pitchFamily="34" charset="0"/>
              <a:cs typeface="Arial" charset="0"/>
            </a:endParaRPr>
          </a:p>
          <a:p>
            <a:r>
              <a:rPr lang="tr-TR" sz="1400">
                <a:latin typeface="Calibri" pitchFamily="34" charset="0"/>
                <a:cs typeface="Arial" charset="0"/>
              </a:rPr>
              <a:t>*</a:t>
            </a:r>
            <a:r>
              <a:rPr lang="tr-TR" sz="1400" b="1">
                <a:latin typeface="Calibri" pitchFamily="34" charset="0"/>
                <a:cs typeface="Arial" charset="0"/>
              </a:rPr>
              <a:t>Androjen Duyarsızlık </a:t>
            </a:r>
          </a:p>
          <a:p>
            <a:r>
              <a:rPr lang="tr-TR" sz="1400" b="1">
                <a:latin typeface="Calibri" pitchFamily="34" charset="0"/>
                <a:cs typeface="Arial" charset="0"/>
              </a:rPr>
              <a:t>   Sendromu </a:t>
            </a:r>
            <a:r>
              <a:rPr lang="tr-TR" sz="1400">
                <a:latin typeface="Calibri" pitchFamily="34" charset="0"/>
                <a:cs typeface="Arial" charset="0"/>
              </a:rPr>
              <a:t>(AR)</a:t>
            </a:r>
          </a:p>
          <a:p>
            <a:endParaRPr lang="tr-TR" sz="1400">
              <a:latin typeface="Calibri" pitchFamily="34" charset="0"/>
              <a:cs typeface="Arial" charset="0"/>
            </a:endParaRPr>
          </a:p>
          <a:p>
            <a:r>
              <a:rPr lang="tr-TR" sz="1400">
                <a:latin typeface="Calibri" pitchFamily="34" charset="0"/>
                <a:cs typeface="Arial" charset="0"/>
              </a:rPr>
              <a:t>*</a:t>
            </a:r>
            <a:r>
              <a:rPr lang="tr-TR" sz="1400" b="1">
                <a:latin typeface="Calibri" pitchFamily="34" charset="0"/>
                <a:cs typeface="Arial" charset="0"/>
              </a:rPr>
              <a:t>Gelişimsel defektler</a:t>
            </a:r>
          </a:p>
          <a:p>
            <a:r>
              <a:rPr lang="tr-TR" sz="1400">
                <a:latin typeface="Calibri" pitchFamily="34" charset="0"/>
                <a:cs typeface="Arial" charset="0"/>
              </a:rPr>
              <a:t>   </a:t>
            </a:r>
            <a:r>
              <a:rPr lang="tr-TR" sz="1200">
                <a:latin typeface="Calibri" pitchFamily="34" charset="0"/>
                <a:cs typeface="Arial" charset="0"/>
              </a:rPr>
              <a:t>Ön hipofiz</a:t>
            </a:r>
          </a:p>
          <a:p>
            <a:r>
              <a:rPr lang="tr-TR" sz="1200">
                <a:latin typeface="Calibri" pitchFamily="34" charset="0"/>
                <a:cs typeface="Arial" charset="0"/>
              </a:rPr>
              <a:t>    Afalia</a:t>
            </a:r>
          </a:p>
          <a:p>
            <a:r>
              <a:rPr lang="tr-TR" sz="1200">
                <a:latin typeface="Calibri" pitchFamily="34" charset="0"/>
                <a:cs typeface="Arial" charset="0"/>
              </a:rPr>
              <a:t>    Penoskrotal inversiyon</a:t>
            </a:r>
          </a:p>
          <a:p>
            <a:endParaRPr lang="tr-TR" sz="1200">
              <a:cs typeface="Arial" charset="0"/>
            </a:endParaRPr>
          </a:p>
          <a:p>
            <a:r>
              <a:rPr lang="tr-TR" sz="1400">
                <a:cs typeface="Arial" charset="0"/>
              </a:rPr>
              <a:t>*</a:t>
            </a:r>
            <a:r>
              <a:rPr lang="tr-TR" sz="1400" b="1">
                <a:latin typeface="Calibri" pitchFamily="34" charset="0"/>
                <a:cs typeface="Arial" charset="0"/>
              </a:rPr>
              <a:t>SF1 mutasyonu</a:t>
            </a:r>
          </a:p>
          <a:p>
            <a:endParaRPr lang="tr-TR" sz="1400">
              <a:latin typeface="Calibri" pitchFamily="34" charset="0"/>
              <a:cs typeface="Arial" charset="0"/>
            </a:endParaRPr>
          </a:p>
        </p:txBody>
      </p:sp>
      <p:sp>
        <p:nvSpPr>
          <p:cNvPr id="47" name="46 Aşağı Ok"/>
          <p:cNvSpPr/>
          <p:nvPr/>
        </p:nvSpPr>
        <p:spPr>
          <a:xfrm>
            <a:off x="4067175" y="4292600"/>
            <a:ext cx="217488"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8" name="47 Aşağı Ok"/>
          <p:cNvSpPr/>
          <p:nvPr/>
        </p:nvSpPr>
        <p:spPr>
          <a:xfrm>
            <a:off x="1476375" y="1341438"/>
            <a:ext cx="214313"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9" name="48 Aşağı Ok"/>
          <p:cNvSpPr/>
          <p:nvPr/>
        </p:nvSpPr>
        <p:spPr>
          <a:xfrm>
            <a:off x="1979613" y="1341438"/>
            <a:ext cx="214312"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0" name="49 Aşağı Ok"/>
          <p:cNvSpPr/>
          <p:nvPr/>
        </p:nvSpPr>
        <p:spPr>
          <a:xfrm>
            <a:off x="1187450" y="1989138"/>
            <a:ext cx="215900"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1" name="50 Aşağı Ok"/>
          <p:cNvSpPr/>
          <p:nvPr/>
        </p:nvSpPr>
        <p:spPr>
          <a:xfrm>
            <a:off x="900113" y="2565400"/>
            <a:ext cx="215900" cy="214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3" name="52 Aşağı Ok"/>
          <p:cNvSpPr/>
          <p:nvPr/>
        </p:nvSpPr>
        <p:spPr>
          <a:xfrm>
            <a:off x="1979613" y="2565400"/>
            <a:ext cx="215900" cy="214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4" name="53 Aşağı Ok"/>
          <p:cNvSpPr/>
          <p:nvPr/>
        </p:nvSpPr>
        <p:spPr>
          <a:xfrm>
            <a:off x="2555875" y="1989138"/>
            <a:ext cx="214313"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5" name="54 Sağ Ok"/>
          <p:cNvSpPr/>
          <p:nvPr/>
        </p:nvSpPr>
        <p:spPr>
          <a:xfrm>
            <a:off x="5940425" y="1125538"/>
            <a:ext cx="214313"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6" name="55 Aşağı Ok"/>
          <p:cNvSpPr/>
          <p:nvPr/>
        </p:nvSpPr>
        <p:spPr>
          <a:xfrm>
            <a:off x="6227763" y="1341438"/>
            <a:ext cx="214312"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8" name="57 Aşağı Ok"/>
          <p:cNvSpPr/>
          <p:nvPr/>
        </p:nvSpPr>
        <p:spPr>
          <a:xfrm>
            <a:off x="7019925" y="1341438"/>
            <a:ext cx="214313"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9" name="58 Aşağı Ok"/>
          <p:cNvSpPr/>
          <p:nvPr/>
        </p:nvSpPr>
        <p:spPr>
          <a:xfrm>
            <a:off x="7308850" y="1844675"/>
            <a:ext cx="214313"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0" name="59 Aşağı Ok"/>
          <p:cNvSpPr/>
          <p:nvPr/>
        </p:nvSpPr>
        <p:spPr>
          <a:xfrm>
            <a:off x="5867400" y="1916113"/>
            <a:ext cx="214313"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2" name="61 Aşağı Ok"/>
          <p:cNvSpPr/>
          <p:nvPr/>
        </p:nvSpPr>
        <p:spPr>
          <a:xfrm>
            <a:off x="5219700" y="2420938"/>
            <a:ext cx="214313" cy="2143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3" name="62 Aşağı Ok"/>
          <p:cNvSpPr/>
          <p:nvPr/>
        </p:nvSpPr>
        <p:spPr>
          <a:xfrm>
            <a:off x="4427538" y="3068638"/>
            <a:ext cx="214312"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357" name="Oval 53"/>
          <p:cNvSpPr>
            <a:spLocks noChangeArrowheads="1"/>
          </p:cNvSpPr>
          <p:nvPr/>
        </p:nvSpPr>
        <p:spPr bwMode="auto">
          <a:xfrm>
            <a:off x="6858016" y="2000240"/>
            <a:ext cx="2089150" cy="1223963"/>
          </a:xfrm>
          <a:prstGeom prst="ellipse">
            <a:avLst/>
          </a:prstGeom>
          <a:noFill/>
          <a:ln w="38100">
            <a:solidFill>
              <a:srgbClr val="FF3300"/>
            </a:solidFill>
            <a:round/>
            <a:headEnd/>
            <a:tailEnd/>
          </a:ln>
        </p:spPr>
        <p:txBody>
          <a:bodyPr wrap="none" anchor="ctr"/>
          <a:lstStyle/>
          <a:p>
            <a:endParaRPr lang="tr-T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3 Metin kutusu"/>
          <p:cNvSpPr txBox="1">
            <a:spLocks noChangeArrowheads="1"/>
          </p:cNvSpPr>
          <p:nvPr/>
        </p:nvSpPr>
        <p:spPr bwMode="auto">
          <a:xfrm>
            <a:off x="3203575" y="188913"/>
            <a:ext cx="2520950" cy="469900"/>
          </a:xfrm>
          <a:prstGeom prst="rect">
            <a:avLst/>
          </a:prstGeom>
          <a:solidFill>
            <a:srgbClr val="FFFF66"/>
          </a:solidFill>
          <a:ln w="12700">
            <a:solidFill>
              <a:schemeClr val="tx1"/>
            </a:solidFill>
            <a:miter lim="800000"/>
            <a:headEnd/>
            <a:tailEnd/>
          </a:ln>
        </p:spPr>
        <p:txBody>
          <a:bodyPr wrap="none">
            <a:spAutoFit/>
          </a:bodyPr>
          <a:lstStyle/>
          <a:p>
            <a:r>
              <a:rPr lang="tr-TR" sz="2400" b="1">
                <a:latin typeface="Calibri" pitchFamily="34" charset="0"/>
                <a:cs typeface="Arial" charset="0"/>
              </a:rPr>
              <a:t>Yetersiz Virilize XY</a:t>
            </a:r>
          </a:p>
        </p:txBody>
      </p:sp>
      <p:sp>
        <p:nvSpPr>
          <p:cNvPr id="13315" name="4 Metin kutusu"/>
          <p:cNvSpPr txBox="1">
            <a:spLocks noChangeArrowheads="1"/>
          </p:cNvSpPr>
          <p:nvPr/>
        </p:nvSpPr>
        <p:spPr bwMode="auto">
          <a:xfrm>
            <a:off x="3779838" y="908050"/>
            <a:ext cx="1066800" cy="593725"/>
          </a:xfrm>
          <a:prstGeom prst="rect">
            <a:avLst/>
          </a:prstGeom>
          <a:solidFill>
            <a:schemeClr val="bg1"/>
          </a:solidFill>
          <a:ln w="12700">
            <a:solidFill>
              <a:schemeClr val="tx1"/>
            </a:solidFill>
            <a:miter lim="800000"/>
            <a:headEnd/>
            <a:tailEnd/>
          </a:ln>
        </p:spPr>
        <p:txBody>
          <a:bodyPr wrap="none">
            <a:spAutoFit/>
          </a:bodyPr>
          <a:lstStyle/>
          <a:p>
            <a:pPr algn="ctr"/>
            <a:r>
              <a:rPr lang="tr-TR" sz="1600">
                <a:latin typeface="Calibri" pitchFamily="34" charset="0"/>
                <a:cs typeface="Arial" charset="0"/>
              </a:rPr>
              <a:t>Uterus</a:t>
            </a:r>
          </a:p>
          <a:p>
            <a:pPr algn="ctr"/>
            <a:r>
              <a:rPr lang="tr-TR" sz="1600">
                <a:latin typeface="Calibri" pitchFamily="34" charset="0"/>
                <a:cs typeface="Arial" charset="0"/>
              </a:rPr>
              <a:t>US/MR/CT</a:t>
            </a:r>
          </a:p>
        </p:txBody>
      </p:sp>
      <p:sp>
        <p:nvSpPr>
          <p:cNvPr id="13316" name="6 Metin kutusu"/>
          <p:cNvSpPr txBox="1">
            <a:spLocks noChangeArrowheads="1"/>
          </p:cNvSpPr>
          <p:nvPr/>
        </p:nvSpPr>
        <p:spPr bwMode="auto">
          <a:xfrm>
            <a:off x="5214938" y="1000125"/>
            <a:ext cx="701675" cy="349250"/>
          </a:xfrm>
          <a:prstGeom prst="rect">
            <a:avLst/>
          </a:prstGeom>
          <a:solidFill>
            <a:schemeClr val="bg1"/>
          </a:solidFill>
          <a:ln w="12700">
            <a:solidFill>
              <a:schemeClr val="tx1"/>
            </a:solidFill>
            <a:miter lim="800000"/>
            <a:headEnd/>
            <a:tailEnd/>
          </a:ln>
        </p:spPr>
        <p:txBody>
          <a:bodyPr wrap="none">
            <a:spAutoFit/>
          </a:bodyPr>
          <a:lstStyle/>
          <a:p>
            <a:r>
              <a:rPr lang="tr-TR" sz="1600" dirty="0">
                <a:latin typeface="Calibri" pitchFamily="34" charset="0"/>
                <a:cs typeface="Arial" charset="0"/>
              </a:rPr>
              <a:t>HAYIR</a:t>
            </a:r>
          </a:p>
        </p:txBody>
      </p:sp>
      <p:sp>
        <p:nvSpPr>
          <p:cNvPr id="13317" name="7 Metin kutusu"/>
          <p:cNvSpPr txBox="1">
            <a:spLocks noChangeArrowheads="1"/>
          </p:cNvSpPr>
          <p:nvPr/>
        </p:nvSpPr>
        <p:spPr bwMode="auto">
          <a:xfrm>
            <a:off x="6215063" y="1000125"/>
            <a:ext cx="1154112" cy="338138"/>
          </a:xfrm>
          <a:prstGeom prst="rect">
            <a:avLst/>
          </a:prstGeom>
          <a:noFill/>
          <a:ln w="12700">
            <a:solidFill>
              <a:schemeClr val="tx1"/>
            </a:solidFill>
            <a:miter lim="800000"/>
            <a:headEnd/>
            <a:tailEnd/>
          </a:ln>
        </p:spPr>
        <p:txBody>
          <a:bodyPr wrap="none">
            <a:spAutoFit/>
          </a:bodyPr>
          <a:lstStyle/>
          <a:p>
            <a:r>
              <a:rPr lang="tr-TR" sz="1600">
                <a:latin typeface="Calibri" pitchFamily="34" charset="0"/>
                <a:cs typeface="Arial" charset="0"/>
              </a:rPr>
              <a:t>Testosteron</a:t>
            </a:r>
          </a:p>
        </p:txBody>
      </p:sp>
      <p:sp>
        <p:nvSpPr>
          <p:cNvPr id="13318" name="8 Dikdörtgen"/>
          <p:cNvSpPr>
            <a:spLocks noChangeArrowheads="1"/>
          </p:cNvSpPr>
          <p:nvPr/>
        </p:nvSpPr>
        <p:spPr bwMode="auto">
          <a:xfrm>
            <a:off x="2627313" y="981075"/>
            <a:ext cx="611187" cy="349250"/>
          </a:xfrm>
          <a:prstGeom prst="rect">
            <a:avLst/>
          </a:prstGeom>
          <a:solidFill>
            <a:srgbClr val="FFFF00"/>
          </a:solidFill>
          <a:ln w="12700">
            <a:solidFill>
              <a:schemeClr val="tx1"/>
            </a:solidFill>
            <a:miter lim="800000"/>
            <a:headEnd/>
            <a:tailEnd/>
          </a:ln>
        </p:spPr>
        <p:txBody>
          <a:bodyPr wrap="none">
            <a:spAutoFit/>
          </a:bodyPr>
          <a:lstStyle/>
          <a:p>
            <a:r>
              <a:rPr lang="tr-TR" sz="1600">
                <a:latin typeface="Calibri" pitchFamily="34" charset="0"/>
                <a:cs typeface="Arial" charset="0"/>
              </a:rPr>
              <a:t>EVET</a:t>
            </a:r>
          </a:p>
        </p:txBody>
      </p:sp>
      <p:sp>
        <p:nvSpPr>
          <p:cNvPr id="13319" name="9 Dikdörtgen"/>
          <p:cNvSpPr>
            <a:spLocks noChangeArrowheads="1"/>
          </p:cNvSpPr>
          <p:nvPr/>
        </p:nvSpPr>
        <p:spPr bwMode="auto">
          <a:xfrm>
            <a:off x="1476375" y="981075"/>
            <a:ext cx="792163" cy="338138"/>
          </a:xfrm>
          <a:prstGeom prst="rect">
            <a:avLst/>
          </a:prstGeom>
          <a:noFill/>
          <a:ln w="12700">
            <a:solidFill>
              <a:schemeClr val="tx1"/>
            </a:solidFill>
            <a:miter lim="800000"/>
            <a:headEnd/>
            <a:tailEnd/>
          </a:ln>
        </p:spPr>
        <p:txBody>
          <a:bodyPr wrap="none">
            <a:spAutoFit/>
          </a:bodyPr>
          <a:lstStyle/>
          <a:p>
            <a:r>
              <a:rPr lang="tr-TR" sz="1600">
                <a:latin typeface="Calibri" pitchFamily="34" charset="0"/>
                <a:cs typeface="Arial" charset="0"/>
              </a:rPr>
              <a:t>LH/FSH</a:t>
            </a:r>
          </a:p>
        </p:txBody>
      </p:sp>
      <p:sp>
        <p:nvSpPr>
          <p:cNvPr id="13320" name="10 Dikdörtgen"/>
          <p:cNvSpPr>
            <a:spLocks noChangeArrowheads="1"/>
          </p:cNvSpPr>
          <p:nvPr/>
        </p:nvSpPr>
        <p:spPr bwMode="auto">
          <a:xfrm>
            <a:off x="5795963" y="1484313"/>
            <a:ext cx="728662" cy="349250"/>
          </a:xfrm>
          <a:prstGeom prst="rect">
            <a:avLst/>
          </a:prstGeom>
          <a:solidFill>
            <a:schemeClr val="bg1"/>
          </a:solidFill>
          <a:ln w="12700">
            <a:solidFill>
              <a:schemeClr val="tx1"/>
            </a:solidFill>
            <a:miter lim="800000"/>
            <a:headEnd/>
            <a:tailEnd/>
          </a:ln>
        </p:spPr>
        <p:txBody>
          <a:bodyPr wrap="none">
            <a:spAutoFit/>
          </a:bodyPr>
          <a:lstStyle/>
          <a:p>
            <a:r>
              <a:rPr lang="tr-TR" sz="1600">
                <a:latin typeface="Calibri" pitchFamily="34" charset="0"/>
                <a:cs typeface="Arial" charset="0"/>
              </a:rPr>
              <a:t>Düşük</a:t>
            </a:r>
          </a:p>
        </p:txBody>
      </p:sp>
      <p:sp>
        <p:nvSpPr>
          <p:cNvPr id="13321" name="11 Dikdörtgen"/>
          <p:cNvSpPr>
            <a:spLocks noChangeArrowheads="1"/>
          </p:cNvSpPr>
          <p:nvPr/>
        </p:nvSpPr>
        <p:spPr bwMode="auto">
          <a:xfrm>
            <a:off x="1928813" y="1571625"/>
            <a:ext cx="884237" cy="369888"/>
          </a:xfrm>
          <a:prstGeom prst="rect">
            <a:avLst/>
          </a:prstGeom>
          <a:noFill/>
          <a:ln w="12700">
            <a:solidFill>
              <a:schemeClr val="tx1"/>
            </a:solidFill>
            <a:miter lim="800000"/>
            <a:headEnd/>
            <a:tailEnd/>
          </a:ln>
        </p:spPr>
        <p:txBody>
          <a:bodyPr wrap="none">
            <a:spAutoFit/>
          </a:bodyPr>
          <a:lstStyle/>
          <a:p>
            <a:r>
              <a:rPr lang="tr-TR">
                <a:latin typeface="Calibri" pitchFamily="34" charset="0"/>
                <a:cs typeface="Arial" charset="0"/>
              </a:rPr>
              <a:t>Normal</a:t>
            </a:r>
          </a:p>
        </p:txBody>
      </p:sp>
      <p:sp>
        <p:nvSpPr>
          <p:cNvPr id="13322" name="12 Dikdörtgen"/>
          <p:cNvSpPr>
            <a:spLocks noChangeArrowheads="1"/>
          </p:cNvSpPr>
          <p:nvPr/>
        </p:nvSpPr>
        <p:spPr bwMode="auto">
          <a:xfrm>
            <a:off x="6858000" y="1500188"/>
            <a:ext cx="1006475" cy="338137"/>
          </a:xfrm>
          <a:prstGeom prst="rect">
            <a:avLst/>
          </a:prstGeom>
          <a:noFill/>
          <a:ln w="12700">
            <a:solidFill>
              <a:schemeClr val="tx1"/>
            </a:solidFill>
            <a:miter lim="800000"/>
            <a:headEnd/>
            <a:tailEnd/>
          </a:ln>
        </p:spPr>
        <p:txBody>
          <a:bodyPr wrap="none">
            <a:spAutoFit/>
          </a:bodyPr>
          <a:lstStyle/>
          <a:p>
            <a:r>
              <a:rPr lang="tr-TR" sz="1600">
                <a:latin typeface="Calibri" pitchFamily="34" charset="0"/>
                <a:cs typeface="Arial" charset="0"/>
              </a:rPr>
              <a:t>N/ Yüksek</a:t>
            </a:r>
          </a:p>
        </p:txBody>
      </p:sp>
      <p:sp>
        <p:nvSpPr>
          <p:cNvPr id="13323" name="13 Dikdörtgen"/>
          <p:cNvSpPr>
            <a:spLocks noChangeArrowheads="1"/>
          </p:cNvSpPr>
          <p:nvPr/>
        </p:nvSpPr>
        <p:spPr bwMode="auto">
          <a:xfrm>
            <a:off x="928688" y="1571625"/>
            <a:ext cx="819150" cy="369888"/>
          </a:xfrm>
          <a:prstGeom prst="rect">
            <a:avLst/>
          </a:prstGeom>
          <a:solidFill>
            <a:srgbClr val="FFFF00"/>
          </a:solidFill>
          <a:ln w="12700">
            <a:solidFill>
              <a:schemeClr val="tx1"/>
            </a:solidFill>
            <a:miter lim="800000"/>
            <a:headEnd/>
            <a:tailEnd/>
          </a:ln>
        </p:spPr>
        <p:txBody>
          <a:bodyPr wrap="none">
            <a:spAutoFit/>
          </a:bodyPr>
          <a:lstStyle/>
          <a:p>
            <a:r>
              <a:rPr lang="tr-TR">
                <a:latin typeface="Calibri" pitchFamily="34" charset="0"/>
                <a:cs typeface="Arial" charset="0"/>
              </a:rPr>
              <a:t>Yüksek</a:t>
            </a:r>
          </a:p>
        </p:txBody>
      </p:sp>
      <p:sp>
        <p:nvSpPr>
          <p:cNvPr id="15" name="14 Aşağı Ok"/>
          <p:cNvSpPr/>
          <p:nvPr/>
        </p:nvSpPr>
        <p:spPr>
          <a:xfrm>
            <a:off x="4214813" y="714375"/>
            <a:ext cx="214312"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0" name="19 Sağ Ok"/>
          <p:cNvSpPr/>
          <p:nvPr/>
        </p:nvSpPr>
        <p:spPr>
          <a:xfrm>
            <a:off x="4929188" y="1143000"/>
            <a:ext cx="214312"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326" name="20 Dikdörtgen"/>
          <p:cNvSpPr>
            <a:spLocks noChangeArrowheads="1"/>
          </p:cNvSpPr>
          <p:nvPr/>
        </p:nvSpPr>
        <p:spPr bwMode="auto">
          <a:xfrm>
            <a:off x="611188" y="2205038"/>
            <a:ext cx="1747837" cy="338137"/>
          </a:xfrm>
          <a:prstGeom prst="rect">
            <a:avLst/>
          </a:prstGeom>
          <a:noFill/>
          <a:ln w="12700">
            <a:solidFill>
              <a:schemeClr val="tx1"/>
            </a:solidFill>
            <a:miter lim="800000"/>
            <a:headEnd/>
            <a:tailEnd/>
          </a:ln>
        </p:spPr>
        <p:txBody>
          <a:bodyPr wrap="none">
            <a:spAutoFit/>
          </a:bodyPr>
          <a:lstStyle/>
          <a:p>
            <a:r>
              <a:rPr lang="tr-TR" sz="1600" b="1" u="sng">
                <a:latin typeface="Calibri" pitchFamily="34" charset="0"/>
                <a:cs typeface="Arial" charset="0"/>
              </a:rPr>
              <a:t>Gonadal Disgenezi</a:t>
            </a:r>
          </a:p>
        </p:txBody>
      </p:sp>
      <p:sp>
        <p:nvSpPr>
          <p:cNvPr id="22" name="21 Sol Ok"/>
          <p:cNvSpPr/>
          <p:nvPr/>
        </p:nvSpPr>
        <p:spPr>
          <a:xfrm>
            <a:off x="3429000" y="1143000"/>
            <a:ext cx="214313" cy="1428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328" name="28 Dikdörtgen"/>
          <p:cNvSpPr>
            <a:spLocks noChangeArrowheads="1"/>
          </p:cNvSpPr>
          <p:nvPr/>
        </p:nvSpPr>
        <p:spPr bwMode="auto">
          <a:xfrm>
            <a:off x="214313" y="2786063"/>
            <a:ext cx="1500167" cy="1815882"/>
          </a:xfrm>
          <a:prstGeom prst="rect">
            <a:avLst/>
          </a:prstGeom>
          <a:noFill/>
          <a:ln w="12700">
            <a:solidFill>
              <a:schemeClr val="tx1"/>
            </a:solidFill>
            <a:miter lim="800000"/>
            <a:headEnd/>
            <a:tailEnd/>
          </a:ln>
        </p:spPr>
        <p:txBody>
          <a:bodyPr wrap="square">
            <a:spAutoFit/>
          </a:bodyPr>
          <a:lstStyle/>
          <a:p>
            <a:pPr algn="ctr"/>
            <a:r>
              <a:rPr lang="tr-TR" sz="1600" b="1" dirty="0">
                <a:latin typeface="Calibri" pitchFamily="34" charset="0"/>
                <a:cs typeface="Arial" charset="0"/>
              </a:rPr>
              <a:t>İzole</a:t>
            </a:r>
          </a:p>
          <a:p>
            <a:pPr>
              <a:buFont typeface="Wingdings" pitchFamily="2" charset="2"/>
              <a:buChar char="Ø"/>
            </a:pPr>
            <a:r>
              <a:rPr lang="tr-TR" sz="1600" dirty="0" smtClean="0">
                <a:latin typeface="Calibri" pitchFamily="34" charset="0"/>
                <a:cs typeface="Arial" charset="0"/>
              </a:rPr>
              <a:t>SRY </a:t>
            </a:r>
            <a:r>
              <a:rPr lang="tr-TR" sz="1600" dirty="0">
                <a:latin typeface="Calibri" pitchFamily="34" charset="0"/>
                <a:cs typeface="Arial" charset="0"/>
              </a:rPr>
              <a:t>mut.</a:t>
            </a:r>
          </a:p>
          <a:p>
            <a:pPr>
              <a:buFont typeface="Wingdings" pitchFamily="2" charset="2"/>
              <a:buChar char="Ø"/>
            </a:pPr>
            <a:r>
              <a:rPr lang="tr-TR" sz="1600" dirty="0" smtClean="0">
                <a:latin typeface="Calibri" pitchFamily="34" charset="0"/>
                <a:cs typeface="Arial" charset="0"/>
              </a:rPr>
              <a:t>SF1 </a:t>
            </a:r>
            <a:r>
              <a:rPr lang="tr-TR" sz="1600" dirty="0">
                <a:latin typeface="Calibri" pitchFamily="34" charset="0"/>
                <a:cs typeface="Arial" charset="0"/>
              </a:rPr>
              <a:t>mut.</a:t>
            </a:r>
          </a:p>
          <a:p>
            <a:pPr>
              <a:buFont typeface="Wingdings" pitchFamily="2" charset="2"/>
              <a:buChar char="Ø"/>
            </a:pPr>
            <a:r>
              <a:rPr lang="tr-TR" sz="1600" dirty="0" smtClean="0">
                <a:latin typeface="Calibri" pitchFamily="34" charset="0"/>
                <a:cs typeface="Arial" charset="0"/>
              </a:rPr>
              <a:t>dupDAX1</a:t>
            </a:r>
            <a:endParaRPr lang="tr-TR" sz="1600" dirty="0">
              <a:latin typeface="Calibri" pitchFamily="34" charset="0"/>
              <a:cs typeface="Arial" charset="0"/>
            </a:endParaRPr>
          </a:p>
          <a:p>
            <a:pPr>
              <a:buFont typeface="Wingdings" pitchFamily="2" charset="2"/>
              <a:buChar char="Ø"/>
            </a:pPr>
            <a:r>
              <a:rPr lang="tr-TR" sz="1600" dirty="0" smtClean="0">
                <a:latin typeface="Calibri" pitchFamily="34" charset="0"/>
                <a:cs typeface="Arial" charset="0"/>
              </a:rPr>
              <a:t>del9p</a:t>
            </a:r>
            <a:r>
              <a:rPr lang="tr-TR" sz="1600" dirty="0">
                <a:latin typeface="Calibri" pitchFamily="34" charset="0"/>
                <a:cs typeface="Arial" charset="0"/>
              </a:rPr>
              <a:t>, </a:t>
            </a:r>
            <a:r>
              <a:rPr lang="tr-TR" sz="1600" dirty="0" smtClean="0">
                <a:latin typeface="Calibri" pitchFamily="34" charset="0"/>
                <a:cs typeface="Arial" charset="0"/>
              </a:rPr>
              <a:t>del10</a:t>
            </a:r>
          </a:p>
          <a:p>
            <a:pPr>
              <a:buFont typeface="Wingdings" pitchFamily="2" charset="2"/>
              <a:buChar char="Ø"/>
            </a:pPr>
            <a:r>
              <a:rPr lang="tr-TR" sz="1600" dirty="0" err="1" smtClean="0">
                <a:latin typeface="Calibri" pitchFamily="34" charset="0"/>
                <a:cs typeface="Arial" charset="0"/>
              </a:rPr>
              <a:t>Ovotestiküler</a:t>
            </a:r>
            <a:r>
              <a:rPr lang="tr-TR" sz="1600" dirty="0" smtClean="0">
                <a:latin typeface="Calibri" pitchFamily="34" charset="0"/>
                <a:cs typeface="Arial" charset="0"/>
              </a:rPr>
              <a:t> sendrom</a:t>
            </a:r>
            <a:endParaRPr lang="tr-TR" sz="1600" dirty="0">
              <a:latin typeface="Calibri" pitchFamily="34" charset="0"/>
              <a:cs typeface="Arial" charset="0"/>
            </a:endParaRPr>
          </a:p>
        </p:txBody>
      </p:sp>
      <p:sp>
        <p:nvSpPr>
          <p:cNvPr id="13329" name="37 Dikdörtgen"/>
          <p:cNvSpPr>
            <a:spLocks noChangeArrowheads="1"/>
          </p:cNvSpPr>
          <p:nvPr/>
        </p:nvSpPr>
        <p:spPr bwMode="auto">
          <a:xfrm>
            <a:off x="1692275" y="2781300"/>
            <a:ext cx="1428750" cy="1322388"/>
          </a:xfrm>
          <a:prstGeom prst="rect">
            <a:avLst/>
          </a:prstGeom>
          <a:noFill/>
          <a:ln w="12700">
            <a:solidFill>
              <a:schemeClr val="tx1"/>
            </a:solidFill>
            <a:miter lim="800000"/>
            <a:headEnd/>
            <a:tailEnd/>
          </a:ln>
        </p:spPr>
        <p:txBody>
          <a:bodyPr>
            <a:spAutoFit/>
          </a:bodyPr>
          <a:lstStyle/>
          <a:p>
            <a:pPr algn="ctr"/>
            <a:r>
              <a:rPr lang="tr-TR" sz="1600" b="1">
                <a:latin typeface="Calibri" pitchFamily="34" charset="0"/>
                <a:cs typeface="Arial" charset="0"/>
              </a:rPr>
              <a:t>Sendromik</a:t>
            </a:r>
          </a:p>
          <a:p>
            <a:r>
              <a:rPr lang="tr-TR" sz="1600">
                <a:latin typeface="Calibri" pitchFamily="34" charset="0"/>
                <a:cs typeface="Arial" charset="0"/>
              </a:rPr>
              <a:t>*ATRX mut.</a:t>
            </a:r>
          </a:p>
          <a:p>
            <a:r>
              <a:rPr lang="tr-TR" sz="1600">
                <a:latin typeface="Calibri" pitchFamily="34" charset="0"/>
                <a:cs typeface="Arial" charset="0"/>
              </a:rPr>
              <a:t>*SOX9 mut.</a:t>
            </a:r>
          </a:p>
          <a:p>
            <a:r>
              <a:rPr lang="tr-TR" sz="1600">
                <a:latin typeface="Calibri" pitchFamily="34" charset="0"/>
                <a:cs typeface="Arial" charset="0"/>
              </a:rPr>
              <a:t>*WT1 mut.</a:t>
            </a:r>
          </a:p>
          <a:p>
            <a:endParaRPr lang="tr-TR" sz="1600">
              <a:latin typeface="Calibri" pitchFamily="34" charset="0"/>
              <a:cs typeface="Arial" charset="0"/>
            </a:endParaRPr>
          </a:p>
        </p:txBody>
      </p:sp>
      <p:sp>
        <p:nvSpPr>
          <p:cNvPr id="13330" name="39 Dikdörtgen"/>
          <p:cNvSpPr>
            <a:spLocks noChangeArrowheads="1"/>
          </p:cNvSpPr>
          <p:nvPr/>
        </p:nvSpPr>
        <p:spPr bwMode="auto">
          <a:xfrm>
            <a:off x="2484438" y="2133600"/>
            <a:ext cx="1311275" cy="584200"/>
          </a:xfrm>
          <a:prstGeom prst="rect">
            <a:avLst/>
          </a:prstGeom>
          <a:noFill/>
          <a:ln w="12700">
            <a:solidFill>
              <a:schemeClr val="tx1"/>
            </a:solidFill>
            <a:miter lim="800000"/>
            <a:headEnd/>
            <a:tailEnd/>
          </a:ln>
        </p:spPr>
        <p:txBody>
          <a:bodyPr wrap="none">
            <a:spAutoFit/>
          </a:bodyPr>
          <a:lstStyle/>
          <a:p>
            <a:pPr algn="ctr"/>
            <a:r>
              <a:rPr lang="tr-TR" sz="1600">
                <a:latin typeface="Calibri" pitchFamily="34" charset="0"/>
                <a:cs typeface="Arial" charset="0"/>
              </a:rPr>
              <a:t>PMDS</a:t>
            </a:r>
          </a:p>
          <a:p>
            <a:pPr algn="ctr"/>
            <a:r>
              <a:rPr lang="tr-TR" sz="1600">
                <a:latin typeface="Calibri" pitchFamily="34" charset="0"/>
                <a:cs typeface="Arial" charset="0"/>
              </a:rPr>
              <a:t>AMH / AMHR</a:t>
            </a:r>
          </a:p>
        </p:txBody>
      </p:sp>
      <p:sp>
        <p:nvSpPr>
          <p:cNvPr id="23" name="22 Sol Ok"/>
          <p:cNvSpPr/>
          <p:nvPr/>
        </p:nvSpPr>
        <p:spPr>
          <a:xfrm>
            <a:off x="2339975" y="1125538"/>
            <a:ext cx="214313" cy="1428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332" name="23 Dikdörtgen"/>
          <p:cNvSpPr>
            <a:spLocks noChangeArrowheads="1"/>
          </p:cNvSpPr>
          <p:nvPr/>
        </p:nvSpPr>
        <p:spPr bwMode="auto">
          <a:xfrm>
            <a:off x="5292725" y="2060575"/>
            <a:ext cx="792163" cy="338138"/>
          </a:xfrm>
          <a:prstGeom prst="rect">
            <a:avLst/>
          </a:prstGeom>
          <a:noFill/>
          <a:ln w="12700">
            <a:solidFill>
              <a:schemeClr val="tx1"/>
            </a:solidFill>
            <a:miter lim="800000"/>
            <a:headEnd/>
            <a:tailEnd/>
          </a:ln>
        </p:spPr>
        <p:txBody>
          <a:bodyPr wrap="none">
            <a:spAutoFit/>
          </a:bodyPr>
          <a:lstStyle/>
          <a:p>
            <a:r>
              <a:rPr lang="tr-TR" sz="1600">
                <a:latin typeface="Calibri" pitchFamily="34" charset="0"/>
                <a:cs typeface="Arial" charset="0"/>
              </a:rPr>
              <a:t>LH/FSH</a:t>
            </a:r>
          </a:p>
        </p:txBody>
      </p:sp>
      <p:sp>
        <p:nvSpPr>
          <p:cNvPr id="13333" name="25 Dikdörtgen"/>
          <p:cNvSpPr>
            <a:spLocks noChangeArrowheads="1"/>
          </p:cNvSpPr>
          <p:nvPr/>
        </p:nvSpPr>
        <p:spPr bwMode="auto">
          <a:xfrm>
            <a:off x="4427538" y="2708275"/>
            <a:ext cx="1022350" cy="349250"/>
          </a:xfrm>
          <a:prstGeom prst="rect">
            <a:avLst/>
          </a:prstGeom>
          <a:solidFill>
            <a:schemeClr val="bg1"/>
          </a:solidFill>
          <a:ln w="12700">
            <a:solidFill>
              <a:schemeClr val="tx1"/>
            </a:solidFill>
            <a:miter lim="800000"/>
            <a:headEnd/>
            <a:tailEnd/>
          </a:ln>
        </p:spPr>
        <p:txBody>
          <a:bodyPr wrap="none">
            <a:spAutoFit/>
          </a:bodyPr>
          <a:lstStyle/>
          <a:p>
            <a:r>
              <a:rPr lang="tr-TR" sz="1600">
                <a:latin typeface="Calibri" pitchFamily="34" charset="0"/>
                <a:cs typeface="Arial" charset="0"/>
              </a:rPr>
              <a:t>N/ Yüksek</a:t>
            </a:r>
          </a:p>
        </p:txBody>
      </p:sp>
      <p:sp>
        <p:nvSpPr>
          <p:cNvPr id="13334" name="26 Dikdörtgen"/>
          <p:cNvSpPr>
            <a:spLocks noChangeArrowheads="1"/>
          </p:cNvSpPr>
          <p:nvPr/>
        </p:nvSpPr>
        <p:spPr bwMode="auto">
          <a:xfrm>
            <a:off x="5651500" y="2708275"/>
            <a:ext cx="957263" cy="339725"/>
          </a:xfrm>
          <a:prstGeom prst="rect">
            <a:avLst/>
          </a:prstGeom>
          <a:noFill/>
          <a:ln w="12700">
            <a:solidFill>
              <a:schemeClr val="tx1"/>
            </a:solidFill>
            <a:miter lim="800000"/>
            <a:headEnd/>
            <a:tailEnd/>
          </a:ln>
        </p:spPr>
        <p:txBody>
          <a:bodyPr wrap="none">
            <a:spAutoFit/>
          </a:bodyPr>
          <a:lstStyle/>
          <a:p>
            <a:r>
              <a:rPr lang="tr-TR" sz="1600">
                <a:latin typeface="Calibri" pitchFamily="34" charset="0"/>
                <a:cs typeface="Arial" charset="0"/>
              </a:rPr>
              <a:t>N/ Düşük</a:t>
            </a:r>
          </a:p>
        </p:txBody>
      </p:sp>
      <p:sp>
        <p:nvSpPr>
          <p:cNvPr id="13335" name="27 Dikdörtgen"/>
          <p:cNvSpPr>
            <a:spLocks noChangeArrowheads="1"/>
          </p:cNvSpPr>
          <p:nvPr/>
        </p:nvSpPr>
        <p:spPr bwMode="auto">
          <a:xfrm>
            <a:off x="3348038" y="3284538"/>
            <a:ext cx="1633537" cy="1019175"/>
          </a:xfrm>
          <a:prstGeom prst="rect">
            <a:avLst/>
          </a:prstGeom>
          <a:noFill/>
          <a:ln w="12700">
            <a:solidFill>
              <a:schemeClr val="tx1"/>
            </a:solidFill>
            <a:miter lim="800000"/>
            <a:headEnd/>
            <a:tailEnd/>
          </a:ln>
        </p:spPr>
        <p:txBody>
          <a:bodyPr>
            <a:spAutoFit/>
          </a:bodyPr>
          <a:lstStyle/>
          <a:p>
            <a:r>
              <a:rPr lang="tr-TR" sz="2000" b="1">
                <a:latin typeface="Calibri" pitchFamily="34" charset="0"/>
                <a:cs typeface="Arial" charset="0"/>
              </a:rPr>
              <a:t>Testosteron </a:t>
            </a:r>
          </a:p>
          <a:p>
            <a:r>
              <a:rPr lang="tr-TR" sz="2000" b="1">
                <a:latin typeface="Calibri" pitchFamily="34" charset="0"/>
                <a:cs typeface="Arial" charset="0"/>
              </a:rPr>
              <a:t>üretiminde </a:t>
            </a:r>
          </a:p>
          <a:p>
            <a:r>
              <a:rPr lang="tr-TR" sz="2000" b="1">
                <a:latin typeface="Calibri" pitchFamily="34" charset="0"/>
                <a:cs typeface="Arial" charset="0"/>
              </a:rPr>
              <a:t>azalma</a:t>
            </a:r>
          </a:p>
        </p:txBody>
      </p:sp>
      <p:sp>
        <p:nvSpPr>
          <p:cNvPr id="13336" name="29 Dikdörtgen"/>
          <p:cNvSpPr>
            <a:spLocks noChangeArrowheads="1"/>
          </p:cNvSpPr>
          <p:nvPr/>
        </p:nvSpPr>
        <p:spPr bwMode="auto">
          <a:xfrm>
            <a:off x="5219700" y="3284538"/>
            <a:ext cx="1735138" cy="585787"/>
          </a:xfrm>
          <a:prstGeom prst="rect">
            <a:avLst/>
          </a:prstGeom>
          <a:noFill/>
          <a:ln w="12700">
            <a:solidFill>
              <a:schemeClr val="tx1"/>
            </a:solidFill>
            <a:miter lim="800000"/>
            <a:headEnd/>
            <a:tailEnd/>
          </a:ln>
        </p:spPr>
        <p:txBody>
          <a:bodyPr wrap="none">
            <a:spAutoFit/>
          </a:bodyPr>
          <a:lstStyle/>
          <a:p>
            <a:r>
              <a:rPr lang="tr-TR" sz="1600" b="1">
                <a:latin typeface="Calibri" pitchFamily="34" charset="0"/>
                <a:cs typeface="Arial" charset="0"/>
              </a:rPr>
              <a:t>Hipogonadotropik</a:t>
            </a:r>
          </a:p>
          <a:p>
            <a:r>
              <a:rPr lang="tr-TR" sz="1600" b="1">
                <a:latin typeface="Calibri" pitchFamily="34" charset="0"/>
                <a:cs typeface="Arial" charset="0"/>
              </a:rPr>
              <a:t>hipogonadizm</a:t>
            </a:r>
          </a:p>
        </p:txBody>
      </p:sp>
      <p:sp>
        <p:nvSpPr>
          <p:cNvPr id="13337" name="31 Dikdörtgen"/>
          <p:cNvSpPr>
            <a:spLocks noChangeArrowheads="1"/>
          </p:cNvSpPr>
          <p:nvPr/>
        </p:nvSpPr>
        <p:spPr bwMode="auto">
          <a:xfrm>
            <a:off x="1428728" y="4643445"/>
            <a:ext cx="3790972" cy="2031325"/>
          </a:xfrm>
          <a:prstGeom prst="rect">
            <a:avLst/>
          </a:prstGeom>
          <a:noFill/>
          <a:ln w="12700">
            <a:solidFill>
              <a:schemeClr val="tx1"/>
            </a:solidFill>
            <a:miter lim="800000"/>
            <a:headEnd/>
            <a:tailEnd/>
          </a:ln>
        </p:spPr>
        <p:txBody>
          <a:bodyPr wrap="square">
            <a:spAutoFit/>
          </a:bodyPr>
          <a:lstStyle/>
          <a:p>
            <a:r>
              <a:rPr lang="tr-TR" dirty="0">
                <a:latin typeface="Calibri" pitchFamily="34" charset="0"/>
                <a:cs typeface="Arial" charset="0"/>
              </a:rPr>
              <a:t>*</a:t>
            </a:r>
            <a:r>
              <a:rPr lang="tr-TR" b="1" dirty="0" err="1">
                <a:latin typeface="Calibri" pitchFamily="34" charset="0"/>
                <a:cs typeface="Arial" charset="0"/>
              </a:rPr>
              <a:t>Konjenital</a:t>
            </a:r>
            <a:r>
              <a:rPr lang="tr-TR" b="1" dirty="0">
                <a:latin typeface="Calibri" pitchFamily="34" charset="0"/>
                <a:cs typeface="Arial" charset="0"/>
              </a:rPr>
              <a:t>  Adrenal </a:t>
            </a:r>
            <a:r>
              <a:rPr lang="tr-TR" b="1" dirty="0" err="1">
                <a:latin typeface="Calibri" pitchFamily="34" charset="0"/>
                <a:cs typeface="Arial" charset="0"/>
              </a:rPr>
              <a:t>Hiperplazi</a:t>
            </a:r>
            <a:endParaRPr lang="tr-TR" b="1" dirty="0">
              <a:latin typeface="Calibri" pitchFamily="34" charset="0"/>
              <a:cs typeface="Arial" charset="0"/>
            </a:endParaRPr>
          </a:p>
          <a:p>
            <a:r>
              <a:rPr lang="tr-TR" dirty="0">
                <a:latin typeface="Calibri" pitchFamily="34" charset="0"/>
                <a:cs typeface="Arial" charset="0"/>
              </a:rPr>
              <a:t> </a:t>
            </a:r>
            <a:r>
              <a:rPr lang="tr-TR" dirty="0">
                <a:cs typeface="Arial" charset="0"/>
              </a:rPr>
              <a:t> </a:t>
            </a:r>
            <a:r>
              <a:rPr lang="tr-TR" dirty="0">
                <a:latin typeface="Calibri" pitchFamily="34" charset="0"/>
                <a:cs typeface="Arial" charset="0"/>
              </a:rPr>
              <a:t>CYP17</a:t>
            </a:r>
            <a:r>
              <a:rPr lang="tr-TR" dirty="0">
                <a:cs typeface="Arial" charset="0"/>
              </a:rPr>
              <a:t>                </a:t>
            </a:r>
            <a:r>
              <a:rPr lang="tr-TR" dirty="0">
                <a:latin typeface="Calibri" pitchFamily="34" charset="0"/>
                <a:cs typeface="Arial" charset="0"/>
              </a:rPr>
              <a:t>3B</a:t>
            </a:r>
            <a:r>
              <a:rPr lang="tr-TR" dirty="0">
                <a:cs typeface="Arial" charset="0"/>
              </a:rPr>
              <a:t> </a:t>
            </a:r>
            <a:r>
              <a:rPr lang="tr-TR" dirty="0">
                <a:latin typeface="Calibri" pitchFamily="34" charset="0"/>
                <a:cs typeface="Arial" charset="0"/>
              </a:rPr>
              <a:t>HSD</a:t>
            </a:r>
            <a:r>
              <a:rPr lang="tr-TR" dirty="0">
                <a:cs typeface="Arial" charset="0"/>
              </a:rPr>
              <a:t> </a:t>
            </a:r>
            <a:r>
              <a:rPr lang="tr-TR" dirty="0">
                <a:latin typeface="Calibri" pitchFamily="34" charset="0"/>
                <a:cs typeface="Arial" charset="0"/>
              </a:rPr>
              <a:t>2</a:t>
            </a:r>
            <a:r>
              <a:rPr lang="tr-TR" dirty="0">
                <a:cs typeface="Arial" charset="0"/>
              </a:rPr>
              <a:t>                </a:t>
            </a:r>
          </a:p>
          <a:p>
            <a:r>
              <a:rPr lang="tr-TR" dirty="0">
                <a:cs typeface="Arial" charset="0"/>
              </a:rPr>
              <a:t>  </a:t>
            </a:r>
            <a:r>
              <a:rPr lang="tr-TR" dirty="0">
                <a:latin typeface="Calibri" pitchFamily="34" charset="0"/>
                <a:cs typeface="Arial" charset="0"/>
              </a:rPr>
              <a:t>POR</a:t>
            </a:r>
            <a:r>
              <a:rPr lang="tr-TR" dirty="0">
                <a:cs typeface="Arial" charset="0"/>
              </a:rPr>
              <a:t>                   </a:t>
            </a:r>
            <a:r>
              <a:rPr lang="tr-TR" dirty="0">
                <a:latin typeface="Calibri" pitchFamily="34" charset="0"/>
                <a:cs typeface="Arial" charset="0"/>
              </a:rPr>
              <a:t>17B</a:t>
            </a:r>
            <a:r>
              <a:rPr lang="tr-TR" dirty="0">
                <a:cs typeface="Arial" charset="0"/>
              </a:rPr>
              <a:t> </a:t>
            </a:r>
            <a:r>
              <a:rPr lang="tr-TR" dirty="0">
                <a:latin typeface="Calibri" pitchFamily="34" charset="0"/>
                <a:cs typeface="Arial" charset="0"/>
              </a:rPr>
              <a:t>HSD3</a:t>
            </a:r>
          </a:p>
          <a:p>
            <a:r>
              <a:rPr lang="tr-TR" dirty="0">
                <a:latin typeface="Calibri" pitchFamily="34" charset="0"/>
                <a:cs typeface="Arial" charset="0"/>
              </a:rPr>
              <a:t>*</a:t>
            </a:r>
            <a:r>
              <a:rPr lang="tr-TR" b="1" dirty="0" err="1">
                <a:latin typeface="Calibri" pitchFamily="34" charset="0"/>
                <a:cs typeface="Arial" charset="0"/>
              </a:rPr>
              <a:t>Lipoid</a:t>
            </a:r>
            <a:r>
              <a:rPr lang="tr-TR" b="1" dirty="0">
                <a:latin typeface="Calibri" pitchFamily="34" charset="0"/>
                <a:cs typeface="Arial" charset="0"/>
              </a:rPr>
              <a:t> </a:t>
            </a:r>
            <a:r>
              <a:rPr lang="tr-TR" b="1" dirty="0" err="1">
                <a:latin typeface="Calibri" pitchFamily="34" charset="0"/>
                <a:cs typeface="Arial" charset="0"/>
              </a:rPr>
              <a:t>Konj</a:t>
            </a:r>
            <a:r>
              <a:rPr lang="tr-TR" b="1" dirty="0">
                <a:latin typeface="Calibri" pitchFamily="34" charset="0"/>
                <a:cs typeface="Arial" charset="0"/>
              </a:rPr>
              <a:t>. Adrenal </a:t>
            </a:r>
            <a:r>
              <a:rPr lang="tr-TR" b="1" dirty="0" err="1">
                <a:latin typeface="Calibri" pitchFamily="34" charset="0"/>
                <a:cs typeface="Arial" charset="0"/>
              </a:rPr>
              <a:t>Hiperplazi</a:t>
            </a:r>
            <a:endParaRPr lang="tr-TR" b="1" dirty="0">
              <a:latin typeface="Calibri" pitchFamily="34" charset="0"/>
              <a:cs typeface="Arial" charset="0"/>
            </a:endParaRPr>
          </a:p>
          <a:p>
            <a:r>
              <a:rPr lang="tr-TR" dirty="0">
                <a:latin typeface="Calibri" pitchFamily="34" charset="0"/>
                <a:cs typeface="Arial" charset="0"/>
              </a:rPr>
              <a:t>   </a:t>
            </a:r>
            <a:r>
              <a:rPr lang="tr-TR" dirty="0" err="1">
                <a:latin typeface="Calibri" pitchFamily="34" charset="0"/>
                <a:cs typeface="Arial" charset="0"/>
              </a:rPr>
              <a:t>StAR</a:t>
            </a:r>
            <a:r>
              <a:rPr lang="tr-TR" dirty="0">
                <a:latin typeface="Calibri" pitchFamily="34" charset="0"/>
                <a:cs typeface="Arial" charset="0"/>
              </a:rPr>
              <a:t>,CYP11A1</a:t>
            </a:r>
          </a:p>
          <a:p>
            <a:r>
              <a:rPr lang="tr-TR" dirty="0">
                <a:latin typeface="Calibri" pitchFamily="34" charset="0"/>
                <a:cs typeface="Arial" charset="0"/>
              </a:rPr>
              <a:t>*</a:t>
            </a:r>
            <a:r>
              <a:rPr lang="tr-TR" b="1" dirty="0" err="1">
                <a:latin typeface="Calibri" pitchFamily="34" charset="0"/>
                <a:cs typeface="Arial" charset="0"/>
              </a:rPr>
              <a:t>Leydig</a:t>
            </a:r>
            <a:r>
              <a:rPr lang="tr-TR" b="1" dirty="0">
                <a:latin typeface="Calibri" pitchFamily="34" charset="0"/>
                <a:cs typeface="Arial" charset="0"/>
              </a:rPr>
              <a:t>  Hücre  </a:t>
            </a:r>
            <a:r>
              <a:rPr lang="tr-TR" b="1" dirty="0" err="1">
                <a:latin typeface="Calibri" pitchFamily="34" charset="0"/>
                <a:cs typeface="Arial" charset="0"/>
              </a:rPr>
              <a:t>Hipoplazisi</a:t>
            </a:r>
            <a:endParaRPr lang="tr-TR" b="1" dirty="0">
              <a:latin typeface="Calibri" pitchFamily="34" charset="0"/>
              <a:cs typeface="Arial" charset="0"/>
            </a:endParaRPr>
          </a:p>
          <a:p>
            <a:r>
              <a:rPr lang="tr-TR" dirty="0">
                <a:latin typeface="Calibri" pitchFamily="34" charset="0"/>
                <a:cs typeface="Arial" charset="0"/>
              </a:rPr>
              <a:t>   LHC GR</a:t>
            </a:r>
          </a:p>
        </p:txBody>
      </p:sp>
      <p:sp>
        <p:nvSpPr>
          <p:cNvPr id="13338" name="33 Dikdörtgen"/>
          <p:cNvSpPr>
            <a:spLocks noChangeArrowheads="1"/>
          </p:cNvSpPr>
          <p:nvPr/>
        </p:nvSpPr>
        <p:spPr bwMode="auto">
          <a:xfrm>
            <a:off x="5292725" y="4149725"/>
            <a:ext cx="1697038" cy="1230313"/>
          </a:xfrm>
          <a:prstGeom prst="rect">
            <a:avLst/>
          </a:prstGeom>
          <a:noFill/>
          <a:ln w="12700">
            <a:solidFill>
              <a:schemeClr val="tx1"/>
            </a:solidFill>
            <a:miter lim="800000"/>
            <a:headEnd/>
            <a:tailEnd/>
          </a:ln>
        </p:spPr>
        <p:txBody>
          <a:bodyPr wrap="none">
            <a:spAutoFit/>
          </a:bodyPr>
          <a:lstStyle/>
          <a:p>
            <a:r>
              <a:rPr lang="tr-TR">
                <a:latin typeface="Calibri" pitchFamily="34" charset="0"/>
                <a:cs typeface="Arial" charset="0"/>
              </a:rPr>
              <a:t>*</a:t>
            </a:r>
            <a:r>
              <a:rPr lang="tr-TR" sz="1400" b="1">
                <a:latin typeface="Calibri" pitchFamily="34" charset="0"/>
                <a:cs typeface="Arial" charset="0"/>
              </a:rPr>
              <a:t>Kallman sendromu</a:t>
            </a:r>
          </a:p>
          <a:p>
            <a:endParaRPr lang="tr-TR" sz="1400">
              <a:latin typeface="Calibri" pitchFamily="34" charset="0"/>
              <a:cs typeface="Arial" charset="0"/>
            </a:endParaRPr>
          </a:p>
          <a:p>
            <a:r>
              <a:rPr lang="tr-TR" sz="1400">
                <a:latin typeface="Calibri" pitchFamily="34" charset="0"/>
                <a:cs typeface="Arial" charset="0"/>
              </a:rPr>
              <a:t>*</a:t>
            </a:r>
            <a:r>
              <a:rPr lang="tr-TR" sz="1400" b="1">
                <a:latin typeface="Calibri" pitchFamily="34" charset="0"/>
                <a:cs typeface="Arial" charset="0"/>
              </a:rPr>
              <a:t>Panhipopituitarizm</a:t>
            </a:r>
          </a:p>
          <a:p>
            <a:endParaRPr lang="tr-TR" sz="1400">
              <a:latin typeface="Calibri" pitchFamily="34" charset="0"/>
              <a:cs typeface="Arial" charset="0"/>
            </a:endParaRPr>
          </a:p>
          <a:p>
            <a:r>
              <a:rPr lang="tr-TR" sz="1400">
                <a:latin typeface="Calibri" pitchFamily="34" charset="0"/>
                <a:cs typeface="Arial" charset="0"/>
              </a:rPr>
              <a:t>*</a:t>
            </a:r>
            <a:r>
              <a:rPr lang="tr-TR" sz="1400" b="1">
                <a:latin typeface="Calibri" pitchFamily="34" charset="0"/>
                <a:cs typeface="Arial" charset="0"/>
              </a:rPr>
              <a:t>İzole LH eksikliği</a:t>
            </a:r>
            <a:endParaRPr lang="tr-TR" b="1">
              <a:latin typeface="Calibri" pitchFamily="34" charset="0"/>
              <a:cs typeface="Arial" charset="0"/>
            </a:endParaRPr>
          </a:p>
        </p:txBody>
      </p:sp>
      <p:sp>
        <p:nvSpPr>
          <p:cNvPr id="13339" name="34 Dikdörtgen"/>
          <p:cNvSpPr>
            <a:spLocks noChangeArrowheads="1"/>
          </p:cNvSpPr>
          <p:nvPr/>
        </p:nvSpPr>
        <p:spPr bwMode="auto">
          <a:xfrm>
            <a:off x="7019925" y="1989138"/>
            <a:ext cx="1981200" cy="2779712"/>
          </a:xfrm>
          <a:prstGeom prst="rect">
            <a:avLst/>
          </a:prstGeom>
          <a:noFill/>
          <a:ln w="12700">
            <a:solidFill>
              <a:schemeClr val="tx1"/>
            </a:solidFill>
            <a:miter lim="800000"/>
            <a:headEnd/>
            <a:tailEnd/>
          </a:ln>
        </p:spPr>
        <p:txBody>
          <a:bodyPr>
            <a:spAutoFit/>
          </a:bodyPr>
          <a:lstStyle/>
          <a:p>
            <a:r>
              <a:rPr lang="tr-TR" sz="1400">
                <a:latin typeface="Calibri" pitchFamily="34" charset="0"/>
                <a:cs typeface="Arial" charset="0"/>
              </a:rPr>
              <a:t>*</a:t>
            </a:r>
            <a:r>
              <a:rPr lang="tr-TR" sz="1400" b="1">
                <a:latin typeface="Calibri" pitchFamily="34" charset="0"/>
                <a:cs typeface="Arial" charset="0"/>
              </a:rPr>
              <a:t>5 </a:t>
            </a:r>
            <a:r>
              <a:rPr lang="el-GR" sz="1400" b="1">
                <a:latin typeface="Calibri" pitchFamily="34" charset="0"/>
                <a:cs typeface="Arial" charset="0"/>
              </a:rPr>
              <a:t>α</a:t>
            </a:r>
            <a:r>
              <a:rPr lang="tr-TR" sz="1400" b="1">
                <a:latin typeface="Calibri" pitchFamily="34" charset="0"/>
                <a:cs typeface="Arial" charset="0"/>
              </a:rPr>
              <a:t> redüktaz eksikliği</a:t>
            </a:r>
          </a:p>
          <a:p>
            <a:r>
              <a:rPr lang="tr-TR" sz="1400">
                <a:latin typeface="Calibri" pitchFamily="34" charset="0"/>
                <a:cs typeface="Arial" charset="0"/>
              </a:rPr>
              <a:t>   SRD5A1</a:t>
            </a:r>
          </a:p>
          <a:p>
            <a:endParaRPr lang="tr-TR" sz="1400">
              <a:latin typeface="Calibri" pitchFamily="34" charset="0"/>
              <a:cs typeface="Arial" charset="0"/>
            </a:endParaRPr>
          </a:p>
          <a:p>
            <a:r>
              <a:rPr lang="tr-TR" sz="1400">
                <a:latin typeface="Calibri" pitchFamily="34" charset="0"/>
                <a:cs typeface="Arial" charset="0"/>
              </a:rPr>
              <a:t>*</a:t>
            </a:r>
            <a:r>
              <a:rPr lang="tr-TR" sz="1400" b="1">
                <a:latin typeface="Calibri" pitchFamily="34" charset="0"/>
                <a:cs typeface="Arial" charset="0"/>
              </a:rPr>
              <a:t>Androjen Duyarsızlık </a:t>
            </a:r>
          </a:p>
          <a:p>
            <a:r>
              <a:rPr lang="tr-TR" sz="1400" b="1">
                <a:latin typeface="Calibri" pitchFamily="34" charset="0"/>
                <a:cs typeface="Arial" charset="0"/>
              </a:rPr>
              <a:t>   Sendromu </a:t>
            </a:r>
            <a:r>
              <a:rPr lang="tr-TR" sz="1400">
                <a:latin typeface="Calibri" pitchFamily="34" charset="0"/>
                <a:cs typeface="Arial" charset="0"/>
              </a:rPr>
              <a:t>(AR)</a:t>
            </a:r>
          </a:p>
          <a:p>
            <a:endParaRPr lang="tr-TR" sz="1400">
              <a:latin typeface="Calibri" pitchFamily="34" charset="0"/>
              <a:cs typeface="Arial" charset="0"/>
            </a:endParaRPr>
          </a:p>
          <a:p>
            <a:r>
              <a:rPr lang="tr-TR" sz="1400">
                <a:latin typeface="Calibri" pitchFamily="34" charset="0"/>
                <a:cs typeface="Arial" charset="0"/>
              </a:rPr>
              <a:t>*</a:t>
            </a:r>
            <a:r>
              <a:rPr lang="tr-TR" sz="1400" b="1">
                <a:latin typeface="Calibri" pitchFamily="34" charset="0"/>
                <a:cs typeface="Arial" charset="0"/>
              </a:rPr>
              <a:t>Gelişimsel defektler</a:t>
            </a:r>
          </a:p>
          <a:p>
            <a:r>
              <a:rPr lang="tr-TR" sz="1400">
                <a:latin typeface="Calibri" pitchFamily="34" charset="0"/>
                <a:cs typeface="Arial" charset="0"/>
              </a:rPr>
              <a:t>   </a:t>
            </a:r>
            <a:r>
              <a:rPr lang="tr-TR" sz="1200">
                <a:latin typeface="Calibri" pitchFamily="34" charset="0"/>
                <a:cs typeface="Arial" charset="0"/>
              </a:rPr>
              <a:t>Ön hipofiz</a:t>
            </a:r>
          </a:p>
          <a:p>
            <a:r>
              <a:rPr lang="tr-TR" sz="1200">
                <a:latin typeface="Calibri" pitchFamily="34" charset="0"/>
                <a:cs typeface="Arial" charset="0"/>
              </a:rPr>
              <a:t>    Afalia</a:t>
            </a:r>
          </a:p>
          <a:p>
            <a:r>
              <a:rPr lang="tr-TR" sz="1200">
                <a:latin typeface="Calibri" pitchFamily="34" charset="0"/>
                <a:cs typeface="Arial" charset="0"/>
              </a:rPr>
              <a:t>    Penoskrotal inversiyon</a:t>
            </a:r>
          </a:p>
          <a:p>
            <a:endParaRPr lang="tr-TR" sz="1200">
              <a:cs typeface="Arial" charset="0"/>
            </a:endParaRPr>
          </a:p>
          <a:p>
            <a:r>
              <a:rPr lang="tr-TR" sz="1400">
                <a:cs typeface="Arial" charset="0"/>
              </a:rPr>
              <a:t>*</a:t>
            </a:r>
            <a:r>
              <a:rPr lang="tr-TR" sz="1400" b="1">
                <a:latin typeface="Calibri" pitchFamily="34" charset="0"/>
                <a:cs typeface="Arial" charset="0"/>
              </a:rPr>
              <a:t>SF1 mutasyonu</a:t>
            </a:r>
          </a:p>
          <a:p>
            <a:endParaRPr lang="tr-TR" sz="1400">
              <a:latin typeface="Calibri" pitchFamily="34" charset="0"/>
              <a:cs typeface="Arial" charset="0"/>
            </a:endParaRPr>
          </a:p>
        </p:txBody>
      </p:sp>
      <p:sp>
        <p:nvSpPr>
          <p:cNvPr id="47" name="46 Aşağı Ok"/>
          <p:cNvSpPr/>
          <p:nvPr/>
        </p:nvSpPr>
        <p:spPr>
          <a:xfrm>
            <a:off x="4067175" y="4292600"/>
            <a:ext cx="217488"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8" name="47 Aşağı Ok"/>
          <p:cNvSpPr/>
          <p:nvPr/>
        </p:nvSpPr>
        <p:spPr>
          <a:xfrm>
            <a:off x="1476375" y="1341438"/>
            <a:ext cx="214313"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9" name="48 Aşağı Ok"/>
          <p:cNvSpPr/>
          <p:nvPr/>
        </p:nvSpPr>
        <p:spPr>
          <a:xfrm>
            <a:off x="1979613" y="1341438"/>
            <a:ext cx="214312"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0" name="49 Aşağı Ok"/>
          <p:cNvSpPr/>
          <p:nvPr/>
        </p:nvSpPr>
        <p:spPr>
          <a:xfrm>
            <a:off x="1187450" y="1989138"/>
            <a:ext cx="215900"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1" name="50 Aşağı Ok"/>
          <p:cNvSpPr/>
          <p:nvPr/>
        </p:nvSpPr>
        <p:spPr>
          <a:xfrm>
            <a:off x="900113" y="2565400"/>
            <a:ext cx="215900" cy="214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3" name="52 Aşağı Ok"/>
          <p:cNvSpPr/>
          <p:nvPr/>
        </p:nvSpPr>
        <p:spPr>
          <a:xfrm>
            <a:off x="1979613" y="2565400"/>
            <a:ext cx="215900" cy="214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4" name="53 Aşağı Ok"/>
          <p:cNvSpPr/>
          <p:nvPr/>
        </p:nvSpPr>
        <p:spPr>
          <a:xfrm>
            <a:off x="2555875" y="1989138"/>
            <a:ext cx="214313"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5" name="54 Sağ Ok"/>
          <p:cNvSpPr/>
          <p:nvPr/>
        </p:nvSpPr>
        <p:spPr>
          <a:xfrm>
            <a:off x="5940425" y="1125538"/>
            <a:ext cx="214313"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6" name="55 Aşağı Ok"/>
          <p:cNvSpPr/>
          <p:nvPr/>
        </p:nvSpPr>
        <p:spPr>
          <a:xfrm>
            <a:off x="6227763" y="1341438"/>
            <a:ext cx="214312"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8" name="57 Aşağı Ok"/>
          <p:cNvSpPr/>
          <p:nvPr/>
        </p:nvSpPr>
        <p:spPr>
          <a:xfrm>
            <a:off x="7019925" y="1341438"/>
            <a:ext cx="214313"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59" name="58 Aşağı Ok"/>
          <p:cNvSpPr/>
          <p:nvPr/>
        </p:nvSpPr>
        <p:spPr>
          <a:xfrm>
            <a:off x="7308850" y="1844675"/>
            <a:ext cx="214313"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0" name="59 Aşağı Ok"/>
          <p:cNvSpPr/>
          <p:nvPr/>
        </p:nvSpPr>
        <p:spPr>
          <a:xfrm>
            <a:off x="5867400" y="1916113"/>
            <a:ext cx="214313" cy="142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1" name="60 Aşağı Ok"/>
          <p:cNvSpPr/>
          <p:nvPr/>
        </p:nvSpPr>
        <p:spPr>
          <a:xfrm>
            <a:off x="5724525" y="2420938"/>
            <a:ext cx="215900" cy="2143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2" name="61 Aşağı Ok"/>
          <p:cNvSpPr/>
          <p:nvPr/>
        </p:nvSpPr>
        <p:spPr>
          <a:xfrm>
            <a:off x="5219700" y="2420938"/>
            <a:ext cx="214313" cy="2143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3" name="62 Aşağı Ok"/>
          <p:cNvSpPr/>
          <p:nvPr/>
        </p:nvSpPr>
        <p:spPr>
          <a:xfrm>
            <a:off x="4427538" y="3068638"/>
            <a:ext cx="214312"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5" name="64 Aşağı Ok"/>
          <p:cNvSpPr/>
          <p:nvPr/>
        </p:nvSpPr>
        <p:spPr>
          <a:xfrm>
            <a:off x="5867400" y="3068638"/>
            <a:ext cx="217488"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6" name="65 Aşağı Ok"/>
          <p:cNvSpPr/>
          <p:nvPr/>
        </p:nvSpPr>
        <p:spPr>
          <a:xfrm>
            <a:off x="6011863" y="3860800"/>
            <a:ext cx="215900" cy="2873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357" name="Oval 53"/>
          <p:cNvSpPr>
            <a:spLocks noChangeArrowheads="1"/>
          </p:cNvSpPr>
          <p:nvPr/>
        </p:nvSpPr>
        <p:spPr bwMode="auto">
          <a:xfrm>
            <a:off x="357158" y="1714488"/>
            <a:ext cx="2089150" cy="1223963"/>
          </a:xfrm>
          <a:prstGeom prst="ellipse">
            <a:avLst/>
          </a:prstGeom>
          <a:noFill/>
          <a:ln w="38100">
            <a:solidFill>
              <a:srgbClr val="FF3300"/>
            </a:solidFill>
            <a:round/>
            <a:headEnd/>
            <a:tailEnd/>
          </a:ln>
        </p:spPr>
        <p:txBody>
          <a:bodyPr wrap="none" anchor="ctr"/>
          <a:lstStyle/>
          <a:p>
            <a:endParaRPr lang="tr-T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nvGraphicFramePr>
        <p:xfrm>
          <a:off x="487001" y="721445"/>
          <a:ext cx="8269072" cy="5273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txBox="1">
            <a:spLocks noChangeArrowheads="1"/>
          </p:cNvSpPr>
          <p:nvPr/>
        </p:nvSpPr>
        <p:spPr>
          <a:xfrm>
            <a:off x="142844" y="1142984"/>
            <a:ext cx="2571768" cy="2786082"/>
          </a:xfrm>
          <a:prstGeom prst="rect">
            <a:avLst/>
          </a:prstGeom>
          <a:ln w="28575">
            <a:solidFill>
              <a:srgbClr val="F62845"/>
            </a:solidFill>
          </a:ln>
        </p:spPr>
        <p:txBody>
          <a:bodyPr vert="horz" lIns="91440" tIns="45720" rIns="91440" bIns="45720" rtlCol="0">
            <a:normAutofit fontScale="55000" lnSpcReduction="20000"/>
          </a:bodyPr>
          <a:lstStyle/>
          <a:p>
            <a:pPr marL="342900" marR="0" lvl="0" indent="-342900" algn="l" defTabSz="914400" rtl="0" eaLnBrk="1" fontAlgn="auto" latinLnBrk="0" hangingPunct="1">
              <a:lnSpc>
                <a:spcPct val="80000"/>
              </a:lnSpc>
              <a:spcBef>
                <a:spcPts val="1200"/>
              </a:spcBef>
              <a:spcAft>
                <a:spcPts val="1200"/>
              </a:spcAft>
              <a:buClrTx/>
              <a:buSzTx/>
              <a:buFont typeface="Arial" pitchFamily="34" charset="0"/>
              <a:buChar char="•"/>
              <a:tabLst/>
              <a:defRPr/>
            </a:pPr>
            <a:r>
              <a:rPr kumimoji="0" lang="tr-TR" altLang="tr-TR" sz="2600" b="1" i="0" u="none" strike="noStrike" kern="1200" cap="none" spc="0" normalizeH="0" baseline="0" noProof="0" smtClean="0">
                <a:ln>
                  <a:noFill/>
                </a:ln>
                <a:solidFill>
                  <a:srgbClr val="F62845"/>
                </a:solidFill>
                <a:effectLst/>
                <a:uLnTx/>
                <a:uFillTx/>
                <a:latin typeface="Arial" charset="0"/>
                <a:ea typeface="+mn-ea"/>
                <a:cs typeface="+mn-cs"/>
              </a:rPr>
              <a:t>W</a:t>
            </a:r>
            <a:r>
              <a:rPr kumimoji="0" lang="tr-TR" altLang="tr-TR" sz="2600" b="0" i="0" u="none" strike="noStrike" kern="1200" cap="none" spc="0" normalizeH="0" baseline="0" noProof="0" smtClean="0">
                <a:ln>
                  <a:noFill/>
                </a:ln>
                <a:solidFill>
                  <a:schemeClr val="tx1"/>
                </a:solidFill>
                <a:effectLst/>
                <a:uLnTx/>
                <a:uFillTx/>
                <a:latin typeface="Arial" charset="0"/>
                <a:ea typeface="+mn-ea"/>
                <a:cs typeface="+mn-cs"/>
              </a:rPr>
              <a:t>ilms tümörü </a:t>
            </a:r>
          </a:p>
          <a:p>
            <a:pPr marL="342900" marR="0" lvl="0" indent="-342900" algn="l" defTabSz="914400" rtl="0" eaLnBrk="1" fontAlgn="auto" latinLnBrk="0" hangingPunct="1">
              <a:lnSpc>
                <a:spcPct val="80000"/>
              </a:lnSpc>
              <a:spcBef>
                <a:spcPts val="1200"/>
              </a:spcBef>
              <a:spcAft>
                <a:spcPts val="1200"/>
              </a:spcAft>
              <a:buClrTx/>
              <a:buSzTx/>
              <a:buFont typeface="Arial" pitchFamily="34" charset="0"/>
              <a:buChar char="•"/>
              <a:tabLst/>
              <a:defRPr/>
            </a:pPr>
            <a:r>
              <a:rPr kumimoji="0" lang="tr-TR" altLang="tr-TR" sz="2600" b="1" i="0" u="none" strike="noStrike" kern="1200" cap="none" spc="0" normalizeH="0" baseline="0" noProof="0" smtClean="0">
                <a:ln>
                  <a:noFill/>
                </a:ln>
                <a:solidFill>
                  <a:srgbClr val="D20825"/>
                </a:solidFill>
                <a:effectLst/>
                <a:uLnTx/>
                <a:uFillTx/>
                <a:latin typeface="Arial" charset="0"/>
                <a:ea typeface="+mn-ea"/>
                <a:cs typeface="+mn-cs"/>
              </a:rPr>
              <a:t>A</a:t>
            </a:r>
            <a:r>
              <a:rPr kumimoji="0" lang="tr-TR" altLang="tr-TR" sz="2600" b="0" i="0" u="none" strike="noStrike" kern="1200" cap="none" spc="0" normalizeH="0" baseline="0" noProof="0" smtClean="0">
                <a:ln>
                  <a:noFill/>
                </a:ln>
                <a:solidFill>
                  <a:schemeClr val="tx1"/>
                </a:solidFill>
                <a:effectLst/>
                <a:uLnTx/>
                <a:uFillTx/>
                <a:latin typeface="Arial" charset="0"/>
                <a:ea typeface="+mn-ea"/>
                <a:cs typeface="+mn-cs"/>
              </a:rPr>
              <a:t>niridi</a:t>
            </a:r>
          </a:p>
          <a:p>
            <a:pPr marL="342900" marR="0" lvl="0" indent="-342900" algn="l" defTabSz="914400" rtl="0" eaLnBrk="1" fontAlgn="auto" latinLnBrk="0" hangingPunct="1">
              <a:lnSpc>
                <a:spcPct val="80000"/>
              </a:lnSpc>
              <a:spcBef>
                <a:spcPts val="1200"/>
              </a:spcBef>
              <a:spcAft>
                <a:spcPts val="1200"/>
              </a:spcAft>
              <a:buClrTx/>
              <a:buSzTx/>
              <a:buFont typeface="Arial" pitchFamily="34" charset="0"/>
              <a:buChar char="•"/>
              <a:tabLst/>
              <a:defRPr/>
            </a:pPr>
            <a:r>
              <a:rPr kumimoji="0" lang="tr-TR" altLang="tr-TR" sz="2600" b="1" i="0" u="none" strike="noStrike" kern="1200" cap="none" spc="0" normalizeH="0" baseline="0" noProof="0" smtClean="0">
                <a:ln>
                  <a:noFill/>
                </a:ln>
                <a:solidFill>
                  <a:srgbClr val="D20825"/>
                </a:solidFill>
                <a:effectLst/>
                <a:uLnTx/>
                <a:uFillTx/>
                <a:latin typeface="Arial" charset="0"/>
                <a:ea typeface="+mn-ea"/>
                <a:cs typeface="+mn-cs"/>
              </a:rPr>
              <a:t>G</a:t>
            </a:r>
            <a:r>
              <a:rPr kumimoji="0" lang="tr-TR" altLang="tr-TR" sz="2600" b="0" i="0" u="none" strike="noStrike" kern="1200" cap="none" spc="0" normalizeH="0" baseline="0" noProof="0" smtClean="0">
                <a:ln>
                  <a:noFill/>
                </a:ln>
                <a:solidFill>
                  <a:schemeClr val="tx1"/>
                </a:solidFill>
                <a:effectLst/>
                <a:uLnTx/>
                <a:uFillTx/>
                <a:latin typeface="Arial" charset="0"/>
                <a:ea typeface="+mn-ea"/>
                <a:cs typeface="+mn-cs"/>
              </a:rPr>
              <a:t>enitoüriner anomaliler</a:t>
            </a:r>
          </a:p>
          <a:p>
            <a:pPr marL="742950" marR="0" lvl="1" indent="-285750" algn="l" defTabSz="914400" rtl="0" eaLnBrk="1" fontAlgn="auto" latinLnBrk="0" hangingPunct="1">
              <a:lnSpc>
                <a:spcPct val="80000"/>
              </a:lnSpc>
              <a:spcBef>
                <a:spcPts val="1200"/>
              </a:spcBef>
              <a:spcAft>
                <a:spcPts val="1200"/>
              </a:spcAft>
              <a:buClrTx/>
              <a:buSzTx/>
              <a:buFont typeface="Arial" pitchFamily="34" charset="0"/>
              <a:buChar char="–"/>
              <a:tabLst/>
              <a:defRPr/>
            </a:pPr>
            <a:r>
              <a:rPr kumimoji="0" lang="tr-TR" altLang="tr-TR" sz="2100" b="0" i="0" u="none" strike="noStrike" kern="1200" cap="none" spc="0" normalizeH="0" baseline="0" noProof="0" smtClean="0">
                <a:ln>
                  <a:noFill/>
                </a:ln>
                <a:solidFill>
                  <a:schemeClr val="tx1"/>
                </a:solidFill>
                <a:effectLst/>
                <a:uLnTx/>
                <a:uFillTx/>
                <a:latin typeface="Arial" charset="0"/>
                <a:ea typeface="+mn-ea"/>
                <a:cs typeface="+mn-cs"/>
              </a:rPr>
              <a:t>Gonad disgenezisi (gonadoblastoma riski %30) </a:t>
            </a:r>
          </a:p>
          <a:p>
            <a:pPr marL="742950" marR="0" lvl="1" indent="-285750" algn="l" defTabSz="914400" rtl="0" eaLnBrk="1" fontAlgn="auto" latinLnBrk="0" hangingPunct="1">
              <a:lnSpc>
                <a:spcPct val="80000"/>
              </a:lnSpc>
              <a:spcBef>
                <a:spcPts val="1200"/>
              </a:spcBef>
              <a:spcAft>
                <a:spcPts val="1200"/>
              </a:spcAft>
              <a:buClrTx/>
              <a:buSzTx/>
              <a:buFont typeface="Arial" pitchFamily="34" charset="0"/>
              <a:buChar char="–"/>
              <a:tabLst/>
              <a:defRPr/>
            </a:pPr>
            <a:r>
              <a:rPr kumimoji="0" lang="tr-TR" altLang="tr-TR" sz="2100" b="0" i="0" u="none" strike="noStrike" kern="1200" cap="none" spc="0" normalizeH="0" baseline="0" noProof="0" smtClean="0">
                <a:ln>
                  <a:noFill/>
                </a:ln>
                <a:solidFill>
                  <a:schemeClr val="tx1"/>
                </a:solidFill>
                <a:effectLst/>
                <a:uLnTx/>
                <a:uFillTx/>
                <a:latin typeface="Arial" charset="0"/>
                <a:ea typeface="+mn-ea"/>
                <a:cs typeface="+mn-cs"/>
              </a:rPr>
              <a:t>Böbrek agenezisi, atnalı böbrek, üretra atrezisi,..</a:t>
            </a:r>
          </a:p>
          <a:p>
            <a:pPr marL="342900" marR="0" lvl="0" indent="-342900" algn="l" defTabSz="914400" rtl="0" eaLnBrk="1" fontAlgn="auto" latinLnBrk="0" hangingPunct="1">
              <a:lnSpc>
                <a:spcPct val="80000"/>
              </a:lnSpc>
              <a:spcBef>
                <a:spcPts val="1200"/>
              </a:spcBef>
              <a:spcAft>
                <a:spcPts val="1200"/>
              </a:spcAft>
              <a:buClrTx/>
              <a:buSzTx/>
              <a:buFont typeface="Arial" pitchFamily="34" charset="0"/>
              <a:buChar char="•"/>
              <a:tabLst/>
              <a:defRPr/>
            </a:pPr>
            <a:r>
              <a:rPr kumimoji="0" lang="tr-TR" altLang="tr-TR" sz="2600" b="0" i="0" u="none" strike="noStrike" kern="1200" cap="none" spc="0" normalizeH="0" baseline="0" noProof="0" smtClean="0">
                <a:ln>
                  <a:noFill/>
                </a:ln>
                <a:solidFill>
                  <a:schemeClr val="tx1"/>
                </a:solidFill>
                <a:effectLst/>
                <a:uLnTx/>
                <a:uFillTx/>
                <a:latin typeface="Arial" charset="0"/>
                <a:ea typeface="+mn-ea"/>
                <a:cs typeface="+mn-cs"/>
              </a:rPr>
              <a:t>Mental </a:t>
            </a:r>
            <a:r>
              <a:rPr kumimoji="0" lang="tr-TR" altLang="tr-TR" sz="2600" b="1" i="0" u="none" strike="noStrike" kern="1200" cap="none" spc="0" normalizeH="0" baseline="0" noProof="0" smtClean="0">
                <a:ln>
                  <a:noFill/>
                </a:ln>
                <a:solidFill>
                  <a:srgbClr val="D20825"/>
                </a:solidFill>
                <a:effectLst/>
                <a:uLnTx/>
                <a:uFillTx/>
                <a:latin typeface="Arial" charset="0"/>
                <a:ea typeface="+mn-ea"/>
                <a:cs typeface="+mn-cs"/>
              </a:rPr>
              <a:t>R</a:t>
            </a:r>
            <a:r>
              <a:rPr kumimoji="0" lang="tr-TR" altLang="tr-TR" sz="2600" b="0" i="0" u="none" strike="noStrike" kern="1200" cap="none" spc="0" normalizeH="0" baseline="0" noProof="0" smtClean="0">
                <a:ln>
                  <a:noFill/>
                </a:ln>
                <a:solidFill>
                  <a:schemeClr val="tx1"/>
                </a:solidFill>
                <a:effectLst/>
                <a:uLnTx/>
                <a:uFillTx/>
                <a:latin typeface="Arial" charset="0"/>
                <a:ea typeface="+mn-ea"/>
                <a:cs typeface="+mn-cs"/>
              </a:rPr>
              <a:t>etardasyon</a:t>
            </a:r>
          </a:p>
        </p:txBody>
      </p:sp>
      <p:pic>
        <p:nvPicPr>
          <p:cNvPr id="5" name="Picture 4" descr="olcay6"/>
          <p:cNvPicPr>
            <a:picLocks noChangeAspect="1" noChangeArrowheads="1"/>
          </p:cNvPicPr>
          <p:nvPr/>
        </p:nvPicPr>
        <p:blipFill>
          <a:blip r:embed="rId7"/>
          <a:srcRect/>
          <a:stretch>
            <a:fillRect/>
          </a:stretch>
        </p:blipFill>
        <p:spPr bwMode="auto">
          <a:xfrm>
            <a:off x="2428860" y="5715016"/>
            <a:ext cx="2143140" cy="1000108"/>
          </a:xfrm>
          <a:prstGeom prst="rect">
            <a:avLst/>
          </a:prstGeom>
          <a:noFill/>
          <a:ln w="9525">
            <a:noFill/>
            <a:miter lim="800000"/>
            <a:headEnd/>
            <a:tailEnd/>
          </a:ln>
        </p:spPr>
      </p:pic>
      <p:sp>
        <p:nvSpPr>
          <p:cNvPr id="6" name="Rectangle 2"/>
          <p:cNvSpPr>
            <a:spLocks noChangeArrowheads="1"/>
          </p:cNvSpPr>
          <p:nvPr/>
        </p:nvSpPr>
        <p:spPr bwMode="auto">
          <a:xfrm>
            <a:off x="2500298" y="5357826"/>
            <a:ext cx="1928826" cy="428628"/>
          </a:xfrm>
          <a:prstGeom prst="rect">
            <a:avLst/>
          </a:prstGeom>
          <a:noFill/>
          <a:ln w="9525">
            <a:solidFill>
              <a:schemeClr val="tx1"/>
            </a:solidFill>
            <a:miter lim="800000"/>
            <a:headEnd/>
            <a:tailEnd/>
          </a:ln>
          <a:effectLst/>
        </p:spPr>
        <p:txBody>
          <a:bodyPr/>
          <a:lstStyle/>
          <a:p>
            <a:pPr marL="171450" indent="-171450" defTabSz="685800" eaLnBrk="1" hangingPunct="1">
              <a:lnSpc>
                <a:spcPct val="80000"/>
              </a:lnSpc>
              <a:spcBef>
                <a:spcPts val="750"/>
              </a:spcBef>
              <a:buFont typeface="Arial" charset="0"/>
              <a:buChar char="•"/>
            </a:pPr>
            <a:r>
              <a:rPr lang="tr-TR" altLang="tr-TR" sz="1000" b="1" dirty="0" err="1" smtClean="0">
                <a:solidFill>
                  <a:srgbClr val="F62845"/>
                </a:solidFill>
                <a:latin typeface="Calibri" pitchFamily="34" charset="0"/>
              </a:rPr>
              <a:t>Proteinüri</a:t>
            </a:r>
            <a:r>
              <a:rPr lang="tr-TR" altLang="tr-TR" sz="1000" b="1" dirty="0" smtClean="0">
                <a:solidFill>
                  <a:srgbClr val="F62845"/>
                </a:solidFill>
                <a:latin typeface="Calibri" pitchFamily="34" charset="0"/>
              </a:rPr>
              <a:t> </a:t>
            </a:r>
            <a:r>
              <a:rPr lang="tr-TR" altLang="tr-TR" sz="1000" b="1" dirty="0">
                <a:solidFill>
                  <a:srgbClr val="F62845"/>
                </a:solidFill>
                <a:latin typeface="Calibri" pitchFamily="34" charset="0"/>
              </a:rPr>
              <a:t>ve hipertansiyon</a:t>
            </a:r>
            <a:r>
              <a:rPr lang="tr-TR" altLang="tr-TR" sz="1000" dirty="0">
                <a:solidFill>
                  <a:srgbClr val="F62845"/>
                </a:solidFill>
                <a:latin typeface="Calibri" pitchFamily="34" charset="0"/>
              </a:rPr>
              <a:t> </a:t>
            </a:r>
            <a:endParaRPr lang="tr-TR" altLang="tr-TR" sz="1000" dirty="0" smtClean="0">
              <a:solidFill>
                <a:srgbClr val="F62845"/>
              </a:solidFill>
              <a:latin typeface="Calibri" pitchFamily="34" charset="0"/>
            </a:endParaRPr>
          </a:p>
          <a:p>
            <a:pPr marL="171450" indent="-171450" defTabSz="685800">
              <a:lnSpc>
                <a:spcPct val="80000"/>
              </a:lnSpc>
              <a:spcBef>
                <a:spcPts val="750"/>
              </a:spcBef>
              <a:buFont typeface="Arial" charset="0"/>
              <a:buChar char="•"/>
            </a:pPr>
            <a:r>
              <a:rPr lang="tr-TR" altLang="tr-TR" sz="1000" b="1" dirty="0" err="1" smtClean="0"/>
              <a:t>Diffüz</a:t>
            </a:r>
            <a:r>
              <a:rPr lang="tr-TR" altLang="tr-TR" sz="1000" b="1" dirty="0" smtClean="0"/>
              <a:t> </a:t>
            </a:r>
            <a:r>
              <a:rPr lang="tr-TR" altLang="tr-TR" sz="1000" b="1" dirty="0" err="1" smtClean="0"/>
              <a:t>mezengial</a:t>
            </a:r>
            <a:r>
              <a:rPr lang="tr-TR" altLang="tr-TR" sz="1000" b="1" dirty="0" smtClean="0"/>
              <a:t> skleroz</a:t>
            </a:r>
          </a:p>
          <a:p>
            <a:pPr marL="171450" indent="-171450" defTabSz="685800" eaLnBrk="1" hangingPunct="1">
              <a:lnSpc>
                <a:spcPct val="80000"/>
              </a:lnSpc>
              <a:spcBef>
                <a:spcPts val="750"/>
              </a:spcBef>
              <a:buFont typeface="Arial" charset="0"/>
              <a:buChar char="•"/>
            </a:pPr>
            <a:r>
              <a:rPr lang="tr-TR" altLang="tr-TR" sz="1000" dirty="0" smtClean="0">
                <a:solidFill>
                  <a:srgbClr val="F62845"/>
                </a:solidFill>
                <a:latin typeface="Calibri" pitchFamily="34" charset="0"/>
              </a:rPr>
              <a:t>! </a:t>
            </a:r>
            <a:endParaRPr lang="tr-TR" altLang="tr-TR" sz="1000" dirty="0">
              <a:solidFill>
                <a:srgbClr val="F62845"/>
              </a:solidFill>
              <a:latin typeface="Calibri"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38"/>
          <p:cNvPicPr>
            <a:picLocks noChangeAspect="1" noChangeArrowheads="1"/>
          </p:cNvPicPr>
          <p:nvPr/>
        </p:nvPicPr>
        <p:blipFill>
          <a:blip r:embed="rId2"/>
          <a:srcRect l="12057" t="67091" r="15460" b="10513"/>
          <a:stretch>
            <a:fillRect/>
          </a:stretch>
        </p:blipFill>
        <p:spPr bwMode="auto">
          <a:xfrm>
            <a:off x="4357686" y="5108573"/>
            <a:ext cx="3697857" cy="1749427"/>
          </a:xfrm>
          <a:prstGeom prst="rect">
            <a:avLst/>
          </a:prstGeom>
          <a:noFill/>
          <a:ln w="9525">
            <a:noFill/>
            <a:miter lim="800000"/>
            <a:headEnd/>
            <a:tailEnd/>
          </a:ln>
        </p:spPr>
      </p:pic>
      <p:sp>
        <p:nvSpPr>
          <p:cNvPr id="65539" name="Rectangle 3"/>
          <p:cNvSpPr>
            <a:spLocks noGrp="1" noChangeArrowheads="1"/>
          </p:cNvSpPr>
          <p:nvPr>
            <p:ph type="title"/>
          </p:nvPr>
        </p:nvSpPr>
        <p:spPr>
          <a:xfrm>
            <a:off x="357158" y="214290"/>
            <a:ext cx="8437562" cy="1219200"/>
          </a:xfrm>
          <a:ln w="12700">
            <a:solidFill>
              <a:schemeClr val="tx1"/>
            </a:solidFill>
          </a:ln>
        </p:spPr>
        <p:txBody>
          <a:bodyPr>
            <a:normAutofit fontScale="90000"/>
          </a:bodyPr>
          <a:lstStyle/>
          <a:p>
            <a:pPr eaLnBrk="1" hangingPunct="1"/>
            <a:r>
              <a:rPr lang="tr-TR" sz="4000" dirty="0" smtClean="0">
                <a:solidFill>
                  <a:schemeClr val="tx1"/>
                </a:solidFill>
                <a:effectLst/>
              </a:rPr>
              <a:t>OVOTESTİKÜLER CGB</a:t>
            </a:r>
            <a:br>
              <a:rPr lang="tr-TR" sz="4000" dirty="0" smtClean="0">
                <a:solidFill>
                  <a:schemeClr val="tx1"/>
                </a:solidFill>
                <a:effectLst/>
              </a:rPr>
            </a:br>
            <a:r>
              <a:rPr lang="tr-TR" sz="4000" dirty="0" smtClean="0">
                <a:solidFill>
                  <a:schemeClr val="tx1"/>
                </a:solidFill>
                <a:effectLst/>
              </a:rPr>
              <a:t>(GERÇEK HERMAFRODİT)</a:t>
            </a:r>
            <a:endParaRPr lang="en-US" sz="4000" dirty="0" smtClean="0">
              <a:solidFill>
                <a:schemeClr val="tx1"/>
              </a:solidFill>
              <a:effectLst/>
            </a:endParaRPr>
          </a:p>
        </p:txBody>
      </p:sp>
      <p:sp>
        <p:nvSpPr>
          <p:cNvPr id="66564" name="Rectangle 4"/>
          <p:cNvSpPr>
            <a:spLocks noGrp="1" noChangeArrowheads="1"/>
          </p:cNvSpPr>
          <p:nvPr>
            <p:ph type="body" idx="1"/>
          </p:nvPr>
        </p:nvSpPr>
        <p:spPr>
          <a:xfrm>
            <a:off x="357158" y="1571612"/>
            <a:ext cx="8472518" cy="3486159"/>
          </a:xfrm>
          <a:solidFill>
            <a:schemeClr val="bg1"/>
          </a:solidFill>
          <a:ln>
            <a:solidFill>
              <a:schemeClr val="bg1"/>
            </a:solidFill>
          </a:ln>
        </p:spPr>
        <p:txBody>
          <a:bodyPr>
            <a:normAutofit lnSpcReduction="10000"/>
          </a:bodyPr>
          <a:lstStyle/>
          <a:p>
            <a:pPr eaLnBrk="1" hangingPunct="1">
              <a:buFontTx/>
              <a:buChar char="o"/>
              <a:defRPr/>
            </a:pPr>
            <a:r>
              <a:rPr lang="tr-TR" dirty="0" smtClean="0"/>
              <a:t>XX bireylerde </a:t>
            </a:r>
            <a:r>
              <a:rPr lang="tr-TR" dirty="0" err="1" smtClean="0"/>
              <a:t>KAH’dan</a:t>
            </a:r>
            <a:r>
              <a:rPr lang="tr-TR" dirty="0" smtClean="0"/>
              <a:t> sonra en sık CGB nedeni </a:t>
            </a:r>
          </a:p>
          <a:p>
            <a:pPr eaLnBrk="1" hangingPunct="1">
              <a:buFontTx/>
              <a:buChar char="o"/>
              <a:defRPr/>
            </a:pPr>
            <a:r>
              <a:rPr lang="tr-TR" dirty="0" smtClean="0"/>
              <a:t>Aynı ya da 2 ayrı </a:t>
            </a:r>
            <a:r>
              <a:rPr lang="tr-TR" dirty="0" err="1" smtClean="0"/>
              <a:t>gonadda</a:t>
            </a:r>
            <a:r>
              <a:rPr lang="tr-TR" dirty="0" smtClean="0"/>
              <a:t> testis ve </a:t>
            </a:r>
            <a:r>
              <a:rPr lang="tr-TR" dirty="0" err="1" smtClean="0"/>
              <a:t>over</a:t>
            </a:r>
            <a:r>
              <a:rPr lang="tr-TR" dirty="0" smtClean="0"/>
              <a:t> dokularının birlikte bulunması</a:t>
            </a:r>
          </a:p>
          <a:p>
            <a:pPr eaLnBrk="1" hangingPunct="1">
              <a:buFontTx/>
              <a:buChar char="o"/>
              <a:defRPr/>
            </a:pPr>
            <a:r>
              <a:rPr lang="tr-TR" dirty="0" smtClean="0"/>
              <a:t>OT / OT			OT / O</a:t>
            </a:r>
          </a:p>
          <a:p>
            <a:pPr eaLnBrk="1" hangingPunct="1">
              <a:buFontTx/>
              <a:buChar char="o"/>
              <a:defRPr/>
            </a:pPr>
            <a:endParaRPr lang="tr-TR" sz="1600" dirty="0" smtClean="0"/>
          </a:p>
          <a:p>
            <a:pPr eaLnBrk="1" hangingPunct="1">
              <a:buFontTx/>
              <a:buChar char="o"/>
              <a:defRPr/>
            </a:pPr>
            <a:r>
              <a:rPr lang="tr-TR" dirty="0" smtClean="0"/>
              <a:t>OT / T			T / O</a:t>
            </a:r>
          </a:p>
          <a:p>
            <a:pPr eaLnBrk="1" hangingPunct="1">
              <a:buFontTx/>
              <a:buChar char="o"/>
              <a:defRPr/>
            </a:pPr>
            <a:r>
              <a:rPr lang="tr-TR" dirty="0" err="1" smtClean="0"/>
              <a:t>Uterus</a:t>
            </a:r>
            <a:r>
              <a:rPr lang="tr-TR" dirty="0" smtClean="0"/>
              <a:t> (±)</a:t>
            </a:r>
            <a:endParaRPr lang="en-US" dirty="0" smtClean="0"/>
          </a:p>
        </p:txBody>
      </p:sp>
      <p:sp>
        <p:nvSpPr>
          <p:cNvPr id="5" name="4 Metin kutusu"/>
          <p:cNvSpPr txBox="1"/>
          <p:nvPr/>
        </p:nvSpPr>
        <p:spPr>
          <a:xfrm>
            <a:off x="6858016" y="928670"/>
            <a:ext cx="1975221" cy="369332"/>
          </a:xfrm>
          <a:prstGeom prst="rect">
            <a:avLst/>
          </a:prstGeom>
          <a:noFill/>
          <a:ln>
            <a:solidFill>
              <a:schemeClr val="accent1"/>
            </a:solidFill>
          </a:ln>
        </p:spPr>
        <p:txBody>
          <a:bodyPr wrap="none" rtlCol="0">
            <a:spAutoFit/>
          </a:bodyPr>
          <a:lstStyle/>
          <a:p>
            <a:r>
              <a:rPr lang="tr-TR" dirty="0" err="1" smtClean="0"/>
              <a:t>İnsidans</a:t>
            </a:r>
            <a:r>
              <a:rPr lang="tr-TR" dirty="0" smtClean="0"/>
              <a:t>:1/100 000</a:t>
            </a:r>
            <a:endParaRPr lang="tr-TR"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28600" y="152400"/>
            <a:ext cx="8686800" cy="1238250"/>
          </a:xfrm>
          <a:ln>
            <a:solidFill>
              <a:schemeClr val="tx1"/>
            </a:solidFill>
          </a:ln>
        </p:spPr>
        <p:txBody>
          <a:bodyPr>
            <a:normAutofit fontScale="90000"/>
          </a:bodyPr>
          <a:lstStyle/>
          <a:p>
            <a:pPr eaLnBrk="1" hangingPunct="1"/>
            <a:r>
              <a:rPr lang="tr-TR" smtClean="0">
                <a:solidFill>
                  <a:schemeClr val="tx1"/>
                </a:solidFill>
                <a:effectLst/>
              </a:rPr>
              <a:t>OVOTESTİKÜLER CGB (GERÇEK HERMAFRODİT)</a:t>
            </a:r>
          </a:p>
        </p:txBody>
      </p:sp>
      <p:sp>
        <p:nvSpPr>
          <p:cNvPr id="67587" name="Rectangle 3"/>
          <p:cNvSpPr>
            <a:spLocks noGrp="1" noChangeArrowheads="1"/>
          </p:cNvSpPr>
          <p:nvPr>
            <p:ph type="body" idx="1"/>
          </p:nvPr>
        </p:nvSpPr>
        <p:spPr>
          <a:xfrm>
            <a:off x="838200" y="1447800"/>
            <a:ext cx="7185025" cy="5253038"/>
          </a:xfrm>
          <a:ln>
            <a:solidFill>
              <a:schemeClr val="tx1"/>
            </a:solidFill>
          </a:ln>
        </p:spPr>
        <p:txBody>
          <a:bodyPr/>
          <a:lstStyle/>
          <a:p>
            <a:pPr eaLnBrk="1" hangingPunct="1">
              <a:tabLst>
                <a:tab pos="2057400" algn="l"/>
              </a:tabLst>
              <a:defRPr/>
            </a:pPr>
            <a:r>
              <a:rPr lang="tr-TR" smtClean="0"/>
              <a:t>%50	46, XX</a:t>
            </a:r>
          </a:p>
          <a:p>
            <a:pPr eaLnBrk="1" hangingPunct="1">
              <a:tabLst>
                <a:tab pos="2057400" algn="l"/>
              </a:tabLst>
              <a:defRPr/>
            </a:pPr>
            <a:r>
              <a:rPr lang="tr-TR" smtClean="0"/>
              <a:t>%50	46,XY</a:t>
            </a:r>
            <a:br>
              <a:rPr lang="tr-TR" smtClean="0"/>
            </a:br>
            <a:r>
              <a:rPr lang="tr-TR" smtClean="0"/>
              <a:t>	46, XX / 46, XY</a:t>
            </a:r>
            <a:br>
              <a:rPr lang="tr-TR" smtClean="0"/>
            </a:br>
            <a:r>
              <a:rPr lang="tr-TR" smtClean="0"/>
              <a:t>	47, XYY</a:t>
            </a:r>
            <a:br>
              <a:rPr lang="tr-TR" smtClean="0"/>
            </a:br>
            <a:r>
              <a:rPr lang="tr-TR" smtClean="0"/>
              <a:t>	47, XXY</a:t>
            </a:r>
          </a:p>
          <a:p>
            <a:pPr eaLnBrk="1" hangingPunct="1">
              <a:tabLst>
                <a:tab pos="2057400" algn="l"/>
              </a:tabLst>
              <a:defRPr/>
            </a:pPr>
            <a:r>
              <a:rPr lang="tr-TR" smtClean="0"/>
              <a:t>Ovumun çift fertilizasyonu </a:t>
            </a:r>
            <a:br>
              <a:rPr lang="tr-TR" smtClean="0"/>
            </a:br>
            <a:r>
              <a:rPr lang="tr-TR" smtClean="0"/>
              <a:t>2 fertil ovumun füzyonu</a:t>
            </a:r>
          </a:p>
        </p:txBody>
      </p:sp>
      <p:sp>
        <p:nvSpPr>
          <p:cNvPr id="67588" name="Rectangle 4"/>
          <p:cNvSpPr>
            <a:spLocks noChangeArrowheads="1"/>
          </p:cNvSpPr>
          <p:nvPr/>
        </p:nvSpPr>
        <p:spPr bwMode="auto">
          <a:xfrm>
            <a:off x="6754813" y="1870075"/>
            <a:ext cx="579437" cy="2244725"/>
          </a:xfrm>
          <a:prstGeom prst="rect">
            <a:avLst/>
          </a:prstGeom>
          <a:solidFill>
            <a:srgbClr val="A50021"/>
          </a:solidFill>
          <a:ln w="9525">
            <a:noFill/>
            <a:miter lim="800000"/>
            <a:headEnd/>
            <a:tailEnd/>
          </a:ln>
          <a:effectLst/>
        </p:spPr>
        <p:txBody>
          <a:bodyPr anchor="ctr"/>
          <a:lstStyle/>
          <a:p>
            <a:pPr marL="342900" indent="-342900" algn="ctr">
              <a:lnSpc>
                <a:spcPct val="85000"/>
              </a:lnSpc>
              <a:buClr>
                <a:schemeClr val="hlink"/>
              </a:buClr>
              <a:buSzPct val="75000"/>
              <a:buFont typeface="Wingdings" pitchFamily="2" charset="2"/>
              <a:buNone/>
              <a:tabLst>
                <a:tab pos="2057400" algn="l"/>
              </a:tabLst>
              <a:defRPr/>
            </a:pPr>
            <a:r>
              <a:rPr lang="tr-TR" sz="2000">
                <a:effectLst>
                  <a:outerShdw blurRad="38100" dist="38100" dir="2700000" algn="tl">
                    <a:srgbClr val="000000"/>
                  </a:outerShdw>
                </a:effectLst>
              </a:rPr>
              <a:t>Ş</a:t>
            </a:r>
          </a:p>
          <a:p>
            <a:pPr marL="342900" indent="-342900" algn="ctr">
              <a:lnSpc>
                <a:spcPct val="85000"/>
              </a:lnSpc>
              <a:buClr>
                <a:schemeClr val="hlink"/>
              </a:buClr>
              <a:buSzPct val="75000"/>
              <a:buFont typeface="Wingdings" pitchFamily="2" charset="2"/>
              <a:buNone/>
              <a:tabLst>
                <a:tab pos="2057400" algn="l"/>
              </a:tabLst>
              <a:defRPr/>
            </a:pPr>
            <a:r>
              <a:rPr lang="tr-TR" sz="2000">
                <a:effectLst>
                  <a:outerShdw blurRad="38100" dist="38100" dir="2700000" algn="tl">
                    <a:srgbClr val="000000"/>
                  </a:outerShdw>
                </a:effectLst>
              </a:rPr>
              <a:t>İ</a:t>
            </a:r>
          </a:p>
          <a:p>
            <a:pPr marL="342900" indent="-342900" algn="ctr">
              <a:lnSpc>
                <a:spcPct val="85000"/>
              </a:lnSpc>
              <a:buClr>
                <a:schemeClr val="hlink"/>
              </a:buClr>
              <a:buSzPct val="75000"/>
              <a:buFont typeface="Wingdings" pitchFamily="2" charset="2"/>
              <a:buNone/>
              <a:tabLst>
                <a:tab pos="2057400" algn="l"/>
              </a:tabLst>
              <a:defRPr/>
            </a:pPr>
            <a:r>
              <a:rPr lang="tr-TR" sz="2000">
                <a:effectLst>
                  <a:outerShdw blurRad="38100" dist="38100" dir="2700000" algn="tl">
                    <a:srgbClr val="000000"/>
                  </a:outerShdw>
                </a:effectLst>
              </a:rPr>
              <a:t>M</a:t>
            </a:r>
          </a:p>
          <a:p>
            <a:pPr marL="342900" indent="-342900" algn="ctr">
              <a:lnSpc>
                <a:spcPct val="85000"/>
              </a:lnSpc>
              <a:buClr>
                <a:schemeClr val="hlink"/>
              </a:buClr>
              <a:buSzPct val="75000"/>
              <a:buFont typeface="Wingdings" pitchFamily="2" charset="2"/>
              <a:buNone/>
              <a:tabLst>
                <a:tab pos="2057400" algn="l"/>
              </a:tabLst>
              <a:defRPr/>
            </a:pPr>
            <a:r>
              <a:rPr lang="tr-TR" sz="2000">
                <a:effectLst>
                  <a:outerShdw blurRad="38100" dist="38100" dir="2700000" algn="tl">
                    <a:srgbClr val="000000"/>
                  </a:outerShdw>
                </a:effectLst>
              </a:rPr>
              <a:t>E</a:t>
            </a:r>
          </a:p>
          <a:p>
            <a:pPr marL="342900" indent="-342900" algn="ctr">
              <a:lnSpc>
                <a:spcPct val="85000"/>
              </a:lnSpc>
              <a:buClr>
                <a:schemeClr val="hlink"/>
              </a:buClr>
              <a:buSzPct val="75000"/>
              <a:buFont typeface="Wingdings" pitchFamily="2" charset="2"/>
              <a:buNone/>
              <a:tabLst>
                <a:tab pos="2057400" algn="l"/>
              </a:tabLst>
              <a:defRPr/>
            </a:pPr>
            <a:r>
              <a:rPr lang="tr-TR" sz="2000">
                <a:effectLst>
                  <a:outerShdw blurRad="38100" dist="38100" dir="2700000" algn="tl">
                    <a:srgbClr val="000000"/>
                  </a:outerShdw>
                </a:effectLst>
              </a:rPr>
              <a:t>R</a:t>
            </a:r>
          </a:p>
          <a:p>
            <a:pPr marL="342900" indent="-342900" algn="ctr">
              <a:lnSpc>
                <a:spcPct val="85000"/>
              </a:lnSpc>
              <a:buClr>
                <a:schemeClr val="hlink"/>
              </a:buClr>
              <a:buSzPct val="75000"/>
              <a:buFont typeface="Wingdings" pitchFamily="2" charset="2"/>
              <a:buNone/>
              <a:tabLst>
                <a:tab pos="2057400" algn="l"/>
              </a:tabLst>
              <a:defRPr/>
            </a:pPr>
            <a:r>
              <a:rPr lang="tr-TR" sz="2000">
                <a:effectLst>
                  <a:outerShdw blurRad="38100" dist="38100" dir="2700000" algn="tl">
                    <a:srgbClr val="000000"/>
                  </a:outerShdw>
                </a:effectLst>
              </a:rPr>
              <a:t>İ</a:t>
            </a:r>
          </a:p>
          <a:p>
            <a:pPr marL="342900" indent="-342900" algn="ctr">
              <a:lnSpc>
                <a:spcPct val="85000"/>
              </a:lnSpc>
              <a:buClr>
                <a:schemeClr val="hlink"/>
              </a:buClr>
              <a:buSzPct val="75000"/>
              <a:buFont typeface="Wingdings" pitchFamily="2" charset="2"/>
              <a:buNone/>
              <a:tabLst>
                <a:tab pos="2057400" algn="l"/>
              </a:tabLst>
              <a:defRPr/>
            </a:pPr>
            <a:r>
              <a:rPr lang="tr-TR" sz="2000">
                <a:effectLst>
                  <a:outerShdw blurRad="38100" dist="38100" dir="2700000" algn="tl">
                    <a:srgbClr val="000000"/>
                  </a:outerShdw>
                </a:effectLst>
              </a:rPr>
              <a:t>Z</a:t>
            </a:r>
          </a:p>
          <a:p>
            <a:pPr marL="342900" indent="-342900" algn="ctr">
              <a:lnSpc>
                <a:spcPct val="85000"/>
              </a:lnSpc>
              <a:buClr>
                <a:schemeClr val="hlink"/>
              </a:buClr>
              <a:buSzPct val="75000"/>
              <a:buFont typeface="Wingdings" pitchFamily="2" charset="2"/>
              <a:buNone/>
              <a:tabLst>
                <a:tab pos="2057400" algn="l"/>
              </a:tabLst>
              <a:defRPr/>
            </a:pPr>
            <a:r>
              <a:rPr lang="tr-TR" sz="2000">
                <a:effectLst>
                  <a:outerShdw blurRad="38100" dist="38100" dir="2700000" algn="tl">
                    <a:srgbClr val="000000"/>
                  </a:outerShdw>
                </a:effectLst>
              </a:rPr>
              <a:t>M</a:t>
            </a:r>
          </a:p>
        </p:txBody>
      </p:sp>
      <p:sp>
        <p:nvSpPr>
          <p:cNvPr id="66565" name="Line 5"/>
          <p:cNvSpPr>
            <a:spLocks noChangeShapeType="1"/>
          </p:cNvSpPr>
          <p:nvPr/>
        </p:nvSpPr>
        <p:spPr bwMode="auto">
          <a:xfrm>
            <a:off x="2541588" y="2287588"/>
            <a:ext cx="511175" cy="0"/>
          </a:xfrm>
          <a:prstGeom prst="line">
            <a:avLst/>
          </a:prstGeom>
          <a:noFill/>
          <a:ln w="38100">
            <a:solidFill>
              <a:srgbClr val="A50021"/>
            </a:solidFill>
            <a:round/>
            <a:headEnd/>
            <a:tailEnd/>
          </a:ln>
        </p:spPr>
        <p:txBody>
          <a:bodyPr/>
          <a:lstStyle/>
          <a:p>
            <a:endParaRPr lang="tr-TR"/>
          </a:p>
        </p:txBody>
      </p:sp>
      <p:sp>
        <p:nvSpPr>
          <p:cNvPr id="66566" name="Line 6"/>
          <p:cNvSpPr>
            <a:spLocks noChangeShapeType="1"/>
          </p:cNvSpPr>
          <p:nvPr/>
        </p:nvSpPr>
        <p:spPr bwMode="auto">
          <a:xfrm>
            <a:off x="2541588" y="2300288"/>
            <a:ext cx="511175" cy="469900"/>
          </a:xfrm>
          <a:prstGeom prst="line">
            <a:avLst/>
          </a:prstGeom>
          <a:noFill/>
          <a:ln w="38100">
            <a:solidFill>
              <a:srgbClr val="A50021"/>
            </a:solidFill>
            <a:round/>
            <a:headEnd/>
            <a:tailEnd/>
          </a:ln>
        </p:spPr>
        <p:txBody>
          <a:bodyPr/>
          <a:lstStyle/>
          <a:p>
            <a:endParaRPr lang="tr-TR"/>
          </a:p>
        </p:txBody>
      </p:sp>
      <p:sp>
        <p:nvSpPr>
          <p:cNvPr id="66567" name="Line 7"/>
          <p:cNvSpPr>
            <a:spLocks noChangeShapeType="1"/>
          </p:cNvSpPr>
          <p:nvPr/>
        </p:nvSpPr>
        <p:spPr bwMode="auto">
          <a:xfrm>
            <a:off x="2541588" y="2284413"/>
            <a:ext cx="511175" cy="969962"/>
          </a:xfrm>
          <a:prstGeom prst="line">
            <a:avLst/>
          </a:prstGeom>
          <a:noFill/>
          <a:ln w="38100">
            <a:solidFill>
              <a:srgbClr val="A50021"/>
            </a:solidFill>
            <a:round/>
            <a:headEnd/>
            <a:tailEnd/>
          </a:ln>
        </p:spPr>
        <p:txBody>
          <a:bodyPr/>
          <a:lstStyle/>
          <a:p>
            <a:endParaRPr lang="tr-TR"/>
          </a:p>
        </p:txBody>
      </p:sp>
      <p:sp>
        <p:nvSpPr>
          <p:cNvPr id="66568" name="Line 8"/>
          <p:cNvSpPr>
            <a:spLocks noChangeShapeType="1"/>
          </p:cNvSpPr>
          <p:nvPr/>
        </p:nvSpPr>
        <p:spPr bwMode="auto">
          <a:xfrm>
            <a:off x="2541588" y="2273300"/>
            <a:ext cx="511175" cy="1450975"/>
          </a:xfrm>
          <a:prstGeom prst="line">
            <a:avLst/>
          </a:prstGeom>
          <a:noFill/>
          <a:ln w="38100">
            <a:solidFill>
              <a:srgbClr val="A50021"/>
            </a:solidFill>
            <a:round/>
            <a:headEnd/>
            <a:tailEnd/>
          </a:ln>
        </p:spPr>
        <p:txBody>
          <a:bodyPr/>
          <a:lstStyle/>
          <a:p>
            <a:endParaRPr lang="tr-TR"/>
          </a:p>
        </p:txBody>
      </p:sp>
      <p:sp>
        <p:nvSpPr>
          <p:cNvPr id="66569" name="AutoShape 9"/>
          <p:cNvSpPr>
            <a:spLocks/>
          </p:cNvSpPr>
          <p:nvPr/>
        </p:nvSpPr>
        <p:spPr bwMode="auto">
          <a:xfrm>
            <a:off x="6243638" y="1922463"/>
            <a:ext cx="336550" cy="2138362"/>
          </a:xfrm>
          <a:prstGeom prst="rightBrace">
            <a:avLst>
              <a:gd name="adj1" fmla="val 52948"/>
              <a:gd name="adj2" fmla="val 50000"/>
            </a:avLst>
          </a:prstGeom>
          <a:noFill/>
          <a:ln w="57150">
            <a:solidFill>
              <a:srgbClr val="A50021"/>
            </a:solidFill>
            <a:round/>
            <a:headEnd/>
            <a:tailEnd/>
          </a:ln>
        </p:spPr>
        <p:txBody>
          <a:bodyPr wrap="none" anchor="ctr"/>
          <a:lstStyle/>
          <a:p>
            <a:endParaRPr lang="tr-TR"/>
          </a:p>
        </p:txBody>
      </p:sp>
      <p:sp>
        <p:nvSpPr>
          <p:cNvPr id="67594" name="Rectangle 10"/>
          <p:cNvSpPr>
            <a:spLocks noChangeArrowheads="1"/>
          </p:cNvSpPr>
          <p:nvPr/>
        </p:nvSpPr>
        <p:spPr bwMode="auto">
          <a:xfrm>
            <a:off x="990600" y="5334000"/>
            <a:ext cx="6550025" cy="619125"/>
          </a:xfrm>
          <a:prstGeom prst="rect">
            <a:avLst/>
          </a:prstGeom>
          <a:noFill/>
          <a:ln w="9525">
            <a:noFill/>
            <a:miter lim="800000"/>
            <a:headEnd/>
            <a:tailEnd/>
          </a:ln>
          <a:effectLst/>
        </p:spPr>
        <p:txBody>
          <a:bodyPr/>
          <a:lstStyle/>
          <a:p>
            <a:pPr marL="342900" indent="-342900">
              <a:spcBef>
                <a:spcPct val="20000"/>
              </a:spcBef>
              <a:buClr>
                <a:schemeClr val="hlink"/>
              </a:buClr>
              <a:buSzPct val="75000"/>
              <a:buFont typeface="Wingdings" pitchFamily="2" charset="2"/>
              <a:buNone/>
              <a:tabLst>
                <a:tab pos="2057400" algn="l"/>
              </a:tabLst>
              <a:defRPr/>
            </a:pPr>
            <a:r>
              <a:rPr lang="tr-TR" sz="3200">
                <a:effectLst>
                  <a:outerShdw blurRad="38100" dist="38100" dir="2700000" algn="tl">
                    <a:srgbClr val="010199"/>
                  </a:outerShdw>
                </a:effectLst>
              </a:rPr>
              <a:t>4/35 olguda 46, XX</a:t>
            </a:r>
          </a:p>
        </p:txBody>
      </p:sp>
      <p:sp>
        <p:nvSpPr>
          <p:cNvPr id="67595" name="Rectangle 11"/>
          <p:cNvSpPr>
            <a:spLocks noChangeArrowheads="1"/>
          </p:cNvSpPr>
          <p:nvPr/>
        </p:nvSpPr>
        <p:spPr bwMode="auto">
          <a:xfrm>
            <a:off x="3613150" y="6137275"/>
            <a:ext cx="1400175" cy="619125"/>
          </a:xfrm>
          <a:prstGeom prst="rect">
            <a:avLst/>
          </a:prstGeom>
          <a:noFill/>
          <a:ln w="9525">
            <a:noFill/>
            <a:miter lim="800000"/>
            <a:headEnd/>
            <a:tailEnd/>
          </a:ln>
          <a:effectLst/>
        </p:spPr>
        <p:txBody>
          <a:bodyPr/>
          <a:lstStyle/>
          <a:p>
            <a:pPr marL="342900" indent="-342900">
              <a:spcBef>
                <a:spcPct val="20000"/>
              </a:spcBef>
              <a:buClr>
                <a:schemeClr val="hlink"/>
              </a:buClr>
              <a:buSzPct val="75000"/>
              <a:buFont typeface="Wingdings" pitchFamily="2" charset="2"/>
              <a:buNone/>
              <a:tabLst>
                <a:tab pos="2057400" algn="l"/>
              </a:tabLst>
              <a:defRPr/>
            </a:pPr>
            <a:r>
              <a:rPr lang="tr-TR" sz="3200">
                <a:effectLst>
                  <a:outerShdw blurRad="38100" dist="38100" dir="2700000" algn="tl">
                    <a:srgbClr val="010199"/>
                  </a:outerShdw>
                </a:effectLst>
              </a:rPr>
              <a:t>SRY+</a:t>
            </a:r>
          </a:p>
        </p:txBody>
      </p:sp>
      <p:sp>
        <p:nvSpPr>
          <p:cNvPr id="66572" name="AutoShape 12"/>
          <p:cNvSpPr>
            <a:spLocks noChangeArrowheads="1"/>
          </p:cNvSpPr>
          <p:nvPr/>
        </p:nvSpPr>
        <p:spPr bwMode="auto">
          <a:xfrm>
            <a:off x="3852863" y="5873750"/>
            <a:ext cx="668337" cy="304800"/>
          </a:xfrm>
          <a:prstGeom prst="downArrow">
            <a:avLst>
              <a:gd name="adj1" fmla="val 52343"/>
              <a:gd name="adj2" fmla="val 41324"/>
            </a:avLst>
          </a:prstGeom>
          <a:solidFill>
            <a:srgbClr val="A50021"/>
          </a:solidFill>
          <a:ln w="9525">
            <a:noFill/>
            <a:miter lim="800000"/>
            <a:headEnd/>
            <a:tailEnd/>
          </a:ln>
          <a:effectLst>
            <a:prstShdw prst="shdw17" dist="17961" dir="2700000">
              <a:srgbClr val="630014"/>
            </a:prstShdw>
          </a:effectLst>
        </p:spPr>
        <p:txBody>
          <a:bodyPr wrap="none" anchor="ctr"/>
          <a:lstStyle/>
          <a:p>
            <a:endParaRPr lang="tr-T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81000" y="0"/>
            <a:ext cx="8305800" cy="1417638"/>
          </a:xfrm>
          <a:ln>
            <a:solidFill>
              <a:schemeClr val="tx1"/>
            </a:solidFill>
          </a:ln>
        </p:spPr>
        <p:txBody>
          <a:bodyPr/>
          <a:lstStyle/>
          <a:p>
            <a:pPr eaLnBrk="1" hangingPunct="1">
              <a:defRPr/>
            </a:pPr>
            <a:r>
              <a:rPr lang="tr-TR" sz="3600" dirty="0" smtClean="0">
                <a:solidFill>
                  <a:schemeClr val="tx1"/>
                </a:solidFill>
                <a:effectLst>
                  <a:outerShdw blurRad="38100" dist="38100" dir="2700000" algn="tl">
                    <a:srgbClr val="010199"/>
                  </a:outerShdw>
                </a:effectLst>
              </a:rPr>
              <a:t> </a:t>
            </a:r>
            <a:r>
              <a:rPr lang="tr-TR" sz="3600" dirty="0" err="1" smtClean="0">
                <a:solidFill>
                  <a:schemeClr val="tx1"/>
                </a:solidFill>
                <a:effectLst>
                  <a:outerShdw blurRad="38100" dist="38100" dir="2700000" algn="tl">
                    <a:srgbClr val="010199"/>
                  </a:outerShdw>
                </a:effectLst>
              </a:rPr>
              <a:t>Gonadal</a:t>
            </a:r>
            <a:r>
              <a:rPr lang="tr-TR" sz="3600" dirty="0" smtClean="0">
                <a:solidFill>
                  <a:schemeClr val="tx1"/>
                </a:solidFill>
                <a:effectLst>
                  <a:outerShdw blurRad="38100" dist="38100" dir="2700000" algn="tl">
                    <a:srgbClr val="010199"/>
                  </a:outerShdw>
                </a:effectLst>
              </a:rPr>
              <a:t> </a:t>
            </a:r>
            <a:r>
              <a:rPr lang="tr-TR" sz="3600" dirty="0" err="1" smtClean="0">
                <a:solidFill>
                  <a:schemeClr val="tx1"/>
                </a:solidFill>
                <a:effectLst>
                  <a:outerShdw blurRad="38100" dist="38100" dir="2700000" algn="tl">
                    <a:srgbClr val="010199"/>
                  </a:outerShdw>
                </a:effectLst>
              </a:rPr>
              <a:t>Disgenezilerde</a:t>
            </a:r>
            <a:r>
              <a:rPr lang="tr-TR" sz="3600" dirty="0" smtClean="0">
                <a:solidFill>
                  <a:schemeClr val="tx1"/>
                </a:solidFill>
                <a:effectLst>
                  <a:outerShdw blurRad="38100" dist="38100" dir="2700000" algn="tl">
                    <a:srgbClr val="010199"/>
                  </a:outerShdw>
                </a:effectLst>
              </a:rPr>
              <a:t/>
            </a:r>
            <a:br>
              <a:rPr lang="tr-TR" sz="3600" dirty="0" smtClean="0">
                <a:solidFill>
                  <a:schemeClr val="tx1"/>
                </a:solidFill>
                <a:effectLst>
                  <a:outerShdw blurRad="38100" dist="38100" dir="2700000" algn="tl">
                    <a:srgbClr val="010199"/>
                  </a:outerShdw>
                </a:effectLst>
              </a:rPr>
            </a:br>
            <a:r>
              <a:rPr lang="tr-TR" sz="3600" dirty="0" err="1" smtClean="0">
                <a:solidFill>
                  <a:schemeClr val="tx1"/>
                </a:solidFill>
                <a:effectLst>
                  <a:outerShdw blurRad="38100" dist="38100" dir="2700000" algn="tl">
                    <a:srgbClr val="010199"/>
                  </a:outerShdw>
                </a:effectLst>
              </a:rPr>
              <a:t>Gonadal</a:t>
            </a:r>
            <a:r>
              <a:rPr lang="tr-TR" sz="3600" dirty="0" smtClean="0">
                <a:solidFill>
                  <a:schemeClr val="tx1"/>
                </a:solidFill>
                <a:effectLst>
                  <a:outerShdw blurRad="38100" dist="38100" dir="2700000" algn="tl">
                    <a:srgbClr val="010199"/>
                  </a:outerShdw>
                </a:effectLst>
              </a:rPr>
              <a:t> </a:t>
            </a:r>
            <a:r>
              <a:rPr lang="tr-TR" sz="3600" dirty="0" err="1" smtClean="0">
                <a:solidFill>
                  <a:schemeClr val="tx1"/>
                </a:solidFill>
                <a:effectLst>
                  <a:outerShdw blurRad="38100" dist="38100" dir="2700000" algn="tl">
                    <a:srgbClr val="010199"/>
                  </a:outerShdw>
                </a:effectLst>
              </a:rPr>
              <a:t>neoplazm</a:t>
            </a:r>
            <a:r>
              <a:rPr lang="tr-TR" sz="3600" dirty="0" smtClean="0">
                <a:solidFill>
                  <a:schemeClr val="tx1"/>
                </a:solidFill>
                <a:effectLst>
                  <a:outerShdw blurRad="38100" dist="38100" dir="2700000" algn="tl">
                    <a:srgbClr val="010199"/>
                  </a:outerShdw>
                </a:effectLst>
              </a:rPr>
              <a:t> riski yüksek</a:t>
            </a:r>
          </a:p>
        </p:txBody>
      </p:sp>
      <p:sp>
        <p:nvSpPr>
          <p:cNvPr id="68611" name="Rectangle 3"/>
          <p:cNvSpPr>
            <a:spLocks noGrp="1" noChangeArrowheads="1"/>
          </p:cNvSpPr>
          <p:nvPr>
            <p:ph type="body" idx="1"/>
          </p:nvPr>
        </p:nvSpPr>
        <p:spPr>
          <a:xfrm>
            <a:off x="457200" y="1784350"/>
            <a:ext cx="8229600" cy="4346575"/>
          </a:xfrm>
          <a:ln>
            <a:solidFill>
              <a:schemeClr val="tx1"/>
            </a:solidFill>
          </a:ln>
        </p:spPr>
        <p:txBody>
          <a:bodyPr/>
          <a:lstStyle/>
          <a:p>
            <a:pPr eaLnBrk="1" hangingPunct="1">
              <a:spcAft>
                <a:spcPct val="70000"/>
              </a:spcAft>
              <a:tabLst>
                <a:tab pos="5556250" algn="l"/>
              </a:tabLst>
              <a:defRPr/>
            </a:pPr>
            <a:r>
              <a:rPr lang="tr-TR" smtClean="0"/>
              <a:t>TESTİS DOKULARINDA RİSK YÜKSEK (%2.6)</a:t>
            </a:r>
          </a:p>
          <a:p>
            <a:pPr eaLnBrk="1" hangingPunct="1">
              <a:spcAft>
                <a:spcPct val="70000"/>
              </a:spcAft>
              <a:tabLst>
                <a:tab pos="5556250" algn="l"/>
              </a:tabLst>
              <a:defRPr/>
            </a:pPr>
            <a:r>
              <a:rPr lang="tr-TR" smtClean="0"/>
              <a:t>XY KARYOTİPDE	%4</a:t>
            </a:r>
            <a:br>
              <a:rPr lang="tr-TR" smtClean="0"/>
            </a:br>
            <a:r>
              <a:rPr lang="tr-TR" smtClean="0"/>
              <a:t>MOZAİK YAPILARDA	%10</a:t>
            </a:r>
          </a:p>
          <a:p>
            <a:pPr eaLnBrk="1" hangingPunct="1">
              <a:spcAft>
                <a:spcPct val="70000"/>
              </a:spcAft>
              <a:tabLst>
                <a:tab pos="5556250" algn="l"/>
              </a:tabLst>
              <a:defRPr/>
            </a:pPr>
            <a:r>
              <a:rPr lang="tr-TR" smtClean="0"/>
              <a:t>OVERDE DE BİLDİRİLMİŞ</a:t>
            </a:r>
          </a:p>
        </p:txBody>
      </p:sp>
      <p:sp>
        <p:nvSpPr>
          <p:cNvPr id="67588" name="Line 4"/>
          <p:cNvSpPr>
            <a:spLocks noChangeShapeType="1"/>
          </p:cNvSpPr>
          <p:nvPr/>
        </p:nvSpPr>
        <p:spPr bwMode="auto">
          <a:xfrm>
            <a:off x="4191000" y="3505200"/>
            <a:ext cx="1579563" cy="0"/>
          </a:xfrm>
          <a:prstGeom prst="line">
            <a:avLst/>
          </a:prstGeom>
          <a:noFill/>
          <a:ln w="76200">
            <a:solidFill>
              <a:srgbClr val="A50021"/>
            </a:solidFill>
            <a:round/>
            <a:headEnd/>
            <a:tailEnd type="triangle" w="med" len="med"/>
          </a:ln>
        </p:spPr>
        <p:txBody>
          <a:bodyPr/>
          <a:lstStyle/>
          <a:p>
            <a:endParaRPr lang="tr-TR"/>
          </a:p>
        </p:txBody>
      </p:sp>
      <p:sp>
        <p:nvSpPr>
          <p:cNvPr id="67589" name="Line 5"/>
          <p:cNvSpPr>
            <a:spLocks noChangeShapeType="1"/>
          </p:cNvSpPr>
          <p:nvPr/>
        </p:nvSpPr>
        <p:spPr bwMode="auto">
          <a:xfrm>
            <a:off x="5181600" y="4038600"/>
            <a:ext cx="803275" cy="0"/>
          </a:xfrm>
          <a:prstGeom prst="line">
            <a:avLst/>
          </a:prstGeom>
          <a:noFill/>
          <a:ln w="76200">
            <a:solidFill>
              <a:srgbClr val="A50021"/>
            </a:solidFill>
            <a:round/>
            <a:headEnd/>
            <a:tailEnd type="triangle" w="med" len="med"/>
          </a:ln>
        </p:spPr>
        <p:txBody>
          <a:bodyPr/>
          <a:lstStyle/>
          <a:p>
            <a:endParaRPr lang="tr-T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ln>
            <a:solidFill>
              <a:schemeClr val="tx1"/>
            </a:solidFill>
          </a:ln>
        </p:spPr>
        <p:txBody>
          <a:bodyPr/>
          <a:lstStyle/>
          <a:p>
            <a:pPr eaLnBrk="1" hangingPunct="1">
              <a:defRPr/>
            </a:pPr>
            <a:r>
              <a:rPr lang="tr-TR" smtClean="0">
                <a:solidFill>
                  <a:schemeClr val="tx1"/>
                </a:solidFill>
                <a:effectLst>
                  <a:outerShdw blurRad="38100" dist="38100" dir="2700000" algn="tl">
                    <a:srgbClr val="010199"/>
                  </a:outerShdw>
                </a:effectLst>
              </a:rPr>
              <a:t>MALİGNİTEDEN KORUNMA</a:t>
            </a:r>
          </a:p>
        </p:txBody>
      </p:sp>
      <p:sp>
        <p:nvSpPr>
          <p:cNvPr id="69635" name="Rectangle 3"/>
          <p:cNvSpPr>
            <a:spLocks noGrp="1" noChangeArrowheads="1"/>
          </p:cNvSpPr>
          <p:nvPr>
            <p:ph type="body" idx="1"/>
          </p:nvPr>
        </p:nvSpPr>
        <p:spPr>
          <a:ln>
            <a:solidFill>
              <a:schemeClr val="tx1"/>
            </a:solidFill>
          </a:ln>
        </p:spPr>
        <p:txBody>
          <a:bodyPr/>
          <a:lstStyle/>
          <a:p>
            <a:pPr eaLnBrk="1" hangingPunct="1">
              <a:spcAft>
                <a:spcPct val="50000"/>
              </a:spcAft>
              <a:defRPr/>
            </a:pPr>
            <a:r>
              <a:rPr lang="tr-TR" smtClean="0"/>
              <a:t>Testis skrotal yerleşimli ya da getirilebiliyorsa KORUNMALI</a:t>
            </a:r>
          </a:p>
          <a:p>
            <a:pPr eaLnBrk="1" hangingPunct="1">
              <a:spcAft>
                <a:spcPct val="50000"/>
              </a:spcAft>
              <a:defRPr/>
            </a:pPr>
            <a:r>
              <a:rPr lang="tr-TR" smtClean="0"/>
              <a:t>Korunan gonad USG ile takip edilmeli</a:t>
            </a:r>
          </a:p>
          <a:p>
            <a:pPr eaLnBrk="1" hangingPunct="1">
              <a:spcAft>
                <a:spcPct val="50000"/>
              </a:spcAft>
              <a:defRPr/>
            </a:pPr>
            <a:r>
              <a:rPr lang="tr-TR" smtClean="0"/>
              <a:t>Seçilen cinse uymayan yapılar çıkarılmalı</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28600" y="609600"/>
            <a:ext cx="8686800" cy="1143000"/>
          </a:xfrm>
          <a:prstGeom prst="rect">
            <a:avLst/>
          </a:prstGeom>
          <a:solidFill>
            <a:schemeClr val="bg1">
              <a:lumMod val="75000"/>
            </a:schemeClr>
          </a:solidFill>
          <a:ln w="9525">
            <a:solidFill>
              <a:schemeClr val="tx1"/>
            </a:solidFill>
            <a:miter lim="800000"/>
            <a:headEnd/>
            <a:tailEnd/>
          </a:ln>
          <a:effectLst/>
        </p:spPr>
        <p:txBody>
          <a:bodyPr anchor="ctr"/>
          <a:lstStyle/>
          <a:p>
            <a:pPr algn="ctr" eaLnBrk="0" hangingPunct="0">
              <a:defRPr/>
            </a:pPr>
            <a:r>
              <a:rPr lang="tr-TR" sz="3200" b="1" dirty="0">
                <a:effectLst>
                  <a:outerShdw blurRad="38100" dist="38100" dir="2700000" algn="tl">
                    <a:srgbClr val="FFFFFF"/>
                  </a:outerShdw>
                </a:effectLst>
                <a:latin typeface="Tahoma" pitchFamily="34" charset="0"/>
              </a:rPr>
              <a:t>CİNSİYET GELİŞİMİNDE 3 ADIM</a:t>
            </a:r>
          </a:p>
        </p:txBody>
      </p:sp>
      <p:sp>
        <p:nvSpPr>
          <p:cNvPr id="10243" name="Rectangle 3"/>
          <p:cNvSpPr>
            <a:spLocks noChangeArrowheads="1"/>
          </p:cNvSpPr>
          <p:nvPr/>
        </p:nvSpPr>
        <p:spPr bwMode="auto">
          <a:xfrm>
            <a:off x="228600" y="1981200"/>
            <a:ext cx="5927725" cy="3319463"/>
          </a:xfrm>
          <a:prstGeom prst="rect">
            <a:avLst/>
          </a:prstGeom>
          <a:noFill/>
          <a:ln w="9525">
            <a:solidFill>
              <a:schemeClr val="tx1"/>
            </a:solidFill>
            <a:miter lim="800000"/>
            <a:headEnd/>
            <a:tailEnd/>
          </a:ln>
        </p:spPr>
        <p:txBody>
          <a:bodyPr/>
          <a:lstStyle/>
          <a:p>
            <a:pPr marL="342900" indent="-342900" eaLnBrk="0" hangingPunct="0">
              <a:spcBef>
                <a:spcPct val="20000"/>
              </a:spcBef>
              <a:spcAft>
                <a:spcPct val="70000"/>
              </a:spcAft>
              <a:buClr>
                <a:srgbClr val="CC0000"/>
              </a:buClr>
              <a:buSzPct val="75000"/>
              <a:buFont typeface="Wingdings" pitchFamily="2" charset="2"/>
              <a:buChar char="u"/>
            </a:pPr>
            <a:r>
              <a:rPr lang="tr-TR" sz="2800" b="1">
                <a:latin typeface="Tahoma" pitchFamily="34" charset="0"/>
              </a:rPr>
              <a:t>Genetik cins</a:t>
            </a:r>
          </a:p>
          <a:p>
            <a:pPr marL="342900" indent="-342900" eaLnBrk="0" hangingPunct="0">
              <a:spcBef>
                <a:spcPct val="20000"/>
              </a:spcBef>
              <a:spcAft>
                <a:spcPct val="70000"/>
              </a:spcAft>
              <a:buClr>
                <a:srgbClr val="CC0000"/>
              </a:buClr>
              <a:buSzPct val="75000"/>
              <a:buFont typeface="Wingdings" pitchFamily="2" charset="2"/>
              <a:buChar char="u"/>
            </a:pPr>
            <a:r>
              <a:rPr lang="tr-TR" sz="2800" b="1">
                <a:latin typeface="Tahoma" pitchFamily="34" charset="0"/>
              </a:rPr>
              <a:t>Undiferansiye yapıların formasyonu</a:t>
            </a:r>
          </a:p>
          <a:p>
            <a:pPr marL="342900" indent="-342900" eaLnBrk="0" hangingPunct="0">
              <a:spcBef>
                <a:spcPct val="20000"/>
              </a:spcBef>
              <a:spcAft>
                <a:spcPct val="70000"/>
              </a:spcAft>
              <a:buClr>
                <a:srgbClr val="CC0000"/>
              </a:buClr>
              <a:buSzPct val="75000"/>
              <a:buFont typeface="Wingdings" pitchFamily="2" charset="2"/>
              <a:buChar char="u"/>
            </a:pPr>
            <a:r>
              <a:rPr lang="tr-TR" sz="2800" b="1">
                <a:latin typeface="Tahoma" pitchFamily="34" charset="0"/>
              </a:rPr>
              <a:t>Gonad gelişmesi</a:t>
            </a:r>
          </a:p>
        </p:txBody>
      </p:sp>
      <p:sp>
        <p:nvSpPr>
          <p:cNvPr id="8196" name="Rectangle 4"/>
          <p:cNvSpPr>
            <a:spLocks noChangeArrowheads="1"/>
          </p:cNvSpPr>
          <p:nvPr/>
        </p:nvSpPr>
        <p:spPr bwMode="auto">
          <a:xfrm>
            <a:off x="6156325" y="2349500"/>
            <a:ext cx="2784475" cy="863600"/>
          </a:xfrm>
          <a:prstGeom prst="rect">
            <a:avLst/>
          </a:prstGeom>
          <a:noFill/>
          <a:ln w="9525">
            <a:noFill/>
            <a:miter lim="800000"/>
            <a:headEnd/>
            <a:tailEnd/>
          </a:ln>
          <a:effectLst/>
        </p:spPr>
        <p:txBody>
          <a:bodyPr/>
          <a:lstStyle/>
          <a:p>
            <a:pPr>
              <a:spcBef>
                <a:spcPct val="20000"/>
              </a:spcBef>
              <a:spcAft>
                <a:spcPct val="70000"/>
              </a:spcAft>
              <a:buClr>
                <a:schemeClr val="hlink"/>
              </a:buClr>
              <a:buSzPct val="75000"/>
              <a:buFont typeface="Wingdings" pitchFamily="2" charset="2"/>
              <a:buNone/>
              <a:defRPr/>
            </a:pPr>
            <a:r>
              <a:rPr lang="tr-TR" sz="2400">
                <a:effectLst>
                  <a:outerShdw blurRad="38100" dist="38100" dir="2700000" algn="tl">
                    <a:srgbClr val="010199"/>
                  </a:outerShdw>
                </a:effectLst>
              </a:rPr>
              <a:t>İç genital organ duktal sistemi</a:t>
            </a:r>
          </a:p>
        </p:txBody>
      </p:sp>
      <p:sp>
        <p:nvSpPr>
          <p:cNvPr id="8197" name="Rectangle 5"/>
          <p:cNvSpPr>
            <a:spLocks noChangeArrowheads="1"/>
          </p:cNvSpPr>
          <p:nvPr/>
        </p:nvSpPr>
        <p:spPr bwMode="auto">
          <a:xfrm>
            <a:off x="6156325" y="3933825"/>
            <a:ext cx="2784475" cy="431800"/>
          </a:xfrm>
          <a:prstGeom prst="rect">
            <a:avLst/>
          </a:prstGeom>
          <a:noFill/>
          <a:ln w="9525">
            <a:noFill/>
            <a:miter lim="800000"/>
            <a:headEnd/>
            <a:tailEnd/>
          </a:ln>
          <a:effectLst/>
        </p:spPr>
        <p:txBody>
          <a:bodyPr/>
          <a:lstStyle/>
          <a:p>
            <a:pPr>
              <a:spcBef>
                <a:spcPct val="20000"/>
              </a:spcBef>
              <a:spcAft>
                <a:spcPct val="70000"/>
              </a:spcAft>
              <a:buClr>
                <a:schemeClr val="hlink"/>
              </a:buClr>
              <a:buSzPct val="75000"/>
              <a:buFont typeface="Wingdings" pitchFamily="2" charset="2"/>
              <a:buNone/>
              <a:defRPr/>
            </a:pPr>
            <a:r>
              <a:rPr lang="tr-TR" sz="2400">
                <a:effectLst>
                  <a:outerShdw blurRad="38100" dist="38100" dir="2700000" algn="tl">
                    <a:srgbClr val="010199"/>
                  </a:outerShdw>
                </a:effectLst>
              </a:rPr>
              <a:t>Genital köprü</a:t>
            </a:r>
          </a:p>
        </p:txBody>
      </p:sp>
      <p:sp>
        <p:nvSpPr>
          <p:cNvPr id="10246" name="Line 6"/>
          <p:cNvSpPr>
            <a:spLocks noChangeShapeType="1"/>
          </p:cNvSpPr>
          <p:nvPr/>
        </p:nvSpPr>
        <p:spPr bwMode="auto">
          <a:xfrm flipV="1">
            <a:off x="5508625" y="2852738"/>
            <a:ext cx="576263" cy="504825"/>
          </a:xfrm>
          <a:prstGeom prst="line">
            <a:avLst/>
          </a:prstGeom>
          <a:noFill/>
          <a:ln w="76200">
            <a:solidFill>
              <a:srgbClr val="CC0000"/>
            </a:solidFill>
            <a:round/>
            <a:headEnd/>
            <a:tailEnd type="triangle" w="med" len="med"/>
          </a:ln>
        </p:spPr>
        <p:txBody>
          <a:bodyPr/>
          <a:lstStyle/>
          <a:p>
            <a:endParaRPr lang="tr-TR"/>
          </a:p>
        </p:txBody>
      </p:sp>
      <p:sp>
        <p:nvSpPr>
          <p:cNvPr id="10247" name="Line 7"/>
          <p:cNvSpPr>
            <a:spLocks noChangeShapeType="1"/>
          </p:cNvSpPr>
          <p:nvPr/>
        </p:nvSpPr>
        <p:spPr bwMode="auto">
          <a:xfrm>
            <a:off x="5508625" y="3500438"/>
            <a:ext cx="576263" cy="504825"/>
          </a:xfrm>
          <a:prstGeom prst="line">
            <a:avLst/>
          </a:prstGeom>
          <a:noFill/>
          <a:ln w="76200">
            <a:solidFill>
              <a:srgbClr val="CC0000"/>
            </a:solidFill>
            <a:round/>
            <a:headEnd/>
            <a:tailEnd type="triangle" w="med" len="med"/>
          </a:ln>
        </p:spPr>
        <p:txBody>
          <a:bodyPr/>
          <a:lstStyle/>
          <a:p>
            <a:endParaRPr lang="tr-TR"/>
          </a:p>
        </p:txBody>
      </p:sp>
      <p:sp>
        <p:nvSpPr>
          <p:cNvPr id="8200" name="Rectangle 8"/>
          <p:cNvSpPr>
            <a:spLocks noChangeArrowheads="1"/>
          </p:cNvSpPr>
          <p:nvPr/>
        </p:nvSpPr>
        <p:spPr bwMode="auto">
          <a:xfrm>
            <a:off x="947738" y="5734050"/>
            <a:ext cx="3552825" cy="576263"/>
          </a:xfrm>
          <a:prstGeom prst="rect">
            <a:avLst/>
          </a:prstGeom>
          <a:solidFill>
            <a:schemeClr val="accent2">
              <a:lumMod val="40000"/>
              <a:lumOff val="60000"/>
            </a:schemeClr>
          </a:solidFill>
          <a:ln w="9525">
            <a:noFill/>
            <a:miter lim="800000"/>
            <a:headEnd/>
            <a:tailEnd/>
          </a:ln>
          <a:effectLst>
            <a:prstShdw prst="shdw17" dist="17961" dir="2700000">
              <a:srgbClr val="A50021">
                <a:gamma/>
                <a:shade val="60000"/>
                <a:invGamma/>
              </a:srgbClr>
            </a:prstShdw>
          </a:effectLst>
        </p:spPr>
        <p:txBody>
          <a:bodyPr/>
          <a:lstStyle/>
          <a:p>
            <a:pPr algn="ctr">
              <a:spcBef>
                <a:spcPct val="20000"/>
              </a:spcBef>
              <a:spcAft>
                <a:spcPct val="70000"/>
              </a:spcAft>
              <a:buClr>
                <a:schemeClr val="hlink"/>
              </a:buClr>
              <a:buSzPct val="75000"/>
              <a:buFont typeface="Wingdings" pitchFamily="2" charset="2"/>
              <a:buNone/>
              <a:defRPr/>
            </a:pPr>
            <a:r>
              <a:rPr lang="tr-TR" sz="2800">
                <a:effectLst>
                  <a:outerShdw blurRad="38100" dist="38100" dir="2700000" algn="tl">
                    <a:srgbClr val="000000"/>
                  </a:outerShdw>
                </a:effectLst>
              </a:rPr>
              <a:t>Fenotipik cins</a:t>
            </a:r>
          </a:p>
        </p:txBody>
      </p:sp>
      <p:sp>
        <p:nvSpPr>
          <p:cNvPr id="10249" name="AutoShape 9"/>
          <p:cNvSpPr>
            <a:spLocks noChangeArrowheads="1"/>
          </p:cNvSpPr>
          <p:nvPr/>
        </p:nvSpPr>
        <p:spPr bwMode="auto">
          <a:xfrm>
            <a:off x="2339975" y="5157788"/>
            <a:ext cx="792163" cy="431800"/>
          </a:xfrm>
          <a:prstGeom prst="downArrow">
            <a:avLst>
              <a:gd name="adj1" fmla="val 43083"/>
              <a:gd name="adj2" fmla="val 46690"/>
            </a:avLst>
          </a:prstGeom>
          <a:solidFill>
            <a:srgbClr val="A50021"/>
          </a:solidFill>
          <a:ln w="9525">
            <a:noFill/>
            <a:miter lim="800000"/>
            <a:headEnd/>
            <a:tailEnd/>
          </a:ln>
          <a:effectLst>
            <a:prstShdw prst="shdw17" dist="17961" dir="2700000">
              <a:srgbClr val="630014"/>
            </a:prstShdw>
          </a:effectLst>
        </p:spPr>
        <p:txBody>
          <a:bodyPr wrap="none" anchor="ctr"/>
          <a:lstStyle/>
          <a:p>
            <a:endParaRPr lang="tr-T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2"/>
          <p:cNvSpPr>
            <a:spLocks noChangeArrowheads="1"/>
          </p:cNvSpPr>
          <p:nvPr/>
        </p:nvSpPr>
        <p:spPr bwMode="auto">
          <a:xfrm>
            <a:off x="1811338" y="266700"/>
            <a:ext cx="4337050" cy="817563"/>
          </a:xfrm>
          <a:prstGeom prst="roundRect">
            <a:avLst>
              <a:gd name="adj" fmla="val 16667"/>
            </a:avLst>
          </a:prstGeom>
          <a:noFill/>
          <a:ln w="38100">
            <a:noFill/>
            <a:round/>
            <a:headEnd type="none" w="sm" len="sm"/>
            <a:tailEnd type="none" w="sm" len="sm"/>
          </a:ln>
          <a:effectLst>
            <a:prstShdw prst="shdw17" dist="17961" dir="2700000">
              <a:srgbClr val="001F5C"/>
            </a:prstShdw>
          </a:effectLst>
        </p:spPr>
        <p:txBody>
          <a:bodyPr wrap="none" anchor="ctr"/>
          <a:lstStyle/>
          <a:p>
            <a:pPr algn="ctr" eaLnBrk="0" hangingPunct="0"/>
            <a:r>
              <a:rPr lang="tr-TR" sz="4000" b="1" dirty="0">
                <a:solidFill>
                  <a:srgbClr val="C00000"/>
                </a:solidFill>
              </a:rPr>
              <a:t>AYIRICI TANI</a:t>
            </a:r>
            <a:endParaRPr lang="en-US" b="1" i="1" dirty="0">
              <a:solidFill>
                <a:srgbClr val="C00000"/>
              </a:solidFill>
            </a:endParaRPr>
          </a:p>
        </p:txBody>
      </p:sp>
      <p:sp>
        <p:nvSpPr>
          <p:cNvPr id="70659" name="AutoShape 3"/>
          <p:cNvSpPr>
            <a:spLocks noChangeArrowheads="1"/>
          </p:cNvSpPr>
          <p:nvPr/>
        </p:nvSpPr>
        <p:spPr bwMode="auto">
          <a:xfrm>
            <a:off x="228600" y="4495800"/>
            <a:ext cx="3962400" cy="1447800"/>
          </a:xfrm>
          <a:prstGeom prst="roundRect">
            <a:avLst>
              <a:gd name="adj" fmla="val 16667"/>
            </a:avLst>
          </a:prstGeom>
          <a:solidFill>
            <a:srgbClr val="003399"/>
          </a:solidFill>
          <a:ln w="12700">
            <a:solidFill>
              <a:schemeClr val="tx1"/>
            </a:solidFill>
            <a:round/>
            <a:headEnd type="none" w="sm" len="sm"/>
            <a:tailEnd type="none" w="sm" len="sm"/>
          </a:ln>
        </p:spPr>
        <p:txBody>
          <a:bodyPr wrap="none" anchor="ctr"/>
          <a:lstStyle/>
          <a:p>
            <a:pPr marL="282575" eaLnBrk="0" hangingPunct="0"/>
            <a:r>
              <a:rPr lang="tr-TR" b="1" dirty="0" err="1">
                <a:solidFill>
                  <a:schemeClr val="bg1"/>
                </a:solidFill>
              </a:rPr>
              <a:t>Gonad</a:t>
            </a:r>
            <a:r>
              <a:rPr lang="tr-TR" b="1" dirty="0">
                <a:solidFill>
                  <a:schemeClr val="bg1"/>
                </a:solidFill>
              </a:rPr>
              <a:t> </a:t>
            </a:r>
            <a:r>
              <a:rPr lang="tr-TR" b="1" dirty="0" err="1">
                <a:solidFill>
                  <a:schemeClr val="bg1"/>
                </a:solidFill>
              </a:rPr>
              <a:t>Palpe</a:t>
            </a:r>
            <a:r>
              <a:rPr lang="tr-TR" b="1" dirty="0">
                <a:solidFill>
                  <a:schemeClr val="bg1"/>
                </a:solidFill>
              </a:rPr>
              <a:t> Ediliyor mu ?</a:t>
            </a:r>
          </a:p>
          <a:p>
            <a:pPr marL="282575" eaLnBrk="0" hangingPunct="0"/>
            <a:r>
              <a:rPr lang="tr-TR" b="1" dirty="0" err="1">
                <a:solidFill>
                  <a:schemeClr val="bg1"/>
                </a:solidFill>
              </a:rPr>
              <a:t>Müller</a:t>
            </a:r>
            <a:r>
              <a:rPr lang="tr-TR" b="1" dirty="0">
                <a:solidFill>
                  <a:schemeClr val="bg1"/>
                </a:solidFill>
              </a:rPr>
              <a:t> Yapılar Var mı?</a:t>
            </a:r>
          </a:p>
          <a:p>
            <a:pPr marL="282575" eaLnBrk="0" hangingPunct="0"/>
            <a:r>
              <a:rPr lang="tr-TR" b="1" dirty="0" err="1">
                <a:solidFill>
                  <a:schemeClr val="bg1"/>
                </a:solidFill>
              </a:rPr>
              <a:t>Karyotip</a:t>
            </a:r>
            <a:r>
              <a:rPr lang="tr-TR" b="1" dirty="0">
                <a:solidFill>
                  <a:schemeClr val="bg1"/>
                </a:solidFill>
              </a:rPr>
              <a:t> Nedir ?</a:t>
            </a:r>
          </a:p>
          <a:p>
            <a:pPr marL="282575" eaLnBrk="0" hangingPunct="0"/>
            <a:r>
              <a:rPr lang="tr-TR" b="1" dirty="0">
                <a:solidFill>
                  <a:schemeClr val="bg1"/>
                </a:solidFill>
              </a:rPr>
              <a:t>17 - OHP Yüksek mi ?</a:t>
            </a:r>
            <a:endParaRPr lang="en-US" b="1" i="1" dirty="0">
              <a:solidFill>
                <a:schemeClr val="bg1"/>
              </a:solidFill>
            </a:endParaRPr>
          </a:p>
        </p:txBody>
      </p:sp>
      <p:sp>
        <p:nvSpPr>
          <p:cNvPr id="70660" name="AutoShape 4"/>
          <p:cNvSpPr>
            <a:spLocks noChangeArrowheads="1"/>
          </p:cNvSpPr>
          <p:nvPr/>
        </p:nvSpPr>
        <p:spPr bwMode="auto">
          <a:xfrm>
            <a:off x="4419600" y="4038600"/>
            <a:ext cx="4724400" cy="2590800"/>
          </a:xfrm>
          <a:prstGeom prst="roundRect">
            <a:avLst>
              <a:gd name="adj" fmla="val 16667"/>
            </a:avLst>
          </a:prstGeom>
          <a:solidFill>
            <a:srgbClr val="003399"/>
          </a:solidFill>
          <a:ln w="12700">
            <a:solidFill>
              <a:schemeClr val="tx1"/>
            </a:solidFill>
            <a:round/>
            <a:headEnd type="none" w="sm" len="sm"/>
            <a:tailEnd type="none" w="sm" len="sm"/>
          </a:ln>
        </p:spPr>
        <p:txBody>
          <a:bodyPr wrap="none" anchor="ctr"/>
          <a:lstStyle/>
          <a:p>
            <a:pPr marL="284163" eaLnBrk="0" hangingPunct="0"/>
            <a:r>
              <a:rPr lang="tr-TR" b="1" dirty="0" err="1">
                <a:solidFill>
                  <a:schemeClr val="bg1"/>
                </a:solidFill>
              </a:rPr>
              <a:t>Gonadın</a:t>
            </a:r>
            <a:r>
              <a:rPr lang="tr-TR" b="1" dirty="0">
                <a:solidFill>
                  <a:schemeClr val="bg1"/>
                </a:solidFill>
              </a:rPr>
              <a:t> Yapısı Nedir ?</a:t>
            </a:r>
          </a:p>
          <a:p>
            <a:pPr marL="284163" eaLnBrk="0" hangingPunct="0"/>
            <a:r>
              <a:rPr lang="tr-TR" b="1" dirty="0" err="1">
                <a:solidFill>
                  <a:schemeClr val="bg1"/>
                </a:solidFill>
              </a:rPr>
              <a:t>Wolf</a:t>
            </a:r>
            <a:r>
              <a:rPr lang="tr-TR" b="1" dirty="0">
                <a:solidFill>
                  <a:schemeClr val="bg1"/>
                </a:solidFill>
              </a:rPr>
              <a:t> Yapılar Var mı?</a:t>
            </a:r>
          </a:p>
          <a:p>
            <a:pPr marL="284163" eaLnBrk="0" hangingPunct="0"/>
            <a:r>
              <a:rPr lang="tr-TR" b="1" dirty="0" err="1">
                <a:solidFill>
                  <a:schemeClr val="bg1"/>
                </a:solidFill>
              </a:rPr>
              <a:t>Gonadın</a:t>
            </a:r>
            <a:r>
              <a:rPr lang="tr-TR" b="1" dirty="0">
                <a:solidFill>
                  <a:schemeClr val="bg1"/>
                </a:solidFill>
              </a:rPr>
              <a:t> </a:t>
            </a:r>
            <a:r>
              <a:rPr lang="tr-TR" b="1" dirty="0" err="1">
                <a:solidFill>
                  <a:schemeClr val="bg1"/>
                </a:solidFill>
              </a:rPr>
              <a:t>Fonksionel</a:t>
            </a:r>
            <a:r>
              <a:rPr lang="tr-TR" b="1" dirty="0">
                <a:solidFill>
                  <a:schemeClr val="bg1"/>
                </a:solidFill>
              </a:rPr>
              <a:t> Durumu ?</a:t>
            </a:r>
          </a:p>
          <a:p>
            <a:pPr marL="284163" eaLnBrk="0" hangingPunct="0"/>
            <a:r>
              <a:rPr lang="tr-TR" b="1" dirty="0" err="1">
                <a:solidFill>
                  <a:schemeClr val="bg1"/>
                </a:solidFill>
              </a:rPr>
              <a:t>Gonadın</a:t>
            </a:r>
            <a:r>
              <a:rPr lang="tr-TR" b="1" dirty="0">
                <a:solidFill>
                  <a:schemeClr val="bg1"/>
                </a:solidFill>
              </a:rPr>
              <a:t> </a:t>
            </a:r>
            <a:r>
              <a:rPr lang="tr-TR" b="1" dirty="0" err="1">
                <a:solidFill>
                  <a:schemeClr val="bg1"/>
                </a:solidFill>
              </a:rPr>
              <a:t>Malignleşme</a:t>
            </a:r>
            <a:r>
              <a:rPr lang="tr-TR" b="1" dirty="0">
                <a:solidFill>
                  <a:schemeClr val="bg1"/>
                </a:solidFill>
              </a:rPr>
              <a:t> Olasılığı ?</a:t>
            </a:r>
          </a:p>
          <a:p>
            <a:pPr marL="284163" eaLnBrk="0" hangingPunct="0"/>
            <a:r>
              <a:rPr lang="tr-TR" b="1" dirty="0" err="1">
                <a:solidFill>
                  <a:schemeClr val="bg1"/>
                </a:solidFill>
              </a:rPr>
              <a:t>Eksojen</a:t>
            </a:r>
            <a:r>
              <a:rPr lang="tr-TR" b="1" dirty="0">
                <a:solidFill>
                  <a:schemeClr val="bg1"/>
                </a:solidFill>
              </a:rPr>
              <a:t> </a:t>
            </a:r>
            <a:r>
              <a:rPr lang="tr-TR" b="1" dirty="0" err="1">
                <a:solidFill>
                  <a:schemeClr val="bg1"/>
                </a:solidFill>
              </a:rPr>
              <a:t>Testesteron</a:t>
            </a:r>
            <a:r>
              <a:rPr lang="tr-TR" b="1" dirty="0">
                <a:solidFill>
                  <a:schemeClr val="bg1"/>
                </a:solidFill>
              </a:rPr>
              <a:t> Tedavisine </a:t>
            </a:r>
            <a:br>
              <a:rPr lang="tr-TR" b="1" dirty="0">
                <a:solidFill>
                  <a:schemeClr val="bg1"/>
                </a:solidFill>
              </a:rPr>
            </a:br>
            <a:r>
              <a:rPr lang="tr-TR" b="1" dirty="0">
                <a:solidFill>
                  <a:schemeClr val="bg1"/>
                </a:solidFill>
              </a:rPr>
              <a:t>			      Yanıt nedir?</a:t>
            </a:r>
          </a:p>
          <a:p>
            <a:pPr marL="284163" eaLnBrk="0" hangingPunct="0"/>
            <a:r>
              <a:rPr lang="tr-TR" b="1" dirty="0" err="1">
                <a:solidFill>
                  <a:schemeClr val="bg1"/>
                </a:solidFill>
              </a:rPr>
              <a:t>Androjen</a:t>
            </a:r>
            <a:r>
              <a:rPr lang="tr-TR" b="1" dirty="0">
                <a:solidFill>
                  <a:schemeClr val="bg1"/>
                </a:solidFill>
              </a:rPr>
              <a:t> Reseptör </a:t>
            </a:r>
            <a:r>
              <a:rPr lang="tr-TR" b="1" dirty="0" smtClean="0">
                <a:solidFill>
                  <a:schemeClr val="bg1"/>
                </a:solidFill>
              </a:rPr>
              <a:t>çalışmaları</a:t>
            </a:r>
          </a:p>
          <a:p>
            <a:pPr marL="284163" eaLnBrk="0" hangingPunct="0"/>
            <a:r>
              <a:rPr lang="tr-TR" b="1" i="1" dirty="0" smtClean="0">
                <a:solidFill>
                  <a:schemeClr val="bg1"/>
                </a:solidFill>
              </a:rPr>
              <a:t>Moleküler genetik tanı</a:t>
            </a:r>
            <a:endParaRPr lang="en-US" b="1" i="1" dirty="0">
              <a:solidFill>
                <a:schemeClr val="bg1"/>
              </a:solidFill>
            </a:endParaRPr>
          </a:p>
        </p:txBody>
      </p:sp>
      <p:sp>
        <p:nvSpPr>
          <p:cNvPr id="71685" name="AutoShape 5"/>
          <p:cNvSpPr>
            <a:spLocks noChangeArrowheads="1"/>
          </p:cNvSpPr>
          <p:nvPr/>
        </p:nvSpPr>
        <p:spPr bwMode="auto">
          <a:xfrm>
            <a:off x="0" y="4267200"/>
            <a:ext cx="331788" cy="290513"/>
          </a:xfrm>
          <a:prstGeom prst="star5">
            <a:avLst/>
          </a:prstGeom>
          <a:solidFill>
            <a:schemeClr val="accent2">
              <a:lumMod val="75000"/>
            </a:schemeClr>
          </a:solidFill>
          <a:ln w="12700">
            <a:noFill/>
            <a:miter lim="800000"/>
            <a:headEnd type="none" w="sm" len="sm"/>
            <a:tailEnd type="none" w="sm" len="sm"/>
          </a:ln>
          <a:effectLst>
            <a:prstShdw prst="shdw17" dist="17961" dir="2700000">
              <a:srgbClr val="FFFF00">
                <a:gamma/>
                <a:shade val="60000"/>
                <a:invGamma/>
              </a:srgbClr>
            </a:prstShdw>
          </a:effectLst>
        </p:spPr>
        <p:txBody>
          <a:bodyPr wrap="none" anchor="ctr"/>
          <a:lstStyle/>
          <a:p>
            <a:pPr>
              <a:defRPr/>
            </a:pPr>
            <a:endParaRPr lang="tr-TR"/>
          </a:p>
        </p:txBody>
      </p:sp>
      <p:sp>
        <p:nvSpPr>
          <p:cNvPr id="71686" name="AutoShape 6"/>
          <p:cNvSpPr>
            <a:spLocks noChangeArrowheads="1"/>
          </p:cNvSpPr>
          <p:nvPr/>
        </p:nvSpPr>
        <p:spPr bwMode="auto">
          <a:xfrm>
            <a:off x="792163" y="1785938"/>
            <a:ext cx="331787" cy="290512"/>
          </a:xfrm>
          <a:prstGeom prst="star5">
            <a:avLst/>
          </a:prstGeom>
          <a:solidFill>
            <a:srgbClr val="FFFF00"/>
          </a:solidFill>
          <a:ln w="12700">
            <a:noFill/>
            <a:miter lim="800000"/>
            <a:headEnd type="none" w="sm" len="sm"/>
            <a:tailEnd type="none" w="sm" len="sm"/>
          </a:ln>
          <a:effectLst>
            <a:prstShdw prst="shdw17" dist="17961" dir="2700000">
              <a:srgbClr val="FFFF00">
                <a:gamma/>
                <a:shade val="60000"/>
                <a:invGamma/>
              </a:srgbClr>
            </a:prstShdw>
          </a:effectLst>
        </p:spPr>
        <p:txBody>
          <a:bodyPr wrap="none" anchor="ctr"/>
          <a:lstStyle/>
          <a:p>
            <a:pPr>
              <a:defRPr/>
            </a:pPr>
            <a:endParaRPr lang="tr-TR"/>
          </a:p>
        </p:txBody>
      </p:sp>
      <p:sp>
        <p:nvSpPr>
          <p:cNvPr id="70663" name="AutoShape 3"/>
          <p:cNvSpPr>
            <a:spLocks noChangeArrowheads="1"/>
          </p:cNvSpPr>
          <p:nvPr/>
        </p:nvSpPr>
        <p:spPr bwMode="auto">
          <a:xfrm>
            <a:off x="0" y="1295400"/>
            <a:ext cx="4343400" cy="1981200"/>
          </a:xfrm>
          <a:prstGeom prst="roundRect">
            <a:avLst>
              <a:gd name="adj" fmla="val 16667"/>
            </a:avLst>
          </a:prstGeom>
          <a:solidFill>
            <a:srgbClr val="003399"/>
          </a:solidFill>
          <a:ln w="12700">
            <a:solidFill>
              <a:schemeClr val="tx1"/>
            </a:solidFill>
            <a:round/>
            <a:headEnd type="none" w="sm" len="sm"/>
            <a:tailEnd type="none" w="sm" len="sm"/>
          </a:ln>
        </p:spPr>
        <p:txBody>
          <a:bodyPr wrap="none" anchor="ctr"/>
          <a:lstStyle/>
          <a:p>
            <a:pPr marL="282575" eaLnBrk="0" hangingPunct="0"/>
            <a:r>
              <a:rPr lang="tr-TR" b="1" dirty="0">
                <a:solidFill>
                  <a:schemeClr val="bg1"/>
                </a:solidFill>
              </a:rPr>
              <a:t>Öykü:</a:t>
            </a:r>
          </a:p>
          <a:p>
            <a:pPr marL="282575" eaLnBrk="0" hangingPunct="0"/>
            <a:r>
              <a:rPr lang="tr-TR" b="1" dirty="0">
                <a:solidFill>
                  <a:schemeClr val="bg1"/>
                </a:solidFill>
              </a:rPr>
              <a:t>Annenin gebelikte ilaç kullanımı, </a:t>
            </a:r>
          </a:p>
          <a:p>
            <a:pPr marL="282575" eaLnBrk="0" hangingPunct="0"/>
            <a:r>
              <a:rPr lang="tr-TR" b="1" dirty="0" err="1">
                <a:solidFill>
                  <a:schemeClr val="bg1"/>
                </a:solidFill>
              </a:rPr>
              <a:t>Virilizasyon</a:t>
            </a:r>
            <a:r>
              <a:rPr lang="tr-TR" b="1" dirty="0">
                <a:solidFill>
                  <a:schemeClr val="bg1"/>
                </a:solidFill>
              </a:rPr>
              <a:t> öyküsü,</a:t>
            </a:r>
          </a:p>
          <a:p>
            <a:pPr marL="282575" eaLnBrk="0" hangingPunct="0"/>
            <a:r>
              <a:rPr lang="tr-TR" b="1" dirty="0">
                <a:solidFill>
                  <a:schemeClr val="bg1"/>
                </a:solidFill>
              </a:rPr>
              <a:t>bebeğin </a:t>
            </a:r>
            <a:r>
              <a:rPr lang="tr-TR" b="1" dirty="0" err="1">
                <a:solidFill>
                  <a:schemeClr val="bg1"/>
                </a:solidFill>
              </a:rPr>
              <a:t>prenatal</a:t>
            </a:r>
            <a:r>
              <a:rPr lang="tr-TR" b="1" dirty="0">
                <a:solidFill>
                  <a:schemeClr val="bg1"/>
                </a:solidFill>
              </a:rPr>
              <a:t> öyküsü</a:t>
            </a:r>
          </a:p>
          <a:p>
            <a:pPr marL="282575" eaLnBrk="0" hangingPunct="0"/>
            <a:r>
              <a:rPr lang="tr-TR" b="1" dirty="0">
                <a:solidFill>
                  <a:schemeClr val="bg1"/>
                </a:solidFill>
              </a:rPr>
              <a:t>Eş </a:t>
            </a:r>
            <a:r>
              <a:rPr lang="tr-TR" b="1" dirty="0" err="1">
                <a:solidFill>
                  <a:schemeClr val="bg1"/>
                </a:solidFill>
              </a:rPr>
              <a:t>akrabağlığı</a:t>
            </a:r>
            <a:endParaRPr lang="tr-TR" b="1" dirty="0">
              <a:solidFill>
                <a:schemeClr val="bg1"/>
              </a:solidFill>
            </a:endParaRPr>
          </a:p>
          <a:p>
            <a:pPr marL="282575" eaLnBrk="0" hangingPunct="0"/>
            <a:r>
              <a:rPr lang="tr-TR" b="1" dirty="0">
                <a:solidFill>
                  <a:schemeClr val="bg1"/>
                </a:solidFill>
              </a:rPr>
              <a:t>Ailede benzer öykü varlığı</a:t>
            </a:r>
          </a:p>
          <a:p>
            <a:pPr marL="282575" eaLnBrk="0" hangingPunct="0"/>
            <a:endParaRPr lang="tr-TR" sz="2400" b="1" dirty="0"/>
          </a:p>
        </p:txBody>
      </p:sp>
      <p:sp>
        <p:nvSpPr>
          <p:cNvPr id="70664" name="AutoShape 3"/>
          <p:cNvSpPr>
            <a:spLocks noChangeArrowheads="1"/>
          </p:cNvSpPr>
          <p:nvPr/>
        </p:nvSpPr>
        <p:spPr bwMode="auto">
          <a:xfrm>
            <a:off x="4572000" y="1371600"/>
            <a:ext cx="4343400" cy="1981200"/>
          </a:xfrm>
          <a:prstGeom prst="roundRect">
            <a:avLst>
              <a:gd name="adj" fmla="val 16667"/>
            </a:avLst>
          </a:prstGeom>
          <a:solidFill>
            <a:srgbClr val="003399"/>
          </a:solidFill>
          <a:ln w="12700">
            <a:solidFill>
              <a:schemeClr val="tx1"/>
            </a:solidFill>
            <a:round/>
            <a:headEnd type="none" w="sm" len="sm"/>
            <a:tailEnd type="none" w="sm" len="sm"/>
          </a:ln>
        </p:spPr>
        <p:txBody>
          <a:bodyPr wrap="none" anchor="ctr"/>
          <a:lstStyle/>
          <a:p>
            <a:pPr marL="282575" eaLnBrk="0" hangingPunct="0"/>
            <a:r>
              <a:rPr lang="tr-TR" b="1" dirty="0">
                <a:solidFill>
                  <a:schemeClr val="bg1"/>
                </a:solidFill>
              </a:rPr>
              <a:t>FM:</a:t>
            </a:r>
          </a:p>
          <a:p>
            <a:pPr marL="282575" eaLnBrk="0" hangingPunct="0"/>
            <a:r>
              <a:rPr lang="tr-TR" b="1" dirty="0" err="1">
                <a:solidFill>
                  <a:schemeClr val="bg1"/>
                </a:solidFill>
              </a:rPr>
              <a:t>Palpe</a:t>
            </a:r>
            <a:r>
              <a:rPr lang="tr-TR" b="1" dirty="0">
                <a:solidFill>
                  <a:schemeClr val="bg1"/>
                </a:solidFill>
              </a:rPr>
              <a:t> edilen </a:t>
            </a:r>
            <a:r>
              <a:rPr lang="tr-TR" b="1" dirty="0" err="1">
                <a:solidFill>
                  <a:schemeClr val="bg1"/>
                </a:solidFill>
              </a:rPr>
              <a:t>gonadın</a:t>
            </a:r>
            <a:r>
              <a:rPr lang="tr-TR" b="1" dirty="0">
                <a:solidFill>
                  <a:schemeClr val="bg1"/>
                </a:solidFill>
              </a:rPr>
              <a:t> varlığı</a:t>
            </a:r>
          </a:p>
          <a:p>
            <a:pPr marL="282575" eaLnBrk="0" hangingPunct="0"/>
            <a:r>
              <a:rPr lang="tr-TR" b="1" dirty="0">
                <a:solidFill>
                  <a:schemeClr val="bg1"/>
                </a:solidFill>
              </a:rPr>
              <a:t>Eşlik diğer sistem bulguları</a:t>
            </a:r>
          </a:p>
          <a:p>
            <a:pPr marL="282575" eaLnBrk="0" hangingPunct="0"/>
            <a:r>
              <a:rPr lang="tr-TR" b="1" dirty="0">
                <a:solidFill>
                  <a:schemeClr val="bg1"/>
                </a:solidFill>
              </a:rPr>
              <a:t>İdrar yaptığı yer</a:t>
            </a:r>
          </a:p>
          <a:p>
            <a:pPr marL="282575" eaLnBrk="0" hangingPunct="0"/>
            <a:r>
              <a:rPr lang="tr-TR" b="1" dirty="0" err="1">
                <a:solidFill>
                  <a:schemeClr val="bg1"/>
                </a:solidFill>
              </a:rPr>
              <a:t>Genital</a:t>
            </a:r>
            <a:r>
              <a:rPr lang="tr-TR" b="1" dirty="0">
                <a:solidFill>
                  <a:schemeClr val="bg1"/>
                </a:solidFill>
              </a:rPr>
              <a:t> </a:t>
            </a:r>
            <a:r>
              <a:rPr lang="tr-TR" b="1" dirty="0" err="1">
                <a:solidFill>
                  <a:schemeClr val="bg1"/>
                </a:solidFill>
              </a:rPr>
              <a:t>hiperpigmentasyon</a:t>
            </a:r>
            <a:r>
              <a:rPr lang="tr-TR" b="1" dirty="0">
                <a:solidFill>
                  <a:schemeClr val="bg1"/>
                </a:solidFill>
              </a:rPr>
              <a:t> </a:t>
            </a:r>
          </a:p>
          <a:p>
            <a:pPr marL="282575" eaLnBrk="0" hangingPunct="0"/>
            <a:r>
              <a:rPr lang="tr-TR" b="1" dirty="0">
                <a:solidFill>
                  <a:schemeClr val="bg1"/>
                </a:solidFill>
              </a:rPr>
              <a:t>Özellikle değerlendirilmeli</a:t>
            </a:r>
          </a:p>
          <a:p>
            <a:pPr marL="282575" eaLnBrk="0" hangingPunct="0"/>
            <a:endParaRPr lang="tr-TR" sz="2400" b="1" dirty="0">
              <a:solidFill>
                <a:schemeClr val="bg1"/>
              </a:solidFill>
            </a:endParaRPr>
          </a:p>
        </p:txBody>
      </p:sp>
      <p:sp>
        <p:nvSpPr>
          <p:cNvPr id="10" name="AutoShape 5"/>
          <p:cNvSpPr>
            <a:spLocks noChangeArrowheads="1"/>
          </p:cNvSpPr>
          <p:nvPr/>
        </p:nvSpPr>
        <p:spPr bwMode="auto">
          <a:xfrm>
            <a:off x="4038600" y="4191000"/>
            <a:ext cx="331788" cy="290513"/>
          </a:xfrm>
          <a:prstGeom prst="star5">
            <a:avLst/>
          </a:prstGeom>
          <a:solidFill>
            <a:schemeClr val="accent2">
              <a:lumMod val="75000"/>
            </a:schemeClr>
          </a:solidFill>
          <a:ln w="12700">
            <a:noFill/>
            <a:miter lim="800000"/>
            <a:headEnd type="none" w="sm" len="sm"/>
            <a:tailEnd type="none" w="sm" len="sm"/>
          </a:ln>
          <a:effectLst>
            <a:prstShdw prst="shdw17" dist="17961" dir="2700000">
              <a:srgbClr val="FFFF00">
                <a:gamma/>
                <a:shade val="60000"/>
                <a:invGamma/>
              </a:srgbClr>
            </a:prstShdw>
          </a:effectLst>
        </p:spPr>
        <p:txBody>
          <a:bodyPr wrap="none" anchor="ctr"/>
          <a:lstStyle/>
          <a:p>
            <a:pPr>
              <a:defRPr/>
            </a:pPr>
            <a:endParaRPr lang="tr-TR"/>
          </a:p>
        </p:txBody>
      </p:sp>
      <p:sp>
        <p:nvSpPr>
          <p:cNvPr id="11" name="AutoShape 5"/>
          <p:cNvSpPr>
            <a:spLocks noChangeArrowheads="1"/>
          </p:cNvSpPr>
          <p:nvPr/>
        </p:nvSpPr>
        <p:spPr bwMode="auto">
          <a:xfrm>
            <a:off x="0" y="990600"/>
            <a:ext cx="331788" cy="290513"/>
          </a:xfrm>
          <a:prstGeom prst="star5">
            <a:avLst/>
          </a:prstGeom>
          <a:solidFill>
            <a:schemeClr val="accent2">
              <a:lumMod val="75000"/>
            </a:schemeClr>
          </a:solidFill>
          <a:ln w="12700">
            <a:noFill/>
            <a:miter lim="800000"/>
            <a:headEnd type="none" w="sm" len="sm"/>
            <a:tailEnd type="none" w="sm" len="sm"/>
          </a:ln>
          <a:effectLst>
            <a:prstShdw prst="shdw17" dist="17961" dir="2700000">
              <a:srgbClr val="FFFF00">
                <a:gamma/>
                <a:shade val="60000"/>
                <a:invGamma/>
              </a:srgbClr>
            </a:prstShdw>
          </a:effectLst>
        </p:spPr>
        <p:txBody>
          <a:bodyPr wrap="none" anchor="ctr"/>
          <a:lstStyle/>
          <a:p>
            <a:pPr>
              <a:defRPr/>
            </a:pPr>
            <a:endParaRPr lang="tr-TR"/>
          </a:p>
        </p:txBody>
      </p:sp>
      <p:sp>
        <p:nvSpPr>
          <p:cNvPr id="12" name="AutoShape 5"/>
          <p:cNvSpPr>
            <a:spLocks noChangeArrowheads="1"/>
          </p:cNvSpPr>
          <p:nvPr/>
        </p:nvSpPr>
        <p:spPr bwMode="auto">
          <a:xfrm>
            <a:off x="4714876" y="928670"/>
            <a:ext cx="331788" cy="290513"/>
          </a:xfrm>
          <a:prstGeom prst="star5">
            <a:avLst/>
          </a:prstGeom>
          <a:solidFill>
            <a:schemeClr val="accent2">
              <a:lumMod val="75000"/>
            </a:schemeClr>
          </a:solidFill>
          <a:ln w="12700">
            <a:noFill/>
            <a:miter lim="800000"/>
            <a:headEnd type="none" w="sm" len="sm"/>
            <a:tailEnd type="none" w="sm" len="sm"/>
          </a:ln>
          <a:effectLst>
            <a:prstShdw prst="shdw17" dist="17961" dir="2700000">
              <a:srgbClr val="FFFF00">
                <a:gamma/>
                <a:shade val="60000"/>
                <a:invGamma/>
              </a:srgbClr>
            </a:prstShdw>
          </a:effectLst>
        </p:spPr>
        <p:txBody>
          <a:bodyPr wrap="none" anchor="ctr"/>
          <a:lstStyle/>
          <a:p>
            <a:pPr>
              <a:defRPr/>
            </a:pPr>
            <a:endParaRPr lang="tr-T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3714744" y="5143512"/>
            <a:ext cx="4645182" cy="923330"/>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tr-TR" dirty="0" err="1" smtClean="0"/>
              <a:t>Gonadotropinler</a:t>
            </a:r>
            <a:r>
              <a:rPr lang="tr-TR" dirty="0" smtClean="0"/>
              <a:t> ve testosteron </a:t>
            </a:r>
          </a:p>
          <a:p>
            <a:r>
              <a:rPr lang="tr-TR" dirty="0" err="1" smtClean="0"/>
              <a:t>yenidoğan</a:t>
            </a:r>
            <a:r>
              <a:rPr lang="tr-TR" dirty="0" smtClean="0"/>
              <a:t> döneminde 7-14 gün sonra ölçülmeli</a:t>
            </a:r>
          </a:p>
          <a:p>
            <a:r>
              <a:rPr lang="tr-TR" dirty="0" smtClean="0"/>
              <a:t>Testosteron piki 2-3.ayda</a:t>
            </a:r>
            <a:endParaRPr lang="tr-TR" dirty="0"/>
          </a:p>
        </p:txBody>
      </p:sp>
      <p:sp>
        <p:nvSpPr>
          <p:cNvPr id="3" name="2 Yuvarlatılmış Dikdörtgen"/>
          <p:cNvSpPr/>
          <p:nvPr/>
        </p:nvSpPr>
        <p:spPr>
          <a:xfrm>
            <a:off x="714348" y="785794"/>
            <a:ext cx="3357586" cy="33575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t>46,XX </a:t>
            </a:r>
            <a:r>
              <a:rPr lang="tr-TR" sz="2800" dirty="0" err="1" smtClean="0"/>
              <a:t>yenidoğan</a:t>
            </a:r>
            <a:endParaRPr lang="tr-TR" sz="2800" dirty="0" smtClean="0"/>
          </a:p>
          <a:p>
            <a:pPr algn="ctr"/>
            <a:endParaRPr lang="tr-TR" dirty="0" smtClean="0"/>
          </a:p>
          <a:p>
            <a:pPr algn="ctr">
              <a:buFont typeface="Arial" pitchFamily="34" charset="0"/>
              <a:buChar char="•"/>
            </a:pPr>
            <a:r>
              <a:rPr lang="tr-TR" dirty="0" smtClean="0"/>
              <a:t> </a:t>
            </a:r>
            <a:r>
              <a:rPr lang="tr-TR" dirty="0" err="1" smtClean="0"/>
              <a:t>And</a:t>
            </a:r>
            <a:r>
              <a:rPr lang="tr-TR" dirty="0" smtClean="0"/>
              <a:t> ↑, AMH↑   </a:t>
            </a:r>
          </a:p>
          <a:p>
            <a:pPr algn="ctr"/>
            <a:r>
              <a:rPr lang="tr-TR" dirty="0" smtClean="0"/>
              <a:t> </a:t>
            </a:r>
            <a:r>
              <a:rPr lang="tr-TR" b="1" dirty="0" err="1" smtClean="0">
                <a:solidFill>
                  <a:srgbClr val="FFC000"/>
                </a:solidFill>
              </a:rPr>
              <a:t>Ovotestiküler</a:t>
            </a:r>
            <a:r>
              <a:rPr lang="tr-TR" b="1" dirty="0" smtClean="0">
                <a:solidFill>
                  <a:srgbClr val="FFC000"/>
                </a:solidFill>
              </a:rPr>
              <a:t> sendrom</a:t>
            </a:r>
          </a:p>
          <a:p>
            <a:pPr algn="ctr">
              <a:buFont typeface="Wingdings" pitchFamily="2" charset="2"/>
              <a:buChar char="q"/>
            </a:pPr>
            <a:endParaRPr lang="tr-TR" dirty="0" smtClean="0"/>
          </a:p>
          <a:p>
            <a:pPr algn="ctr">
              <a:buFont typeface="Arial" pitchFamily="34" charset="0"/>
              <a:buChar char="•"/>
            </a:pPr>
            <a:r>
              <a:rPr lang="tr-TR" dirty="0" smtClean="0"/>
              <a:t> </a:t>
            </a:r>
            <a:r>
              <a:rPr lang="tr-TR" dirty="0" err="1" smtClean="0"/>
              <a:t>And</a:t>
            </a:r>
            <a:r>
              <a:rPr lang="tr-TR" dirty="0" smtClean="0"/>
              <a:t>↑, AMH↓  </a:t>
            </a:r>
          </a:p>
          <a:p>
            <a:pPr algn="ctr"/>
            <a:r>
              <a:rPr lang="tr-TR" b="1" dirty="0" err="1" smtClean="0">
                <a:solidFill>
                  <a:srgbClr val="FFC000"/>
                </a:solidFill>
              </a:rPr>
              <a:t>Aromataz</a:t>
            </a:r>
            <a:r>
              <a:rPr lang="tr-TR" b="1" dirty="0" smtClean="0">
                <a:solidFill>
                  <a:srgbClr val="FFC000"/>
                </a:solidFill>
              </a:rPr>
              <a:t> </a:t>
            </a:r>
            <a:r>
              <a:rPr lang="tr-TR" b="1" dirty="0" err="1" smtClean="0">
                <a:solidFill>
                  <a:srgbClr val="FFC000"/>
                </a:solidFill>
              </a:rPr>
              <a:t>eksiklği</a:t>
            </a:r>
            <a:endParaRPr lang="tr-TR" b="1" dirty="0">
              <a:solidFill>
                <a:srgbClr val="FFC000"/>
              </a:solidFill>
            </a:endParaRPr>
          </a:p>
        </p:txBody>
      </p:sp>
      <p:cxnSp>
        <p:nvCxnSpPr>
          <p:cNvPr id="12" name="11 Dirsek Bağlayıcısı"/>
          <p:cNvCxnSpPr/>
          <p:nvPr/>
        </p:nvCxnSpPr>
        <p:spPr>
          <a:xfrm rot="16200000" flipH="1">
            <a:off x="4464843" y="2178835"/>
            <a:ext cx="2286016" cy="357190"/>
          </a:xfrm>
          <a:prstGeom prst="bentConnector3">
            <a:avLst>
              <a:gd name="adj1" fmla="val 84030"/>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21 Yuvarlatılmış Dikdörtgen"/>
          <p:cNvSpPr/>
          <p:nvPr/>
        </p:nvSpPr>
        <p:spPr>
          <a:xfrm>
            <a:off x="5143504" y="785794"/>
            <a:ext cx="3357586" cy="33575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t>46,XY </a:t>
            </a:r>
            <a:r>
              <a:rPr lang="tr-TR" sz="2800" dirty="0" err="1" smtClean="0"/>
              <a:t>yenidoğan</a:t>
            </a:r>
            <a:endParaRPr lang="tr-TR" sz="2800" dirty="0" smtClean="0"/>
          </a:p>
          <a:p>
            <a:pPr algn="ctr"/>
            <a:endParaRPr lang="tr-TR" dirty="0" smtClean="0"/>
          </a:p>
          <a:p>
            <a:pPr algn="ctr">
              <a:buFont typeface="Arial" pitchFamily="34" charset="0"/>
              <a:buChar char="•"/>
            </a:pPr>
            <a:r>
              <a:rPr lang="tr-TR" dirty="0" smtClean="0"/>
              <a:t> </a:t>
            </a:r>
            <a:r>
              <a:rPr lang="tr-TR" dirty="0" err="1" smtClean="0"/>
              <a:t>And</a:t>
            </a:r>
            <a:r>
              <a:rPr lang="tr-TR" dirty="0" smtClean="0"/>
              <a:t> ↓, AMH↓   </a:t>
            </a:r>
          </a:p>
          <a:p>
            <a:pPr algn="ctr"/>
            <a:r>
              <a:rPr lang="tr-TR" dirty="0" smtClean="0"/>
              <a:t> </a:t>
            </a:r>
            <a:r>
              <a:rPr lang="tr-TR" b="1" dirty="0" err="1" smtClean="0">
                <a:solidFill>
                  <a:srgbClr val="FFC000"/>
                </a:solidFill>
              </a:rPr>
              <a:t>Gonadal</a:t>
            </a:r>
            <a:r>
              <a:rPr lang="tr-TR" b="1" dirty="0" smtClean="0">
                <a:solidFill>
                  <a:srgbClr val="FFC000"/>
                </a:solidFill>
              </a:rPr>
              <a:t> </a:t>
            </a:r>
            <a:r>
              <a:rPr lang="tr-TR" b="1" dirty="0" err="1" smtClean="0">
                <a:solidFill>
                  <a:srgbClr val="FFC000"/>
                </a:solidFill>
              </a:rPr>
              <a:t>disgenezi</a:t>
            </a:r>
            <a:endParaRPr lang="tr-TR" b="1" dirty="0" smtClean="0">
              <a:solidFill>
                <a:srgbClr val="FFC000"/>
              </a:solidFill>
            </a:endParaRPr>
          </a:p>
          <a:p>
            <a:pPr algn="ctr"/>
            <a:endParaRPr lang="tr-TR" dirty="0" smtClean="0"/>
          </a:p>
          <a:p>
            <a:pPr algn="ctr">
              <a:buFont typeface="Arial" pitchFamily="34" charset="0"/>
              <a:buChar char="•"/>
            </a:pPr>
            <a:r>
              <a:rPr lang="tr-TR" dirty="0" smtClean="0"/>
              <a:t> </a:t>
            </a:r>
            <a:r>
              <a:rPr lang="tr-TR" dirty="0" err="1" smtClean="0"/>
              <a:t>And</a:t>
            </a:r>
            <a:r>
              <a:rPr lang="tr-TR" dirty="0" smtClean="0"/>
              <a:t>↓, AMH ↑</a:t>
            </a:r>
          </a:p>
          <a:p>
            <a:pPr algn="ctr"/>
            <a:r>
              <a:rPr lang="tr-TR" b="1" dirty="0" smtClean="0">
                <a:solidFill>
                  <a:srgbClr val="FFC000"/>
                </a:solidFill>
              </a:rPr>
              <a:t>Testosteron sentez </a:t>
            </a:r>
            <a:r>
              <a:rPr lang="tr-TR" b="1" dirty="0" err="1" smtClean="0">
                <a:solidFill>
                  <a:srgbClr val="FFC000"/>
                </a:solidFill>
              </a:rPr>
              <a:t>defekti</a:t>
            </a:r>
            <a:endParaRPr lang="tr-TR" b="1" dirty="0" smtClean="0">
              <a:solidFill>
                <a:srgbClr val="FFC000"/>
              </a:solidFill>
            </a:endParaRPr>
          </a:p>
          <a:p>
            <a:pPr algn="ctr">
              <a:buFont typeface="Arial" pitchFamily="34" charset="0"/>
              <a:buChar char="•"/>
            </a:pPr>
            <a:r>
              <a:rPr lang="tr-TR" dirty="0" smtClean="0"/>
              <a:t> </a:t>
            </a:r>
            <a:r>
              <a:rPr lang="tr-TR" dirty="0" err="1" smtClean="0"/>
              <a:t>And</a:t>
            </a:r>
            <a:r>
              <a:rPr lang="tr-TR" dirty="0" smtClean="0"/>
              <a:t> ↑, AMH↑   </a:t>
            </a:r>
          </a:p>
          <a:p>
            <a:pPr algn="ctr"/>
            <a:r>
              <a:rPr lang="tr-TR" b="1" dirty="0" err="1" smtClean="0">
                <a:solidFill>
                  <a:srgbClr val="FFC000"/>
                </a:solidFill>
              </a:rPr>
              <a:t>Androjen</a:t>
            </a:r>
            <a:r>
              <a:rPr lang="tr-TR" b="1" dirty="0" smtClean="0">
                <a:solidFill>
                  <a:srgbClr val="FFC000"/>
                </a:solidFill>
              </a:rPr>
              <a:t> duyarsızlık sendromu</a:t>
            </a:r>
          </a:p>
          <a:p>
            <a:pPr algn="ctr"/>
            <a:endParaRPr lang="tr-TR" b="1" dirty="0" smtClean="0">
              <a:solidFill>
                <a:srgbClr val="FFC0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43"/>
          <p:cNvPicPr>
            <a:picLocks noChangeAspect="1" noChangeArrowheads="1"/>
          </p:cNvPicPr>
          <p:nvPr/>
        </p:nvPicPr>
        <p:blipFill>
          <a:blip r:embed="rId2"/>
          <a:srcRect/>
          <a:stretch>
            <a:fillRect/>
          </a:stretch>
        </p:blipFill>
        <p:spPr bwMode="auto">
          <a:xfrm>
            <a:off x="0" y="781050"/>
            <a:ext cx="9144000" cy="529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284163" y="1138238"/>
            <a:ext cx="8435975" cy="1228725"/>
          </a:xfrm>
          <a:prstGeom prst="rect">
            <a:avLst/>
          </a:prstGeom>
          <a:noFill/>
          <a:ln w="38100">
            <a:solidFill>
              <a:schemeClr val="tx1"/>
            </a:solidFill>
            <a:miter lim="800000"/>
            <a:headEnd type="none" w="sm" len="sm"/>
            <a:tailEnd type="none" w="sm" len="sm"/>
          </a:ln>
        </p:spPr>
        <p:txBody>
          <a:bodyPr>
            <a:spAutoFit/>
          </a:bodyPr>
          <a:lstStyle/>
          <a:p>
            <a:pPr algn="ctr" eaLnBrk="0" hangingPunct="0"/>
            <a:r>
              <a:rPr lang="tr-TR" sz="3600" b="1"/>
              <a:t>TANI VE YETİŞTİRİLECEK </a:t>
            </a:r>
          </a:p>
          <a:p>
            <a:pPr algn="ctr" eaLnBrk="0" hangingPunct="0"/>
            <a:r>
              <a:rPr lang="tr-TR" sz="3600" b="1"/>
              <a:t>CİNSİYETİN SEÇİMİ BİR EKİP İŞİ</a:t>
            </a:r>
            <a:endParaRPr lang="en-US" sz="3600" b="1"/>
          </a:p>
        </p:txBody>
      </p:sp>
      <p:sp>
        <p:nvSpPr>
          <p:cNvPr id="72707" name="AutoShape 3"/>
          <p:cNvSpPr>
            <a:spLocks noChangeArrowheads="1"/>
          </p:cNvSpPr>
          <p:nvPr/>
        </p:nvSpPr>
        <p:spPr bwMode="auto">
          <a:xfrm>
            <a:off x="277813" y="3781425"/>
            <a:ext cx="2049462" cy="790575"/>
          </a:xfrm>
          <a:prstGeom prst="roundRect">
            <a:avLst>
              <a:gd name="adj" fmla="val 16667"/>
            </a:avLst>
          </a:prstGeom>
          <a:noFill/>
          <a:ln w="19050">
            <a:solidFill>
              <a:srgbClr val="66CCFF"/>
            </a:solidFill>
            <a:round/>
            <a:headEnd type="none" w="sm" len="sm"/>
            <a:tailEnd type="none" w="sm" len="sm"/>
          </a:ln>
          <a:effectLst>
            <a:prstShdw prst="shdw17" dist="17961" dir="2700000">
              <a:srgbClr val="3D7A99"/>
            </a:prstShdw>
          </a:effectLst>
        </p:spPr>
        <p:txBody>
          <a:bodyPr wrap="none" anchor="ctr"/>
          <a:lstStyle/>
          <a:p>
            <a:pPr algn="ctr" eaLnBrk="0" hangingPunct="0"/>
            <a:r>
              <a:rPr lang="tr-TR" sz="2000" b="1">
                <a:latin typeface="Arial Narrow" pitchFamily="34" charset="0"/>
              </a:rPr>
              <a:t>ENDOKRİNOLOG</a:t>
            </a:r>
          </a:p>
          <a:p>
            <a:pPr algn="ctr" eaLnBrk="0" hangingPunct="0"/>
            <a:r>
              <a:rPr lang="tr-TR" sz="2000" b="1">
                <a:latin typeface="Arial Narrow" pitchFamily="34" charset="0"/>
              </a:rPr>
              <a:t>(PEDİATRİK)</a:t>
            </a:r>
            <a:endParaRPr lang="en-US" sz="2000" b="1">
              <a:latin typeface="Arial Narrow" pitchFamily="34" charset="0"/>
            </a:endParaRPr>
          </a:p>
        </p:txBody>
      </p:sp>
      <p:sp>
        <p:nvSpPr>
          <p:cNvPr id="72708" name="AutoShape 4"/>
          <p:cNvSpPr>
            <a:spLocks noChangeArrowheads="1"/>
          </p:cNvSpPr>
          <p:nvPr/>
        </p:nvSpPr>
        <p:spPr bwMode="auto">
          <a:xfrm>
            <a:off x="2497138" y="3781425"/>
            <a:ext cx="1398587" cy="790575"/>
          </a:xfrm>
          <a:prstGeom prst="roundRect">
            <a:avLst>
              <a:gd name="adj" fmla="val 16667"/>
            </a:avLst>
          </a:prstGeom>
          <a:noFill/>
          <a:ln w="19050">
            <a:solidFill>
              <a:srgbClr val="66CCFF"/>
            </a:solidFill>
            <a:round/>
            <a:headEnd type="none" w="sm" len="sm"/>
            <a:tailEnd type="none" w="sm" len="sm"/>
          </a:ln>
          <a:effectLst>
            <a:prstShdw prst="shdw17" dist="17961" dir="2700000">
              <a:srgbClr val="3D7A99"/>
            </a:prstShdw>
          </a:effectLst>
        </p:spPr>
        <p:txBody>
          <a:bodyPr wrap="none" anchor="ctr"/>
          <a:lstStyle/>
          <a:p>
            <a:pPr algn="ctr" eaLnBrk="0" hangingPunct="0"/>
            <a:r>
              <a:rPr lang="tr-TR" sz="2000" b="1">
                <a:latin typeface="Arial Narrow" pitchFamily="34" charset="0"/>
              </a:rPr>
              <a:t>CERRAH</a:t>
            </a:r>
            <a:endParaRPr lang="en-US" sz="2000" b="1">
              <a:latin typeface="Arial Narrow" pitchFamily="34" charset="0"/>
            </a:endParaRPr>
          </a:p>
        </p:txBody>
      </p:sp>
      <p:sp>
        <p:nvSpPr>
          <p:cNvPr id="72709" name="AutoShape 5"/>
          <p:cNvSpPr>
            <a:spLocks noChangeArrowheads="1"/>
          </p:cNvSpPr>
          <p:nvPr/>
        </p:nvSpPr>
        <p:spPr bwMode="auto">
          <a:xfrm>
            <a:off x="4090988" y="3781425"/>
            <a:ext cx="1398587" cy="790575"/>
          </a:xfrm>
          <a:prstGeom prst="roundRect">
            <a:avLst>
              <a:gd name="adj" fmla="val 16667"/>
            </a:avLst>
          </a:prstGeom>
          <a:noFill/>
          <a:ln w="19050">
            <a:solidFill>
              <a:srgbClr val="66CCFF"/>
            </a:solidFill>
            <a:round/>
            <a:headEnd type="none" w="sm" len="sm"/>
            <a:tailEnd type="none" w="sm" len="sm"/>
          </a:ln>
          <a:effectLst>
            <a:prstShdw prst="shdw17" dist="17961" dir="2700000">
              <a:srgbClr val="3D7A99"/>
            </a:prstShdw>
          </a:effectLst>
        </p:spPr>
        <p:txBody>
          <a:bodyPr wrap="none" anchor="ctr"/>
          <a:lstStyle/>
          <a:p>
            <a:pPr algn="ctr" eaLnBrk="0" hangingPunct="0"/>
            <a:r>
              <a:rPr lang="tr-TR" sz="2000" b="1">
                <a:latin typeface="Arial Narrow" pitchFamily="34" charset="0"/>
              </a:rPr>
              <a:t>MEDİKAL </a:t>
            </a:r>
          </a:p>
          <a:p>
            <a:pPr algn="ctr" eaLnBrk="0" hangingPunct="0"/>
            <a:r>
              <a:rPr lang="tr-TR" sz="2000" b="1">
                <a:latin typeface="Arial Narrow" pitchFamily="34" charset="0"/>
              </a:rPr>
              <a:t>BİYOLOG</a:t>
            </a:r>
            <a:endParaRPr lang="en-US" sz="2000" b="1">
              <a:latin typeface="Arial Narrow" pitchFamily="34" charset="0"/>
            </a:endParaRPr>
          </a:p>
        </p:txBody>
      </p:sp>
      <p:sp>
        <p:nvSpPr>
          <p:cNvPr id="72710" name="AutoShape 6"/>
          <p:cNvSpPr>
            <a:spLocks noChangeArrowheads="1"/>
          </p:cNvSpPr>
          <p:nvPr/>
        </p:nvSpPr>
        <p:spPr bwMode="auto">
          <a:xfrm>
            <a:off x="5670550" y="3781425"/>
            <a:ext cx="1398588" cy="790575"/>
          </a:xfrm>
          <a:prstGeom prst="roundRect">
            <a:avLst>
              <a:gd name="adj" fmla="val 16667"/>
            </a:avLst>
          </a:prstGeom>
          <a:noFill/>
          <a:ln w="19050">
            <a:solidFill>
              <a:srgbClr val="66CCFF"/>
            </a:solidFill>
            <a:round/>
            <a:headEnd type="none" w="sm" len="sm"/>
            <a:tailEnd type="none" w="sm" len="sm"/>
          </a:ln>
          <a:effectLst>
            <a:prstShdw prst="shdw17" dist="17961" dir="2700000">
              <a:srgbClr val="3D7A99"/>
            </a:prstShdw>
          </a:effectLst>
        </p:spPr>
        <p:txBody>
          <a:bodyPr wrap="none" anchor="ctr"/>
          <a:lstStyle/>
          <a:p>
            <a:pPr algn="ctr" eaLnBrk="0" hangingPunct="0"/>
            <a:r>
              <a:rPr lang="tr-TR" sz="2000" b="1">
                <a:latin typeface="Arial Narrow" pitchFamily="34" charset="0"/>
              </a:rPr>
              <a:t>RADYOLOG</a:t>
            </a:r>
            <a:endParaRPr lang="en-US" sz="2000" b="1">
              <a:latin typeface="Arial Narrow" pitchFamily="34" charset="0"/>
            </a:endParaRPr>
          </a:p>
        </p:txBody>
      </p:sp>
      <p:sp>
        <p:nvSpPr>
          <p:cNvPr id="72711" name="AutoShape 7"/>
          <p:cNvSpPr>
            <a:spLocks noChangeArrowheads="1"/>
          </p:cNvSpPr>
          <p:nvPr/>
        </p:nvSpPr>
        <p:spPr bwMode="auto">
          <a:xfrm>
            <a:off x="7226300" y="3781425"/>
            <a:ext cx="1398588" cy="790575"/>
          </a:xfrm>
          <a:prstGeom prst="roundRect">
            <a:avLst>
              <a:gd name="adj" fmla="val 16667"/>
            </a:avLst>
          </a:prstGeom>
          <a:noFill/>
          <a:ln w="19050">
            <a:solidFill>
              <a:srgbClr val="66CCFF"/>
            </a:solidFill>
            <a:round/>
            <a:headEnd type="none" w="sm" len="sm"/>
            <a:tailEnd type="none" w="sm" len="sm"/>
          </a:ln>
          <a:effectLst>
            <a:prstShdw prst="shdw17" dist="17961" dir="2700000">
              <a:srgbClr val="3D7A99"/>
            </a:prstShdw>
          </a:effectLst>
        </p:spPr>
        <p:txBody>
          <a:bodyPr wrap="none" anchor="ctr"/>
          <a:lstStyle/>
          <a:p>
            <a:pPr algn="ctr" eaLnBrk="0" hangingPunct="0"/>
            <a:r>
              <a:rPr lang="tr-TR" sz="2000" b="1">
                <a:latin typeface="Arial Narrow" pitchFamily="34" charset="0"/>
              </a:rPr>
              <a:t>PSİKİATR</a:t>
            </a:r>
            <a:endParaRPr lang="en-US" sz="2000" b="1">
              <a:latin typeface="Arial Narrow" pitchFamily="34" charset="0"/>
            </a:endParaRPr>
          </a:p>
        </p:txBody>
      </p:sp>
      <p:sp>
        <p:nvSpPr>
          <p:cNvPr id="72712" name="AutoShape 8"/>
          <p:cNvSpPr>
            <a:spLocks noChangeArrowheads="1"/>
          </p:cNvSpPr>
          <p:nvPr/>
        </p:nvSpPr>
        <p:spPr bwMode="auto">
          <a:xfrm>
            <a:off x="1136650" y="2830513"/>
            <a:ext cx="401638" cy="831850"/>
          </a:xfrm>
          <a:prstGeom prst="downArrow">
            <a:avLst>
              <a:gd name="adj1" fmla="val 47824"/>
              <a:gd name="adj2" fmla="val 100393"/>
            </a:avLst>
          </a:prstGeom>
          <a:noFill/>
          <a:ln w="38100">
            <a:solidFill>
              <a:srgbClr val="66CCFF"/>
            </a:solidFill>
            <a:miter lim="800000"/>
            <a:headEnd type="none" w="sm" len="sm"/>
            <a:tailEnd type="none" w="sm" len="sm"/>
          </a:ln>
        </p:spPr>
        <p:txBody>
          <a:bodyPr wrap="none" anchor="ctr"/>
          <a:lstStyle/>
          <a:p>
            <a:endParaRPr lang="tr-TR"/>
          </a:p>
        </p:txBody>
      </p:sp>
      <p:sp>
        <p:nvSpPr>
          <p:cNvPr id="72713" name="AutoShape 9"/>
          <p:cNvSpPr>
            <a:spLocks noChangeArrowheads="1"/>
          </p:cNvSpPr>
          <p:nvPr/>
        </p:nvSpPr>
        <p:spPr bwMode="auto">
          <a:xfrm>
            <a:off x="2924175" y="2830513"/>
            <a:ext cx="401638" cy="831850"/>
          </a:xfrm>
          <a:prstGeom prst="downArrow">
            <a:avLst>
              <a:gd name="adj1" fmla="val 47824"/>
              <a:gd name="adj2" fmla="val 100393"/>
            </a:avLst>
          </a:prstGeom>
          <a:noFill/>
          <a:ln w="38100">
            <a:solidFill>
              <a:srgbClr val="66CCFF"/>
            </a:solidFill>
            <a:miter lim="800000"/>
            <a:headEnd type="none" w="sm" len="sm"/>
            <a:tailEnd type="none" w="sm" len="sm"/>
          </a:ln>
        </p:spPr>
        <p:txBody>
          <a:bodyPr wrap="none" anchor="ctr"/>
          <a:lstStyle/>
          <a:p>
            <a:endParaRPr lang="tr-TR"/>
          </a:p>
        </p:txBody>
      </p:sp>
      <p:sp>
        <p:nvSpPr>
          <p:cNvPr id="72714" name="AutoShape 10"/>
          <p:cNvSpPr>
            <a:spLocks noChangeArrowheads="1"/>
          </p:cNvSpPr>
          <p:nvPr/>
        </p:nvSpPr>
        <p:spPr bwMode="auto">
          <a:xfrm>
            <a:off x="4527550" y="2830513"/>
            <a:ext cx="401638" cy="831850"/>
          </a:xfrm>
          <a:prstGeom prst="downArrow">
            <a:avLst>
              <a:gd name="adj1" fmla="val 47824"/>
              <a:gd name="adj2" fmla="val 100393"/>
            </a:avLst>
          </a:prstGeom>
          <a:noFill/>
          <a:ln w="38100">
            <a:solidFill>
              <a:srgbClr val="66CCFF"/>
            </a:solidFill>
            <a:miter lim="800000"/>
            <a:headEnd type="none" w="sm" len="sm"/>
            <a:tailEnd type="none" w="sm" len="sm"/>
          </a:ln>
        </p:spPr>
        <p:txBody>
          <a:bodyPr wrap="none" anchor="ctr"/>
          <a:lstStyle/>
          <a:p>
            <a:endParaRPr lang="tr-TR"/>
          </a:p>
        </p:txBody>
      </p:sp>
      <p:sp>
        <p:nvSpPr>
          <p:cNvPr id="72715" name="AutoShape 11"/>
          <p:cNvSpPr>
            <a:spLocks noChangeArrowheads="1"/>
          </p:cNvSpPr>
          <p:nvPr/>
        </p:nvSpPr>
        <p:spPr bwMode="auto">
          <a:xfrm>
            <a:off x="6145213" y="2830513"/>
            <a:ext cx="401637" cy="831850"/>
          </a:xfrm>
          <a:prstGeom prst="downArrow">
            <a:avLst>
              <a:gd name="adj1" fmla="val 47824"/>
              <a:gd name="adj2" fmla="val 100393"/>
            </a:avLst>
          </a:prstGeom>
          <a:noFill/>
          <a:ln w="38100">
            <a:solidFill>
              <a:srgbClr val="66CCFF"/>
            </a:solidFill>
            <a:miter lim="800000"/>
            <a:headEnd type="none" w="sm" len="sm"/>
            <a:tailEnd type="none" w="sm" len="sm"/>
          </a:ln>
        </p:spPr>
        <p:txBody>
          <a:bodyPr wrap="none" anchor="ctr"/>
          <a:lstStyle/>
          <a:p>
            <a:endParaRPr lang="tr-TR"/>
          </a:p>
        </p:txBody>
      </p:sp>
      <p:sp>
        <p:nvSpPr>
          <p:cNvPr id="72716" name="AutoShape 12"/>
          <p:cNvSpPr>
            <a:spLocks noChangeArrowheads="1"/>
          </p:cNvSpPr>
          <p:nvPr/>
        </p:nvSpPr>
        <p:spPr bwMode="auto">
          <a:xfrm>
            <a:off x="7740650" y="2830513"/>
            <a:ext cx="401638" cy="831850"/>
          </a:xfrm>
          <a:prstGeom prst="downArrow">
            <a:avLst>
              <a:gd name="adj1" fmla="val 47824"/>
              <a:gd name="adj2" fmla="val 100393"/>
            </a:avLst>
          </a:prstGeom>
          <a:noFill/>
          <a:ln w="38100">
            <a:solidFill>
              <a:srgbClr val="66CCFF"/>
            </a:solidFill>
            <a:miter lim="800000"/>
            <a:headEnd type="none" w="sm" len="sm"/>
            <a:tailEnd type="none" w="sm" len="sm"/>
          </a:ln>
        </p:spPr>
        <p:txBody>
          <a:bodyPr wrap="none" anchor="ctr"/>
          <a:lstStyle/>
          <a:p>
            <a:endParaRPr lang="tr-T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8600" y="152400"/>
            <a:ext cx="8394700" cy="1462088"/>
          </a:xfrm>
          <a:ln w="28575">
            <a:solidFill>
              <a:schemeClr val="tx1"/>
            </a:solidFill>
          </a:ln>
        </p:spPr>
        <p:txBody>
          <a:bodyPr>
            <a:normAutofit fontScale="90000"/>
          </a:bodyPr>
          <a:lstStyle/>
          <a:p>
            <a:pPr eaLnBrk="1" hangingPunct="1">
              <a:defRPr/>
            </a:pPr>
            <a:r>
              <a:rPr lang="tr-TR" sz="4800" smtClean="0">
                <a:solidFill>
                  <a:schemeClr val="tx1"/>
                </a:solidFill>
                <a:effectLst>
                  <a:outerShdw blurRad="38100" dist="38100" dir="2700000" algn="tl">
                    <a:srgbClr val="010199"/>
                  </a:outerShdw>
                </a:effectLst>
              </a:rPr>
              <a:t>Cinsiyet seçiminde önemli</a:t>
            </a:r>
            <a:r>
              <a:rPr lang="tr-TR" sz="4800" smtClean="0"/>
              <a:t> </a:t>
            </a:r>
            <a:r>
              <a:rPr lang="tr-TR" sz="4800" smtClean="0">
                <a:solidFill>
                  <a:schemeClr val="tx1"/>
                </a:solidFill>
                <a:effectLst>
                  <a:outerShdw blurRad="38100" dist="38100" dir="2700000" algn="tl">
                    <a:srgbClr val="010199"/>
                  </a:outerShdw>
                </a:effectLst>
              </a:rPr>
              <a:t>ölçütler (2002)</a:t>
            </a:r>
            <a:endParaRPr lang="en-US" sz="4800" smtClean="0">
              <a:solidFill>
                <a:schemeClr val="tx1"/>
              </a:solidFill>
              <a:effectLst>
                <a:outerShdw blurRad="38100" dist="38100" dir="2700000" algn="tl">
                  <a:srgbClr val="010199"/>
                </a:outerShdw>
              </a:effectLst>
            </a:endParaRPr>
          </a:p>
        </p:txBody>
      </p:sp>
      <p:sp>
        <p:nvSpPr>
          <p:cNvPr id="76803" name="Rectangle 3"/>
          <p:cNvSpPr>
            <a:spLocks noGrp="1" noChangeArrowheads="1"/>
          </p:cNvSpPr>
          <p:nvPr>
            <p:ph type="body" idx="1"/>
          </p:nvPr>
        </p:nvSpPr>
        <p:spPr>
          <a:xfrm>
            <a:off x="247650" y="1828800"/>
            <a:ext cx="8591550" cy="4876800"/>
          </a:xfrm>
          <a:ln w="38100">
            <a:solidFill>
              <a:schemeClr val="tx1"/>
            </a:solidFill>
          </a:ln>
        </p:spPr>
        <p:txBody>
          <a:bodyPr/>
          <a:lstStyle/>
          <a:p>
            <a:pPr eaLnBrk="1" hangingPunct="1">
              <a:lnSpc>
                <a:spcPct val="110000"/>
              </a:lnSpc>
              <a:spcAft>
                <a:spcPct val="25000"/>
              </a:spcAft>
              <a:defRPr/>
            </a:pPr>
            <a:r>
              <a:rPr lang="tr-TR" sz="2800" b="1" dirty="0" smtClean="0"/>
              <a:t>Tanı yaşı</a:t>
            </a:r>
          </a:p>
          <a:p>
            <a:pPr eaLnBrk="1" hangingPunct="1">
              <a:lnSpc>
                <a:spcPct val="110000"/>
              </a:lnSpc>
              <a:spcAft>
                <a:spcPct val="25000"/>
              </a:spcAft>
              <a:defRPr/>
            </a:pPr>
            <a:r>
              <a:rPr lang="tr-TR" sz="2800" b="1" dirty="0" smtClean="0"/>
              <a:t>Cinsel yönelimin (sosyal cins) beyinde  erken </a:t>
            </a:r>
            <a:r>
              <a:rPr lang="tr-TR" sz="2800" b="1" dirty="0" err="1" smtClean="0"/>
              <a:t>postnatal</a:t>
            </a:r>
            <a:r>
              <a:rPr lang="tr-TR" sz="2800" b="1" dirty="0" smtClean="0"/>
              <a:t> belirlenmesi</a:t>
            </a:r>
          </a:p>
          <a:p>
            <a:pPr eaLnBrk="1" hangingPunct="1">
              <a:lnSpc>
                <a:spcPct val="110000"/>
              </a:lnSpc>
              <a:spcAft>
                <a:spcPct val="25000"/>
              </a:spcAft>
              <a:defRPr/>
            </a:pPr>
            <a:r>
              <a:rPr lang="tr-TR" sz="2800" b="1" dirty="0" err="1" smtClean="0"/>
              <a:t>Gonadın</a:t>
            </a:r>
            <a:r>
              <a:rPr lang="tr-TR" sz="2800" b="1" dirty="0" smtClean="0"/>
              <a:t> işlevsel durumu</a:t>
            </a:r>
          </a:p>
          <a:p>
            <a:pPr eaLnBrk="1" hangingPunct="1">
              <a:lnSpc>
                <a:spcPct val="110000"/>
              </a:lnSpc>
              <a:spcAft>
                <a:spcPct val="25000"/>
              </a:spcAft>
              <a:defRPr/>
            </a:pPr>
            <a:r>
              <a:rPr lang="tr-TR" sz="2800" b="1" dirty="0" err="1" smtClean="0"/>
              <a:t>Gonadın</a:t>
            </a:r>
            <a:r>
              <a:rPr lang="tr-TR" sz="2800" b="1" dirty="0" smtClean="0"/>
              <a:t> </a:t>
            </a:r>
            <a:r>
              <a:rPr lang="tr-TR" sz="2800" b="1" dirty="0" err="1" smtClean="0"/>
              <a:t>malignleşme</a:t>
            </a:r>
            <a:r>
              <a:rPr lang="tr-TR" sz="2800" b="1" dirty="0" smtClean="0"/>
              <a:t> riski</a:t>
            </a:r>
          </a:p>
          <a:p>
            <a:pPr eaLnBrk="1" hangingPunct="1">
              <a:lnSpc>
                <a:spcPct val="110000"/>
              </a:lnSpc>
              <a:spcAft>
                <a:spcPct val="25000"/>
              </a:spcAft>
              <a:defRPr/>
            </a:pPr>
            <a:r>
              <a:rPr lang="tr-TR" sz="2800" b="1" dirty="0" smtClean="0"/>
              <a:t>İç ve dış </a:t>
            </a:r>
            <a:r>
              <a:rPr lang="tr-TR" sz="2800" b="1" dirty="0" err="1" smtClean="0"/>
              <a:t>genital</a:t>
            </a:r>
            <a:r>
              <a:rPr lang="tr-TR" sz="2800" b="1" dirty="0" smtClean="0"/>
              <a:t> yapıların durumu</a:t>
            </a:r>
          </a:p>
          <a:p>
            <a:pPr eaLnBrk="1" hangingPunct="1">
              <a:lnSpc>
                <a:spcPct val="110000"/>
              </a:lnSpc>
              <a:spcAft>
                <a:spcPct val="25000"/>
              </a:spcAft>
              <a:defRPr/>
            </a:pPr>
            <a:r>
              <a:rPr lang="tr-TR" sz="2800" b="1" dirty="0" err="1" smtClean="0"/>
              <a:t>Penil</a:t>
            </a:r>
            <a:r>
              <a:rPr lang="tr-TR" sz="2800" b="1" dirty="0" smtClean="0"/>
              <a:t> boyut ve </a:t>
            </a:r>
            <a:r>
              <a:rPr lang="tr-TR" sz="2800" b="1" dirty="0" err="1" smtClean="0"/>
              <a:t>eksogen</a:t>
            </a:r>
            <a:r>
              <a:rPr lang="tr-TR" sz="2800" b="1" dirty="0" smtClean="0"/>
              <a:t> T / </a:t>
            </a:r>
            <a:r>
              <a:rPr lang="tr-TR" sz="2800" b="1" dirty="0" err="1" smtClean="0"/>
              <a:t>DHT’na</a:t>
            </a:r>
            <a:r>
              <a:rPr lang="tr-TR" sz="2800" b="1" dirty="0" smtClean="0"/>
              <a:t> yanıt</a:t>
            </a:r>
            <a:endParaRPr lang="en-US" sz="2800" b="1" dirty="0" smtClean="0"/>
          </a:p>
        </p:txBody>
      </p:sp>
      <p:sp>
        <p:nvSpPr>
          <p:cNvPr id="73732" name="Rectangle 4"/>
          <p:cNvSpPr>
            <a:spLocks noChangeArrowheads="1"/>
          </p:cNvSpPr>
          <p:nvPr/>
        </p:nvSpPr>
        <p:spPr bwMode="auto">
          <a:xfrm>
            <a:off x="228600" y="2514600"/>
            <a:ext cx="8639175" cy="1230313"/>
          </a:xfrm>
          <a:prstGeom prst="rect">
            <a:avLst/>
          </a:prstGeom>
          <a:noFill/>
          <a:ln w="38100">
            <a:solidFill>
              <a:srgbClr val="800000"/>
            </a:solidFill>
            <a:miter lim="800000"/>
            <a:headEnd type="none" w="sm" len="sm"/>
            <a:tailEnd type="none" w="sm" len="sm"/>
          </a:ln>
          <a:effectLst>
            <a:prstShdw prst="shdw17" dist="17961" dir="2700000">
              <a:srgbClr val="999900"/>
            </a:prstShdw>
          </a:effectLst>
        </p:spPr>
        <p:txBody>
          <a:bodyPr wrap="none" anchor="ctr"/>
          <a:lstStyle/>
          <a:p>
            <a:endParaRPr lang="tr-T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eaLnBrk="1" hangingPunct="1">
              <a:defRPr/>
            </a:pPr>
            <a:endParaRPr lang="tr-TR" smtClean="0"/>
          </a:p>
        </p:txBody>
      </p:sp>
      <p:pic>
        <p:nvPicPr>
          <p:cNvPr id="74755" name="Picture 2" descr="C:\Documents and Settings\user\Belgelerim\Downloads\DSD.JPG"/>
          <p:cNvPicPr>
            <a:picLocks noGrp="1" noChangeAspect="1" noChangeArrowheads="1"/>
          </p:cNvPicPr>
          <p:nvPr>
            <p:ph idx="1"/>
          </p:nvPr>
        </p:nvPicPr>
        <p:blipFill>
          <a:blip r:embed="rId2"/>
          <a:srcRect/>
          <a:stretch>
            <a:fillRect/>
          </a:stretch>
        </p:blipFill>
        <p:spPr>
          <a:xfrm>
            <a:off x="457200" y="990600"/>
            <a:ext cx="7924800" cy="5140325"/>
          </a:xfr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defRPr/>
            </a:pPr>
            <a:r>
              <a:rPr lang="tr-TR" smtClean="0">
                <a:solidFill>
                  <a:schemeClr val="tx1"/>
                </a:solidFill>
                <a:effectLst>
                  <a:outerShdw blurRad="38100" dist="38100" dir="2700000" algn="tl">
                    <a:srgbClr val="010199"/>
                  </a:outerShdw>
                </a:effectLst>
              </a:rPr>
              <a:t>SON SÖZ</a:t>
            </a:r>
          </a:p>
        </p:txBody>
      </p:sp>
      <p:sp>
        <p:nvSpPr>
          <p:cNvPr id="96259" name="Rectangle 3"/>
          <p:cNvSpPr>
            <a:spLocks noGrp="1" noChangeArrowheads="1"/>
          </p:cNvSpPr>
          <p:nvPr>
            <p:ph type="body" idx="1"/>
          </p:nvPr>
        </p:nvSpPr>
        <p:spPr/>
        <p:txBody>
          <a:bodyPr/>
          <a:lstStyle/>
          <a:p>
            <a:pPr eaLnBrk="1" hangingPunct="1">
              <a:defRPr/>
            </a:pPr>
            <a:r>
              <a:rPr lang="tr-TR" smtClean="0"/>
              <a:t>CGB’lu hastalar cinsel kimlik gelişmeden değerlendirilmelidir.</a:t>
            </a:r>
          </a:p>
          <a:p>
            <a:pPr eaLnBrk="1" hangingPunct="1">
              <a:defRPr/>
            </a:pPr>
            <a:r>
              <a:rPr lang="tr-TR" smtClean="0"/>
              <a:t>En yakın çocuk endokrin merkezine sevkleri gerekir.</a:t>
            </a:r>
          </a:p>
          <a:p>
            <a:pPr eaLnBrk="1" hangingPunct="1">
              <a:defRPr/>
            </a:pPr>
            <a:r>
              <a:rPr lang="tr-TR" smtClean="0"/>
              <a:t>Aileler ile cinsiyet seçimi yapılmadan konuşulmalıdır.</a:t>
            </a:r>
          </a:p>
          <a:p>
            <a:pPr eaLnBrk="1" hangingPunct="1">
              <a:defRPr/>
            </a:pPr>
            <a:r>
              <a:rPr lang="tr-TR" smtClean="0"/>
              <a:t>Cinsiyet seçimi, ilgili merkezde çok disiplinli ele alınarak yapılmalıdır.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982663" y="1335088"/>
            <a:ext cx="3622675" cy="1301750"/>
          </a:xfrm>
          <a:prstGeom prst="rect">
            <a:avLst/>
          </a:prstGeom>
          <a:solidFill>
            <a:schemeClr val="tx1">
              <a:lumMod val="75000"/>
              <a:lumOff val="25000"/>
            </a:schemeClr>
          </a:solidFill>
          <a:ln w="9525">
            <a:noFill/>
            <a:miter lim="800000"/>
            <a:headEnd/>
            <a:tailEnd/>
          </a:ln>
        </p:spPr>
        <p:txBody>
          <a:bodyPr anchor="ctr"/>
          <a:lstStyle/>
          <a:p>
            <a:pPr algn="ctr" eaLnBrk="0" hangingPunct="0">
              <a:spcBef>
                <a:spcPct val="20000"/>
              </a:spcBef>
              <a:buClr>
                <a:srgbClr val="CC0000"/>
              </a:buClr>
              <a:buSzPct val="75000"/>
              <a:buFont typeface="Wingdings" pitchFamily="2" charset="2"/>
              <a:buNone/>
            </a:pPr>
            <a:r>
              <a:rPr lang="tr-TR" sz="2800" b="1" dirty="0" err="1">
                <a:solidFill>
                  <a:schemeClr val="bg1"/>
                </a:solidFill>
                <a:latin typeface="Tahoma" pitchFamily="34" charset="0"/>
              </a:rPr>
              <a:t>İntermediyal</a:t>
            </a:r>
            <a:r>
              <a:rPr lang="tr-TR" sz="2800" b="1" dirty="0">
                <a:solidFill>
                  <a:schemeClr val="bg1"/>
                </a:solidFill>
                <a:latin typeface="Tahoma" pitchFamily="34" charset="0"/>
              </a:rPr>
              <a:t> Mezoderm</a:t>
            </a:r>
          </a:p>
        </p:txBody>
      </p:sp>
      <p:sp>
        <p:nvSpPr>
          <p:cNvPr id="10243" name="Rectangle 3"/>
          <p:cNvSpPr>
            <a:spLocks noChangeArrowheads="1"/>
          </p:cNvSpPr>
          <p:nvPr/>
        </p:nvSpPr>
        <p:spPr bwMode="auto">
          <a:xfrm>
            <a:off x="982663" y="4719638"/>
            <a:ext cx="3622675" cy="1301750"/>
          </a:xfrm>
          <a:prstGeom prst="rect">
            <a:avLst/>
          </a:prstGeom>
          <a:solidFill>
            <a:schemeClr val="tx1">
              <a:lumMod val="75000"/>
              <a:lumOff val="25000"/>
            </a:schemeClr>
          </a:solidFill>
          <a:ln w="9525">
            <a:noFill/>
            <a:miter lim="800000"/>
            <a:headEnd/>
            <a:tailEnd/>
          </a:ln>
          <a:effectLst/>
        </p:spPr>
        <p:txBody>
          <a:bodyPr anchor="ctr"/>
          <a:lstStyle/>
          <a:p>
            <a:pPr algn="ctr">
              <a:spcBef>
                <a:spcPct val="20000"/>
              </a:spcBef>
              <a:buClr>
                <a:schemeClr val="hlink"/>
              </a:buClr>
              <a:buSzPct val="75000"/>
              <a:buFont typeface="Wingdings" pitchFamily="2" charset="2"/>
              <a:buNone/>
              <a:defRPr/>
            </a:pPr>
            <a:r>
              <a:rPr lang="tr-TR" sz="3200" dirty="0" err="1">
                <a:solidFill>
                  <a:schemeClr val="bg1"/>
                </a:solidFill>
                <a:effectLst>
                  <a:outerShdw blurRad="38100" dist="38100" dir="2700000" algn="tl">
                    <a:srgbClr val="000000"/>
                  </a:outerShdw>
                </a:effectLst>
              </a:rPr>
              <a:t>Bipotansiyel</a:t>
            </a:r>
            <a:r>
              <a:rPr lang="tr-TR" sz="3200" dirty="0">
                <a:solidFill>
                  <a:schemeClr val="bg1"/>
                </a:solidFill>
                <a:effectLst>
                  <a:outerShdw blurRad="38100" dist="38100" dir="2700000" algn="tl">
                    <a:srgbClr val="000000"/>
                  </a:outerShdw>
                </a:effectLst>
              </a:rPr>
              <a:t/>
            </a:r>
            <a:br>
              <a:rPr lang="tr-TR" sz="3200" dirty="0">
                <a:solidFill>
                  <a:schemeClr val="bg1"/>
                </a:solidFill>
                <a:effectLst>
                  <a:outerShdw blurRad="38100" dist="38100" dir="2700000" algn="tl">
                    <a:srgbClr val="000000"/>
                  </a:outerShdw>
                </a:effectLst>
              </a:rPr>
            </a:br>
            <a:r>
              <a:rPr lang="tr-TR" sz="3200" dirty="0" err="1">
                <a:solidFill>
                  <a:schemeClr val="bg1"/>
                </a:solidFill>
                <a:effectLst>
                  <a:outerShdw blurRad="38100" dist="38100" dir="2700000" algn="tl">
                    <a:srgbClr val="000000"/>
                  </a:outerShdw>
                </a:effectLst>
              </a:rPr>
              <a:t>Gonad</a:t>
            </a:r>
            <a:endParaRPr lang="tr-TR" sz="3200" dirty="0">
              <a:solidFill>
                <a:schemeClr val="bg1"/>
              </a:solidFill>
              <a:effectLst>
                <a:outerShdw blurRad="38100" dist="38100" dir="2700000" algn="tl">
                  <a:srgbClr val="000000"/>
                </a:outerShdw>
              </a:effectLst>
            </a:endParaRPr>
          </a:p>
        </p:txBody>
      </p:sp>
      <p:sp>
        <p:nvSpPr>
          <p:cNvPr id="12292" name="AutoShape 4"/>
          <p:cNvSpPr>
            <a:spLocks noChangeArrowheads="1"/>
          </p:cNvSpPr>
          <p:nvPr/>
        </p:nvSpPr>
        <p:spPr bwMode="auto">
          <a:xfrm>
            <a:off x="2135188" y="2846388"/>
            <a:ext cx="720725" cy="1657350"/>
          </a:xfrm>
          <a:prstGeom prst="downArrow">
            <a:avLst>
              <a:gd name="adj1" fmla="val 43065"/>
              <a:gd name="adj2" fmla="val 46917"/>
            </a:avLst>
          </a:prstGeom>
          <a:gradFill rotWithShape="1">
            <a:gsLst>
              <a:gs pos="0">
                <a:srgbClr val="FF9900"/>
              </a:gs>
              <a:gs pos="100000">
                <a:srgbClr val="CCCC00"/>
              </a:gs>
            </a:gsLst>
            <a:lin ang="5400000" scaled="1"/>
          </a:gradFill>
          <a:ln w="9525">
            <a:miter lim="800000"/>
            <a:headEnd/>
            <a:tailEnd/>
          </a:ln>
          <a:scene3d>
            <a:camera prst="legacyObliqueBottomLeft"/>
            <a:lightRig rig="legacyFlat3" dir="t"/>
          </a:scene3d>
          <a:sp3d extrusionH="227000" prstMaterial="legacyMatte">
            <a:bevelT w="13500" h="13500" prst="angle"/>
            <a:bevelB w="13500" h="13500" prst="angle"/>
            <a:extrusionClr>
              <a:srgbClr val="FF9900"/>
            </a:extrusionClr>
          </a:sp3d>
        </p:spPr>
        <p:txBody>
          <a:bodyPr wrap="none" anchor="ctr">
            <a:flatTx/>
          </a:bodyPr>
          <a:lstStyle/>
          <a:p>
            <a:endParaRPr lang="tr-TR"/>
          </a:p>
        </p:txBody>
      </p:sp>
      <p:sp>
        <p:nvSpPr>
          <p:cNvPr id="12293" name="Text Box 5"/>
          <p:cNvSpPr txBox="1">
            <a:spLocks noChangeArrowheads="1"/>
          </p:cNvSpPr>
          <p:nvPr/>
        </p:nvSpPr>
        <p:spPr bwMode="auto">
          <a:xfrm>
            <a:off x="2303463" y="2774950"/>
            <a:ext cx="6615112" cy="1439863"/>
          </a:xfrm>
          <a:prstGeom prst="rect">
            <a:avLst/>
          </a:prstGeom>
          <a:noFill/>
          <a:ln w="9525" algn="ctr">
            <a:noFill/>
            <a:miter lim="800000"/>
            <a:headEnd/>
            <a:tailEnd/>
          </a:ln>
        </p:spPr>
        <p:txBody>
          <a:bodyPr/>
          <a:lstStyle/>
          <a:p>
            <a:pPr marL="342900" indent="-342900">
              <a:lnSpc>
                <a:spcPct val="95000"/>
              </a:lnSpc>
              <a:buSzPct val="85000"/>
              <a:buFontTx/>
              <a:buBlip>
                <a:blip r:embed="rId2"/>
              </a:buBlip>
            </a:pPr>
            <a:r>
              <a:rPr lang="tr-TR" sz="2400" b="1">
                <a:latin typeface="Tahoma" pitchFamily="34" charset="0"/>
              </a:rPr>
              <a:t>Homeobox Genler (Lhx9)</a:t>
            </a:r>
          </a:p>
          <a:p>
            <a:pPr marL="342900" indent="-342900">
              <a:lnSpc>
                <a:spcPct val="95000"/>
              </a:lnSpc>
              <a:buSzPct val="85000"/>
              <a:buFontTx/>
              <a:buBlip>
                <a:blip r:embed="rId2"/>
              </a:buBlip>
            </a:pPr>
            <a:r>
              <a:rPr lang="tr-TR" sz="2400" b="1">
                <a:latin typeface="Tahoma" pitchFamily="34" charset="0"/>
              </a:rPr>
              <a:t>SF-1</a:t>
            </a:r>
          </a:p>
          <a:p>
            <a:pPr marL="342900" indent="-342900">
              <a:lnSpc>
                <a:spcPct val="95000"/>
              </a:lnSpc>
              <a:buSzPct val="85000"/>
              <a:buFontTx/>
              <a:buBlip>
                <a:blip r:embed="rId2"/>
              </a:buBlip>
            </a:pPr>
            <a:r>
              <a:rPr lang="tr-TR" sz="2400" b="1">
                <a:latin typeface="Tahoma" pitchFamily="34" charset="0"/>
              </a:rPr>
              <a:t>WT-1</a:t>
            </a:r>
          </a:p>
          <a:p>
            <a:pPr marL="342900" indent="-342900">
              <a:lnSpc>
                <a:spcPct val="95000"/>
              </a:lnSpc>
              <a:buSzPct val="85000"/>
            </a:pPr>
            <a:endParaRPr lang="tr-TR" sz="2400" b="1">
              <a:latin typeface="Tahoma" pitchFamily="34" charset="0"/>
            </a:endParaRPr>
          </a:p>
        </p:txBody>
      </p:sp>
      <p:sp>
        <p:nvSpPr>
          <p:cNvPr id="12294" name="Rectangle 6"/>
          <p:cNvSpPr>
            <a:spLocks noChangeArrowheads="1"/>
          </p:cNvSpPr>
          <p:nvPr/>
        </p:nvSpPr>
        <p:spPr bwMode="auto">
          <a:xfrm>
            <a:off x="6011863" y="3789363"/>
            <a:ext cx="2592387" cy="1296987"/>
          </a:xfrm>
          <a:prstGeom prst="rect">
            <a:avLst/>
          </a:prstGeom>
          <a:solidFill>
            <a:srgbClr val="658B5F"/>
          </a:solidFill>
          <a:ln w="9525">
            <a:solidFill>
              <a:schemeClr val="tx1"/>
            </a:solidFill>
            <a:miter lim="800000"/>
            <a:headEnd/>
            <a:tailEnd/>
          </a:ln>
        </p:spPr>
        <p:txBody>
          <a:bodyPr wrap="none" anchor="ctr"/>
          <a:lstStyle/>
          <a:p>
            <a:pPr algn="ctr"/>
            <a:r>
              <a:rPr lang="tr-TR" sz="1600" b="1">
                <a:solidFill>
                  <a:srgbClr val="FFFF00"/>
                </a:solidFill>
              </a:rPr>
              <a:t>Mezenşiyal</a:t>
            </a:r>
          </a:p>
          <a:p>
            <a:pPr algn="ctr"/>
            <a:r>
              <a:rPr lang="tr-TR" sz="1600" b="1">
                <a:solidFill>
                  <a:srgbClr val="FFFF00"/>
                </a:solidFill>
              </a:rPr>
              <a:t>Komponent</a:t>
            </a:r>
          </a:p>
          <a:p>
            <a:pPr algn="ctr"/>
            <a:r>
              <a:rPr lang="tr-TR" sz="1600">
                <a:solidFill>
                  <a:srgbClr val="FFFF00"/>
                </a:solidFill>
              </a:rPr>
              <a:t>-Teka hücreleri</a:t>
            </a:r>
          </a:p>
          <a:p>
            <a:pPr algn="ctr"/>
            <a:r>
              <a:rPr lang="tr-TR" sz="1600">
                <a:solidFill>
                  <a:srgbClr val="FFFF00"/>
                </a:solidFill>
              </a:rPr>
              <a:t>-Leydig hücreleri</a:t>
            </a:r>
          </a:p>
          <a:p>
            <a:pPr algn="ctr"/>
            <a:r>
              <a:rPr lang="tr-TR" sz="1600">
                <a:solidFill>
                  <a:srgbClr val="FFFF00"/>
                </a:solidFill>
              </a:rPr>
              <a:t>-mezonefrik duktal sistem</a:t>
            </a:r>
          </a:p>
        </p:txBody>
      </p:sp>
      <p:sp>
        <p:nvSpPr>
          <p:cNvPr id="12295" name="Rectangle 7"/>
          <p:cNvSpPr>
            <a:spLocks noChangeArrowheads="1"/>
          </p:cNvSpPr>
          <p:nvPr/>
        </p:nvSpPr>
        <p:spPr bwMode="auto">
          <a:xfrm>
            <a:off x="6011863" y="5561013"/>
            <a:ext cx="2592387" cy="1296987"/>
          </a:xfrm>
          <a:prstGeom prst="rect">
            <a:avLst/>
          </a:prstGeom>
          <a:solidFill>
            <a:srgbClr val="658B5F"/>
          </a:solidFill>
          <a:ln w="9525">
            <a:solidFill>
              <a:schemeClr val="tx1"/>
            </a:solidFill>
            <a:miter lim="800000"/>
            <a:headEnd/>
            <a:tailEnd/>
          </a:ln>
        </p:spPr>
        <p:txBody>
          <a:bodyPr wrap="none" anchor="ctr"/>
          <a:lstStyle/>
          <a:p>
            <a:pPr algn="ctr"/>
            <a:r>
              <a:rPr lang="tr-TR" sz="1600" b="1">
                <a:solidFill>
                  <a:srgbClr val="FFFF00"/>
                </a:solidFill>
              </a:rPr>
              <a:t>Epitalyal</a:t>
            </a:r>
          </a:p>
          <a:p>
            <a:pPr algn="ctr"/>
            <a:r>
              <a:rPr lang="tr-TR" sz="1600" b="1">
                <a:solidFill>
                  <a:srgbClr val="FFFF00"/>
                </a:solidFill>
              </a:rPr>
              <a:t>Komponent</a:t>
            </a:r>
          </a:p>
          <a:p>
            <a:pPr algn="ctr"/>
            <a:r>
              <a:rPr lang="tr-TR" sz="1600">
                <a:solidFill>
                  <a:srgbClr val="FFFF00"/>
                </a:solidFill>
              </a:rPr>
              <a:t>-granüloza hücreleri</a:t>
            </a:r>
          </a:p>
          <a:p>
            <a:pPr algn="ctr"/>
            <a:r>
              <a:rPr lang="tr-TR" sz="1600">
                <a:solidFill>
                  <a:srgbClr val="FFFF00"/>
                </a:solidFill>
              </a:rPr>
              <a:t>-Sertoli hücreleri</a:t>
            </a:r>
          </a:p>
          <a:p>
            <a:pPr algn="ctr"/>
            <a:endParaRPr lang="tr-TR" sz="1600">
              <a:solidFill>
                <a:srgbClr val="FFFF00"/>
              </a:solidFill>
            </a:endParaRPr>
          </a:p>
        </p:txBody>
      </p:sp>
      <p:sp>
        <p:nvSpPr>
          <p:cNvPr id="12296" name="AutoShape 8"/>
          <p:cNvSpPr>
            <a:spLocks noChangeArrowheads="1"/>
          </p:cNvSpPr>
          <p:nvPr/>
        </p:nvSpPr>
        <p:spPr bwMode="auto">
          <a:xfrm rot="-2073387">
            <a:off x="4765675" y="4581525"/>
            <a:ext cx="1223963" cy="485775"/>
          </a:xfrm>
          <a:prstGeom prst="rightArrow">
            <a:avLst>
              <a:gd name="adj1" fmla="val 50000"/>
              <a:gd name="adj2" fmla="val 62990"/>
            </a:avLst>
          </a:prstGeom>
          <a:solidFill>
            <a:srgbClr val="CBCB1F"/>
          </a:solidFill>
          <a:ln w="9525">
            <a:solidFill>
              <a:schemeClr val="tx1"/>
            </a:solidFill>
            <a:miter lim="800000"/>
            <a:headEnd/>
            <a:tailEnd/>
          </a:ln>
        </p:spPr>
        <p:txBody>
          <a:bodyPr wrap="none" anchor="ctr"/>
          <a:lstStyle/>
          <a:p>
            <a:endParaRPr lang="tr-TR"/>
          </a:p>
        </p:txBody>
      </p:sp>
      <p:sp>
        <p:nvSpPr>
          <p:cNvPr id="12297" name="AutoShape 9"/>
          <p:cNvSpPr>
            <a:spLocks noChangeArrowheads="1"/>
          </p:cNvSpPr>
          <p:nvPr/>
        </p:nvSpPr>
        <p:spPr bwMode="auto">
          <a:xfrm rot="2157769">
            <a:off x="4716463" y="5516563"/>
            <a:ext cx="1223962" cy="485775"/>
          </a:xfrm>
          <a:prstGeom prst="rightArrow">
            <a:avLst>
              <a:gd name="adj1" fmla="val 50000"/>
              <a:gd name="adj2" fmla="val 62990"/>
            </a:avLst>
          </a:prstGeom>
          <a:solidFill>
            <a:srgbClr val="CBCB1F"/>
          </a:solidFill>
          <a:ln w="9525">
            <a:solidFill>
              <a:schemeClr val="tx1"/>
            </a:solidFill>
            <a:miter lim="800000"/>
            <a:headEnd/>
            <a:tailEnd/>
          </a:ln>
        </p:spPr>
        <p:txBody>
          <a:bodyPr wrap="none" anchor="ctr"/>
          <a:lstStyle/>
          <a:p>
            <a:endParaRPr lang="tr-TR"/>
          </a:p>
        </p:txBody>
      </p:sp>
      <p:sp>
        <p:nvSpPr>
          <p:cNvPr id="12298" name="Oval 10"/>
          <p:cNvSpPr>
            <a:spLocks noChangeArrowheads="1"/>
          </p:cNvSpPr>
          <p:nvPr/>
        </p:nvSpPr>
        <p:spPr bwMode="auto">
          <a:xfrm>
            <a:off x="3851275" y="0"/>
            <a:ext cx="2570163" cy="1052513"/>
          </a:xfrm>
          <a:prstGeom prst="ellipse">
            <a:avLst/>
          </a:prstGeom>
          <a:solidFill>
            <a:srgbClr val="FF9999"/>
          </a:solidFill>
          <a:ln w="9525">
            <a:solidFill>
              <a:schemeClr val="tx1"/>
            </a:solidFill>
            <a:round/>
            <a:headEnd/>
            <a:tailEnd/>
          </a:ln>
        </p:spPr>
        <p:txBody>
          <a:bodyPr wrap="none" anchor="ctr"/>
          <a:lstStyle/>
          <a:p>
            <a:pPr algn="ctr"/>
            <a:r>
              <a:rPr lang="tr-TR" sz="3200" b="1"/>
              <a:t>6.hafta</a:t>
            </a:r>
          </a:p>
        </p:txBody>
      </p:sp>
      <p:sp>
        <p:nvSpPr>
          <p:cNvPr id="12299" name="Text Box 11"/>
          <p:cNvSpPr txBox="1">
            <a:spLocks noChangeArrowheads="1"/>
          </p:cNvSpPr>
          <p:nvPr/>
        </p:nvSpPr>
        <p:spPr bwMode="auto">
          <a:xfrm>
            <a:off x="6372225" y="836613"/>
            <a:ext cx="1100138" cy="1200150"/>
          </a:xfrm>
          <a:prstGeom prst="rect">
            <a:avLst/>
          </a:prstGeom>
          <a:noFill/>
          <a:ln w="9525">
            <a:solidFill>
              <a:schemeClr val="accent2"/>
            </a:solidFill>
            <a:miter lim="800000"/>
            <a:headEnd/>
            <a:tailEnd/>
          </a:ln>
        </p:spPr>
        <p:txBody>
          <a:bodyPr>
            <a:spAutoFit/>
          </a:bodyPr>
          <a:lstStyle/>
          <a:p>
            <a:r>
              <a:rPr lang="tr-TR" b="1"/>
              <a:t>PAX2</a:t>
            </a:r>
          </a:p>
          <a:p>
            <a:r>
              <a:rPr lang="tr-TR" b="1"/>
              <a:t>Emx2</a:t>
            </a:r>
          </a:p>
          <a:p>
            <a:r>
              <a:rPr lang="tr-TR" b="1"/>
              <a:t>Lhx1</a:t>
            </a:r>
          </a:p>
          <a:p>
            <a:r>
              <a:rPr lang="tr-TR" b="1"/>
              <a:t>LIM1</a:t>
            </a:r>
          </a:p>
        </p:txBody>
      </p:sp>
      <p:sp>
        <p:nvSpPr>
          <p:cNvPr id="12300" name="AutoShape 12"/>
          <p:cNvSpPr>
            <a:spLocks noChangeArrowheads="1"/>
          </p:cNvSpPr>
          <p:nvPr/>
        </p:nvSpPr>
        <p:spPr bwMode="auto">
          <a:xfrm rot="9339095">
            <a:off x="4859338" y="1052513"/>
            <a:ext cx="1223962" cy="485775"/>
          </a:xfrm>
          <a:prstGeom prst="rightArrow">
            <a:avLst>
              <a:gd name="adj1" fmla="val 50000"/>
              <a:gd name="adj2" fmla="val 62990"/>
            </a:avLst>
          </a:prstGeom>
          <a:solidFill>
            <a:srgbClr val="CBCB1F"/>
          </a:solidFill>
          <a:ln w="9525">
            <a:solidFill>
              <a:schemeClr val="tx1"/>
            </a:solidFill>
            <a:miter lim="800000"/>
            <a:headEnd/>
            <a:tailEnd/>
          </a:ln>
        </p:spPr>
        <p:txBody>
          <a:bodyPr wrap="none" anchor="ctr"/>
          <a:lstStyle/>
          <a:p>
            <a:endParaRPr lang="tr-TR"/>
          </a:p>
        </p:txBody>
      </p:sp>
      <p:sp>
        <p:nvSpPr>
          <p:cNvPr id="12301" name="Line 13"/>
          <p:cNvSpPr>
            <a:spLocks noChangeShapeType="1"/>
          </p:cNvSpPr>
          <p:nvPr/>
        </p:nvSpPr>
        <p:spPr bwMode="auto">
          <a:xfrm flipH="1">
            <a:off x="3563938" y="3068638"/>
            <a:ext cx="1944687" cy="288925"/>
          </a:xfrm>
          <a:prstGeom prst="line">
            <a:avLst/>
          </a:prstGeom>
          <a:noFill/>
          <a:ln w="9525">
            <a:solidFill>
              <a:schemeClr val="tx1"/>
            </a:solidFill>
            <a:round/>
            <a:headEnd/>
            <a:tailEnd type="triangle" w="med" len="med"/>
          </a:ln>
        </p:spPr>
        <p:txBody>
          <a:bodyPr/>
          <a:lstStyle/>
          <a:p>
            <a:endParaRPr lang="tr-TR"/>
          </a:p>
        </p:txBody>
      </p:sp>
      <p:sp>
        <p:nvSpPr>
          <p:cNvPr id="12302" name="Arc 14"/>
          <p:cNvSpPr>
            <a:spLocks/>
          </p:cNvSpPr>
          <p:nvPr/>
        </p:nvSpPr>
        <p:spPr bwMode="auto">
          <a:xfrm flipV="1">
            <a:off x="3708400" y="1844675"/>
            <a:ext cx="3455988" cy="18716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tr-TR"/>
          </a:p>
        </p:txBody>
      </p:sp>
      <p:sp>
        <p:nvSpPr>
          <p:cNvPr id="12303" name="Oval 15"/>
          <p:cNvSpPr>
            <a:spLocks noChangeArrowheads="1"/>
          </p:cNvSpPr>
          <p:nvPr/>
        </p:nvSpPr>
        <p:spPr bwMode="auto">
          <a:xfrm>
            <a:off x="179388" y="0"/>
            <a:ext cx="3529012" cy="1196975"/>
          </a:xfrm>
          <a:prstGeom prst="ellipse">
            <a:avLst/>
          </a:prstGeom>
          <a:solidFill>
            <a:schemeClr val="accent2">
              <a:lumMod val="60000"/>
              <a:lumOff val="40000"/>
            </a:schemeClr>
          </a:solidFill>
          <a:ln w="9525">
            <a:solidFill>
              <a:schemeClr val="tx1"/>
            </a:solidFill>
            <a:round/>
            <a:headEnd/>
            <a:tailEnd/>
          </a:ln>
        </p:spPr>
        <p:txBody>
          <a:bodyPr wrap="none" anchor="ctr"/>
          <a:lstStyle/>
          <a:p>
            <a:pPr algn="ctr"/>
            <a:r>
              <a:rPr lang="tr-TR" sz="3200" b="1"/>
              <a:t>İki cinste de</a:t>
            </a:r>
          </a:p>
          <a:p>
            <a:pPr algn="ctr"/>
            <a:r>
              <a:rPr lang="tr-TR" sz="3200" b="1"/>
              <a:t>ortak</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762000" y="333375"/>
            <a:ext cx="7620000" cy="1366838"/>
          </a:xfrm>
          <a:prstGeom prst="rect">
            <a:avLst/>
          </a:prstGeom>
          <a:noFill/>
          <a:ln w="9525">
            <a:noFill/>
            <a:miter lim="800000"/>
            <a:headEnd/>
            <a:tailEnd/>
          </a:ln>
          <a:effectLst/>
        </p:spPr>
        <p:txBody>
          <a:bodyPr anchor="ctr"/>
          <a:lstStyle/>
          <a:p>
            <a:pPr marL="342900" indent="-342900" algn="ctr">
              <a:spcBef>
                <a:spcPct val="20000"/>
              </a:spcBef>
              <a:buClr>
                <a:schemeClr val="hlink"/>
              </a:buClr>
              <a:buSzPct val="75000"/>
              <a:buFont typeface="Wingdings" pitchFamily="2" charset="2"/>
              <a:buNone/>
              <a:defRPr/>
            </a:pPr>
            <a:r>
              <a:rPr lang="tr-TR" sz="4000">
                <a:solidFill>
                  <a:schemeClr val="accent2"/>
                </a:solidFill>
                <a:effectLst>
                  <a:outerShdw blurRad="38100" dist="38100" dir="2700000" algn="tl">
                    <a:srgbClr val="FFFFFF"/>
                  </a:outerShdw>
                </a:effectLst>
              </a:rPr>
              <a:t>46, XY Genotipde</a:t>
            </a:r>
          </a:p>
        </p:txBody>
      </p:sp>
      <p:sp>
        <p:nvSpPr>
          <p:cNvPr id="91139" name="Rectangle 3"/>
          <p:cNvSpPr>
            <a:spLocks noChangeArrowheads="1"/>
          </p:cNvSpPr>
          <p:nvPr/>
        </p:nvSpPr>
        <p:spPr bwMode="auto">
          <a:xfrm>
            <a:off x="2700338" y="1844675"/>
            <a:ext cx="4392612" cy="647700"/>
          </a:xfrm>
          <a:prstGeom prst="rect">
            <a:avLst/>
          </a:prstGeom>
          <a:noFill/>
          <a:ln w="9525">
            <a:noFill/>
            <a:miter lim="800000"/>
            <a:headEnd/>
            <a:tailEnd/>
          </a:ln>
          <a:effectLst/>
        </p:spPr>
        <p:txBody>
          <a:bodyPr/>
          <a:lstStyle/>
          <a:p>
            <a:pPr marL="342900" indent="-342900">
              <a:spcBef>
                <a:spcPct val="20000"/>
              </a:spcBef>
              <a:buClr>
                <a:schemeClr val="hlink"/>
              </a:buClr>
              <a:buSzPct val="75000"/>
              <a:buFont typeface="Wingdings" pitchFamily="2" charset="2"/>
              <a:buNone/>
              <a:defRPr/>
            </a:pPr>
            <a:r>
              <a:rPr lang="tr-TR" sz="3200">
                <a:effectLst>
                  <a:outerShdw blurRad="38100" dist="38100" dir="2700000" algn="tl">
                    <a:srgbClr val="010199"/>
                  </a:outerShdw>
                </a:effectLst>
              </a:rPr>
              <a:t>SRY  </a:t>
            </a:r>
            <a:r>
              <a:rPr lang="tr-TR" sz="3200">
                <a:effectLst>
                  <a:outerShdw blurRad="38100" dist="38100" dir="2700000" algn="tl">
                    <a:srgbClr val="010199"/>
                  </a:outerShdw>
                </a:effectLst>
                <a:latin typeface="Symbol" pitchFamily="18" charset="2"/>
              </a:rPr>
              <a:t>®</a:t>
            </a:r>
            <a:r>
              <a:rPr lang="tr-TR" sz="3200">
                <a:effectLst>
                  <a:outerShdw blurRad="38100" dist="38100" dir="2700000" algn="tl">
                    <a:srgbClr val="010199"/>
                  </a:outerShdw>
                </a:effectLst>
              </a:rPr>
              <a:t> var (Yp11.3)</a:t>
            </a:r>
          </a:p>
        </p:txBody>
      </p:sp>
      <p:sp>
        <p:nvSpPr>
          <p:cNvPr id="91140" name="Rectangle 4"/>
          <p:cNvSpPr>
            <a:spLocks noChangeArrowheads="1"/>
          </p:cNvSpPr>
          <p:nvPr/>
        </p:nvSpPr>
        <p:spPr bwMode="auto">
          <a:xfrm>
            <a:off x="1752600" y="2743200"/>
            <a:ext cx="1905000" cy="914400"/>
          </a:xfrm>
          <a:prstGeom prst="rect">
            <a:avLst/>
          </a:prstGeom>
          <a:noFill/>
          <a:ln w="9525">
            <a:noFill/>
            <a:miter lim="800000"/>
            <a:headEnd/>
            <a:tailEnd/>
          </a:ln>
          <a:effectLst/>
        </p:spPr>
        <p:txBody>
          <a:bodyPr/>
          <a:lstStyle/>
          <a:p>
            <a:pPr marL="342900" indent="-342900">
              <a:spcBef>
                <a:spcPct val="20000"/>
              </a:spcBef>
              <a:buClr>
                <a:schemeClr val="hlink"/>
              </a:buClr>
              <a:buSzPct val="75000"/>
              <a:buFont typeface="Wingdings" pitchFamily="2" charset="2"/>
              <a:buNone/>
              <a:defRPr/>
            </a:pPr>
            <a:r>
              <a:rPr lang="tr-TR" sz="3200" dirty="0">
                <a:effectLst>
                  <a:outerShdw blurRad="38100" dist="38100" dir="2700000" algn="tl">
                    <a:srgbClr val="010199"/>
                  </a:outerShdw>
                </a:effectLst>
              </a:rPr>
              <a:t>DAX-1</a:t>
            </a:r>
          </a:p>
        </p:txBody>
      </p:sp>
      <p:sp>
        <p:nvSpPr>
          <p:cNvPr id="91141" name="Rectangle 5"/>
          <p:cNvSpPr>
            <a:spLocks noChangeArrowheads="1"/>
          </p:cNvSpPr>
          <p:nvPr/>
        </p:nvSpPr>
        <p:spPr bwMode="auto">
          <a:xfrm>
            <a:off x="3059113" y="5229225"/>
            <a:ext cx="3024187" cy="1008063"/>
          </a:xfrm>
          <a:prstGeom prst="rect">
            <a:avLst/>
          </a:prstGeom>
          <a:noFill/>
          <a:ln w="9525">
            <a:noFill/>
            <a:miter lim="800000"/>
            <a:headEnd/>
            <a:tailEnd/>
          </a:ln>
          <a:effectLst/>
        </p:spPr>
        <p:txBody>
          <a:bodyPr/>
          <a:lstStyle/>
          <a:p>
            <a:pPr algn="ctr">
              <a:spcBef>
                <a:spcPct val="20000"/>
              </a:spcBef>
              <a:buClr>
                <a:schemeClr val="hlink"/>
              </a:buClr>
              <a:buSzPct val="75000"/>
              <a:buFont typeface="Wingdings" pitchFamily="2" charset="2"/>
              <a:buNone/>
              <a:defRPr/>
            </a:pPr>
            <a:r>
              <a:rPr lang="tr-TR" sz="3200">
                <a:solidFill>
                  <a:srgbClr val="990033"/>
                </a:solidFill>
                <a:effectLst>
                  <a:outerShdw blurRad="38100" dist="38100" dir="2700000" algn="tl">
                    <a:srgbClr val="FFFFFF"/>
                  </a:outerShdw>
                </a:effectLst>
              </a:rPr>
              <a:t>Erkek genler aktive olur</a:t>
            </a:r>
          </a:p>
        </p:txBody>
      </p:sp>
      <p:sp>
        <p:nvSpPr>
          <p:cNvPr id="13318" name="AutoShape 6"/>
          <p:cNvSpPr>
            <a:spLocks/>
          </p:cNvSpPr>
          <p:nvPr/>
        </p:nvSpPr>
        <p:spPr bwMode="auto">
          <a:xfrm>
            <a:off x="3492500" y="2852738"/>
            <a:ext cx="431800" cy="1008062"/>
          </a:xfrm>
          <a:prstGeom prst="rightBrace">
            <a:avLst>
              <a:gd name="adj1" fmla="val 19455"/>
              <a:gd name="adj2" fmla="val 50000"/>
            </a:avLst>
          </a:prstGeom>
          <a:noFill/>
          <a:ln w="76200">
            <a:solidFill>
              <a:srgbClr val="FF0000"/>
            </a:solidFill>
            <a:round/>
            <a:headEnd/>
            <a:tailEnd/>
          </a:ln>
        </p:spPr>
        <p:txBody>
          <a:bodyPr wrap="none" anchor="ctr"/>
          <a:lstStyle/>
          <a:p>
            <a:endParaRPr lang="tr-TR"/>
          </a:p>
        </p:txBody>
      </p:sp>
      <p:sp>
        <p:nvSpPr>
          <p:cNvPr id="13319" name="Line 7"/>
          <p:cNvSpPr>
            <a:spLocks noChangeShapeType="1"/>
          </p:cNvSpPr>
          <p:nvPr/>
        </p:nvSpPr>
        <p:spPr bwMode="auto">
          <a:xfrm>
            <a:off x="4572000" y="4292600"/>
            <a:ext cx="0" cy="865188"/>
          </a:xfrm>
          <a:prstGeom prst="line">
            <a:avLst/>
          </a:prstGeom>
          <a:noFill/>
          <a:ln w="76200">
            <a:solidFill>
              <a:srgbClr val="FF0000"/>
            </a:solidFill>
            <a:round/>
            <a:headEnd/>
            <a:tailEnd type="triangle" w="med" len="med"/>
          </a:ln>
        </p:spPr>
        <p:txBody>
          <a:bodyPr/>
          <a:lstStyle/>
          <a:p>
            <a:endParaRPr lang="tr-TR"/>
          </a:p>
        </p:txBody>
      </p:sp>
      <p:sp>
        <p:nvSpPr>
          <p:cNvPr id="13320" name="Text Box 8"/>
          <p:cNvSpPr txBox="1">
            <a:spLocks noChangeArrowheads="1"/>
          </p:cNvSpPr>
          <p:nvPr/>
        </p:nvSpPr>
        <p:spPr bwMode="auto">
          <a:xfrm>
            <a:off x="4192588" y="3300413"/>
            <a:ext cx="976312" cy="366712"/>
          </a:xfrm>
          <a:prstGeom prst="rect">
            <a:avLst/>
          </a:prstGeom>
          <a:noFill/>
          <a:ln w="9525">
            <a:noFill/>
            <a:miter lim="800000"/>
            <a:headEnd/>
            <a:tailEnd/>
          </a:ln>
        </p:spPr>
        <p:txBody>
          <a:bodyPr wrap="none">
            <a:spAutoFit/>
          </a:bodyPr>
          <a:lstStyle/>
          <a:p>
            <a:r>
              <a:rPr lang="tr-TR">
                <a:latin typeface="Tahoma" pitchFamily="34" charset="0"/>
              </a:rPr>
              <a:t>Tek doz</a:t>
            </a:r>
          </a:p>
        </p:txBody>
      </p:sp>
      <p:sp>
        <p:nvSpPr>
          <p:cNvPr id="91145" name="AutoShape 9"/>
          <p:cNvSpPr>
            <a:spLocks noChangeArrowheads="1"/>
          </p:cNvSpPr>
          <p:nvPr/>
        </p:nvSpPr>
        <p:spPr bwMode="auto">
          <a:xfrm>
            <a:off x="4032250" y="2500306"/>
            <a:ext cx="5111750" cy="1584325"/>
          </a:xfrm>
          <a:prstGeom prst="verticalScroll">
            <a:avLst>
              <a:gd name="adj" fmla="val 12500"/>
            </a:avLst>
          </a:prstGeom>
          <a:solidFill>
            <a:schemeClr val="tx2"/>
          </a:solidFill>
          <a:ln w="9525">
            <a:solidFill>
              <a:schemeClr val="tx1"/>
            </a:solidFill>
            <a:round/>
            <a:headEnd/>
            <a:tailEnd/>
          </a:ln>
        </p:spPr>
        <p:txBody>
          <a:bodyPr wrap="none" anchor="ctr"/>
          <a:lstStyle/>
          <a:p>
            <a:pPr algn="ctr"/>
            <a:r>
              <a:rPr lang="tr-TR" dirty="0">
                <a:solidFill>
                  <a:schemeClr val="bg1"/>
                </a:solidFill>
              </a:rPr>
              <a:t>Y kromozomu 1959</a:t>
            </a:r>
          </a:p>
          <a:p>
            <a:pPr algn="ctr"/>
            <a:r>
              <a:rPr lang="tr-TR" dirty="0">
                <a:solidFill>
                  <a:schemeClr val="bg1"/>
                </a:solidFill>
                <a:latin typeface="Tahoma" pitchFamily="34" charset="0"/>
              </a:rPr>
              <a:t>SRY </a:t>
            </a:r>
            <a:r>
              <a:rPr lang="tr-TR" dirty="0">
                <a:solidFill>
                  <a:schemeClr val="bg1"/>
                </a:solidFill>
              </a:rPr>
              <a:t>1990 yılından beri</a:t>
            </a:r>
          </a:p>
          <a:p>
            <a:pPr algn="ctr"/>
            <a:r>
              <a:rPr lang="tr-TR" dirty="0">
                <a:solidFill>
                  <a:schemeClr val="bg1"/>
                </a:solidFill>
              </a:rPr>
              <a:t> cinsiyet belirlemedeki </a:t>
            </a:r>
            <a:r>
              <a:rPr lang="tr-TR" dirty="0" smtClean="0">
                <a:solidFill>
                  <a:schemeClr val="bg1"/>
                </a:solidFill>
              </a:rPr>
              <a:t>rolü </a:t>
            </a:r>
            <a:r>
              <a:rPr lang="tr-TR" dirty="0">
                <a:solidFill>
                  <a:schemeClr val="bg1"/>
                </a:solidFill>
              </a:rPr>
              <a:t>iyi biliniyor</a:t>
            </a:r>
          </a:p>
          <a:p>
            <a:pPr algn="ctr"/>
            <a:r>
              <a:rPr lang="tr-TR" dirty="0">
                <a:solidFill>
                  <a:schemeClr val="bg1"/>
                </a:solidFill>
              </a:rPr>
              <a:t>SRY etki mekanizması hala iyi bilinmiyor</a:t>
            </a:r>
          </a:p>
        </p:txBody>
      </p:sp>
      <p:sp>
        <p:nvSpPr>
          <p:cNvPr id="91146" name="AutoShape 10"/>
          <p:cNvSpPr>
            <a:spLocks noChangeArrowheads="1"/>
          </p:cNvSpPr>
          <p:nvPr/>
        </p:nvSpPr>
        <p:spPr bwMode="auto">
          <a:xfrm>
            <a:off x="250825" y="4221163"/>
            <a:ext cx="3459163" cy="1152525"/>
          </a:xfrm>
          <a:prstGeom prst="verticalScroll">
            <a:avLst>
              <a:gd name="adj" fmla="val 12500"/>
            </a:avLst>
          </a:prstGeom>
          <a:solidFill>
            <a:schemeClr val="tx2"/>
          </a:solidFill>
          <a:ln w="9525">
            <a:solidFill>
              <a:schemeClr val="tx1"/>
            </a:solidFill>
            <a:round/>
            <a:headEnd/>
            <a:tailEnd/>
          </a:ln>
        </p:spPr>
        <p:txBody>
          <a:bodyPr wrap="none" anchor="ctr"/>
          <a:lstStyle/>
          <a:p>
            <a:pPr algn="ctr"/>
            <a:r>
              <a:rPr lang="tr-TR">
                <a:solidFill>
                  <a:schemeClr val="bg1"/>
                </a:solidFill>
              </a:rPr>
              <a:t>DAX-1 </a:t>
            </a:r>
          </a:p>
          <a:p>
            <a:pPr algn="ctr"/>
            <a:r>
              <a:rPr lang="tr-TR">
                <a:solidFill>
                  <a:schemeClr val="bg1"/>
                </a:solidFill>
              </a:rPr>
              <a:t>Doz bağımlı</a:t>
            </a:r>
          </a:p>
          <a:p>
            <a:pPr algn="ctr"/>
            <a:r>
              <a:rPr lang="tr-TR">
                <a:solidFill>
                  <a:schemeClr val="bg1"/>
                </a:solidFill>
              </a:rPr>
              <a:t>Her iki gonad içinde gerekli</a:t>
            </a:r>
          </a:p>
        </p:txBody>
      </p:sp>
      <p:sp>
        <p:nvSpPr>
          <p:cNvPr id="11" name="Rectangle 16"/>
          <p:cNvSpPr>
            <a:spLocks noChangeArrowheads="1"/>
          </p:cNvSpPr>
          <p:nvPr/>
        </p:nvSpPr>
        <p:spPr bwMode="auto">
          <a:xfrm>
            <a:off x="6000760" y="4071942"/>
            <a:ext cx="1928826" cy="2786058"/>
          </a:xfrm>
          <a:prstGeom prst="rect">
            <a:avLst/>
          </a:prstGeom>
          <a:solidFill>
            <a:schemeClr val="tx2"/>
          </a:solidFill>
          <a:ln w="9525">
            <a:noFill/>
            <a:miter lim="800000"/>
            <a:headEnd/>
            <a:tailEnd/>
          </a:ln>
          <a:effectLst/>
        </p:spPr>
        <p:txBody>
          <a:bodyPr/>
          <a:lstStyle/>
          <a:p>
            <a:pPr>
              <a:buClr>
                <a:srgbClr val="CC0000"/>
              </a:buClr>
              <a:buSzPct val="75000"/>
              <a:buFont typeface="Wingdings" pitchFamily="2" charset="2"/>
              <a:buNone/>
            </a:pPr>
            <a:r>
              <a:rPr lang="tr-TR" sz="1100" b="1" i="0" dirty="0">
                <a:solidFill>
                  <a:srgbClr val="FFFF00"/>
                </a:solidFill>
                <a:latin typeface="Tahoma" pitchFamily="34" charset="0"/>
              </a:rPr>
              <a:t>SRY</a:t>
            </a:r>
          </a:p>
          <a:p>
            <a:pPr>
              <a:buClr>
                <a:srgbClr val="CC0000"/>
              </a:buClr>
              <a:buSzPct val="75000"/>
              <a:buFont typeface="Wingdings" pitchFamily="2" charset="2"/>
              <a:buNone/>
            </a:pPr>
            <a:r>
              <a:rPr lang="tr-TR" sz="1100" b="1" i="0" dirty="0">
                <a:solidFill>
                  <a:srgbClr val="FFFF00"/>
                </a:solidFill>
                <a:latin typeface="Tahoma" pitchFamily="34" charset="0"/>
              </a:rPr>
              <a:t>SOX9</a:t>
            </a:r>
          </a:p>
          <a:p>
            <a:pPr>
              <a:buClr>
                <a:srgbClr val="CC0000"/>
              </a:buClr>
              <a:buSzPct val="75000"/>
              <a:buFont typeface="Wingdings" pitchFamily="2" charset="2"/>
              <a:buNone/>
            </a:pPr>
            <a:r>
              <a:rPr lang="tr-TR" sz="1100" b="1" i="0" dirty="0">
                <a:solidFill>
                  <a:schemeClr val="bg1"/>
                </a:solidFill>
                <a:latin typeface="Tahoma" pitchFamily="34" charset="0"/>
              </a:rPr>
              <a:t>SF-1</a:t>
            </a:r>
          </a:p>
          <a:p>
            <a:pPr>
              <a:buClr>
                <a:srgbClr val="CC0000"/>
              </a:buClr>
              <a:buSzPct val="75000"/>
              <a:buFont typeface="Wingdings" pitchFamily="2" charset="2"/>
              <a:buNone/>
            </a:pPr>
            <a:r>
              <a:rPr lang="tr-TR" sz="1100" b="1" i="0" dirty="0">
                <a:solidFill>
                  <a:schemeClr val="bg1"/>
                </a:solidFill>
                <a:latin typeface="Tahoma" pitchFamily="34" charset="0"/>
              </a:rPr>
              <a:t>WNT4</a:t>
            </a:r>
          </a:p>
          <a:p>
            <a:pPr>
              <a:buClr>
                <a:srgbClr val="CC0000"/>
              </a:buClr>
              <a:buSzPct val="75000"/>
              <a:buFont typeface="Wingdings" pitchFamily="2" charset="2"/>
              <a:buNone/>
            </a:pPr>
            <a:r>
              <a:rPr lang="tr-TR" sz="1100" b="1" i="0" dirty="0">
                <a:solidFill>
                  <a:schemeClr val="bg1"/>
                </a:solidFill>
                <a:latin typeface="Tahoma" pitchFamily="34" charset="0"/>
              </a:rPr>
              <a:t>DAX1</a:t>
            </a:r>
          </a:p>
          <a:p>
            <a:pPr>
              <a:buClr>
                <a:srgbClr val="CC0000"/>
              </a:buClr>
              <a:buSzPct val="75000"/>
              <a:buFont typeface="Wingdings" pitchFamily="2" charset="2"/>
              <a:buNone/>
            </a:pPr>
            <a:r>
              <a:rPr lang="tr-TR" sz="1100" b="1" i="0" dirty="0">
                <a:solidFill>
                  <a:schemeClr val="bg1"/>
                </a:solidFill>
                <a:latin typeface="Tahoma" pitchFamily="34" charset="0"/>
              </a:rPr>
              <a:t>M33</a:t>
            </a:r>
          </a:p>
          <a:p>
            <a:pPr>
              <a:buClr>
                <a:srgbClr val="CC0000"/>
              </a:buClr>
              <a:buSzPct val="75000"/>
              <a:buFont typeface="Wingdings" pitchFamily="2" charset="2"/>
              <a:buNone/>
            </a:pPr>
            <a:r>
              <a:rPr lang="tr-TR" sz="1100" b="1" i="0" dirty="0">
                <a:solidFill>
                  <a:schemeClr val="bg1"/>
                </a:solidFill>
                <a:latin typeface="Tahoma" pitchFamily="34" charset="0"/>
              </a:rPr>
              <a:t>DHH</a:t>
            </a:r>
          </a:p>
          <a:p>
            <a:pPr>
              <a:buClr>
                <a:srgbClr val="CC0000"/>
              </a:buClr>
              <a:buSzPct val="75000"/>
              <a:buFont typeface="Wingdings" pitchFamily="2" charset="2"/>
              <a:buNone/>
            </a:pPr>
            <a:r>
              <a:rPr lang="tr-TR" sz="1100" b="1" i="0" dirty="0">
                <a:solidFill>
                  <a:schemeClr val="bg1"/>
                </a:solidFill>
                <a:latin typeface="Tahoma" pitchFamily="34" charset="0"/>
              </a:rPr>
              <a:t>GATA4</a:t>
            </a:r>
          </a:p>
          <a:p>
            <a:pPr>
              <a:buClr>
                <a:srgbClr val="CC0000"/>
              </a:buClr>
              <a:buSzPct val="75000"/>
              <a:buFont typeface="Wingdings" pitchFamily="2" charset="2"/>
              <a:buNone/>
            </a:pPr>
            <a:r>
              <a:rPr lang="tr-TR" sz="1100" b="1" i="0" dirty="0">
                <a:solidFill>
                  <a:schemeClr val="bg1"/>
                </a:solidFill>
                <a:latin typeface="Tahoma" pitchFamily="34" charset="0"/>
              </a:rPr>
              <a:t>FGF9</a:t>
            </a:r>
          </a:p>
          <a:p>
            <a:pPr>
              <a:buClr>
                <a:srgbClr val="CC0000"/>
              </a:buClr>
              <a:buSzPct val="75000"/>
              <a:buFont typeface="Wingdings" pitchFamily="2" charset="2"/>
              <a:buNone/>
            </a:pPr>
            <a:r>
              <a:rPr lang="tr-TR" sz="1100" b="1" i="0" dirty="0">
                <a:solidFill>
                  <a:schemeClr val="bg1"/>
                </a:solidFill>
                <a:latin typeface="Tahoma" pitchFamily="34" charset="0"/>
              </a:rPr>
              <a:t>DMRT1/2</a:t>
            </a:r>
          </a:p>
          <a:p>
            <a:pPr>
              <a:buClr>
                <a:srgbClr val="CC0000"/>
              </a:buClr>
              <a:buSzPct val="75000"/>
              <a:buFont typeface="Wingdings" pitchFamily="2" charset="2"/>
              <a:buNone/>
            </a:pPr>
            <a:r>
              <a:rPr lang="tr-TR" sz="1100" b="1" i="0" dirty="0">
                <a:solidFill>
                  <a:schemeClr val="bg1"/>
                </a:solidFill>
                <a:latin typeface="Tahoma" pitchFamily="34" charset="0"/>
              </a:rPr>
              <a:t>ATRX</a:t>
            </a:r>
          </a:p>
          <a:p>
            <a:pPr>
              <a:buClr>
                <a:srgbClr val="CC0000"/>
              </a:buClr>
              <a:buSzPct val="75000"/>
              <a:buFont typeface="Wingdings" pitchFamily="2" charset="2"/>
              <a:buNone/>
            </a:pPr>
            <a:r>
              <a:rPr lang="tr-TR" sz="1100" b="1" i="0" dirty="0">
                <a:solidFill>
                  <a:schemeClr val="bg1"/>
                </a:solidFill>
                <a:latin typeface="Tahoma" pitchFamily="34" charset="0"/>
              </a:rPr>
              <a:t>ARX</a:t>
            </a:r>
          </a:p>
          <a:p>
            <a:pPr>
              <a:buClr>
                <a:srgbClr val="CC0000"/>
              </a:buClr>
              <a:buSzPct val="75000"/>
              <a:buFont typeface="Wingdings" pitchFamily="2" charset="2"/>
              <a:buNone/>
            </a:pPr>
            <a:r>
              <a:rPr lang="tr-TR" sz="1100" b="1" i="0" dirty="0">
                <a:solidFill>
                  <a:schemeClr val="bg1"/>
                </a:solidFill>
                <a:latin typeface="Tahoma" pitchFamily="34" charset="0"/>
              </a:rPr>
              <a:t>SOX8</a:t>
            </a:r>
          </a:p>
          <a:p>
            <a:pPr>
              <a:buClr>
                <a:srgbClr val="CC0000"/>
              </a:buClr>
              <a:buSzPct val="75000"/>
              <a:buFont typeface="Wingdings" pitchFamily="2" charset="2"/>
              <a:buNone/>
            </a:pPr>
            <a:r>
              <a:rPr lang="tr-TR" sz="1100" b="1" i="0" dirty="0">
                <a:solidFill>
                  <a:schemeClr val="bg1"/>
                </a:solidFill>
                <a:latin typeface="Tahoma" pitchFamily="34" charset="0"/>
              </a:rPr>
              <a:t>FATE</a:t>
            </a:r>
          </a:p>
          <a:p>
            <a:pPr>
              <a:buClr>
                <a:srgbClr val="CC0000"/>
              </a:buClr>
              <a:buSzPct val="75000"/>
              <a:buFont typeface="Wingdings" pitchFamily="2" charset="2"/>
              <a:buNone/>
            </a:pPr>
            <a:r>
              <a:rPr lang="tr-TR" sz="1100" b="1" i="0" dirty="0" err="1">
                <a:solidFill>
                  <a:schemeClr val="bg1"/>
                </a:solidFill>
                <a:latin typeface="Tahoma" pitchFamily="34" charset="0"/>
              </a:rPr>
              <a:t>Vanin</a:t>
            </a:r>
            <a:r>
              <a:rPr lang="tr-TR" sz="1100" b="1" i="0" dirty="0">
                <a:solidFill>
                  <a:schemeClr val="bg1"/>
                </a:solidFill>
                <a:latin typeface="Tahoma" pitchFamily="34" charset="0"/>
              </a:rPr>
              <a:t>-1</a:t>
            </a:r>
          </a:p>
          <a:p>
            <a:pPr>
              <a:buClr>
                <a:srgbClr val="CC0000"/>
              </a:buClr>
              <a:buSzPct val="75000"/>
              <a:buFont typeface="Wingdings" pitchFamily="2" charset="2"/>
              <a:buNone/>
            </a:pPr>
            <a:r>
              <a:rPr lang="tr-TR" sz="1100" b="1" i="0" dirty="0" err="1">
                <a:solidFill>
                  <a:schemeClr val="bg1"/>
                </a:solidFill>
                <a:latin typeface="Tahoma" pitchFamily="34" charset="0"/>
              </a:rPr>
              <a:t>Tescalcin</a:t>
            </a:r>
            <a:endParaRPr lang="tr-TR" sz="1100" b="1" i="0" dirty="0">
              <a:solidFill>
                <a:schemeClr val="bg1"/>
              </a:solidFill>
              <a:latin typeface="Tahoma" pitchFamily="34" charset="0"/>
            </a:endParaRPr>
          </a:p>
        </p:txBody>
      </p:sp>
      <p:sp>
        <p:nvSpPr>
          <p:cNvPr id="12" name="Line 7"/>
          <p:cNvSpPr>
            <a:spLocks noChangeShapeType="1"/>
          </p:cNvSpPr>
          <p:nvPr/>
        </p:nvSpPr>
        <p:spPr bwMode="auto">
          <a:xfrm>
            <a:off x="5286380" y="5786454"/>
            <a:ext cx="785818" cy="45719"/>
          </a:xfrm>
          <a:prstGeom prst="line">
            <a:avLst/>
          </a:prstGeom>
          <a:noFill/>
          <a:ln w="76200">
            <a:solidFill>
              <a:srgbClr val="FF0000"/>
            </a:solidFill>
            <a:round/>
            <a:headEnd/>
            <a:tailEnd type="triangle" w="med" len="med"/>
          </a:ln>
        </p:spPr>
        <p:txBody>
          <a:bodyPr/>
          <a:lstStyle/>
          <a:p>
            <a:endParaRPr lang="tr-T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887663" y="5283200"/>
            <a:ext cx="1012825" cy="304800"/>
          </a:xfrm>
          <a:prstGeom prst="rect">
            <a:avLst/>
          </a:prstGeom>
          <a:noFill/>
          <a:ln w="12700">
            <a:noFill/>
            <a:miter lim="800000"/>
            <a:headEnd type="none" w="sm" len="sm"/>
            <a:tailEnd type="none" w="sm" len="sm"/>
          </a:ln>
        </p:spPr>
        <p:txBody>
          <a:bodyPr wrap="none">
            <a:spAutoFit/>
          </a:bodyPr>
          <a:lstStyle/>
          <a:p>
            <a:pPr eaLnBrk="0" hangingPunct="0"/>
            <a:r>
              <a:rPr lang="tr-TR" sz="1400" b="1"/>
              <a:t>KLİTORİS</a:t>
            </a:r>
            <a:endParaRPr lang="en-US" sz="1400" b="1"/>
          </a:p>
        </p:txBody>
      </p:sp>
      <p:sp>
        <p:nvSpPr>
          <p:cNvPr id="15363" name="Text Box 3"/>
          <p:cNvSpPr txBox="1">
            <a:spLocks noChangeArrowheads="1"/>
          </p:cNvSpPr>
          <p:nvPr/>
        </p:nvSpPr>
        <p:spPr bwMode="auto">
          <a:xfrm>
            <a:off x="2843213" y="5602288"/>
            <a:ext cx="982662" cy="304800"/>
          </a:xfrm>
          <a:prstGeom prst="rect">
            <a:avLst/>
          </a:prstGeom>
          <a:noFill/>
          <a:ln w="12700">
            <a:noFill/>
            <a:miter lim="800000"/>
            <a:headEnd type="none" w="sm" len="sm"/>
            <a:tailEnd type="none" w="sm" len="sm"/>
          </a:ln>
        </p:spPr>
        <p:txBody>
          <a:bodyPr wrap="none">
            <a:spAutoFit/>
          </a:bodyPr>
          <a:lstStyle/>
          <a:p>
            <a:pPr eaLnBrk="0" hangingPunct="0"/>
            <a:r>
              <a:rPr lang="tr-TR" sz="1400" b="1"/>
              <a:t>L. MİNOR</a:t>
            </a:r>
            <a:endParaRPr lang="en-US" sz="1400" b="1"/>
          </a:p>
        </p:txBody>
      </p:sp>
      <p:sp>
        <p:nvSpPr>
          <p:cNvPr id="15364" name="Text Box 4"/>
          <p:cNvSpPr txBox="1">
            <a:spLocks noChangeArrowheads="1"/>
          </p:cNvSpPr>
          <p:nvPr/>
        </p:nvSpPr>
        <p:spPr bwMode="auto">
          <a:xfrm>
            <a:off x="2825750" y="6176963"/>
            <a:ext cx="1031875" cy="304800"/>
          </a:xfrm>
          <a:prstGeom prst="rect">
            <a:avLst/>
          </a:prstGeom>
          <a:noFill/>
          <a:ln w="12700">
            <a:noFill/>
            <a:miter lim="800000"/>
            <a:headEnd type="none" w="sm" len="sm"/>
            <a:tailEnd type="none" w="sm" len="sm"/>
          </a:ln>
        </p:spPr>
        <p:txBody>
          <a:bodyPr wrap="none">
            <a:spAutoFit/>
          </a:bodyPr>
          <a:lstStyle/>
          <a:p>
            <a:pPr eaLnBrk="0" hangingPunct="0"/>
            <a:r>
              <a:rPr lang="tr-TR" sz="1400" b="1"/>
              <a:t>L. MAJOR</a:t>
            </a:r>
            <a:endParaRPr lang="en-US" sz="1400" b="1"/>
          </a:p>
        </p:txBody>
      </p:sp>
      <p:sp>
        <p:nvSpPr>
          <p:cNvPr id="15365" name="Text Box 5"/>
          <p:cNvSpPr txBox="1">
            <a:spLocks noChangeArrowheads="1"/>
          </p:cNvSpPr>
          <p:nvPr/>
        </p:nvSpPr>
        <p:spPr bwMode="auto">
          <a:xfrm>
            <a:off x="5416550" y="6343650"/>
            <a:ext cx="1082675" cy="304800"/>
          </a:xfrm>
          <a:prstGeom prst="rect">
            <a:avLst/>
          </a:prstGeom>
          <a:noFill/>
          <a:ln w="12700">
            <a:noFill/>
            <a:miter lim="800000"/>
            <a:headEnd type="none" w="sm" len="sm"/>
            <a:tailEnd type="none" w="sm" len="sm"/>
          </a:ln>
        </p:spPr>
        <p:txBody>
          <a:bodyPr wrap="none">
            <a:spAutoFit/>
          </a:bodyPr>
          <a:lstStyle/>
          <a:p>
            <a:pPr eaLnBrk="0" hangingPunct="0"/>
            <a:r>
              <a:rPr lang="tr-TR" sz="1400" b="1"/>
              <a:t>SKROTUM</a:t>
            </a:r>
            <a:endParaRPr lang="en-US" sz="1400" b="1"/>
          </a:p>
        </p:txBody>
      </p:sp>
      <p:sp>
        <p:nvSpPr>
          <p:cNvPr id="15366" name="Text Box 6"/>
          <p:cNvSpPr txBox="1">
            <a:spLocks noChangeArrowheads="1"/>
          </p:cNvSpPr>
          <p:nvPr/>
        </p:nvSpPr>
        <p:spPr bwMode="auto">
          <a:xfrm>
            <a:off x="5354638" y="5678488"/>
            <a:ext cx="827087" cy="517525"/>
          </a:xfrm>
          <a:prstGeom prst="rect">
            <a:avLst/>
          </a:prstGeom>
          <a:noFill/>
          <a:ln w="12700">
            <a:noFill/>
            <a:miter lim="800000"/>
            <a:headEnd type="none" w="sm" len="sm"/>
            <a:tailEnd type="none" w="sm" len="sm"/>
          </a:ln>
        </p:spPr>
        <p:txBody>
          <a:bodyPr wrap="none">
            <a:spAutoFit/>
          </a:bodyPr>
          <a:lstStyle/>
          <a:p>
            <a:pPr eaLnBrk="0" hangingPunct="0"/>
            <a:r>
              <a:rPr lang="tr-TR" sz="1400" b="1"/>
              <a:t>PENİL</a:t>
            </a:r>
          </a:p>
          <a:p>
            <a:pPr eaLnBrk="0" hangingPunct="0"/>
            <a:r>
              <a:rPr lang="tr-TR" sz="1400" b="1"/>
              <a:t>GÖVDE</a:t>
            </a:r>
            <a:endParaRPr lang="en-US" sz="1400" b="1"/>
          </a:p>
        </p:txBody>
      </p:sp>
      <p:sp>
        <p:nvSpPr>
          <p:cNvPr id="15367" name="Text Box 7"/>
          <p:cNvSpPr txBox="1">
            <a:spLocks noChangeArrowheads="1"/>
          </p:cNvSpPr>
          <p:nvPr/>
        </p:nvSpPr>
        <p:spPr bwMode="auto">
          <a:xfrm>
            <a:off x="5480050" y="5097463"/>
            <a:ext cx="855663" cy="517525"/>
          </a:xfrm>
          <a:prstGeom prst="rect">
            <a:avLst/>
          </a:prstGeom>
          <a:noFill/>
          <a:ln w="12700">
            <a:noFill/>
            <a:miter lim="800000"/>
            <a:headEnd type="none" w="sm" len="sm"/>
            <a:tailEnd type="none" w="sm" len="sm"/>
          </a:ln>
        </p:spPr>
        <p:txBody>
          <a:bodyPr wrap="none">
            <a:spAutoFit/>
          </a:bodyPr>
          <a:lstStyle/>
          <a:p>
            <a:pPr eaLnBrk="0" hangingPunct="0"/>
            <a:r>
              <a:rPr lang="tr-TR" sz="1400" b="1"/>
              <a:t>GLANS </a:t>
            </a:r>
          </a:p>
          <a:p>
            <a:pPr eaLnBrk="0" hangingPunct="0"/>
            <a:r>
              <a:rPr lang="tr-TR" sz="1400" b="1"/>
              <a:t>PENİS</a:t>
            </a:r>
            <a:endParaRPr lang="en-US" sz="1400" b="1"/>
          </a:p>
        </p:txBody>
      </p:sp>
      <p:sp>
        <p:nvSpPr>
          <p:cNvPr id="15368" name="Line 8"/>
          <p:cNvSpPr>
            <a:spLocks noChangeShapeType="1"/>
          </p:cNvSpPr>
          <p:nvPr/>
        </p:nvSpPr>
        <p:spPr bwMode="auto">
          <a:xfrm flipH="1">
            <a:off x="3894138" y="5683250"/>
            <a:ext cx="649287" cy="26988"/>
          </a:xfrm>
          <a:prstGeom prst="line">
            <a:avLst/>
          </a:prstGeom>
          <a:noFill/>
          <a:ln w="38100">
            <a:solidFill>
              <a:srgbClr val="66CCFF"/>
            </a:solidFill>
            <a:round/>
            <a:headEnd type="none" w="sm" len="sm"/>
            <a:tailEnd type="triangle" w="med" len="lg"/>
          </a:ln>
        </p:spPr>
        <p:txBody>
          <a:bodyPr/>
          <a:lstStyle/>
          <a:p>
            <a:endParaRPr lang="tr-TR"/>
          </a:p>
        </p:txBody>
      </p:sp>
      <p:sp>
        <p:nvSpPr>
          <p:cNvPr id="15369" name="Line 9"/>
          <p:cNvSpPr>
            <a:spLocks noChangeShapeType="1"/>
          </p:cNvSpPr>
          <p:nvPr/>
        </p:nvSpPr>
        <p:spPr bwMode="auto">
          <a:xfrm>
            <a:off x="4862513" y="5362575"/>
            <a:ext cx="638175" cy="0"/>
          </a:xfrm>
          <a:prstGeom prst="line">
            <a:avLst/>
          </a:prstGeom>
          <a:noFill/>
          <a:ln w="38100">
            <a:solidFill>
              <a:srgbClr val="66CCFF"/>
            </a:solidFill>
            <a:round/>
            <a:headEnd type="none" w="sm" len="sm"/>
            <a:tailEnd type="triangle" w="med" len="lg"/>
          </a:ln>
        </p:spPr>
        <p:txBody>
          <a:bodyPr/>
          <a:lstStyle/>
          <a:p>
            <a:endParaRPr lang="tr-TR"/>
          </a:p>
        </p:txBody>
      </p:sp>
      <p:sp>
        <p:nvSpPr>
          <p:cNvPr id="15370" name="Text Box 10"/>
          <p:cNvSpPr txBox="1">
            <a:spLocks noChangeArrowheads="1"/>
          </p:cNvSpPr>
          <p:nvPr/>
        </p:nvSpPr>
        <p:spPr bwMode="auto">
          <a:xfrm>
            <a:off x="4168775" y="5307013"/>
            <a:ext cx="1616075" cy="1006475"/>
          </a:xfrm>
          <a:prstGeom prst="rect">
            <a:avLst/>
          </a:prstGeom>
          <a:noFill/>
          <a:ln w="12700">
            <a:noFill/>
            <a:miter lim="800000"/>
            <a:headEnd type="none" w="sm" len="sm"/>
            <a:tailEnd type="none" w="sm" len="sm"/>
          </a:ln>
        </p:spPr>
        <p:txBody>
          <a:bodyPr>
            <a:spAutoFit/>
          </a:bodyPr>
          <a:lstStyle/>
          <a:p>
            <a:pPr eaLnBrk="0" hangingPunct="0"/>
            <a:r>
              <a:rPr lang="tr-TR" sz="6000">
                <a:solidFill>
                  <a:srgbClr val="FF0000"/>
                </a:solidFill>
                <a:latin typeface="Times New Roman" pitchFamily="18" charset="0"/>
              </a:rPr>
              <a:t>(  )</a:t>
            </a:r>
            <a:endParaRPr lang="en-US" sz="6000">
              <a:solidFill>
                <a:srgbClr val="FF0000"/>
              </a:solidFill>
              <a:latin typeface="Times New Roman" pitchFamily="18" charset="0"/>
            </a:endParaRPr>
          </a:p>
        </p:txBody>
      </p:sp>
      <p:sp>
        <p:nvSpPr>
          <p:cNvPr id="15371" name="Rectangle 11"/>
          <p:cNvSpPr>
            <a:spLocks noChangeArrowheads="1"/>
          </p:cNvSpPr>
          <p:nvPr/>
        </p:nvSpPr>
        <p:spPr bwMode="auto">
          <a:xfrm>
            <a:off x="4462463" y="5580063"/>
            <a:ext cx="566737" cy="457200"/>
          </a:xfrm>
          <a:prstGeom prst="rect">
            <a:avLst/>
          </a:prstGeom>
          <a:noFill/>
          <a:ln w="12700">
            <a:noFill/>
            <a:miter lim="800000"/>
            <a:headEnd type="none" w="sm" len="sm"/>
            <a:tailEnd type="none" w="sm" len="sm"/>
          </a:ln>
        </p:spPr>
        <p:txBody>
          <a:bodyPr>
            <a:spAutoFit/>
          </a:bodyPr>
          <a:lstStyle/>
          <a:p>
            <a:pPr eaLnBrk="0" hangingPunct="0"/>
            <a:r>
              <a:rPr lang="tr-TR" sz="2400">
                <a:solidFill>
                  <a:srgbClr val="FF0000"/>
                </a:solidFill>
              </a:rPr>
              <a:t>( )</a:t>
            </a:r>
            <a:endParaRPr lang="en-US" sz="2400">
              <a:solidFill>
                <a:srgbClr val="FF0000"/>
              </a:solidFill>
            </a:endParaRPr>
          </a:p>
        </p:txBody>
      </p:sp>
      <p:sp>
        <p:nvSpPr>
          <p:cNvPr id="15372" name="Oval 12"/>
          <p:cNvSpPr>
            <a:spLocks noChangeArrowheads="1"/>
          </p:cNvSpPr>
          <p:nvPr/>
        </p:nvSpPr>
        <p:spPr bwMode="auto">
          <a:xfrm>
            <a:off x="4668838" y="5319713"/>
            <a:ext cx="123825" cy="123825"/>
          </a:xfrm>
          <a:prstGeom prst="ellipse">
            <a:avLst/>
          </a:prstGeom>
          <a:solidFill>
            <a:srgbClr val="FF0000"/>
          </a:solidFill>
          <a:ln w="12700">
            <a:noFill/>
            <a:round/>
            <a:headEnd type="none" w="sm" len="sm"/>
            <a:tailEnd type="none" w="sm" len="sm"/>
          </a:ln>
        </p:spPr>
        <p:txBody>
          <a:bodyPr wrap="none" anchor="ctr"/>
          <a:lstStyle/>
          <a:p>
            <a:endParaRPr lang="tr-TR"/>
          </a:p>
        </p:txBody>
      </p:sp>
      <p:sp>
        <p:nvSpPr>
          <p:cNvPr id="15373" name="Line 13"/>
          <p:cNvSpPr>
            <a:spLocks noChangeShapeType="1"/>
          </p:cNvSpPr>
          <p:nvPr/>
        </p:nvSpPr>
        <p:spPr bwMode="auto">
          <a:xfrm flipH="1" flipV="1">
            <a:off x="3990975" y="6262688"/>
            <a:ext cx="414338" cy="12700"/>
          </a:xfrm>
          <a:prstGeom prst="line">
            <a:avLst/>
          </a:prstGeom>
          <a:noFill/>
          <a:ln w="38100">
            <a:solidFill>
              <a:srgbClr val="66CCFF"/>
            </a:solidFill>
            <a:round/>
            <a:headEnd type="none" w="sm" len="sm"/>
            <a:tailEnd type="triangle" w="med" len="lg"/>
          </a:ln>
        </p:spPr>
        <p:txBody>
          <a:bodyPr/>
          <a:lstStyle/>
          <a:p>
            <a:endParaRPr lang="tr-TR"/>
          </a:p>
        </p:txBody>
      </p:sp>
      <p:sp>
        <p:nvSpPr>
          <p:cNvPr id="15374" name="Line 14"/>
          <p:cNvSpPr>
            <a:spLocks noChangeShapeType="1"/>
          </p:cNvSpPr>
          <p:nvPr/>
        </p:nvSpPr>
        <p:spPr bwMode="auto">
          <a:xfrm>
            <a:off x="4835525" y="6221413"/>
            <a:ext cx="665163" cy="207962"/>
          </a:xfrm>
          <a:prstGeom prst="line">
            <a:avLst/>
          </a:prstGeom>
          <a:noFill/>
          <a:ln w="38100">
            <a:solidFill>
              <a:srgbClr val="66CCFF"/>
            </a:solidFill>
            <a:round/>
            <a:headEnd type="none" w="sm" len="sm"/>
            <a:tailEnd type="triangle" w="med" len="lg"/>
          </a:ln>
        </p:spPr>
        <p:txBody>
          <a:bodyPr/>
          <a:lstStyle/>
          <a:p>
            <a:endParaRPr lang="tr-TR"/>
          </a:p>
        </p:txBody>
      </p:sp>
      <p:sp>
        <p:nvSpPr>
          <p:cNvPr id="15375" name="Line 15"/>
          <p:cNvSpPr>
            <a:spLocks noChangeShapeType="1"/>
          </p:cNvSpPr>
          <p:nvPr/>
        </p:nvSpPr>
        <p:spPr bwMode="auto">
          <a:xfrm flipH="1">
            <a:off x="3851275" y="5378450"/>
            <a:ext cx="649288" cy="26988"/>
          </a:xfrm>
          <a:prstGeom prst="line">
            <a:avLst/>
          </a:prstGeom>
          <a:noFill/>
          <a:ln w="38100">
            <a:solidFill>
              <a:srgbClr val="66CCFF"/>
            </a:solidFill>
            <a:round/>
            <a:headEnd type="none" w="sm" len="sm"/>
            <a:tailEnd type="triangle" w="med" len="lg"/>
          </a:ln>
        </p:spPr>
        <p:txBody>
          <a:bodyPr/>
          <a:lstStyle/>
          <a:p>
            <a:endParaRPr lang="tr-TR"/>
          </a:p>
        </p:txBody>
      </p:sp>
      <p:sp>
        <p:nvSpPr>
          <p:cNvPr id="15376" name="Line 16"/>
          <p:cNvSpPr>
            <a:spLocks noChangeShapeType="1"/>
          </p:cNvSpPr>
          <p:nvPr/>
        </p:nvSpPr>
        <p:spPr bwMode="auto">
          <a:xfrm>
            <a:off x="4792663" y="5834063"/>
            <a:ext cx="609600" cy="0"/>
          </a:xfrm>
          <a:prstGeom prst="line">
            <a:avLst/>
          </a:prstGeom>
          <a:noFill/>
          <a:ln w="38100">
            <a:solidFill>
              <a:srgbClr val="66CCFF"/>
            </a:solidFill>
            <a:round/>
            <a:headEnd type="none" w="sm" len="sm"/>
            <a:tailEnd type="triangle" w="med" len="lg"/>
          </a:ln>
        </p:spPr>
        <p:txBody>
          <a:bodyPr/>
          <a:lstStyle/>
          <a:p>
            <a:endParaRPr lang="tr-TR"/>
          </a:p>
        </p:txBody>
      </p:sp>
      <p:sp>
        <p:nvSpPr>
          <p:cNvPr id="15377" name="Text Box 17"/>
          <p:cNvSpPr txBox="1">
            <a:spLocks noChangeArrowheads="1"/>
          </p:cNvSpPr>
          <p:nvPr/>
        </p:nvSpPr>
        <p:spPr bwMode="auto">
          <a:xfrm>
            <a:off x="3513138" y="4464050"/>
            <a:ext cx="1211262" cy="304800"/>
          </a:xfrm>
          <a:prstGeom prst="rect">
            <a:avLst/>
          </a:prstGeom>
          <a:noFill/>
          <a:ln w="12700">
            <a:noFill/>
            <a:miter lim="800000"/>
            <a:headEnd type="none" w="sm" len="sm"/>
            <a:tailEnd type="none" w="sm" len="sm"/>
          </a:ln>
        </p:spPr>
        <p:txBody>
          <a:bodyPr wrap="none">
            <a:spAutoFit/>
          </a:bodyPr>
          <a:lstStyle/>
          <a:p>
            <a:pPr eaLnBrk="0" hangingPunct="0"/>
            <a:r>
              <a:rPr lang="tr-TR" sz="1400" b="1"/>
              <a:t>2 / 3 VAGEN</a:t>
            </a:r>
            <a:endParaRPr lang="en-US" sz="1400" b="1"/>
          </a:p>
        </p:txBody>
      </p:sp>
      <p:sp>
        <p:nvSpPr>
          <p:cNvPr id="15378" name="Text Box 18"/>
          <p:cNvSpPr txBox="1">
            <a:spLocks noChangeArrowheads="1"/>
          </p:cNvSpPr>
          <p:nvPr/>
        </p:nvSpPr>
        <p:spPr bwMode="auto">
          <a:xfrm>
            <a:off x="4987925" y="4464050"/>
            <a:ext cx="1033463" cy="304800"/>
          </a:xfrm>
          <a:prstGeom prst="rect">
            <a:avLst/>
          </a:prstGeom>
          <a:noFill/>
          <a:ln w="12700">
            <a:noFill/>
            <a:miter lim="800000"/>
            <a:headEnd type="none" w="sm" len="sm"/>
            <a:tailEnd type="none" w="sm" len="sm"/>
          </a:ln>
        </p:spPr>
        <p:txBody>
          <a:bodyPr wrap="none">
            <a:spAutoFit/>
          </a:bodyPr>
          <a:lstStyle/>
          <a:p>
            <a:pPr eaLnBrk="0" hangingPunct="0"/>
            <a:r>
              <a:rPr lang="tr-TR" sz="1400" b="1"/>
              <a:t>PROSTAT</a:t>
            </a:r>
            <a:endParaRPr lang="en-US" sz="1400" b="1"/>
          </a:p>
        </p:txBody>
      </p:sp>
      <p:sp>
        <p:nvSpPr>
          <p:cNvPr id="15379" name="Text Box 19"/>
          <p:cNvSpPr txBox="1">
            <a:spLocks noChangeArrowheads="1"/>
          </p:cNvSpPr>
          <p:nvPr/>
        </p:nvSpPr>
        <p:spPr bwMode="auto">
          <a:xfrm>
            <a:off x="3724275" y="2884488"/>
            <a:ext cx="1014413" cy="942975"/>
          </a:xfrm>
          <a:prstGeom prst="rect">
            <a:avLst/>
          </a:prstGeom>
          <a:noFill/>
          <a:ln w="12700">
            <a:noFill/>
            <a:miter lim="800000"/>
            <a:headEnd type="none" w="sm" len="sm"/>
            <a:tailEnd type="none" w="sm" len="sm"/>
          </a:ln>
        </p:spPr>
        <p:txBody>
          <a:bodyPr wrap="none">
            <a:spAutoFit/>
          </a:bodyPr>
          <a:lstStyle/>
          <a:p>
            <a:pPr eaLnBrk="0" hangingPunct="0"/>
            <a:r>
              <a:rPr lang="tr-TR" sz="1400" b="1"/>
              <a:t>MÜLLER</a:t>
            </a:r>
          </a:p>
          <a:p>
            <a:pPr eaLnBrk="0" hangingPunct="0">
              <a:buFontTx/>
              <a:buChar char="•"/>
            </a:pPr>
            <a:r>
              <a:rPr lang="tr-TR" sz="1400" b="1"/>
              <a:t>Uterus</a:t>
            </a:r>
          </a:p>
          <a:p>
            <a:pPr eaLnBrk="0" hangingPunct="0">
              <a:buFontTx/>
              <a:buChar char="•"/>
            </a:pPr>
            <a:r>
              <a:rPr lang="tr-TR" sz="1400" b="1"/>
              <a:t>Tüpler</a:t>
            </a:r>
          </a:p>
          <a:p>
            <a:pPr eaLnBrk="0" hangingPunct="0">
              <a:buFontTx/>
              <a:buChar char="•"/>
            </a:pPr>
            <a:r>
              <a:rPr lang="tr-TR" sz="1400" b="1"/>
              <a:t>1/3 Vajen</a:t>
            </a:r>
            <a:endParaRPr lang="en-US" sz="1400" b="1"/>
          </a:p>
        </p:txBody>
      </p:sp>
      <p:sp>
        <p:nvSpPr>
          <p:cNvPr id="15380" name="Text Box 20"/>
          <p:cNvSpPr txBox="1">
            <a:spLocks noChangeArrowheads="1"/>
          </p:cNvSpPr>
          <p:nvPr/>
        </p:nvSpPr>
        <p:spPr bwMode="auto">
          <a:xfrm>
            <a:off x="4832350" y="3225800"/>
            <a:ext cx="1633538" cy="942975"/>
          </a:xfrm>
          <a:prstGeom prst="rect">
            <a:avLst/>
          </a:prstGeom>
          <a:noFill/>
          <a:ln w="12700">
            <a:noFill/>
            <a:miter lim="800000"/>
            <a:headEnd type="none" w="sm" len="sm"/>
            <a:tailEnd type="none" w="sm" len="sm"/>
          </a:ln>
        </p:spPr>
        <p:txBody>
          <a:bodyPr wrap="none">
            <a:spAutoFit/>
          </a:bodyPr>
          <a:lstStyle/>
          <a:p>
            <a:pPr eaLnBrk="0" hangingPunct="0"/>
            <a:r>
              <a:rPr lang="tr-TR" sz="1400" b="1"/>
              <a:t>WOLF</a:t>
            </a:r>
          </a:p>
          <a:p>
            <a:pPr eaLnBrk="0" hangingPunct="0">
              <a:buFontTx/>
              <a:buChar char="•"/>
            </a:pPr>
            <a:r>
              <a:rPr lang="tr-TR" sz="1400" b="1"/>
              <a:t>Epididim</a:t>
            </a:r>
          </a:p>
          <a:p>
            <a:pPr eaLnBrk="0" hangingPunct="0">
              <a:buFontTx/>
              <a:buChar char="•"/>
            </a:pPr>
            <a:r>
              <a:rPr lang="tr-TR" sz="1400" b="1"/>
              <a:t>Ductus deferens</a:t>
            </a:r>
          </a:p>
          <a:p>
            <a:pPr eaLnBrk="0" hangingPunct="0">
              <a:buFontTx/>
              <a:buChar char="•"/>
            </a:pPr>
            <a:r>
              <a:rPr lang="tr-TR" sz="1400" b="1"/>
              <a:t>Seminal vezikül</a:t>
            </a:r>
            <a:endParaRPr lang="en-US" sz="1400" b="1"/>
          </a:p>
        </p:txBody>
      </p:sp>
      <p:sp>
        <p:nvSpPr>
          <p:cNvPr id="15381" name="Text Box 21"/>
          <p:cNvSpPr txBox="1">
            <a:spLocks noChangeArrowheads="1"/>
          </p:cNvSpPr>
          <p:nvPr/>
        </p:nvSpPr>
        <p:spPr bwMode="auto">
          <a:xfrm>
            <a:off x="5375275" y="2816225"/>
            <a:ext cx="1246944" cy="307777"/>
          </a:xfrm>
          <a:prstGeom prst="rect">
            <a:avLst/>
          </a:prstGeom>
          <a:noFill/>
          <a:ln w="12700">
            <a:noFill/>
            <a:miter lim="800000"/>
            <a:headEnd type="none" w="sm" len="sm"/>
            <a:tailEnd type="none" w="sm" len="sm"/>
          </a:ln>
        </p:spPr>
        <p:txBody>
          <a:bodyPr wrap="none">
            <a:spAutoFit/>
          </a:bodyPr>
          <a:lstStyle/>
          <a:p>
            <a:pPr eaLnBrk="0" hangingPunct="0"/>
            <a:r>
              <a:rPr lang="tr-TR" sz="1400" b="1" dirty="0" smtClean="0"/>
              <a:t>TESTOSTERON</a:t>
            </a:r>
            <a:endParaRPr lang="en-US" sz="1400" b="1" dirty="0"/>
          </a:p>
        </p:txBody>
      </p:sp>
      <p:sp>
        <p:nvSpPr>
          <p:cNvPr id="15382" name="Text Box 22"/>
          <p:cNvSpPr txBox="1">
            <a:spLocks noChangeArrowheads="1"/>
          </p:cNvSpPr>
          <p:nvPr/>
        </p:nvSpPr>
        <p:spPr bwMode="auto">
          <a:xfrm>
            <a:off x="4191000" y="2209800"/>
            <a:ext cx="641350" cy="738188"/>
          </a:xfrm>
          <a:prstGeom prst="rect">
            <a:avLst/>
          </a:prstGeom>
          <a:noFill/>
          <a:ln w="12700">
            <a:noFill/>
            <a:miter lim="800000"/>
            <a:headEnd type="none" w="sm" len="sm"/>
            <a:tailEnd type="none" w="sm" len="sm"/>
          </a:ln>
        </p:spPr>
        <p:txBody>
          <a:bodyPr wrap="none">
            <a:spAutoFit/>
          </a:bodyPr>
          <a:lstStyle/>
          <a:p>
            <a:pPr eaLnBrk="0" hangingPunct="0"/>
            <a:r>
              <a:rPr lang="tr-TR" sz="1400" b="1"/>
              <a:t>AMH</a:t>
            </a:r>
          </a:p>
          <a:p>
            <a:pPr eaLnBrk="0" hangingPunct="0"/>
            <a:r>
              <a:rPr lang="tr-TR" sz="1400" b="1"/>
              <a:t>FGF9</a:t>
            </a:r>
          </a:p>
          <a:p>
            <a:pPr eaLnBrk="0" hangingPunct="0"/>
            <a:r>
              <a:rPr lang="tr-TR" sz="1400" b="1"/>
              <a:t>DHH</a:t>
            </a:r>
            <a:endParaRPr lang="en-US" sz="1400" b="1"/>
          </a:p>
        </p:txBody>
      </p:sp>
      <p:sp>
        <p:nvSpPr>
          <p:cNvPr id="15383" name="Text Box 23"/>
          <p:cNvSpPr txBox="1">
            <a:spLocks noChangeArrowheads="1"/>
          </p:cNvSpPr>
          <p:nvPr/>
        </p:nvSpPr>
        <p:spPr bwMode="auto">
          <a:xfrm rot="-5400000">
            <a:off x="2043113" y="5570537"/>
            <a:ext cx="990600" cy="517525"/>
          </a:xfrm>
          <a:prstGeom prst="rect">
            <a:avLst/>
          </a:prstGeom>
          <a:noFill/>
          <a:ln w="12700">
            <a:noFill/>
            <a:miter lim="800000"/>
            <a:headEnd type="none" w="sm" len="sm"/>
            <a:tailEnd type="none" w="sm" len="sm"/>
          </a:ln>
        </p:spPr>
        <p:txBody>
          <a:bodyPr>
            <a:spAutoFit/>
          </a:bodyPr>
          <a:lstStyle/>
          <a:p>
            <a:pPr algn="ctr" eaLnBrk="0" hangingPunct="0"/>
            <a:r>
              <a:rPr lang="tr-TR" sz="1400" b="1"/>
              <a:t>DIŞ GENİTAL</a:t>
            </a:r>
            <a:endParaRPr lang="en-US" sz="1400" b="1"/>
          </a:p>
        </p:txBody>
      </p:sp>
      <p:sp>
        <p:nvSpPr>
          <p:cNvPr id="15384" name="Text Box 24"/>
          <p:cNvSpPr txBox="1">
            <a:spLocks noChangeArrowheads="1"/>
          </p:cNvSpPr>
          <p:nvPr/>
        </p:nvSpPr>
        <p:spPr bwMode="auto">
          <a:xfrm rot="-5400000">
            <a:off x="2005013" y="4343400"/>
            <a:ext cx="1209675" cy="517525"/>
          </a:xfrm>
          <a:prstGeom prst="rect">
            <a:avLst/>
          </a:prstGeom>
          <a:noFill/>
          <a:ln w="12700">
            <a:noFill/>
            <a:miter lim="800000"/>
            <a:headEnd type="none" w="sm" len="sm"/>
            <a:tailEnd type="none" w="sm" len="sm"/>
          </a:ln>
        </p:spPr>
        <p:txBody>
          <a:bodyPr>
            <a:spAutoFit/>
          </a:bodyPr>
          <a:lstStyle/>
          <a:p>
            <a:pPr algn="ctr" eaLnBrk="0" hangingPunct="0"/>
            <a:r>
              <a:rPr lang="tr-TR" sz="1400" b="1"/>
              <a:t>GENİTAL SİNUS</a:t>
            </a:r>
            <a:endParaRPr lang="en-US" sz="1400" b="1"/>
          </a:p>
        </p:txBody>
      </p:sp>
      <p:sp>
        <p:nvSpPr>
          <p:cNvPr id="15385" name="Text Box 25"/>
          <p:cNvSpPr txBox="1">
            <a:spLocks noChangeArrowheads="1"/>
          </p:cNvSpPr>
          <p:nvPr/>
        </p:nvSpPr>
        <p:spPr bwMode="auto">
          <a:xfrm rot="-5400000">
            <a:off x="2043113" y="3021012"/>
            <a:ext cx="990600" cy="517525"/>
          </a:xfrm>
          <a:prstGeom prst="rect">
            <a:avLst/>
          </a:prstGeom>
          <a:noFill/>
          <a:ln w="12700">
            <a:noFill/>
            <a:miter lim="800000"/>
            <a:headEnd type="none" w="sm" len="sm"/>
            <a:tailEnd type="none" w="sm" len="sm"/>
          </a:ln>
        </p:spPr>
        <p:txBody>
          <a:bodyPr>
            <a:spAutoFit/>
          </a:bodyPr>
          <a:lstStyle/>
          <a:p>
            <a:pPr algn="ctr" eaLnBrk="0" hangingPunct="0"/>
            <a:r>
              <a:rPr lang="tr-TR" sz="1400" b="1"/>
              <a:t>İÇ GENİTAL</a:t>
            </a:r>
            <a:endParaRPr lang="en-US" sz="1400" b="1"/>
          </a:p>
        </p:txBody>
      </p:sp>
      <p:sp>
        <p:nvSpPr>
          <p:cNvPr id="15386" name="Text Box 26"/>
          <p:cNvSpPr txBox="1">
            <a:spLocks noChangeArrowheads="1"/>
          </p:cNvSpPr>
          <p:nvPr/>
        </p:nvSpPr>
        <p:spPr bwMode="auto">
          <a:xfrm rot="-5400000">
            <a:off x="2116138" y="1255713"/>
            <a:ext cx="990600" cy="304800"/>
          </a:xfrm>
          <a:prstGeom prst="rect">
            <a:avLst/>
          </a:prstGeom>
          <a:noFill/>
          <a:ln w="12700">
            <a:noFill/>
            <a:miter lim="800000"/>
            <a:headEnd type="none" w="sm" len="sm"/>
            <a:tailEnd type="none" w="sm" len="sm"/>
          </a:ln>
        </p:spPr>
        <p:txBody>
          <a:bodyPr>
            <a:spAutoFit/>
          </a:bodyPr>
          <a:lstStyle/>
          <a:p>
            <a:pPr algn="ctr" eaLnBrk="0" hangingPunct="0"/>
            <a:r>
              <a:rPr lang="tr-TR" sz="1400" b="1"/>
              <a:t>GONAD</a:t>
            </a:r>
            <a:endParaRPr lang="en-US" sz="1400" b="1"/>
          </a:p>
        </p:txBody>
      </p:sp>
      <p:sp>
        <p:nvSpPr>
          <p:cNvPr id="15387" name="Text Box 27"/>
          <p:cNvSpPr txBox="1">
            <a:spLocks noChangeArrowheads="1"/>
          </p:cNvSpPr>
          <p:nvPr/>
        </p:nvSpPr>
        <p:spPr bwMode="auto">
          <a:xfrm>
            <a:off x="3887788" y="0"/>
            <a:ext cx="1220787" cy="304800"/>
          </a:xfrm>
          <a:prstGeom prst="rect">
            <a:avLst/>
          </a:prstGeom>
          <a:solidFill>
            <a:srgbClr val="99CCFF"/>
          </a:solidFill>
          <a:ln w="12700">
            <a:noFill/>
            <a:miter lim="800000"/>
            <a:headEnd type="none" w="sm" len="sm"/>
            <a:tailEnd type="none" w="sm" len="sm"/>
          </a:ln>
        </p:spPr>
        <p:txBody>
          <a:bodyPr wrap="none">
            <a:spAutoFit/>
          </a:bodyPr>
          <a:lstStyle/>
          <a:p>
            <a:pPr eaLnBrk="0" hangingPunct="0"/>
            <a:r>
              <a:rPr lang="tr-TR" sz="1400" b="1">
                <a:solidFill>
                  <a:srgbClr val="000000"/>
                </a:solidFill>
              </a:rPr>
              <a:t>MEZODERM</a:t>
            </a:r>
            <a:endParaRPr lang="en-US" sz="1400" b="1">
              <a:solidFill>
                <a:srgbClr val="000000"/>
              </a:solidFill>
            </a:endParaRPr>
          </a:p>
        </p:txBody>
      </p:sp>
      <p:sp>
        <p:nvSpPr>
          <p:cNvPr id="15388" name="Text Box 28"/>
          <p:cNvSpPr txBox="1">
            <a:spLocks noChangeArrowheads="1"/>
          </p:cNvSpPr>
          <p:nvPr/>
        </p:nvSpPr>
        <p:spPr bwMode="auto">
          <a:xfrm>
            <a:off x="3389313" y="873125"/>
            <a:ext cx="2209800" cy="304800"/>
          </a:xfrm>
          <a:prstGeom prst="rect">
            <a:avLst/>
          </a:prstGeom>
          <a:solidFill>
            <a:srgbClr val="99CCFF"/>
          </a:solidFill>
          <a:ln w="12700">
            <a:noFill/>
            <a:miter lim="800000"/>
            <a:headEnd type="none" w="sm" len="sm"/>
            <a:tailEnd type="none" w="sm" len="sm"/>
          </a:ln>
        </p:spPr>
        <p:txBody>
          <a:bodyPr wrap="none">
            <a:spAutoFit/>
          </a:bodyPr>
          <a:lstStyle/>
          <a:p>
            <a:pPr eaLnBrk="0" hangingPunct="0"/>
            <a:r>
              <a:rPr lang="tr-TR" sz="1400" b="1">
                <a:solidFill>
                  <a:srgbClr val="000000"/>
                </a:solidFill>
              </a:rPr>
              <a:t>BİPOTANSİYEL GONAD</a:t>
            </a:r>
            <a:endParaRPr lang="en-US" sz="1400" b="1">
              <a:solidFill>
                <a:srgbClr val="000000"/>
              </a:solidFill>
            </a:endParaRPr>
          </a:p>
        </p:txBody>
      </p:sp>
      <p:sp>
        <p:nvSpPr>
          <p:cNvPr id="15389" name="Text Box 29"/>
          <p:cNvSpPr txBox="1">
            <a:spLocks noChangeArrowheads="1"/>
          </p:cNvSpPr>
          <p:nvPr/>
        </p:nvSpPr>
        <p:spPr bwMode="auto">
          <a:xfrm>
            <a:off x="4621213" y="363538"/>
            <a:ext cx="1150937" cy="523875"/>
          </a:xfrm>
          <a:prstGeom prst="rect">
            <a:avLst/>
          </a:prstGeom>
          <a:noFill/>
          <a:ln w="12700">
            <a:noFill/>
            <a:miter lim="800000"/>
            <a:headEnd type="none" w="sm" len="sm"/>
            <a:tailEnd type="none" w="sm" len="sm"/>
          </a:ln>
        </p:spPr>
        <p:txBody>
          <a:bodyPr wrap="none">
            <a:spAutoFit/>
          </a:bodyPr>
          <a:lstStyle/>
          <a:p>
            <a:pPr eaLnBrk="0" hangingPunct="0"/>
            <a:r>
              <a:rPr lang="tr-TR" sz="1400" b="1"/>
              <a:t>SF-1,LIM1</a:t>
            </a:r>
          </a:p>
          <a:p>
            <a:pPr eaLnBrk="0" hangingPunct="0"/>
            <a:r>
              <a:rPr lang="tr-TR" sz="1400" b="1"/>
              <a:t>WT-1,EMX2</a:t>
            </a:r>
            <a:endParaRPr lang="en-US" sz="1400" b="1"/>
          </a:p>
        </p:txBody>
      </p:sp>
      <p:sp>
        <p:nvSpPr>
          <p:cNvPr id="15390" name="AutoShape 30"/>
          <p:cNvSpPr>
            <a:spLocks noChangeArrowheads="1"/>
          </p:cNvSpPr>
          <p:nvPr/>
        </p:nvSpPr>
        <p:spPr bwMode="auto">
          <a:xfrm>
            <a:off x="4335463" y="414338"/>
            <a:ext cx="222250" cy="290512"/>
          </a:xfrm>
          <a:prstGeom prst="downArrow">
            <a:avLst>
              <a:gd name="adj1" fmla="val 50000"/>
              <a:gd name="adj2" fmla="val 49998"/>
            </a:avLst>
          </a:prstGeom>
          <a:solidFill>
            <a:srgbClr val="FF66CC"/>
          </a:solidFill>
          <a:ln w="12700">
            <a:noFill/>
            <a:miter lim="800000"/>
            <a:headEnd type="none" w="sm" len="sm"/>
            <a:tailEnd type="none" w="sm" len="sm"/>
          </a:ln>
        </p:spPr>
        <p:txBody>
          <a:bodyPr wrap="none" anchor="ctr"/>
          <a:lstStyle/>
          <a:p>
            <a:endParaRPr lang="tr-TR"/>
          </a:p>
        </p:txBody>
      </p:sp>
      <p:sp>
        <p:nvSpPr>
          <p:cNvPr id="15391" name="AutoShape 31"/>
          <p:cNvSpPr>
            <a:spLocks noChangeArrowheads="1"/>
          </p:cNvSpPr>
          <p:nvPr/>
        </p:nvSpPr>
        <p:spPr bwMode="auto">
          <a:xfrm rot="3002502">
            <a:off x="4021138" y="1216025"/>
            <a:ext cx="155575" cy="777875"/>
          </a:xfrm>
          <a:prstGeom prst="downArrow">
            <a:avLst>
              <a:gd name="adj1" fmla="val 50000"/>
              <a:gd name="adj2" fmla="val 191250"/>
            </a:avLst>
          </a:prstGeom>
          <a:solidFill>
            <a:srgbClr val="FF66CC"/>
          </a:solidFill>
          <a:ln w="12700">
            <a:noFill/>
            <a:miter lim="800000"/>
            <a:headEnd type="none" w="sm" len="sm"/>
            <a:tailEnd type="none" w="sm" len="sm"/>
          </a:ln>
        </p:spPr>
        <p:txBody>
          <a:bodyPr wrap="none" anchor="ctr"/>
          <a:lstStyle/>
          <a:p>
            <a:endParaRPr lang="tr-TR"/>
          </a:p>
        </p:txBody>
      </p:sp>
      <p:sp>
        <p:nvSpPr>
          <p:cNvPr id="15392" name="AutoShape 32"/>
          <p:cNvSpPr>
            <a:spLocks noChangeArrowheads="1"/>
          </p:cNvSpPr>
          <p:nvPr/>
        </p:nvSpPr>
        <p:spPr bwMode="auto">
          <a:xfrm rot="-3673595">
            <a:off x="4845050" y="1192213"/>
            <a:ext cx="293688" cy="881062"/>
          </a:xfrm>
          <a:prstGeom prst="downArrow">
            <a:avLst>
              <a:gd name="adj1" fmla="val 50000"/>
              <a:gd name="adj2" fmla="val 114750"/>
            </a:avLst>
          </a:prstGeom>
          <a:solidFill>
            <a:srgbClr val="FF66CC"/>
          </a:solidFill>
          <a:ln w="12700">
            <a:noFill/>
            <a:miter lim="800000"/>
            <a:headEnd type="none" w="sm" len="sm"/>
            <a:tailEnd type="none" w="sm" len="sm"/>
          </a:ln>
        </p:spPr>
        <p:txBody>
          <a:bodyPr wrap="none" anchor="ctr"/>
          <a:lstStyle/>
          <a:p>
            <a:endParaRPr lang="tr-TR"/>
          </a:p>
        </p:txBody>
      </p:sp>
      <p:sp>
        <p:nvSpPr>
          <p:cNvPr id="15393" name="Text Box 33"/>
          <p:cNvSpPr txBox="1">
            <a:spLocks noChangeArrowheads="1"/>
          </p:cNvSpPr>
          <p:nvPr/>
        </p:nvSpPr>
        <p:spPr bwMode="auto">
          <a:xfrm rot="-2245111">
            <a:off x="3057525" y="1411288"/>
            <a:ext cx="717550" cy="517525"/>
          </a:xfrm>
          <a:prstGeom prst="rect">
            <a:avLst/>
          </a:prstGeom>
          <a:noFill/>
          <a:ln w="12700">
            <a:noFill/>
            <a:miter lim="800000"/>
            <a:headEnd type="none" w="sm" len="sm"/>
            <a:tailEnd type="none" w="sm" len="sm"/>
          </a:ln>
        </p:spPr>
        <p:txBody>
          <a:bodyPr>
            <a:spAutoFit/>
          </a:bodyPr>
          <a:lstStyle/>
          <a:p>
            <a:pPr eaLnBrk="0" hangingPunct="0"/>
            <a:r>
              <a:rPr lang="tr-TR" sz="1400" b="1"/>
              <a:t>DAX-1</a:t>
            </a:r>
          </a:p>
          <a:p>
            <a:pPr eaLnBrk="0" hangingPunct="0"/>
            <a:r>
              <a:rPr lang="tr-TR" sz="1400" b="1"/>
              <a:t>Wnt-4</a:t>
            </a:r>
            <a:endParaRPr lang="en-US" sz="1400" b="1"/>
          </a:p>
        </p:txBody>
      </p:sp>
      <p:sp>
        <p:nvSpPr>
          <p:cNvPr id="15394" name="Text Box 34"/>
          <p:cNvSpPr txBox="1">
            <a:spLocks noChangeArrowheads="1"/>
          </p:cNvSpPr>
          <p:nvPr/>
        </p:nvSpPr>
        <p:spPr bwMode="auto">
          <a:xfrm rot="2173180">
            <a:off x="5034722" y="1275090"/>
            <a:ext cx="808106" cy="523220"/>
          </a:xfrm>
          <a:prstGeom prst="rect">
            <a:avLst/>
          </a:prstGeom>
          <a:noFill/>
          <a:ln w="12700">
            <a:noFill/>
            <a:miter lim="800000"/>
            <a:headEnd type="none" w="sm" len="sm"/>
            <a:tailEnd type="none" w="sm" len="sm"/>
          </a:ln>
        </p:spPr>
        <p:txBody>
          <a:bodyPr wrap="none">
            <a:spAutoFit/>
          </a:bodyPr>
          <a:lstStyle/>
          <a:p>
            <a:pPr eaLnBrk="0" hangingPunct="0"/>
            <a:r>
              <a:rPr lang="tr-TR" sz="1400" b="1" dirty="0"/>
              <a:t>SOX-9</a:t>
            </a:r>
          </a:p>
          <a:p>
            <a:pPr eaLnBrk="0" hangingPunct="0"/>
            <a:r>
              <a:rPr lang="tr-TR" sz="1400" b="1" dirty="0" smtClean="0"/>
              <a:t>SRY+SF1</a:t>
            </a:r>
            <a:endParaRPr lang="en-US" sz="1400" b="1" dirty="0"/>
          </a:p>
        </p:txBody>
      </p:sp>
      <p:sp>
        <p:nvSpPr>
          <p:cNvPr id="15395" name="AutoShape 35"/>
          <p:cNvSpPr>
            <a:spLocks noChangeArrowheads="1"/>
          </p:cNvSpPr>
          <p:nvPr/>
        </p:nvSpPr>
        <p:spPr bwMode="auto">
          <a:xfrm>
            <a:off x="5943600" y="2617788"/>
            <a:ext cx="138113" cy="179387"/>
          </a:xfrm>
          <a:prstGeom prst="downArrow">
            <a:avLst>
              <a:gd name="adj1" fmla="val 50000"/>
              <a:gd name="adj2" fmla="val 49681"/>
            </a:avLst>
          </a:prstGeom>
          <a:solidFill>
            <a:srgbClr val="FF66CC"/>
          </a:solidFill>
          <a:ln w="12700">
            <a:noFill/>
            <a:miter lim="800000"/>
            <a:headEnd type="none" w="sm" len="sm"/>
            <a:tailEnd type="none" w="sm" len="sm"/>
          </a:ln>
        </p:spPr>
        <p:txBody>
          <a:bodyPr wrap="none" anchor="ctr"/>
          <a:lstStyle/>
          <a:p>
            <a:endParaRPr lang="tr-TR"/>
          </a:p>
        </p:txBody>
      </p:sp>
      <p:sp>
        <p:nvSpPr>
          <p:cNvPr id="15396" name="AutoShape 36"/>
          <p:cNvSpPr>
            <a:spLocks noChangeArrowheads="1"/>
          </p:cNvSpPr>
          <p:nvPr/>
        </p:nvSpPr>
        <p:spPr bwMode="auto">
          <a:xfrm rot="3002502">
            <a:off x="4768850" y="2532063"/>
            <a:ext cx="155575" cy="777875"/>
          </a:xfrm>
          <a:prstGeom prst="downArrow">
            <a:avLst>
              <a:gd name="adj1" fmla="val 50000"/>
              <a:gd name="adj2" fmla="val 191250"/>
            </a:avLst>
          </a:prstGeom>
          <a:solidFill>
            <a:srgbClr val="FF66CC"/>
          </a:solidFill>
          <a:ln w="12700">
            <a:noFill/>
            <a:miter lim="800000"/>
            <a:headEnd type="none" w="sm" len="sm"/>
            <a:tailEnd type="none" w="sm" len="sm"/>
          </a:ln>
        </p:spPr>
        <p:txBody>
          <a:bodyPr wrap="none" anchor="ctr"/>
          <a:lstStyle/>
          <a:p>
            <a:endParaRPr lang="tr-TR"/>
          </a:p>
        </p:txBody>
      </p:sp>
      <p:sp>
        <p:nvSpPr>
          <p:cNvPr id="15397" name="AutoShape 37"/>
          <p:cNvSpPr>
            <a:spLocks noChangeArrowheads="1"/>
          </p:cNvSpPr>
          <p:nvPr/>
        </p:nvSpPr>
        <p:spPr bwMode="auto">
          <a:xfrm rot="3002502">
            <a:off x="5763419" y="2997994"/>
            <a:ext cx="187325" cy="481013"/>
          </a:xfrm>
          <a:prstGeom prst="downArrow">
            <a:avLst>
              <a:gd name="adj1" fmla="val 50000"/>
              <a:gd name="adj2" fmla="val 98218"/>
            </a:avLst>
          </a:prstGeom>
          <a:solidFill>
            <a:srgbClr val="FF66CC"/>
          </a:solidFill>
          <a:ln w="12700">
            <a:noFill/>
            <a:miter lim="800000"/>
            <a:headEnd type="none" w="sm" len="sm"/>
            <a:tailEnd type="none" w="sm" len="sm"/>
          </a:ln>
        </p:spPr>
        <p:txBody>
          <a:bodyPr wrap="none" anchor="ctr"/>
          <a:lstStyle/>
          <a:p>
            <a:endParaRPr lang="tr-TR"/>
          </a:p>
        </p:txBody>
      </p:sp>
      <p:sp>
        <p:nvSpPr>
          <p:cNvPr id="15398" name="AutoShape 38"/>
          <p:cNvSpPr>
            <a:spLocks noChangeArrowheads="1"/>
          </p:cNvSpPr>
          <p:nvPr/>
        </p:nvSpPr>
        <p:spPr bwMode="auto">
          <a:xfrm rot="5400000">
            <a:off x="6162675" y="4391025"/>
            <a:ext cx="207963" cy="442913"/>
          </a:xfrm>
          <a:prstGeom prst="downArrow">
            <a:avLst>
              <a:gd name="adj1" fmla="val 50000"/>
              <a:gd name="adj2" fmla="val 81464"/>
            </a:avLst>
          </a:prstGeom>
          <a:solidFill>
            <a:srgbClr val="FF66CC"/>
          </a:solidFill>
          <a:ln w="12700">
            <a:noFill/>
            <a:miter lim="800000"/>
            <a:headEnd type="none" w="sm" len="sm"/>
            <a:tailEnd type="none" w="sm" len="sm"/>
          </a:ln>
        </p:spPr>
        <p:txBody>
          <a:bodyPr wrap="none" anchor="ctr"/>
          <a:lstStyle/>
          <a:p>
            <a:endParaRPr lang="tr-TR"/>
          </a:p>
        </p:txBody>
      </p:sp>
      <p:sp>
        <p:nvSpPr>
          <p:cNvPr id="15399" name="AutoShape 39"/>
          <p:cNvSpPr>
            <a:spLocks noChangeArrowheads="1"/>
          </p:cNvSpPr>
          <p:nvPr/>
        </p:nvSpPr>
        <p:spPr bwMode="auto">
          <a:xfrm rot="5400000">
            <a:off x="6100763" y="5729288"/>
            <a:ext cx="360362" cy="442912"/>
          </a:xfrm>
          <a:prstGeom prst="downArrow">
            <a:avLst>
              <a:gd name="adj1" fmla="val 50000"/>
              <a:gd name="adj2" fmla="val 47012"/>
            </a:avLst>
          </a:prstGeom>
          <a:solidFill>
            <a:srgbClr val="FF66CC"/>
          </a:solidFill>
          <a:ln w="12700">
            <a:noFill/>
            <a:miter lim="800000"/>
            <a:headEnd type="none" w="sm" len="sm"/>
            <a:tailEnd type="none" w="sm" len="sm"/>
          </a:ln>
        </p:spPr>
        <p:txBody>
          <a:bodyPr wrap="none" anchor="ctr"/>
          <a:lstStyle/>
          <a:p>
            <a:endParaRPr lang="tr-TR"/>
          </a:p>
        </p:txBody>
      </p:sp>
      <p:sp>
        <p:nvSpPr>
          <p:cNvPr id="15400" name="Rectangle 40"/>
          <p:cNvSpPr>
            <a:spLocks noChangeArrowheads="1"/>
          </p:cNvSpPr>
          <p:nvPr/>
        </p:nvSpPr>
        <p:spPr bwMode="auto">
          <a:xfrm>
            <a:off x="6423025" y="3338513"/>
            <a:ext cx="88900" cy="2757487"/>
          </a:xfrm>
          <a:prstGeom prst="rect">
            <a:avLst/>
          </a:prstGeom>
          <a:solidFill>
            <a:srgbClr val="FF66CC"/>
          </a:solidFill>
          <a:ln w="12700">
            <a:noFill/>
            <a:miter lim="800000"/>
            <a:headEnd type="none" w="sm" len="sm"/>
            <a:tailEnd type="none" w="sm" len="sm"/>
          </a:ln>
        </p:spPr>
        <p:txBody>
          <a:bodyPr wrap="none" anchor="ctr"/>
          <a:lstStyle/>
          <a:p>
            <a:endParaRPr lang="tr-TR"/>
          </a:p>
        </p:txBody>
      </p:sp>
      <p:sp>
        <p:nvSpPr>
          <p:cNvPr id="15401" name="Text Box 41"/>
          <p:cNvSpPr txBox="1">
            <a:spLocks noChangeArrowheads="1"/>
          </p:cNvSpPr>
          <p:nvPr/>
        </p:nvSpPr>
        <p:spPr bwMode="auto">
          <a:xfrm rot="5400000" flipH="1">
            <a:off x="5757862" y="4651376"/>
            <a:ext cx="2003425" cy="304800"/>
          </a:xfrm>
          <a:prstGeom prst="rect">
            <a:avLst/>
          </a:prstGeom>
          <a:noFill/>
          <a:ln w="12700">
            <a:noFill/>
            <a:miter lim="800000"/>
            <a:headEnd type="none" w="sm" len="sm"/>
            <a:tailEnd type="none" w="sm" len="sm"/>
          </a:ln>
        </p:spPr>
        <p:txBody>
          <a:bodyPr wrap="none">
            <a:spAutoFit/>
          </a:bodyPr>
          <a:lstStyle/>
          <a:p>
            <a:pPr eaLnBrk="0" hangingPunct="0"/>
            <a:r>
              <a:rPr lang="tr-TR" sz="1400" b="1"/>
              <a:t>(5 </a:t>
            </a:r>
            <a:r>
              <a:rPr lang="tr-TR" sz="1400" b="1">
                <a:latin typeface="SymbolPS" pitchFamily="18" charset="2"/>
              </a:rPr>
              <a:t>a</a:t>
            </a:r>
            <a:r>
              <a:rPr lang="tr-TR" sz="1400" b="1"/>
              <a:t> REDÜKTAZ) DHT</a:t>
            </a:r>
            <a:endParaRPr lang="en-US" sz="1400" b="1"/>
          </a:p>
        </p:txBody>
      </p:sp>
      <p:sp>
        <p:nvSpPr>
          <p:cNvPr id="15402" name="Oval 42"/>
          <p:cNvSpPr>
            <a:spLocks noChangeArrowheads="1"/>
          </p:cNvSpPr>
          <p:nvPr/>
        </p:nvSpPr>
        <p:spPr bwMode="auto">
          <a:xfrm>
            <a:off x="3297238" y="1900238"/>
            <a:ext cx="763587" cy="622300"/>
          </a:xfrm>
          <a:prstGeom prst="ellipse">
            <a:avLst/>
          </a:prstGeom>
          <a:solidFill>
            <a:srgbClr val="99CCFF"/>
          </a:solidFill>
          <a:ln w="12700">
            <a:solidFill>
              <a:schemeClr val="tx1"/>
            </a:solidFill>
            <a:round/>
            <a:headEnd type="none" w="sm" len="sm"/>
            <a:tailEnd type="none" w="sm" len="sm"/>
          </a:ln>
        </p:spPr>
        <p:txBody>
          <a:bodyPr wrap="none" anchor="ctr"/>
          <a:lstStyle/>
          <a:p>
            <a:pPr algn="ctr" eaLnBrk="0" hangingPunct="0"/>
            <a:r>
              <a:rPr lang="tr-TR" sz="1400" b="1">
                <a:solidFill>
                  <a:srgbClr val="000000"/>
                </a:solidFill>
              </a:rPr>
              <a:t>OVER</a:t>
            </a:r>
            <a:endParaRPr lang="en-US" sz="1400" b="1">
              <a:solidFill>
                <a:srgbClr val="000000"/>
              </a:solidFill>
            </a:endParaRPr>
          </a:p>
        </p:txBody>
      </p:sp>
      <p:sp>
        <p:nvSpPr>
          <p:cNvPr id="15403" name="Rectangle 43"/>
          <p:cNvSpPr>
            <a:spLocks noChangeArrowheads="1"/>
          </p:cNvSpPr>
          <p:nvPr/>
        </p:nvSpPr>
        <p:spPr bwMode="auto">
          <a:xfrm>
            <a:off x="4821238" y="1979613"/>
            <a:ext cx="1663700" cy="596900"/>
          </a:xfrm>
          <a:prstGeom prst="rect">
            <a:avLst/>
          </a:prstGeom>
          <a:solidFill>
            <a:srgbClr val="99CCFF"/>
          </a:solidFill>
          <a:ln w="12700">
            <a:solidFill>
              <a:schemeClr val="tx1"/>
            </a:solidFill>
            <a:miter lim="800000"/>
            <a:headEnd type="none" w="sm" len="sm"/>
            <a:tailEnd type="none" w="sm" len="sm"/>
          </a:ln>
        </p:spPr>
        <p:txBody>
          <a:bodyPr wrap="none" anchor="ctr"/>
          <a:lstStyle/>
          <a:p>
            <a:endParaRPr lang="tr-TR"/>
          </a:p>
        </p:txBody>
      </p:sp>
      <p:sp>
        <p:nvSpPr>
          <p:cNvPr id="15404" name="Text Box 44"/>
          <p:cNvSpPr txBox="1">
            <a:spLocks noChangeArrowheads="1"/>
          </p:cNvSpPr>
          <p:nvPr/>
        </p:nvSpPr>
        <p:spPr bwMode="auto">
          <a:xfrm>
            <a:off x="5221288" y="2012950"/>
            <a:ext cx="806450" cy="304800"/>
          </a:xfrm>
          <a:prstGeom prst="rect">
            <a:avLst/>
          </a:prstGeom>
          <a:noFill/>
          <a:ln w="12700">
            <a:noFill/>
            <a:miter lim="800000"/>
            <a:headEnd type="none" w="sm" len="sm"/>
            <a:tailEnd type="none" w="sm" len="sm"/>
          </a:ln>
        </p:spPr>
        <p:txBody>
          <a:bodyPr wrap="none">
            <a:spAutoFit/>
          </a:bodyPr>
          <a:lstStyle/>
          <a:p>
            <a:pPr eaLnBrk="0" hangingPunct="0"/>
            <a:r>
              <a:rPr lang="tr-TR" sz="1400" b="1">
                <a:solidFill>
                  <a:srgbClr val="000000"/>
                </a:solidFill>
              </a:rPr>
              <a:t>TESTİS</a:t>
            </a:r>
            <a:endParaRPr lang="en-US" sz="1400" b="1">
              <a:solidFill>
                <a:srgbClr val="000000"/>
              </a:solidFill>
            </a:endParaRPr>
          </a:p>
        </p:txBody>
      </p:sp>
      <p:sp>
        <p:nvSpPr>
          <p:cNvPr id="15405" name="Text Box 45"/>
          <p:cNvSpPr txBox="1">
            <a:spLocks noChangeArrowheads="1"/>
          </p:cNvSpPr>
          <p:nvPr/>
        </p:nvSpPr>
        <p:spPr bwMode="auto">
          <a:xfrm>
            <a:off x="4800600" y="2293938"/>
            <a:ext cx="1640193" cy="307777"/>
          </a:xfrm>
          <a:prstGeom prst="rect">
            <a:avLst/>
          </a:prstGeom>
          <a:noFill/>
          <a:ln w="12700">
            <a:noFill/>
            <a:miter lim="800000"/>
            <a:headEnd type="none" w="sm" len="sm"/>
            <a:tailEnd type="none" w="sm" len="sm"/>
          </a:ln>
        </p:spPr>
        <p:txBody>
          <a:bodyPr wrap="none">
            <a:spAutoFit/>
          </a:bodyPr>
          <a:lstStyle/>
          <a:p>
            <a:pPr eaLnBrk="0" hangingPunct="0"/>
            <a:r>
              <a:rPr lang="tr-TR" sz="1400" b="1" dirty="0">
                <a:solidFill>
                  <a:srgbClr val="000000"/>
                </a:solidFill>
              </a:rPr>
              <a:t>SERTOLİ  </a:t>
            </a:r>
            <a:r>
              <a:rPr lang="tr-TR" sz="1400" b="1" dirty="0" smtClean="0">
                <a:solidFill>
                  <a:srgbClr val="000000"/>
                </a:solidFill>
              </a:rPr>
              <a:t>	LEYDİG</a:t>
            </a:r>
            <a:endParaRPr lang="en-US" sz="1400" b="1" dirty="0">
              <a:solidFill>
                <a:srgbClr val="000000"/>
              </a:solidFill>
            </a:endParaRPr>
          </a:p>
        </p:txBody>
      </p:sp>
      <p:sp>
        <p:nvSpPr>
          <p:cNvPr id="15406" name="Line 46"/>
          <p:cNvSpPr>
            <a:spLocks noChangeShapeType="1"/>
          </p:cNvSpPr>
          <p:nvPr/>
        </p:nvSpPr>
        <p:spPr bwMode="auto">
          <a:xfrm>
            <a:off x="4849813" y="2286000"/>
            <a:ext cx="1662112" cy="0"/>
          </a:xfrm>
          <a:prstGeom prst="line">
            <a:avLst/>
          </a:prstGeom>
          <a:noFill/>
          <a:ln w="12700">
            <a:solidFill>
              <a:schemeClr val="tx1"/>
            </a:solidFill>
            <a:round/>
            <a:headEnd type="none" w="sm" len="sm"/>
            <a:tailEnd type="none" w="sm" len="sm"/>
          </a:ln>
        </p:spPr>
        <p:txBody>
          <a:bodyPr/>
          <a:lstStyle/>
          <a:p>
            <a:endParaRPr lang="tr-TR"/>
          </a:p>
        </p:txBody>
      </p:sp>
      <p:sp>
        <p:nvSpPr>
          <p:cNvPr id="15407" name="Line 47"/>
          <p:cNvSpPr>
            <a:spLocks noChangeShapeType="1"/>
          </p:cNvSpPr>
          <p:nvPr/>
        </p:nvSpPr>
        <p:spPr bwMode="auto">
          <a:xfrm flipV="1">
            <a:off x="5572132" y="2285992"/>
            <a:ext cx="0" cy="290513"/>
          </a:xfrm>
          <a:prstGeom prst="line">
            <a:avLst/>
          </a:prstGeom>
          <a:noFill/>
          <a:ln w="12700">
            <a:solidFill>
              <a:schemeClr val="tx1"/>
            </a:solidFill>
            <a:round/>
            <a:headEnd type="none" w="sm" len="sm"/>
            <a:tailEnd type="none" w="sm" len="sm"/>
          </a:ln>
        </p:spPr>
        <p:txBody>
          <a:bodyPr/>
          <a:lstStyle/>
          <a:p>
            <a:endParaRPr lang="tr-TR"/>
          </a:p>
        </p:txBody>
      </p:sp>
      <p:sp>
        <p:nvSpPr>
          <p:cNvPr id="13360" name="Line 48"/>
          <p:cNvSpPr>
            <a:spLocks noChangeShapeType="1"/>
          </p:cNvSpPr>
          <p:nvPr/>
        </p:nvSpPr>
        <p:spPr bwMode="auto">
          <a:xfrm flipV="1">
            <a:off x="2840038" y="0"/>
            <a:ext cx="0" cy="6858000"/>
          </a:xfrm>
          <a:prstGeom prst="line">
            <a:avLst/>
          </a:prstGeom>
          <a:noFill/>
          <a:ln w="28575">
            <a:solidFill>
              <a:schemeClr val="tx1"/>
            </a:solidFill>
            <a:round/>
            <a:headEnd type="none" w="sm" len="sm"/>
            <a:tailEnd type="none" w="sm" len="sm"/>
          </a:ln>
          <a:effectLst>
            <a:prstShdw prst="shdw17" dist="17961" dir="2700000">
              <a:schemeClr val="tx1">
                <a:gamma/>
                <a:shade val="60000"/>
                <a:invGamma/>
              </a:schemeClr>
            </a:prstShdw>
          </a:effectLst>
        </p:spPr>
        <p:txBody>
          <a:bodyPr/>
          <a:lstStyle/>
          <a:p>
            <a:pPr>
              <a:defRPr/>
            </a:pPr>
            <a:endParaRPr lang="tr-TR"/>
          </a:p>
        </p:txBody>
      </p:sp>
      <p:sp>
        <p:nvSpPr>
          <p:cNvPr id="13361" name="Line 49"/>
          <p:cNvSpPr>
            <a:spLocks noChangeShapeType="1"/>
          </p:cNvSpPr>
          <p:nvPr/>
        </p:nvSpPr>
        <p:spPr bwMode="auto">
          <a:xfrm>
            <a:off x="2312988" y="5208588"/>
            <a:ext cx="512762" cy="0"/>
          </a:xfrm>
          <a:prstGeom prst="line">
            <a:avLst/>
          </a:prstGeom>
          <a:noFill/>
          <a:ln w="28575">
            <a:solidFill>
              <a:schemeClr val="tx1"/>
            </a:solidFill>
            <a:round/>
            <a:headEnd type="none" w="sm" len="sm"/>
            <a:tailEnd type="none" w="sm" len="sm"/>
          </a:ln>
          <a:effectLst>
            <a:prstShdw prst="shdw17" dist="17961" dir="2700000">
              <a:schemeClr val="tx1">
                <a:gamma/>
                <a:shade val="60000"/>
                <a:invGamma/>
              </a:schemeClr>
            </a:prstShdw>
          </a:effectLst>
        </p:spPr>
        <p:txBody>
          <a:bodyPr/>
          <a:lstStyle/>
          <a:p>
            <a:pPr>
              <a:defRPr/>
            </a:pPr>
            <a:endParaRPr lang="tr-TR"/>
          </a:p>
        </p:txBody>
      </p:sp>
      <p:sp>
        <p:nvSpPr>
          <p:cNvPr id="13362" name="Line 50"/>
          <p:cNvSpPr>
            <a:spLocks noChangeShapeType="1"/>
          </p:cNvSpPr>
          <p:nvPr/>
        </p:nvSpPr>
        <p:spPr bwMode="auto">
          <a:xfrm>
            <a:off x="2312988" y="4057650"/>
            <a:ext cx="512762" cy="0"/>
          </a:xfrm>
          <a:prstGeom prst="line">
            <a:avLst/>
          </a:prstGeom>
          <a:noFill/>
          <a:ln w="28575">
            <a:solidFill>
              <a:schemeClr val="tx1"/>
            </a:solidFill>
            <a:round/>
            <a:headEnd type="none" w="sm" len="sm"/>
            <a:tailEnd type="none" w="sm" len="sm"/>
          </a:ln>
          <a:effectLst>
            <a:prstShdw prst="shdw17" dist="17961" dir="2700000">
              <a:schemeClr val="tx1">
                <a:gamma/>
                <a:shade val="60000"/>
                <a:invGamma/>
              </a:schemeClr>
            </a:prstShdw>
          </a:effectLst>
        </p:spPr>
        <p:txBody>
          <a:bodyPr/>
          <a:lstStyle/>
          <a:p>
            <a:pPr>
              <a:defRPr/>
            </a:pPr>
            <a:endParaRPr lang="tr-TR"/>
          </a:p>
        </p:txBody>
      </p:sp>
      <p:sp>
        <p:nvSpPr>
          <p:cNvPr id="13363" name="Line 51"/>
          <p:cNvSpPr>
            <a:spLocks noChangeShapeType="1"/>
          </p:cNvSpPr>
          <p:nvPr/>
        </p:nvSpPr>
        <p:spPr bwMode="auto">
          <a:xfrm>
            <a:off x="2312988" y="2519363"/>
            <a:ext cx="512762" cy="0"/>
          </a:xfrm>
          <a:prstGeom prst="line">
            <a:avLst/>
          </a:prstGeom>
          <a:noFill/>
          <a:ln w="28575">
            <a:solidFill>
              <a:schemeClr val="tx1"/>
            </a:solidFill>
            <a:round/>
            <a:headEnd type="none" w="sm" len="sm"/>
            <a:tailEnd type="none" w="sm" len="sm"/>
          </a:ln>
          <a:effectLst>
            <a:prstShdw prst="shdw17" dist="17961" dir="2700000">
              <a:schemeClr val="tx1">
                <a:gamma/>
                <a:shade val="60000"/>
                <a:invGamma/>
              </a:schemeClr>
            </a:prstShdw>
          </a:effectLst>
        </p:spPr>
        <p:txBody>
          <a:bodyPr/>
          <a:lstStyle/>
          <a:p>
            <a:pPr>
              <a:defRPr/>
            </a:pPr>
            <a:endParaRPr lang="tr-TR"/>
          </a:p>
        </p:txBody>
      </p:sp>
      <p:sp>
        <p:nvSpPr>
          <p:cNvPr id="15412" name="Text Box 52"/>
          <p:cNvSpPr txBox="1">
            <a:spLocks noChangeArrowheads="1"/>
          </p:cNvSpPr>
          <p:nvPr/>
        </p:nvSpPr>
        <p:spPr bwMode="auto">
          <a:xfrm>
            <a:off x="2941638" y="6610350"/>
            <a:ext cx="2241550" cy="304800"/>
          </a:xfrm>
          <a:prstGeom prst="rect">
            <a:avLst/>
          </a:prstGeom>
          <a:noFill/>
          <a:ln w="12700">
            <a:noFill/>
            <a:miter lim="800000"/>
            <a:headEnd type="none" w="sm" len="sm"/>
            <a:tailEnd type="none" w="sm" len="sm"/>
          </a:ln>
        </p:spPr>
        <p:txBody>
          <a:bodyPr wrap="none">
            <a:spAutoFit/>
          </a:bodyPr>
          <a:lstStyle/>
          <a:p>
            <a:pPr eaLnBrk="0" hangingPunct="0"/>
            <a:r>
              <a:rPr lang="tr-TR" sz="1400" b="1"/>
              <a:t>SF: Sterogenetik Faktör:</a:t>
            </a:r>
            <a:endParaRPr lang="en-US" sz="1400" b="1"/>
          </a:p>
        </p:txBody>
      </p:sp>
      <p:sp>
        <p:nvSpPr>
          <p:cNvPr id="15413" name="Line 53"/>
          <p:cNvSpPr>
            <a:spLocks noChangeShapeType="1"/>
          </p:cNvSpPr>
          <p:nvPr/>
        </p:nvSpPr>
        <p:spPr bwMode="auto">
          <a:xfrm>
            <a:off x="3784600" y="2908300"/>
            <a:ext cx="927100" cy="990600"/>
          </a:xfrm>
          <a:prstGeom prst="line">
            <a:avLst/>
          </a:prstGeom>
          <a:noFill/>
          <a:ln w="12700">
            <a:solidFill>
              <a:srgbClr val="FF0000"/>
            </a:solidFill>
            <a:round/>
            <a:headEnd type="none" w="sm" len="sm"/>
            <a:tailEnd type="triangle" w="sm" len="sm"/>
          </a:ln>
        </p:spPr>
        <p:txBody>
          <a:bodyPr/>
          <a:lstStyle/>
          <a:p>
            <a:endParaRPr lang="tr-TR"/>
          </a:p>
        </p:txBody>
      </p:sp>
      <p:sp>
        <p:nvSpPr>
          <p:cNvPr id="15414" name="Line 54"/>
          <p:cNvSpPr>
            <a:spLocks noChangeShapeType="1"/>
          </p:cNvSpPr>
          <p:nvPr/>
        </p:nvSpPr>
        <p:spPr bwMode="auto">
          <a:xfrm flipH="1">
            <a:off x="3683000" y="2908300"/>
            <a:ext cx="990600" cy="952500"/>
          </a:xfrm>
          <a:prstGeom prst="line">
            <a:avLst/>
          </a:prstGeom>
          <a:noFill/>
          <a:ln w="12700">
            <a:solidFill>
              <a:srgbClr val="FF0000"/>
            </a:solidFill>
            <a:round/>
            <a:headEnd type="none" w="sm" len="sm"/>
            <a:tailEnd type="triangle" w="sm" len="sm"/>
          </a:ln>
        </p:spPr>
        <p:txBody>
          <a:bodyPr/>
          <a:lstStyle/>
          <a:p>
            <a:endParaRPr lang="tr-TR"/>
          </a:p>
        </p:txBody>
      </p:sp>
      <p:sp>
        <p:nvSpPr>
          <p:cNvPr id="15415" name="AutoShape 55"/>
          <p:cNvSpPr>
            <a:spLocks noChangeArrowheads="1"/>
          </p:cNvSpPr>
          <p:nvPr/>
        </p:nvSpPr>
        <p:spPr bwMode="auto">
          <a:xfrm rot="-2285756">
            <a:off x="6713538" y="1973263"/>
            <a:ext cx="485775" cy="833437"/>
          </a:xfrm>
          <a:prstGeom prst="downArrow">
            <a:avLst>
              <a:gd name="adj1" fmla="val 22880"/>
              <a:gd name="adj2" fmla="val 40732"/>
            </a:avLst>
          </a:prstGeom>
          <a:solidFill>
            <a:schemeClr val="accent1"/>
          </a:solidFill>
          <a:ln w="12700">
            <a:solidFill>
              <a:schemeClr val="tx1"/>
            </a:solidFill>
            <a:miter lim="800000"/>
            <a:headEnd type="none" w="sm" len="sm"/>
            <a:tailEnd type="none" w="sm" len="sm"/>
          </a:ln>
        </p:spPr>
        <p:txBody>
          <a:bodyPr wrap="none" anchor="ctr"/>
          <a:lstStyle/>
          <a:p>
            <a:endParaRPr lang="tr-TR"/>
          </a:p>
        </p:txBody>
      </p:sp>
      <p:sp>
        <p:nvSpPr>
          <p:cNvPr id="15416" name="Oval 56"/>
          <p:cNvSpPr>
            <a:spLocks noChangeArrowheads="1"/>
          </p:cNvSpPr>
          <p:nvPr/>
        </p:nvSpPr>
        <p:spPr bwMode="auto">
          <a:xfrm>
            <a:off x="7392988" y="2309813"/>
            <a:ext cx="1411287" cy="928687"/>
          </a:xfrm>
          <a:prstGeom prst="ellipse">
            <a:avLst/>
          </a:prstGeom>
          <a:solidFill>
            <a:srgbClr val="B3AAF4"/>
          </a:solidFill>
          <a:ln w="12700">
            <a:solidFill>
              <a:schemeClr val="tx1"/>
            </a:solidFill>
            <a:round/>
            <a:headEnd type="none" w="sm" len="sm"/>
            <a:tailEnd type="none" w="sm" len="sm"/>
          </a:ln>
        </p:spPr>
        <p:txBody>
          <a:bodyPr wrap="none" anchor="ctr"/>
          <a:lstStyle/>
          <a:p>
            <a:pPr algn="ctr" eaLnBrk="0" hangingPunct="0"/>
            <a:r>
              <a:rPr lang="tr-TR" sz="1400" b="1" i="1">
                <a:solidFill>
                  <a:schemeClr val="bg1"/>
                </a:solidFill>
              </a:rPr>
              <a:t>Testis</a:t>
            </a:r>
          </a:p>
          <a:p>
            <a:pPr algn="ctr" eaLnBrk="0" hangingPunct="0"/>
            <a:r>
              <a:rPr lang="tr-TR" sz="1400" b="1" i="1">
                <a:solidFill>
                  <a:schemeClr val="bg1"/>
                </a:solidFill>
              </a:rPr>
              <a:t>İniş</a:t>
            </a:r>
          </a:p>
          <a:p>
            <a:pPr algn="ctr" eaLnBrk="0" hangingPunct="0"/>
            <a:r>
              <a:rPr lang="tr-TR" sz="1400" b="1" i="1">
                <a:solidFill>
                  <a:srgbClr val="FF0000"/>
                </a:solidFill>
              </a:rPr>
              <a:t>Insl3</a:t>
            </a:r>
          </a:p>
          <a:p>
            <a:pPr algn="ctr" eaLnBrk="0" hangingPunct="0"/>
            <a:r>
              <a:rPr lang="tr-TR" sz="1400" b="1" i="1">
                <a:solidFill>
                  <a:srgbClr val="FF0000"/>
                </a:solidFill>
              </a:rPr>
              <a:t>Lgr8</a:t>
            </a:r>
          </a:p>
        </p:txBody>
      </p:sp>
      <p:sp>
        <p:nvSpPr>
          <p:cNvPr id="13369" name="Oval 57"/>
          <p:cNvSpPr>
            <a:spLocks noChangeArrowheads="1"/>
          </p:cNvSpPr>
          <p:nvPr/>
        </p:nvSpPr>
        <p:spPr bwMode="auto">
          <a:xfrm>
            <a:off x="7088188" y="3744913"/>
            <a:ext cx="1731962" cy="979487"/>
          </a:xfrm>
          <a:prstGeom prst="ellipse">
            <a:avLst/>
          </a:prstGeom>
          <a:solidFill>
            <a:srgbClr val="B3AAF4"/>
          </a:solidFill>
          <a:ln w="12700">
            <a:solidFill>
              <a:schemeClr val="tx1"/>
            </a:solidFill>
            <a:round/>
            <a:headEnd type="none" w="sm" len="sm"/>
            <a:tailEnd type="none" w="sm" len="sm"/>
          </a:ln>
        </p:spPr>
        <p:txBody>
          <a:bodyPr wrap="none" anchor="ctr"/>
          <a:lstStyle/>
          <a:p>
            <a:pPr algn="ctr" eaLnBrk="0" hangingPunct="0"/>
            <a:r>
              <a:rPr lang="tr-TR" sz="1400" b="1" i="1" dirty="0">
                <a:solidFill>
                  <a:srgbClr val="FF0000"/>
                </a:solidFill>
              </a:rPr>
              <a:t>MAMLD1</a:t>
            </a:r>
          </a:p>
          <a:p>
            <a:pPr algn="ctr" eaLnBrk="0" hangingPunct="0"/>
            <a:r>
              <a:rPr lang="tr-TR" sz="1400" b="1" i="1" dirty="0" smtClean="0">
                <a:solidFill>
                  <a:schemeClr val="bg1"/>
                </a:solidFill>
              </a:rPr>
              <a:t>Testosteron </a:t>
            </a:r>
            <a:r>
              <a:rPr lang="tr-TR" sz="1400" b="1" i="1" dirty="0">
                <a:solidFill>
                  <a:schemeClr val="bg1"/>
                </a:solidFill>
              </a:rPr>
              <a:t>üretimi</a:t>
            </a:r>
          </a:p>
          <a:p>
            <a:pPr algn="ctr" eaLnBrk="0" hangingPunct="0"/>
            <a:r>
              <a:rPr lang="tr-TR" sz="1400" b="1" i="1" dirty="0">
                <a:solidFill>
                  <a:schemeClr val="bg1"/>
                </a:solidFill>
              </a:rPr>
              <a:t>Kritik zamanda</a:t>
            </a:r>
          </a:p>
        </p:txBody>
      </p:sp>
      <p:sp>
        <p:nvSpPr>
          <p:cNvPr id="15418" name="AutoShape 58"/>
          <p:cNvSpPr>
            <a:spLocks noChangeArrowheads="1"/>
          </p:cNvSpPr>
          <p:nvPr/>
        </p:nvSpPr>
        <p:spPr bwMode="auto">
          <a:xfrm rot="7623321">
            <a:off x="6909594" y="2915444"/>
            <a:ext cx="485775" cy="1004887"/>
          </a:xfrm>
          <a:prstGeom prst="downArrow">
            <a:avLst>
              <a:gd name="adj1" fmla="val 22880"/>
              <a:gd name="adj2" fmla="val 49111"/>
            </a:avLst>
          </a:prstGeom>
          <a:solidFill>
            <a:schemeClr val="accent1"/>
          </a:solidFill>
          <a:ln w="12700">
            <a:solidFill>
              <a:schemeClr val="tx1"/>
            </a:solidFill>
            <a:miter lim="800000"/>
            <a:headEnd type="none" w="sm" len="sm"/>
            <a:tailEnd type="none" w="sm" len="sm"/>
          </a:ln>
        </p:spPr>
        <p:txBody>
          <a:bodyPr wrap="none" anchor="ctr"/>
          <a:lstStyle/>
          <a:p>
            <a:endParaRPr lang="tr-TR"/>
          </a:p>
        </p:txBody>
      </p:sp>
      <p:sp>
        <p:nvSpPr>
          <p:cNvPr id="15419" name="Text Box 59"/>
          <p:cNvSpPr txBox="1">
            <a:spLocks noChangeArrowheads="1"/>
          </p:cNvSpPr>
          <p:nvPr/>
        </p:nvSpPr>
        <p:spPr bwMode="auto">
          <a:xfrm>
            <a:off x="6084888" y="1268413"/>
            <a:ext cx="3276600" cy="584775"/>
          </a:xfrm>
          <a:prstGeom prst="rect">
            <a:avLst/>
          </a:prstGeom>
          <a:solidFill>
            <a:schemeClr val="bg1"/>
          </a:solidFill>
          <a:ln w="38100">
            <a:solidFill>
              <a:schemeClr val="accent2"/>
            </a:solidFill>
            <a:miter lim="800000"/>
            <a:headEnd/>
            <a:tailEnd/>
          </a:ln>
        </p:spPr>
        <p:txBody>
          <a:bodyPr>
            <a:spAutoFit/>
          </a:bodyPr>
          <a:lstStyle/>
          <a:p>
            <a:r>
              <a:rPr lang="tr-TR" sz="1600" b="1" dirty="0">
                <a:solidFill>
                  <a:srgbClr val="C00000"/>
                </a:solidFill>
              </a:rPr>
              <a:t>Star, P 450 SCC, P 450 C 17</a:t>
            </a:r>
          </a:p>
          <a:p>
            <a:r>
              <a:rPr lang="tr-TR" sz="1600" b="1" dirty="0">
                <a:solidFill>
                  <a:srgbClr val="C00000"/>
                </a:solidFill>
              </a:rPr>
              <a:t>3 BHSD, 17 BHSD</a:t>
            </a:r>
          </a:p>
        </p:txBody>
      </p:sp>
      <p:sp>
        <p:nvSpPr>
          <p:cNvPr id="15420" name="59 Metin kutusu"/>
          <p:cNvSpPr txBox="1">
            <a:spLocks noChangeArrowheads="1"/>
          </p:cNvSpPr>
          <p:nvPr/>
        </p:nvSpPr>
        <p:spPr bwMode="auto">
          <a:xfrm>
            <a:off x="3429000" y="3810000"/>
            <a:ext cx="992188" cy="538163"/>
          </a:xfrm>
          <a:prstGeom prst="rect">
            <a:avLst/>
          </a:prstGeom>
          <a:noFill/>
          <a:ln w="9525">
            <a:solidFill>
              <a:schemeClr val="accent1"/>
            </a:solidFill>
            <a:miter lim="800000"/>
            <a:headEnd/>
            <a:tailEnd/>
          </a:ln>
        </p:spPr>
        <p:txBody>
          <a:bodyPr wrap="none">
            <a:spAutoFit/>
          </a:bodyPr>
          <a:lstStyle/>
          <a:p>
            <a:r>
              <a:rPr lang="tr-TR"/>
              <a:t>WNT7A</a:t>
            </a:r>
          </a:p>
          <a:p>
            <a:r>
              <a:rPr lang="tr-TR" sz="1100"/>
              <a:t>Eks AMHRII</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1486</TotalTime>
  <Words>2246</Words>
  <Application>Microsoft Office PowerPoint</Application>
  <PresentationFormat>Ekran Gösterisi (4:3)</PresentationFormat>
  <Paragraphs>864</Paragraphs>
  <Slides>66</Slides>
  <Notes>10</Notes>
  <HiddenSlides>0</HiddenSlides>
  <MMClips>0</MMClips>
  <ScaleCrop>false</ScaleCrop>
  <HeadingPairs>
    <vt:vector size="6" baseType="variant">
      <vt:variant>
        <vt:lpstr>Tema</vt:lpstr>
      </vt:variant>
      <vt:variant>
        <vt:i4>1</vt:i4>
      </vt:variant>
      <vt:variant>
        <vt:lpstr>Katıştırılmış OLE Hizmet Programları</vt:lpstr>
      </vt:variant>
      <vt:variant>
        <vt:i4>2</vt:i4>
      </vt:variant>
      <vt:variant>
        <vt:lpstr>Slayt Başlıkları</vt:lpstr>
      </vt:variant>
      <vt:variant>
        <vt:i4>66</vt:i4>
      </vt:variant>
    </vt:vector>
  </HeadingPairs>
  <TitlesOfParts>
    <vt:vector size="69" baseType="lpstr">
      <vt:lpstr>Ofis Teması</vt:lpstr>
      <vt:lpstr>Image</vt:lpstr>
      <vt:lpstr>PHOTO-PAINT Image</vt:lpstr>
      <vt:lpstr>Cinsiyet Gelişim Bozukluklarında  Yaklaşım/Atipik genitalya</vt:lpstr>
      <vt:lpstr>  Terminoloji  </vt:lpstr>
      <vt:lpstr>Slayt 3</vt:lpstr>
      <vt:lpstr>Slayt 4</vt:lpstr>
      <vt:lpstr>Slayt 5</vt:lpstr>
      <vt:lpstr>Slayt 6</vt:lpstr>
      <vt:lpstr>Slayt 7</vt:lpstr>
      <vt:lpstr>Slayt 8</vt:lpstr>
      <vt:lpstr>Slayt 9</vt:lpstr>
      <vt:lpstr>          Testisin İnişi</vt:lpstr>
      <vt:lpstr>Slayt 11</vt:lpstr>
      <vt:lpstr>Slayt 12</vt:lpstr>
      <vt:lpstr>Slayt 13</vt:lpstr>
      <vt:lpstr>Slayt 14</vt:lpstr>
      <vt:lpstr>Slayt 15</vt:lpstr>
      <vt:lpstr>  Erkeklerde iç ve dış üreme organları </vt:lpstr>
      <vt:lpstr>  Kızlarda iç ve dış üreme organları </vt:lpstr>
      <vt:lpstr>ATİPİK/AMBİGİOUS GENİTALYADA KULLANILAN  TERMİNOLOJİ</vt:lpstr>
      <vt:lpstr>Slayt 19</vt:lpstr>
      <vt:lpstr>46,XX CGB NEDENLERİ</vt:lpstr>
      <vt:lpstr>Slayt 21</vt:lpstr>
      <vt:lpstr>Slayt 22</vt:lpstr>
      <vt:lpstr>Slayt 23</vt:lpstr>
      <vt:lpstr>Slayt 24</vt:lpstr>
      <vt:lpstr>Slayt 25</vt:lpstr>
      <vt:lpstr>  Kliteromegali – Dış dudaklarda birleşme  </vt:lpstr>
      <vt:lpstr>VİRİLİZASYON SKORLAMASI</vt:lpstr>
      <vt:lpstr>Slayt 28</vt:lpstr>
      <vt:lpstr>Slayt 29</vt:lpstr>
      <vt:lpstr>Slayt 30</vt:lpstr>
      <vt:lpstr>Slayt 31</vt:lpstr>
      <vt:lpstr>Slayt 32</vt:lpstr>
      <vt:lpstr>46,XY CİNSİYET GELİŞİM BOZUKLUKLARI  </vt:lpstr>
      <vt:lpstr>46,XY CGB</vt:lpstr>
      <vt:lpstr>Slayt 35</vt:lpstr>
      <vt:lpstr>SİNNECKER/ QUİCKLY YETERSİZ VİRİLİZASYON </vt:lpstr>
      <vt:lpstr>Slayt 37</vt:lpstr>
      <vt:lpstr>Slayt 38</vt:lpstr>
      <vt:lpstr>Slayt 39</vt:lpstr>
      <vt:lpstr>Slayt 40</vt:lpstr>
      <vt:lpstr>Slayt 41</vt:lpstr>
      <vt:lpstr>Slayt 42</vt:lpstr>
      <vt:lpstr>Slayt 43</vt:lpstr>
      <vt:lpstr>Androjen Eksikliğinde klinik spektrum</vt:lpstr>
      <vt:lpstr>Slayt 45</vt:lpstr>
      <vt:lpstr>Slayt 46</vt:lpstr>
      <vt:lpstr>Slayt 47</vt:lpstr>
      <vt:lpstr>Slayt 48</vt:lpstr>
      <vt:lpstr>Slayt 49</vt:lpstr>
      <vt:lpstr>Slayt 50</vt:lpstr>
      <vt:lpstr>Slayt 51</vt:lpstr>
      <vt:lpstr>Slayt 52</vt:lpstr>
      <vt:lpstr>Slayt 53</vt:lpstr>
      <vt:lpstr>Slayt 54</vt:lpstr>
      <vt:lpstr>Slayt 55</vt:lpstr>
      <vt:lpstr>OVOTESTİKÜLER CGB (GERÇEK HERMAFRODİT)</vt:lpstr>
      <vt:lpstr>OVOTESTİKÜLER CGB (GERÇEK HERMAFRODİT)</vt:lpstr>
      <vt:lpstr> Gonadal Disgenezilerde Gonadal neoplazm riski yüksek</vt:lpstr>
      <vt:lpstr>MALİGNİTEDEN KORUNMA</vt:lpstr>
      <vt:lpstr>Slayt 60</vt:lpstr>
      <vt:lpstr>Slayt 61</vt:lpstr>
      <vt:lpstr>Slayt 62</vt:lpstr>
      <vt:lpstr>Slayt 63</vt:lpstr>
      <vt:lpstr>Cinsiyet seçiminde önemli ölçütler (2002)</vt:lpstr>
      <vt:lpstr>Slayt 65</vt:lpstr>
      <vt:lpstr>SON SÖZ</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KALPMERKZ1677</dc:creator>
  <cp:lastModifiedBy>User</cp:lastModifiedBy>
  <cp:revision>234</cp:revision>
  <dcterms:created xsi:type="dcterms:W3CDTF">2016-06-21T06:42:42Z</dcterms:created>
  <dcterms:modified xsi:type="dcterms:W3CDTF">2019-09-16T11:58:59Z</dcterms:modified>
</cp:coreProperties>
</file>