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8AF"/>
    <a:srgbClr val="9F6900"/>
    <a:srgbClr val="003399"/>
    <a:srgbClr val="0000CC"/>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84"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192649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409621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78091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70915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38364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39E6D79-EABE-47C5-9C7D-4BE297061BEC}" type="datetimeFigureOut">
              <a:rPr lang="tr-TR" smtClean="0"/>
              <a:t>19.2.2018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6558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39E6D79-EABE-47C5-9C7D-4BE297061BEC}" type="datetimeFigureOut">
              <a:rPr lang="tr-TR" smtClean="0"/>
              <a:t>19.2.2018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38520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39E6D79-EABE-47C5-9C7D-4BE297061BEC}" type="datetimeFigureOut">
              <a:rPr lang="tr-TR" smtClean="0"/>
              <a:t>19.2.2018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28961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39E6D79-EABE-47C5-9C7D-4BE297061BEC}" type="datetimeFigureOut">
              <a:rPr lang="tr-TR" smtClean="0"/>
              <a:t>19.2.2018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62016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9E6D79-EABE-47C5-9C7D-4BE297061BEC}" type="datetimeFigureOut">
              <a:rPr lang="tr-TR" smtClean="0"/>
              <a:t>19.2.2018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8579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9E6D79-EABE-47C5-9C7D-4BE297061BEC}" type="datetimeFigureOut">
              <a:rPr lang="tr-TR" smtClean="0"/>
              <a:t>19.2.2018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44422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E6D79-EABE-47C5-9C7D-4BE297061BEC}" type="datetimeFigureOut">
              <a:rPr lang="tr-TR" smtClean="0"/>
              <a:t>19.2.2018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4D75-FAC4-4DBB-8A76-7E008C2855F5}" type="slidenum">
              <a:rPr lang="tr-TR" smtClean="0"/>
              <a:t>‹#›</a:t>
            </a:fld>
            <a:endParaRPr lang="tr-TR"/>
          </a:p>
        </p:txBody>
      </p:sp>
    </p:spTree>
    <p:extLst>
      <p:ext uri="{BB962C8B-B14F-4D97-AF65-F5344CB8AC3E}">
        <p14:creationId xmlns:p14="http://schemas.microsoft.com/office/powerpoint/2010/main" val="179657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2882" y="5120536"/>
            <a:ext cx="12305211" cy="1754326"/>
          </a:xfrm>
          <a:prstGeom prst="rect">
            <a:avLst/>
          </a:prstGeom>
        </p:spPr>
        <p:txBody>
          <a:bodyPr wrap="square">
            <a:spAutoFit/>
          </a:bodyPr>
          <a:lstStyle/>
          <a:p>
            <a:pPr algn="ctr"/>
            <a:r>
              <a:rPr lang="tr-TR" sz="5400" smtClean="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İKİ FARKLI İLETİŞİM</a:t>
            </a:r>
          </a:p>
          <a:p>
            <a:pPr algn="ctr"/>
            <a:r>
              <a:rPr lang="tr-TR" sz="5400" smtClean="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AKTARIM MODELİ</a:t>
            </a:r>
            <a:endParaRPr lang="tr-TR" sz="5400">
              <a:solidFill>
                <a:schemeClr val="bg1"/>
              </a:solidFill>
              <a:effectLst>
                <a:outerShdw blurRad="38100" dist="38100" dir="2700000" algn="tl">
                  <a:srgbClr val="000000">
                    <a:alpha val="43137"/>
                  </a:srgbClr>
                </a:outerShdw>
              </a:effectLst>
            </a:endParaRPr>
          </a:p>
        </p:txBody>
      </p:sp>
      <p:pic>
        <p:nvPicPr>
          <p:cNvPr id="2" name="Resim 1"/>
          <p:cNvPicPr>
            <a:picLocks noChangeAspect="1"/>
          </p:cNvPicPr>
          <p:nvPr/>
        </p:nvPicPr>
        <p:blipFill>
          <a:blip r:embed="rId2"/>
          <a:stretch>
            <a:fillRect/>
          </a:stretch>
        </p:blipFill>
        <p:spPr>
          <a:xfrm>
            <a:off x="2823752" y="388516"/>
            <a:ext cx="6170161" cy="4627621"/>
          </a:xfrm>
          <a:prstGeom prst="rect">
            <a:avLst/>
          </a:prstGeom>
        </p:spPr>
      </p:pic>
    </p:spTree>
    <p:extLst>
      <p:ext uri="{BB962C8B-B14F-4D97-AF65-F5344CB8AC3E}">
        <p14:creationId xmlns:p14="http://schemas.microsoft.com/office/powerpoint/2010/main" val="293451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81941" y="2008555"/>
            <a:ext cx="7080069" cy="2554545"/>
          </a:xfrm>
          <a:prstGeom prst="rect">
            <a:avLst/>
          </a:prstGeom>
        </p:spPr>
        <p:txBody>
          <a:bodyPr wrap="square">
            <a:spAutoFit/>
          </a:bodyPr>
          <a:lstStyle/>
          <a:p>
            <a:pPr algn="ct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İletişimde “ortak olan”, iletişim kurmayı bizim için ortaklaşa hale getiren nedir</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tr-TR" sz="3200">
              <a:solidFill>
                <a:schemeClr val="bg1"/>
              </a:solidFill>
              <a:latin typeface="Calibri" panose="020F0502020204030204" pitchFamily="34" charset="0"/>
              <a:cs typeface="Times New Roman" panose="02020603050405020304" pitchFamily="18" charset="0"/>
            </a:endParaRPr>
          </a:p>
          <a:p>
            <a:pPr algn="ctr"/>
            <a:r>
              <a:rPr lang="tr-TR" sz="3200" smtClean="0">
                <a:solidFill>
                  <a:schemeClr val="bg1"/>
                </a:solidFill>
                <a:latin typeface="Calibri" panose="020F0502020204030204" pitchFamily="34" charset="0"/>
                <a:cs typeface="Times New Roman" panose="02020603050405020304" pitchFamily="18" charset="0"/>
              </a:rPr>
              <a:t>Bu konuda iki temel yaklaşım vardır; ilki iletişimin aktarımını esas alır.</a:t>
            </a:r>
            <a:endParaRPr lang="tr-TR" sz="3200">
              <a:solidFill>
                <a:schemeClr val="bg1"/>
              </a:solidFill>
            </a:endParaRPr>
          </a:p>
        </p:txBody>
      </p:sp>
    </p:spTree>
    <p:extLst>
      <p:ext uri="{BB962C8B-B14F-4D97-AF65-F5344CB8AC3E}">
        <p14:creationId xmlns:p14="http://schemas.microsoft.com/office/powerpoint/2010/main" val="101853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72045" y="1898694"/>
            <a:ext cx="8987245" cy="3046988"/>
          </a:xfrm>
          <a:prstGeom prst="rect">
            <a:avLst/>
          </a:prstGeom>
        </p:spPr>
        <p:txBody>
          <a:bodyPr wrap="square">
            <a:spAutoFit/>
          </a:bodyPr>
          <a:lstStyle/>
          <a:p>
            <a:pPr algn="ct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ir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mesajın bir kişiden diğerine ulaştırılması olarak kavrar. İletişim, mesaj iletmeye odaklı bir etkinliktir. Bir başka iletişimde ortak olarak yapılan şey, mesaj göndermek ve almaktır. Bu yaklaşım iletişim çalışmaları tarihyazımı içinde “aktarım modeli”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transmission model of communication</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 olarak bilinir.</a:t>
            </a:r>
            <a:endParaRPr lang="tr-TR" sz="3200">
              <a:solidFill>
                <a:schemeClr val="bg1"/>
              </a:solidFill>
            </a:endParaRPr>
          </a:p>
        </p:txBody>
      </p:sp>
    </p:spTree>
    <p:extLst>
      <p:ext uri="{BB962C8B-B14F-4D97-AF65-F5344CB8AC3E}">
        <p14:creationId xmlns:p14="http://schemas.microsoft.com/office/powerpoint/2010/main" val="38414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381" y="2815699"/>
            <a:ext cx="10989657" cy="2226564"/>
          </a:xfrm>
          <a:prstGeom prst="rect">
            <a:avLst/>
          </a:prstGeom>
        </p:spPr>
      </p:pic>
      <p:sp>
        <p:nvSpPr>
          <p:cNvPr id="3" name="Metin kutusu 2"/>
          <p:cNvSpPr txBox="1"/>
          <p:nvPr/>
        </p:nvSpPr>
        <p:spPr>
          <a:xfrm>
            <a:off x="4000223" y="5175923"/>
            <a:ext cx="4391972" cy="523220"/>
          </a:xfrm>
          <a:prstGeom prst="rect">
            <a:avLst/>
          </a:prstGeom>
          <a:noFill/>
        </p:spPr>
        <p:txBody>
          <a:bodyPr wrap="none" rtlCol="0">
            <a:spAutoFit/>
          </a:bodyPr>
          <a:lstStyle/>
          <a:p>
            <a:r>
              <a:rPr lang="tr-TR" sz="2800" smtClean="0">
                <a:solidFill>
                  <a:schemeClr val="bg1"/>
                </a:solidFill>
              </a:rPr>
              <a:t>H. Lasswell’in İletişim Modeli</a:t>
            </a:r>
            <a:endParaRPr lang="tr-TR" sz="2800">
              <a:solidFill>
                <a:schemeClr val="bg1"/>
              </a:solidFill>
            </a:endParaRPr>
          </a:p>
        </p:txBody>
      </p:sp>
      <p:sp>
        <p:nvSpPr>
          <p:cNvPr id="4" name="Dikdörtgen 3"/>
          <p:cNvSpPr/>
          <p:nvPr/>
        </p:nvSpPr>
        <p:spPr>
          <a:xfrm>
            <a:off x="1561249" y="1056181"/>
            <a:ext cx="9718764" cy="1077218"/>
          </a:xfrm>
          <a:prstGeom prst="rect">
            <a:avLst/>
          </a:prstGeom>
        </p:spPr>
        <p:txBody>
          <a:bodyPr wrap="square">
            <a:spAutoFit/>
          </a:bodyPr>
          <a:lstStyle/>
          <a:p>
            <a:pPr algn="ct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Lasswell (1948), kitle iletişiminin nasıl işlediğini açıklamak için şu soruları yanıtlamamız  gerektiğini söyler:</a:t>
            </a:r>
            <a:endParaRPr lang="tr-TR" sz="3200">
              <a:solidFill>
                <a:schemeClr val="bg1"/>
              </a:solidFill>
            </a:endParaRPr>
          </a:p>
        </p:txBody>
      </p:sp>
    </p:spTree>
    <p:extLst>
      <p:ext uri="{BB962C8B-B14F-4D97-AF65-F5344CB8AC3E}">
        <p14:creationId xmlns:p14="http://schemas.microsoft.com/office/powerpoint/2010/main" val="116579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0892" y="2839219"/>
            <a:ext cx="10816045" cy="3046988"/>
          </a:xfrm>
          <a:prstGeom prst="rect">
            <a:avLst/>
          </a:prstGeom>
        </p:spPr>
        <p:txBody>
          <a:bodyPr wrap="square">
            <a:spAutoFit/>
          </a:bodyPr>
          <a:lstStyle/>
          <a:p>
            <a:pPr algn="ct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Kaynak, hedeflediği kişiye/kişilere erişmek için öncelikle iletisini taşıyacağı duygu ya da düşünceyi (enformasyon) bir iletişim kanalıyla gönderebilecek biçimde kodlar. Enformasyonun bir kanalla aktarılabilmesi için iletinin kaynak tarafından sözcükler, işaretler, mimik ya da jestler ya da bunların hepsini kapsayan bir terim olan simgeler yoluyla kodlanması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encoding</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 gerekir.</a:t>
            </a:r>
            <a:endParaRPr lang="tr-TR" sz="3200">
              <a:solidFill>
                <a:schemeClr val="bg1"/>
              </a:solidFill>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4926" y="757645"/>
            <a:ext cx="7607975" cy="1541417"/>
          </a:xfrm>
          <a:prstGeom prst="rect">
            <a:avLst/>
          </a:prstGeom>
        </p:spPr>
      </p:pic>
    </p:spTree>
    <p:extLst>
      <p:ext uri="{BB962C8B-B14F-4D97-AF65-F5344CB8AC3E}">
        <p14:creationId xmlns:p14="http://schemas.microsoft.com/office/powerpoint/2010/main" val="129847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0" y="469649"/>
            <a:ext cx="9980023" cy="1569660"/>
          </a:xfrm>
          <a:prstGeom prst="rect">
            <a:avLst/>
          </a:prstGeom>
        </p:spPr>
        <p:txBody>
          <a:bodyPr wrap="square">
            <a:spAutoFit/>
          </a:bodyPr>
          <a:lstStyle/>
          <a:p>
            <a:pPr algn="ctr"/>
            <a:r>
              <a:rPr lang="en-GB" sz="2400">
                <a:solidFill>
                  <a:schemeClr val="bg1"/>
                </a:solidFill>
                <a:latin typeface="Calibri" panose="020F0502020204030204" pitchFamily="34" charset="0"/>
                <a:ea typeface="Calibri" panose="020F0502020204030204" pitchFamily="34" charset="0"/>
                <a:cs typeface="Times New Roman" panose="02020603050405020304" pitchFamily="18" charset="0"/>
              </a:rPr>
              <a:t>Lasswell’in şeması, iletişim sorunuyla ilgilenen ve iletişimin nasıl işlediğini anlamaya çalışan diğer araştırmacılar için bir başlangıç noktası oluşturmuştur. Bu yöndeki arayışların en bilinen  en az Lasswell’inki kadar etkili olan örneği Claude Shannon’ın (1949) “matematiksel iletişim modeli”dir.</a:t>
            </a:r>
            <a:endParaRPr lang="tr-TR" sz="2400">
              <a:solidFill>
                <a:schemeClr val="bg1"/>
              </a:solidFill>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375" y="2439052"/>
            <a:ext cx="9720072" cy="3599688"/>
          </a:xfrm>
          <a:prstGeom prst="rect">
            <a:avLst/>
          </a:prstGeom>
        </p:spPr>
      </p:pic>
    </p:spTree>
    <p:extLst>
      <p:ext uri="{BB962C8B-B14F-4D97-AF65-F5344CB8AC3E}">
        <p14:creationId xmlns:p14="http://schemas.microsoft.com/office/powerpoint/2010/main" val="266061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3047" y="313507"/>
            <a:ext cx="5724223" cy="2119883"/>
          </a:xfrm>
          <a:prstGeom prst="rect">
            <a:avLst/>
          </a:prstGeom>
        </p:spPr>
      </p:pic>
      <p:sp>
        <p:nvSpPr>
          <p:cNvPr id="3" name="Dikdörtgen 2"/>
          <p:cNvSpPr/>
          <p:nvPr/>
        </p:nvSpPr>
        <p:spPr>
          <a:xfrm>
            <a:off x="711579" y="2835431"/>
            <a:ext cx="10567157" cy="3539430"/>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Model beş ana unsurdan oluşuyordu: (1) “Mesaj”ı üreten “enformasyon kaynağı”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information source</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(2) iletiyi kodlayarak onu sinyallare dönüştüren “verici”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transmitter</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(3) sinyallerin iletimini sağlayan “kanal”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channel</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(4) sinyali tekrar mesaja dönüştüren yani kodaçımlayan “alıcı”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receiver</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ve (5) mesajın nihai olarak ulaştığı “hedef”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destination</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Normal koşullarda oluşmaması beklenen bir altıncı unsur ise, iletinin kanaldaki akışı sırasında araya karışan ve alınan sinyalin gönderilenden farklı olmasına yol açan “gürültü”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noise</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idi. </a:t>
            </a:r>
            <a:endParaRPr lang="tr-TR" sz="2800">
              <a:solidFill>
                <a:schemeClr val="bg1"/>
              </a:solidFill>
            </a:endParaRPr>
          </a:p>
        </p:txBody>
      </p:sp>
    </p:spTree>
    <p:extLst>
      <p:ext uri="{BB962C8B-B14F-4D97-AF65-F5344CB8AC3E}">
        <p14:creationId xmlns:p14="http://schemas.microsoft.com/office/powerpoint/2010/main" val="214022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2674" y="2055449"/>
            <a:ext cx="8621486" cy="2677656"/>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Lasswell ve Shannon’un şemaları, insan iletişimini basitleştirmenin ötesinde onun yanıltıcı bir resmini sunar. 1950’lerde pek çok iletişim araştırmacısı benzer modeller geliştirmekle birlikte mesajın kaynaktan hedefe aktarımını esas alan bu yaklaşımların barındırdığı kritik sorunlar büyük ölçüde değiştirmemiştir.</a:t>
            </a:r>
            <a:endParaRPr lang="tr-TR" sz="2800">
              <a:solidFill>
                <a:schemeClr val="bg1"/>
              </a:solidFill>
            </a:endParaRPr>
          </a:p>
        </p:txBody>
      </p:sp>
    </p:spTree>
    <p:extLst>
      <p:ext uri="{BB962C8B-B14F-4D97-AF65-F5344CB8AC3E}">
        <p14:creationId xmlns:p14="http://schemas.microsoft.com/office/powerpoint/2010/main" val="11208220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345</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OGUZHANTAS</dc:creator>
  <cp:lastModifiedBy>O T</cp:lastModifiedBy>
  <cp:revision>20</cp:revision>
  <dcterms:created xsi:type="dcterms:W3CDTF">2017-09-25T11:55:51Z</dcterms:created>
  <dcterms:modified xsi:type="dcterms:W3CDTF">2018-02-19T18:14:31Z</dcterms:modified>
</cp:coreProperties>
</file>