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57" r:id="rId4"/>
    <p:sldId id="258" r:id="rId5"/>
    <p:sldId id="259" r:id="rId6"/>
    <p:sldId id="260" r:id="rId7"/>
    <p:sldId id="261" r:id="rId8"/>
    <p:sldId id="262"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A8AF"/>
    <a:srgbClr val="9F6900"/>
    <a:srgbClr val="003399"/>
    <a:srgbClr val="0000CC"/>
    <a:srgbClr val="000099"/>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37" d="100"/>
          <a:sy n="37" d="100"/>
        </p:scale>
        <p:origin x="84" y="6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E39E6D79-EABE-47C5-9C7D-4BE297061BEC}" type="datetimeFigureOut">
              <a:rPr lang="tr-TR" smtClean="0"/>
              <a:t>19.2.2018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FAB4D75-FAC4-4DBB-8A76-7E008C2855F5}" type="slidenum">
              <a:rPr lang="tr-TR" smtClean="0"/>
              <a:t>‹#›</a:t>
            </a:fld>
            <a:endParaRPr lang="tr-TR"/>
          </a:p>
        </p:txBody>
      </p:sp>
    </p:spTree>
    <p:extLst>
      <p:ext uri="{BB962C8B-B14F-4D97-AF65-F5344CB8AC3E}">
        <p14:creationId xmlns:p14="http://schemas.microsoft.com/office/powerpoint/2010/main" val="11926497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39E6D79-EABE-47C5-9C7D-4BE297061BEC}" type="datetimeFigureOut">
              <a:rPr lang="tr-TR" smtClean="0"/>
              <a:t>19.2.2018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FAB4D75-FAC4-4DBB-8A76-7E008C2855F5}" type="slidenum">
              <a:rPr lang="tr-TR" smtClean="0"/>
              <a:t>‹#›</a:t>
            </a:fld>
            <a:endParaRPr lang="tr-TR"/>
          </a:p>
        </p:txBody>
      </p:sp>
    </p:spTree>
    <p:extLst>
      <p:ext uri="{BB962C8B-B14F-4D97-AF65-F5344CB8AC3E}">
        <p14:creationId xmlns:p14="http://schemas.microsoft.com/office/powerpoint/2010/main" val="40962112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39E6D79-EABE-47C5-9C7D-4BE297061BEC}" type="datetimeFigureOut">
              <a:rPr lang="tr-TR" smtClean="0"/>
              <a:t>19.2.2018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FAB4D75-FAC4-4DBB-8A76-7E008C2855F5}" type="slidenum">
              <a:rPr lang="tr-TR" smtClean="0"/>
              <a:t>‹#›</a:t>
            </a:fld>
            <a:endParaRPr lang="tr-TR"/>
          </a:p>
        </p:txBody>
      </p:sp>
    </p:spTree>
    <p:extLst>
      <p:ext uri="{BB962C8B-B14F-4D97-AF65-F5344CB8AC3E}">
        <p14:creationId xmlns:p14="http://schemas.microsoft.com/office/powerpoint/2010/main" val="37809192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39E6D79-EABE-47C5-9C7D-4BE297061BEC}" type="datetimeFigureOut">
              <a:rPr lang="tr-TR" smtClean="0"/>
              <a:t>19.2.2018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FAB4D75-FAC4-4DBB-8A76-7E008C2855F5}" type="slidenum">
              <a:rPr lang="tr-TR" smtClean="0"/>
              <a:t>‹#›</a:t>
            </a:fld>
            <a:endParaRPr lang="tr-TR"/>
          </a:p>
        </p:txBody>
      </p:sp>
    </p:spTree>
    <p:extLst>
      <p:ext uri="{BB962C8B-B14F-4D97-AF65-F5344CB8AC3E}">
        <p14:creationId xmlns:p14="http://schemas.microsoft.com/office/powerpoint/2010/main" val="2709157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39E6D79-EABE-47C5-9C7D-4BE297061BEC}" type="datetimeFigureOut">
              <a:rPr lang="tr-TR" smtClean="0"/>
              <a:t>19.2.2018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FAB4D75-FAC4-4DBB-8A76-7E008C2855F5}" type="slidenum">
              <a:rPr lang="tr-TR" smtClean="0"/>
              <a:t>‹#›</a:t>
            </a:fld>
            <a:endParaRPr lang="tr-TR"/>
          </a:p>
        </p:txBody>
      </p:sp>
    </p:spTree>
    <p:extLst>
      <p:ext uri="{BB962C8B-B14F-4D97-AF65-F5344CB8AC3E}">
        <p14:creationId xmlns:p14="http://schemas.microsoft.com/office/powerpoint/2010/main" val="33836474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39E6D79-EABE-47C5-9C7D-4BE297061BEC}" type="datetimeFigureOut">
              <a:rPr lang="tr-TR" smtClean="0"/>
              <a:t>19.2.2018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FAB4D75-FAC4-4DBB-8A76-7E008C2855F5}" type="slidenum">
              <a:rPr lang="tr-TR" smtClean="0"/>
              <a:t>‹#›</a:t>
            </a:fld>
            <a:endParaRPr lang="tr-TR"/>
          </a:p>
        </p:txBody>
      </p:sp>
    </p:spTree>
    <p:extLst>
      <p:ext uri="{BB962C8B-B14F-4D97-AF65-F5344CB8AC3E}">
        <p14:creationId xmlns:p14="http://schemas.microsoft.com/office/powerpoint/2010/main" val="65589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39E6D79-EABE-47C5-9C7D-4BE297061BEC}" type="datetimeFigureOut">
              <a:rPr lang="tr-TR" smtClean="0"/>
              <a:t>19.2.2018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FAB4D75-FAC4-4DBB-8A76-7E008C2855F5}" type="slidenum">
              <a:rPr lang="tr-TR" smtClean="0"/>
              <a:t>‹#›</a:t>
            </a:fld>
            <a:endParaRPr lang="tr-TR"/>
          </a:p>
        </p:txBody>
      </p:sp>
    </p:spTree>
    <p:extLst>
      <p:ext uri="{BB962C8B-B14F-4D97-AF65-F5344CB8AC3E}">
        <p14:creationId xmlns:p14="http://schemas.microsoft.com/office/powerpoint/2010/main" val="13852047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39E6D79-EABE-47C5-9C7D-4BE297061BEC}" type="datetimeFigureOut">
              <a:rPr lang="tr-TR" smtClean="0"/>
              <a:t>19.2.2018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FAB4D75-FAC4-4DBB-8A76-7E008C2855F5}" type="slidenum">
              <a:rPr lang="tr-TR" smtClean="0"/>
              <a:t>‹#›</a:t>
            </a:fld>
            <a:endParaRPr lang="tr-TR"/>
          </a:p>
        </p:txBody>
      </p:sp>
    </p:spTree>
    <p:extLst>
      <p:ext uri="{BB962C8B-B14F-4D97-AF65-F5344CB8AC3E}">
        <p14:creationId xmlns:p14="http://schemas.microsoft.com/office/powerpoint/2010/main" val="32896106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39E6D79-EABE-47C5-9C7D-4BE297061BEC}" type="datetimeFigureOut">
              <a:rPr lang="tr-TR" smtClean="0"/>
              <a:t>19.2.2018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FAB4D75-FAC4-4DBB-8A76-7E008C2855F5}" type="slidenum">
              <a:rPr lang="tr-TR" smtClean="0"/>
              <a:t>‹#›</a:t>
            </a:fld>
            <a:endParaRPr lang="tr-TR"/>
          </a:p>
        </p:txBody>
      </p:sp>
    </p:spTree>
    <p:extLst>
      <p:ext uri="{BB962C8B-B14F-4D97-AF65-F5344CB8AC3E}">
        <p14:creationId xmlns:p14="http://schemas.microsoft.com/office/powerpoint/2010/main" val="2620166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39E6D79-EABE-47C5-9C7D-4BE297061BEC}" type="datetimeFigureOut">
              <a:rPr lang="tr-TR" smtClean="0"/>
              <a:t>19.2.2018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FAB4D75-FAC4-4DBB-8A76-7E008C2855F5}" type="slidenum">
              <a:rPr lang="tr-TR" smtClean="0"/>
              <a:t>‹#›</a:t>
            </a:fld>
            <a:endParaRPr lang="tr-TR"/>
          </a:p>
        </p:txBody>
      </p:sp>
    </p:spTree>
    <p:extLst>
      <p:ext uri="{BB962C8B-B14F-4D97-AF65-F5344CB8AC3E}">
        <p14:creationId xmlns:p14="http://schemas.microsoft.com/office/powerpoint/2010/main" val="185791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39E6D79-EABE-47C5-9C7D-4BE297061BEC}" type="datetimeFigureOut">
              <a:rPr lang="tr-TR" smtClean="0"/>
              <a:t>19.2.2018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FAB4D75-FAC4-4DBB-8A76-7E008C2855F5}" type="slidenum">
              <a:rPr lang="tr-TR" smtClean="0"/>
              <a:t>‹#›</a:t>
            </a:fld>
            <a:endParaRPr lang="tr-TR"/>
          </a:p>
        </p:txBody>
      </p:sp>
    </p:spTree>
    <p:extLst>
      <p:ext uri="{BB962C8B-B14F-4D97-AF65-F5344CB8AC3E}">
        <p14:creationId xmlns:p14="http://schemas.microsoft.com/office/powerpoint/2010/main" val="24442246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lumMod val="65000"/>
            <a:lumOff val="35000"/>
          </a:schemeClr>
        </a:soli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9E6D79-EABE-47C5-9C7D-4BE297061BEC}" type="datetimeFigureOut">
              <a:rPr lang="tr-TR" smtClean="0"/>
              <a:t>19.2.2018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AB4D75-FAC4-4DBB-8A76-7E008C2855F5}" type="slidenum">
              <a:rPr lang="tr-TR" smtClean="0"/>
              <a:t>‹#›</a:t>
            </a:fld>
            <a:endParaRPr lang="tr-TR"/>
          </a:p>
        </p:txBody>
      </p:sp>
    </p:spTree>
    <p:extLst>
      <p:ext uri="{BB962C8B-B14F-4D97-AF65-F5344CB8AC3E}">
        <p14:creationId xmlns:p14="http://schemas.microsoft.com/office/powerpoint/2010/main" val="17965760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tif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tif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tif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82882" y="5120536"/>
            <a:ext cx="12305211" cy="1754326"/>
          </a:xfrm>
          <a:prstGeom prst="rect">
            <a:avLst/>
          </a:prstGeom>
        </p:spPr>
        <p:txBody>
          <a:bodyPr wrap="square">
            <a:spAutoFit/>
          </a:bodyPr>
          <a:lstStyle/>
          <a:p>
            <a:pPr algn="ctr"/>
            <a:r>
              <a:rPr lang="tr-TR" sz="5400" smtClean="0">
                <a:solidFill>
                  <a:schemeClr val="bg1"/>
                </a:solidFill>
                <a:effectLst>
                  <a:outerShdw blurRad="38100" dist="38100" dir="2700000" algn="tl">
                    <a:srgbClr val="000000">
                      <a:alpha val="43137"/>
                    </a:srgbClr>
                  </a:outerShdw>
                </a:effectLst>
                <a:latin typeface="Calibri" panose="020F0502020204030204" pitchFamily="34" charset="0"/>
                <a:cs typeface="Times New Roman" panose="02020603050405020304" pitchFamily="18" charset="0"/>
              </a:rPr>
              <a:t>İKİ FARKLI İLETİŞİM</a:t>
            </a:r>
          </a:p>
          <a:p>
            <a:pPr algn="ctr"/>
            <a:r>
              <a:rPr lang="tr-TR" sz="5400" smtClean="0">
                <a:solidFill>
                  <a:schemeClr val="bg1"/>
                </a:solidFill>
                <a:effectLst>
                  <a:outerShdw blurRad="38100" dist="38100" dir="2700000" algn="tl">
                    <a:srgbClr val="000000">
                      <a:alpha val="43137"/>
                    </a:srgbClr>
                  </a:outerShdw>
                </a:effectLst>
                <a:latin typeface="Calibri" panose="020F0502020204030204" pitchFamily="34" charset="0"/>
                <a:cs typeface="Times New Roman" panose="02020603050405020304" pitchFamily="18" charset="0"/>
              </a:rPr>
              <a:t>AKTARIM MODELİ</a:t>
            </a:r>
            <a:endParaRPr lang="tr-TR" sz="5400">
              <a:solidFill>
                <a:schemeClr val="bg1"/>
              </a:solidFill>
              <a:effectLst>
                <a:outerShdw blurRad="38100" dist="38100" dir="2700000" algn="tl">
                  <a:srgbClr val="000000">
                    <a:alpha val="43137"/>
                  </a:srgbClr>
                </a:outerShdw>
              </a:effectLst>
            </a:endParaRPr>
          </a:p>
        </p:txBody>
      </p:sp>
      <p:pic>
        <p:nvPicPr>
          <p:cNvPr id="2" name="Resim 1"/>
          <p:cNvPicPr>
            <a:picLocks noChangeAspect="1"/>
          </p:cNvPicPr>
          <p:nvPr/>
        </p:nvPicPr>
        <p:blipFill>
          <a:blip r:embed="rId2"/>
          <a:stretch>
            <a:fillRect/>
          </a:stretch>
        </p:blipFill>
        <p:spPr>
          <a:xfrm>
            <a:off x="2823752" y="388516"/>
            <a:ext cx="6170161" cy="4627621"/>
          </a:xfrm>
          <a:prstGeom prst="rect">
            <a:avLst/>
          </a:prstGeom>
        </p:spPr>
      </p:pic>
    </p:spTree>
    <p:extLst>
      <p:ext uri="{BB962C8B-B14F-4D97-AF65-F5344CB8AC3E}">
        <p14:creationId xmlns:p14="http://schemas.microsoft.com/office/powerpoint/2010/main" val="29345119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481941" y="2008555"/>
            <a:ext cx="7080069" cy="2554545"/>
          </a:xfrm>
          <a:prstGeom prst="rect">
            <a:avLst/>
          </a:prstGeom>
        </p:spPr>
        <p:txBody>
          <a:bodyPr wrap="square">
            <a:spAutoFit/>
          </a:bodyPr>
          <a:lstStyle/>
          <a:p>
            <a:pPr algn="ctr"/>
            <a:r>
              <a:rPr lang="en-GB" sz="3200">
                <a:solidFill>
                  <a:schemeClr val="bg1"/>
                </a:solidFill>
                <a:latin typeface="Calibri" panose="020F0502020204030204" pitchFamily="34" charset="0"/>
                <a:ea typeface="Calibri" panose="020F0502020204030204" pitchFamily="34" charset="0"/>
                <a:cs typeface="Times New Roman" panose="02020603050405020304" pitchFamily="18" charset="0"/>
              </a:rPr>
              <a:t>İletişimde “ortak olan”, iletişim kurmayı bizim için ortaklaşa hale getiren nedir</a:t>
            </a:r>
            <a:r>
              <a:rPr lang="en-GB" sz="3200">
                <a:solidFill>
                  <a:schemeClr val="bg1"/>
                </a:solidFill>
                <a:latin typeface="Calibri" panose="020F0502020204030204" pitchFamily="34" charset="0"/>
                <a:ea typeface="Calibri" panose="020F0502020204030204" pitchFamily="34" charset="0"/>
                <a:cs typeface="Times New Roman" panose="02020603050405020304" pitchFamily="18" charset="0"/>
              </a:rPr>
              <a:t>? </a:t>
            </a:r>
            <a:endParaRPr lang="tr-TR" sz="3200" smtClean="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gn="ctr"/>
            <a:endParaRPr lang="tr-TR" sz="3200">
              <a:solidFill>
                <a:schemeClr val="bg1"/>
              </a:solidFill>
              <a:latin typeface="Calibri" panose="020F0502020204030204" pitchFamily="34" charset="0"/>
              <a:cs typeface="Times New Roman" panose="02020603050405020304" pitchFamily="18" charset="0"/>
            </a:endParaRPr>
          </a:p>
          <a:p>
            <a:pPr algn="ctr"/>
            <a:r>
              <a:rPr lang="tr-TR" sz="3200" smtClean="0">
                <a:solidFill>
                  <a:schemeClr val="bg1"/>
                </a:solidFill>
                <a:latin typeface="Calibri" panose="020F0502020204030204" pitchFamily="34" charset="0"/>
                <a:cs typeface="Times New Roman" panose="02020603050405020304" pitchFamily="18" charset="0"/>
              </a:rPr>
              <a:t>Bu konuda iki temel yaklaşım vardır; ilki iletişimin aktarımını esas alır.</a:t>
            </a:r>
            <a:endParaRPr lang="tr-TR" sz="3200">
              <a:solidFill>
                <a:schemeClr val="bg1"/>
              </a:solidFill>
            </a:endParaRPr>
          </a:p>
        </p:txBody>
      </p:sp>
    </p:spTree>
    <p:extLst>
      <p:ext uri="{BB962C8B-B14F-4D97-AF65-F5344CB8AC3E}">
        <p14:creationId xmlns:p14="http://schemas.microsoft.com/office/powerpoint/2010/main" val="10185328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672045" y="1898694"/>
            <a:ext cx="8987245" cy="3046988"/>
          </a:xfrm>
          <a:prstGeom prst="rect">
            <a:avLst/>
          </a:prstGeom>
        </p:spPr>
        <p:txBody>
          <a:bodyPr wrap="square">
            <a:spAutoFit/>
          </a:bodyPr>
          <a:lstStyle/>
          <a:p>
            <a:pPr algn="ctr"/>
            <a:r>
              <a:rPr lang="tr-TR" sz="320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B</a:t>
            </a:r>
            <a:r>
              <a:rPr lang="en-GB" sz="320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ir </a:t>
            </a:r>
            <a:r>
              <a:rPr lang="en-GB" sz="3200">
                <a:solidFill>
                  <a:schemeClr val="bg1"/>
                </a:solidFill>
                <a:latin typeface="Calibri" panose="020F0502020204030204" pitchFamily="34" charset="0"/>
                <a:ea typeface="Calibri" panose="020F0502020204030204" pitchFamily="34" charset="0"/>
                <a:cs typeface="Times New Roman" panose="02020603050405020304" pitchFamily="18" charset="0"/>
              </a:rPr>
              <a:t>mesajın bir kişiden diğerine ulaştırılması olarak kavrar. İletişim, mesaj iletmeye odaklı bir etkinliktir. Bir başka iletişimde ortak olarak yapılan şey, mesaj göndermek ve almaktır. Bu yaklaşım iletişim çalışmaları tarihyazımı içinde “aktarım modeli” (</a:t>
            </a:r>
            <a:r>
              <a:rPr lang="en-GB" sz="3200" i="1">
                <a:solidFill>
                  <a:schemeClr val="bg1"/>
                </a:solidFill>
                <a:latin typeface="Calibri" panose="020F0502020204030204" pitchFamily="34" charset="0"/>
                <a:ea typeface="Calibri" panose="020F0502020204030204" pitchFamily="34" charset="0"/>
                <a:cs typeface="Times New Roman" panose="02020603050405020304" pitchFamily="18" charset="0"/>
              </a:rPr>
              <a:t>transmission model of communication</a:t>
            </a:r>
            <a:r>
              <a:rPr lang="en-GB" sz="3200">
                <a:solidFill>
                  <a:schemeClr val="bg1"/>
                </a:solidFill>
                <a:latin typeface="Calibri" panose="020F0502020204030204" pitchFamily="34" charset="0"/>
                <a:ea typeface="Calibri" panose="020F0502020204030204" pitchFamily="34" charset="0"/>
                <a:cs typeface="Times New Roman" panose="02020603050405020304" pitchFamily="18" charset="0"/>
              </a:rPr>
              <a:t>) olarak bilinir.</a:t>
            </a:r>
            <a:endParaRPr lang="tr-TR" sz="3200">
              <a:solidFill>
                <a:schemeClr val="bg1"/>
              </a:solidFill>
            </a:endParaRPr>
          </a:p>
        </p:txBody>
      </p:sp>
    </p:spTree>
    <p:extLst>
      <p:ext uri="{BB962C8B-B14F-4D97-AF65-F5344CB8AC3E}">
        <p14:creationId xmlns:p14="http://schemas.microsoft.com/office/powerpoint/2010/main" val="384144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1381" y="2815699"/>
            <a:ext cx="10989657" cy="2226564"/>
          </a:xfrm>
          <a:prstGeom prst="rect">
            <a:avLst/>
          </a:prstGeom>
        </p:spPr>
      </p:pic>
      <p:sp>
        <p:nvSpPr>
          <p:cNvPr id="3" name="Metin kutusu 2"/>
          <p:cNvSpPr txBox="1"/>
          <p:nvPr/>
        </p:nvSpPr>
        <p:spPr>
          <a:xfrm>
            <a:off x="4000223" y="5175923"/>
            <a:ext cx="4391972" cy="523220"/>
          </a:xfrm>
          <a:prstGeom prst="rect">
            <a:avLst/>
          </a:prstGeom>
          <a:noFill/>
        </p:spPr>
        <p:txBody>
          <a:bodyPr wrap="none" rtlCol="0">
            <a:spAutoFit/>
          </a:bodyPr>
          <a:lstStyle/>
          <a:p>
            <a:r>
              <a:rPr lang="tr-TR" sz="2800" smtClean="0">
                <a:solidFill>
                  <a:schemeClr val="bg1"/>
                </a:solidFill>
              </a:rPr>
              <a:t>H. Lasswell’in İletişim Modeli</a:t>
            </a:r>
            <a:endParaRPr lang="tr-TR" sz="2800">
              <a:solidFill>
                <a:schemeClr val="bg1"/>
              </a:solidFill>
            </a:endParaRPr>
          </a:p>
        </p:txBody>
      </p:sp>
      <p:sp>
        <p:nvSpPr>
          <p:cNvPr id="4" name="Dikdörtgen 3"/>
          <p:cNvSpPr/>
          <p:nvPr/>
        </p:nvSpPr>
        <p:spPr>
          <a:xfrm>
            <a:off x="1561249" y="1056181"/>
            <a:ext cx="9718764" cy="1077218"/>
          </a:xfrm>
          <a:prstGeom prst="rect">
            <a:avLst/>
          </a:prstGeom>
        </p:spPr>
        <p:txBody>
          <a:bodyPr wrap="square">
            <a:spAutoFit/>
          </a:bodyPr>
          <a:lstStyle/>
          <a:p>
            <a:pPr algn="ctr"/>
            <a:r>
              <a:rPr lang="en-GB" sz="3200">
                <a:solidFill>
                  <a:schemeClr val="bg1"/>
                </a:solidFill>
                <a:latin typeface="Calibri" panose="020F0502020204030204" pitchFamily="34" charset="0"/>
                <a:ea typeface="Calibri" panose="020F0502020204030204" pitchFamily="34" charset="0"/>
                <a:cs typeface="Times New Roman" panose="02020603050405020304" pitchFamily="18" charset="0"/>
              </a:rPr>
              <a:t>Lasswell (1948), kitle iletişiminin nasıl işlediğini açıklamak için şu soruları yanıtlamamız  gerektiğini söyler:</a:t>
            </a:r>
            <a:endParaRPr lang="tr-TR" sz="3200">
              <a:solidFill>
                <a:schemeClr val="bg1"/>
              </a:solidFill>
            </a:endParaRPr>
          </a:p>
        </p:txBody>
      </p:sp>
    </p:spTree>
    <p:extLst>
      <p:ext uri="{BB962C8B-B14F-4D97-AF65-F5344CB8AC3E}">
        <p14:creationId xmlns:p14="http://schemas.microsoft.com/office/powerpoint/2010/main" val="11657972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00892" y="2839219"/>
            <a:ext cx="10816045" cy="3046988"/>
          </a:xfrm>
          <a:prstGeom prst="rect">
            <a:avLst/>
          </a:prstGeom>
        </p:spPr>
        <p:txBody>
          <a:bodyPr wrap="square">
            <a:spAutoFit/>
          </a:bodyPr>
          <a:lstStyle/>
          <a:p>
            <a:pPr algn="ctr"/>
            <a:r>
              <a:rPr lang="en-GB" sz="3200">
                <a:solidFill>
                  <a:schemeClr val="bg1"/>
                </a:solidFill>
                <a:latin typeface="Calibri" panose="020F0502020204030204" pitchFamily="34" charset="0"/>
                <a:ea typeface="Calibri" panose="020F0502020204030204" pitchFamily="34" charset="0"/>
                <a:cs typeface="Times New Roman" panose="02020603050405020304" pitchFamily="18" charset="0"/>
              </a:rPr>
              <a:t>Kaynak, hedeflediği kişiye/kişilere erişmek için öncelikle iletisini taşıyacağı duygu ya da düşünceyi (enformasyon) bir iletişim kanalıyla gönderebilecek biçimde kodlar. Enformasyonun bir kanalla aktarılabilmesi için iletinin kaynak tarafından sözcükler, işaretler, mimik ya da jestler ya da bunların hepsini kapsayan bir terim olan simgeler yoluyla kodlanması (</a:t>
            </a:r>
            <a:r>
              <a:rPr lang="en-GB" sz="3200" i="1">
                <a:solidFill>
                  <a:schemeClr val="bg1"/>
                </a:solidFill>
                <a:latin typeface="Calibri" panose="020F0502020204030204" pitchFamily="34" charset="0"/>
                <a:ea typeface="Calibri" panose="020F0502020204030204" pitchFamily="34" charset="0"/>
                <a:cs typeface="Times New Roman" panose="02020603050405020304" pitchFamily="18" charset="0"/>
              </a:rPr>
              <a:t>encoding</a:t>
            </a:r>
            <a:r>
              <a:rPr lang="en-GB" sz="3200">
                <a:solidFill>
                  <a:schemeClr val="bg1"/>
                </a:solidFill>
                <a:latin typeface="Calibri" panose="020F0502020204030204" pitchFamily="34" charset="0"/>
                <a:ea typeface="Calibri" panose="020F0502020204030204" pitchFamily="34" charset="0"/>
                <a:cs typeface="Times New Roman" panose="02020603050405020304" pitchFamily="18" charset="0"/>
              </a:rPr>
              <a:t>) gerekir.</a:t>
            </a:r>
            <a:endParaRPr lang="tr-TR" sz="3200">
              <a:solidFill>
                <a:schemeClr val="bg1"/>
              </a:solidFill>
            </a:endParaRPr>
          </a:p>
        </p:txBody>
      </p:sp>
      <p:pic>
        <p:nvPicPr>
          <p:cNvPr id="3" name="Resim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04926" y="757645"/>
            <a:ext cx="7607975" cy="1541417"/>
          </a:xfrm>
          <a:prstGeom prst="rect">
            <a:avLst/>
          </a:prstGeom>
        </p:spPr>
      </p:pic>
    </p:spTree>
    <p:extLst>
      <p:ext uri="{BB962C8B-B14F-4D97-AF65-F5344CB8AC3E}">
        <p14:creationId xmlns:p14="http://schemas.microsoft.com/office/powerpoint/2010/main" val="12984799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14400" y="469649"/>
            <a:ext cx="9980023" cy="1569660"/>
          </a:xfrm>
          <a:prstGeom prst="rect">
            <a:avLst/>
          </a:prstGeom>
        </p:spPr>
        <p:txBody>
          <a:bodyPr wrap="square">
            <a:spAutoFit/>
          </a:bodyPr>
          <a:lstStyle/>
          <a:p>
            <a:pPr algn="ctr"/>
            <a:r>
              <a:rPr lang="en-GB" sz="2400">
                <a:solidFill>
                  <a:schemeClr val="bg1"/>
                </a:solidFill>
                <a:latin typeface="Calibri" panose="020F0502020204030204" pitchFamily="34" charset="0"/>
                <a:ea typeface="Calibri" panose="020F0502020204030204" pitchFamily="34" charset="0"/>
                <a:cs typeface="Times New Roman" panose="02020603050405020304" pitchFamily="18" charset="0"/>
              </a:rPr>
              <a:t>Lasswell’in şeması, iletişim sorunuyla ilgilenen ve iletişimin nasıl işlediğini anlamaya çalışan diğer araştırmacılar için bir başlangıç noktası oluşturmuştur. Bu yöndeki arayışların en bilinen  en az Lasswell’inki kadar etkili olan örneği Claude Shannon’ın (1949) “matematiksel iletişim modeli”dir.</a:t>
            </a:r>
            <a:endParaRPr lang="tr-TR" sz="2400">
              <a:solidFill>
                <a:schemeClr val="bg1"/>
              </a:solidFill>
            </a:endParaRPr>
          </a:p>
        </p:txBody>
      </p:sp>
      <p:pic>
        <p:nvPicPr>
          <p:cNvPr id="3" name="Resim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4375" y="2439052"/>
            <a:ext cx="9720072" cy="3599688"/>
          </a:xfrm>
          <a:prstGeom prst="rect">
            <a:avLst/>
          </a:prstGeom>
        </p:spPr>
      </p:pic>
    </p:spTree>
    <p:extLst>
      <p:ext uri="{BB962C8B-B14F-4D97-AF65-F5344CB8AC3E}">
        <p14:creationId xmlns:p14="http://schemas.microsoft.com/office/powerpoint/2010/main" val="26606103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133047" y="313507"/>
            <a:ext cx="5724223" cy="2119883"/>
          </a:xfrm>
          <a:prstGeom prst="rect">
            <a:avLst/>
          </a:prstGeom>
        </p:spPr>
      </p:pic>
      <p:sp>
        <p:nvSpPr>
          <p:cNvPr id="3" name="Dikdörtgen 2"/>
          <p:cNvSpPr/>
          <p:nvPr/>
        </p:nvSpPr>
        <p:spPr>
          <a:xfrm>
            <a:off x="711579" y="2835431"/>
            <a:ext cx="10567157" cy="3539430"/>
          </a:xfrm>
          <a:prstGeom prst="rect">
            <a:avLst/>
          </a:prstGeom>
        </p:spPr>
        <p:txBody>
          <a:bodyPr wrap="square">
            <a:spAutoFit/>
          </a:bodyPr>
          <a:lstStyle/>
          <a:p>
            <a:pPr algn="ctr"/>
            <a:r>
              <a:rPr lang="en-GB" sz="2800">
                <a:solidFill>
                  <a:schemeClr val="bg1"/>
                </a:solidFill>
                <a:latin typeface="Calibri" panose="020F0502020204030204" pitchFamily="34" charset="0"/>
                <a:ea typeface="Calibri" panose="020F0502020204030204" pitchFamily="34" charset="0"/>
                <a:cs typeface="Times New Roman" panose="02020603050405020304" pitchFamily="18" charset="0"/>
              </a:rPr>
              <a:t>Model beş ana unsurdan oluşuyordu: (1) “Mesaj”ı üreten “enformasyon kaynağı” (</a:t>
            </a:r>
            <a:r>
              <a:rPr lang="en-GB" sz="2800" i="1">
                <a:solidFill>
                  <a:schemeClr val="bg1"/>
                </a:solidFill>
                <a:latin typeface="Calibri" panose="020F0502020204030204" pitchFamily="34" charset="0"/>
                <a:ea typeface="Calibri" panose="020F0502020204030204" pitchFamily="34" charset="0"/>
                <a:cs typeface="Times New Roman" panose="02020603050405020304" pitchFamily="18" charset="0"/>
              </a:rPr>
              <a:t>information source</a:t>
            </a:r>
            <a:r>
              <a:rPr lang="en-GB" sz="2800">
                <a:solidFill>
                  <a:schemeClr val="bg1"/>
                </a:solidFill>
                <a:latin typeface="Calibri" panose="020F0502020204030204" pitchFamily="34" charset="0"/>
                <a:ea typeface="Calibri" panose="020F0502020204030204" pitchFamily="34" charset="0"/>
                <a:cs typeface="Times New Roman" panose="02020603050405020304" pitchFamily="18" charset="0"/>
              </a:rPr>
              <a:t>), (2) iletiyi kodlayarak onu sinyallare dönüştüren “verici” (</a:t>
            </a:r>
            <a:r>
              <a:rPr lang="en-GB" sz="2800" i="1">
                <a:solidFill>
                  <a:schemeClr val="bg1"/>
                </a:solidFill>
                <a:latin typeface="Calibri" panose="020F0502020204030204" pitchFamily="34" charset="0"/>
                <a:ea typeface="Calibri" panose="020F0502020204030204" pitchFamily="34" charset="0"/>
                <a:cs typeface="Times New Roman" panose="02020603050405020304" pitchFamily="18" charset="0"/>
              </a:rPr>
              <a:t>transmitter</a:t>
            </a:r>
            <a:r>
              <a:rPr lang="en-GB" sz="2800">
                <a:solidFill>
                  <a:schemeClr val="bg1"/>
                </a:solidFill>
                <a:latin typeface="Calibri" panose="020F0502020204030204" pitchFamily="34" charset="0"/>
                <a:ea typeface="Calibri" panose="020F0502020204030204" pitchFamily="34" charset="0"/>
                <a:cs typeface="Times New Roman" panose="02020603050405020304" pitchFamily="18" charset="0"/>
              </a:rPr>
              <a:t>), (3) sinyallerin iletimini sağlayan “kanal” (</a:t>
            </a:r>
            <a:r>
              <a:rPr lang="en-GB" sz="2800" i="1">
                <a:solidFill>
                  <a:schemeClr val="bg1"/>
                </a:solidFill>
                <a:latin typeface="Calibri" panose="020F0502020204030204" pitchFamily="34" charset="0"/>
                <a:ea typeface="Calibri" panose="020F0502020204030204" pitchFamily="34" charset="0"/>
                <a:cs typeface="Times New Roman" panose="02020603050405020304" pitchFamily="18" charset="0"/>
              </a:rPr>
              <a:t>channel</a:t>
            </a:r>
            <a:r>
              <a:rPr lang="en-GB" sz="2800">
                <a:solidFill>
                  <a:schemeClr val="bg1"/>
                </a:solidFill>
                <a:latin typeface="Calibri" panose="020F0502020204030204" pitchFamily="34" charset="0"/>
                <a:ea typeface="Calibri" panose="020F0502020204030204" pitchFamily="34" charset="0"/>
                <a:cs typeface="Times New Roman" panose="02020603050405020304" pitchFamily="18" charset="0"/>
              </a:rPr>
              <a:t>), (4) sinyali tekrar mesaja dönüştüren yani kodaçımlayan “alıcı” (</a:t>
            </a:r>
            <a:r>
              <a:rPr lang="en-GB" sz="2800" i="1">
                <a:solidFill>
                  <a:schemeClr val="bg1"/>
                </a:solidFill>
                <a:latin typeface="Calibri" panose="020F0502020204030204" pitchFamily="34" charset="0"/>
                <a:ea typeface="Calibri" panose="020F0502020204030204" pitchFamily="34" charset="0"/>
                <a:cs typeface="Times New Roman" panose="02020603050405020304" pitchFamily="18" charset="0"/>
              </a:rPr>
              <a:t>receiver</a:t>
            </a:r>
            <a:r>
              <a:rPr lang="en-GB" sz="2800">
                <a:solidFill>
                  <a:schemeClr val="bg1"/>
                </a:solidFill>
                <a:latin typeface="Calibri" panose="020F0502020204030204" pitchFamily="34" charset="0"/>
                <a:ea typeface="Calibri" panose="020F0502020204030204" pitchFamily="34" charset="0"/>
                <a:cs typeface="Times New Roman" panose="02020603050405020304" pitchFamily="18" charset="0"/>
              </a:rPr>
              <a:t>) ve (5) mesajın nihai olarak ulaştığı “hedef” (</a:t>
            </a:r>
            <a:r>
              <a:rPr lang="en-GB" sz="2800" i="1">
                <a:solidFill>
                  <a:schemeClr val="bg1"/>
                </a:solidFill>
                <a:latin typeface="Calibri" panose="020F0502020204030204" pitchFamily="34" charset="0"/>
                <a:ea typeface="Calibri" panose="020F0502020204030204" pitchFamily="34" charset="0"/>
                <a:cs typeface="Times New Roman" panose="02020603050405020304" pitchFamily="18" charset="0"/>
              </a:rPr>
              <a:t>destination</a:t>
            </a:r>
            <a:r>
              <a:rPr lang="en-GB" sz="2800">
                <a:solidFill>
                  <a:schemeClr val="bg1"/>
                </a:solidFill>
                <a:latin typeface="Calibri" panose="020F0502020204030204" pitchFamily="34" charset="0"/>
                <a:ea typeface="Calibri" panose="020F0502020204030204" pitchFamily="34" charset="0"/>
                <a:cs typeface="Times New Roman" panose="02020603050405020304" pitchFamily="18" charset="0"/>
              </a:rPr>
              <a:t>). Normal koşullarda oluşmaması beklenen bir altıncı unsur ise, iletinin kanaldaki akışı sırasında araya karışan ve alınan sinyalin gönderilenden farklı olmasına yol açan “gürültü” (</a:t>
            </a:r>
            <a:r>
              <a:rPr lang="en-GB" sz="2800" i="1">
                <a:solidFill>
                  <a:schemeClr val="bg1"/>
                </a:solidFill>
                <a:latin typeface="Calibri" panose="020F0502020204030204" pitchFamily="34" charset="0"/>
                <a:ea typeface="Calibri" panose="020F0502020204030204" pitchFamily="34" charset="0"/>
                <a:cs typeface="Times New Roman" panose="02020603050405020304" pitchFamily="18" charset="0"/>
              </a:rPr>
              <a:t>noise</a:t>
            </a:r>
            <a:r>
              <a:rPr lang="en-GB" sz="2800">
                <a:solidFill>
                  <a:schemeClr val="bg1"/>
                </a:solidFill>
                <a:latin typeface="Calibri" panose="020F0502020204030204" pitchFamily="34" charset="0"/>
                <a:ea typeface="Calibri" panose="020F0502020204030204" pitchFamily="34" charset="0"/>
                <a:cs typeface="Times New Roman" panose="02020603050405020304" pitchFamily="18" charset="0"/>
              </a:rPr>
              <a:t>) idi. </a:t>
            </a:r>
            <a:endParaRPr lang="tr-TR" sz="2800">
              <a:solidFill>
                <a:schemeClr val="bg1"/>
              </a:solidFill>
            </a:endParaRPr>
          </a:p>
        </p:txBody>
      </p:sp>
    </p:spTree>
    <p:extLst>
      <p:ext uri="{BB962C8B-B14F-4D97-AF65-F5344CB8AC3E}">
        <p14:creationId xmlns:p14="http://schemas.microsoft.com/office/powerpoint/2010/main" val="21402233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802674" y="2055449"/>
            <a:ext cx="8621486" cy="2677656"/>
          </a:xfrm>
          <a:prstGeom prst="rect">
            <a:avLst/>
          </a:prstGeom>
        </p:spPr>
        <p:txBody>
          <a:bodyPr wrap="square">
            <a:spAutoFit/>
          </a:bodyPr>
          <a:lstStyle/>
          <a:p>
            <a:pPr algn="ctr"/>
            <a:r>
              <a:rPr lang="en-GB" sz="2800">
                <a:solidFill>
                  <a:schemeClr val="bg1"/>
                </a:solidFill>
                <a:latin typeface="Calibri" panose="020F0502020204030204" pitchFamily="34" charset="0"/>
                <a:ea typeface="Calibri" panose="020F0502020204030204" pitchFamily="34" charset="0"/>
                <a:cs typeface="Times New Roman" panose="02020603050405020304" pitchFamily="18" charset="0"/>
              </a:rPr>
              <a:t>Lasswell ve Shannon’un şemaları, insan iletişimini basitleştirmenin ötesinde onun yanıltıcı bir resmini sunar. 1950’lerde pek çok iletişim araştırmacısı benzer modeller geliştirmekle birlikte mesajın kaynaktan hedefe aktarımını esas alan bu yaklaşımların barındırdığı kritik sorunlar büyük ölçüde değiştirmemiştir.</a:t>
            </a:r>
            <a:endParaRPr lang="tr-TR" sz="2800">
              <a:solidFill>
                <a:schemeClr val="bg1"/>
              </a:solidFill>
            </a:endParaRPr>
          </a:p>
        </p:txBody>
      </p:sp>
    </p:spTree>
    <p:extLst>
      <p:ext uri="{BB962C8B-B14F-4D97-AF65-F5344CB8AC3E}">
        <p14:creationId xmlns:p14="http://schemas.microsoft.com/office/powerpoint/2010/main" val="112082206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193</TotalTime>
  <Words>345</Words>
  <Application>Microsoft Office PowerPoint</Application>
  <PresentationFormat>Geniş ekran</PresentationFormat>
  <Paragraphs>12</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Calibri</vt:lpstr>
      <vt:lpstr>Calibri Light</vt:lpstr>
      <vt:lpstr>Times New Roman</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OGUZHANTAS</dc:creator>
  <cp:lastModifiedBy>O T</cp:lastModifiedBy>
  <cp:revision>20</cp:revision>
  <dcterms:created xsi:type="dcterms:W3CDTF">2017-09-25T11:55:51Z</dcterms:created>
  <dcterms:modified xsi:type="dcterms:W3CDTF">2018-02-19T18:14:31Z</dcterms:modified>
</cp:coreProperties>
</file>