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4" r:id="rId7"/>
    <p:sldId id="263" r:id="rId8"/>
    <p:sldId id="261"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tr-TR" smtClean="0"/>
              <a:t>Asıl başlık stili için tıklatın</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a:xfrm>
            <a:off x="1174044" y="5357592"/>
            <a:ext cx="5034845" cy="365125"/>
          </a:xfrm>
        </p:spPr>
        <p:txBody>
          <a:bodyPr/>
          <a:lstStyle/>
          <a:p>
            <a:endParaRPr lang="tr-TR"/>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1298448" y="2121407"/>
            <a:ext cx="3200400" cy="360273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7" name="Date Placeholder 6"/>
          <p:cNvSpPr>
            <a:spLocks noGrp="1"/>
          </p:cNvSpPr>
          <p:nvPr>
            <p:ph type="dt" sz="half" idx="10"/>
          </p:nvPr>
        </p:nvSpPr>
        <p:spPr/>
        <p:txBody>
          <a:bodyPr/>
          <a:lstStyle/>
          <a:p>
            <a:fld id="{A23720DD-5B6D-40BF-8493-A6B52D484E6B}" type="datetimeFigureOut">
              <a:rPr lang="tr-TR" smtClean="0"/>
              <a:t>15.04.2021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
        <p:nvSpPr>
          <p:cNvPr id="11" name="Content Placeholder 10"/>
          <p:cNvSpPr>
            <a:spLocks noGrp="1"/>
          </p:cNvSpPr>
          <p:nvPr>
            <p:ph sz="quarter" idx="13"/>
          </p:nvPr>
        </p:nvSpPr>
        <p:spPr>
          <a:xfrm>
            <a:off x="1298448" y="2944368"/>
            <a:ext cx="3227832" cy="27797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15.04.2021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15.04.2021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tr-TR" smtClean="0"/>
              <a:t>Asıl başlık stili için tıklatın</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rot="60000">
            <a:off x="6341698" y="5885672"/>
            <a:ext cx="1213821" cy="365125"/>
          </a:xfrm>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a:xfrm rot="-60000">
            <a:off x="914554" y="5829261"/>
            <a:ext cx="3522607" cy="365125"/>
          </a:xfrm>
        </p:spPr>
        <p:txBody>
          <a:bodyPr/>
          <a:lstStyle/>
          <a:p>
            <a:endParaRPr lang="tr-TR"/>
          </a:p>
        </p:txBody>
      </p:sp>
      <p:sp>
        <p:nvSpPr>
          <p:cNvPr id="7" name="Slide Number Placeholder 6"/>
          <p:cNvSpPr>
            <a:spLocks noGrp="1"/>
          </p:cNvSpPr>
          <p:nvPr>
            <p:ph type="sldNum" sz="quarter" idx="12"/>
          </p:nvPr>
        </p:nvSpPr>
        <p:spPr>
          <a:xfrm rot="60000">
            <a:off x="7557313" y="5896961"/>
            <a:ext cx="554023" cy="365125"/>
          </a:xfrm>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tr-TR" smtClean="0"/>
              <a:t>Asıl başlık stili için tıklatın</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rot="60000">
            <a:off x="6345936" y="5888737"/>
            <a:ext cx="1213821" cy="365125"/>
          </a:xfrm>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a:xfrm rot="-60000">
            <a:off x="914569" y="5831037"/>
            <a:ext cx="3319043" cy="365125"/>
          </a:xfrm>
        </p:spPr>
        <p:txBody>
          <a:bodyPr/>
          <a:lstStyle/>
          <a:p>
            <a:endParaRPr lang="tr-TR"/>
          </a:p>
        </p:txBody>
      </p:sp>
      <p:sp>
        <p:nvSpPr>
          <p:cNvPr id="7" name="Slide Number Placeholder 6"/>
          <p:cNvSpPr>
            <a:spLocks noGrp="1"/>
          </p:cNvSpPr>
          <p:nvPr>
            <p:ph type="sldNum" sz="quarter" idx="12"/>
          </p:nvPr>
        </p:nvSpPr>
        <p:spPr>
          <a:xfrm rot="60000">
            <a:off x="7562089" y="5900026"/>
            <a:ext cx="554023" cy="365125"/>
          </a:xfrm>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A23720DD-5B6D-40BF-8493-A6B52D484E6B}" type="datetimeFigureOut">
              <a:rPr lang="tr-TR" smtClean="0"/>
              <a:t>15.04.2021</a:t>
            </a:fld>
            <a:endParaRPr lang="tr-TR"/>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tr-TR"/>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smtClean="0"/>
              <a:t>ERKEN MÜDAHALEDE İŞBİRLİĞİ / EKİP ÇALIŞMASI</a:t>
            </a:r>
            <a:endParaRPr lang="tr-TR" dirty="0"/>
          </a:p>
        </p:txBody>
      </p:sp>
      <p:sp>
        <p:nvSpPr>
          <p:cNvPr id="3" name="Alt Başlık 2"/>
          <p:cNvSpPr>
            <a:spLocks noGrp="1"/>
          </p:cNvSpPr>
          <p:nvPr>
            <p:ph type="subTitle" idx="1"/>
          </p:nvPr>
        </p:nvSpPr>
        <p:spPr/>
        <p:txBody>
          <a:bodyPr/>
          <a:lstStyle/>
          <a:p>
            <a:r>
              <a:rPr lang="tr-TR" dirty="0" smtClean="0"/>
              <a:t>Prof. Dr. Müdriye YILDIZ BIÇAKÇI</a:t>
            </a:r>
            <a:endParaRPr lang="tr-TR" dirty="0"/>
          </a:p>
        </p:txBody>
      </p:sp>
    </p:spTree>
    <p:extLst>
      <p:ext uri="{BB962C8B-B14F-4D97-AF65-F5344CB8AC3E}">
        <p14:creationId xmlns:p14="http://schemas.microsoft.com/office/powerpoint/2010/main" val="2834523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2800" dirty="0"/>
              <a:t>Etkili bir ekip kurmak ve ekip çalışması gerçekleştirmek için dikkat edilmesi gereken unsurlar </a:t>
            </a:r>
            <a:endParaRPr lang="tr-TR" sz="3600" dirty="0"/>
          </a:p>
        </p:txBody>
      </p:sp>
      <p:sp>
        <p:nvSpPr>
          <p:cNvPr id="3" name="İçerik Yer Tutucusu 2"/>
          <p:cNvSpPr>
            <a:spLocks noGrp="1"/>
          </p:cNvSpPr>
          <p:nvPr>
            <p:ph idx="1"/>
          </p:nvPr>
        </p:nvSpPr>
        <p:spPr/>
        <p:txBody>
          <a:bodyPr>
            <a:normAutofit fontScale="77500" lnSpcReduction="20000"/>
          </a:bodyPr>
          <a:lstStyle/>
          <a:p>
            <a:pPr marL="0" indent="0" algn="just">
              <a:buNone/>
            </a:pPr>
            <a:r>
              <a:rPr lang="tr-TR" dirty="0" smtClean="0"/>
              <a:t>X </a:t>
            </a:r>
            <a:r>
              <a:rPr lang="tr-TR" dirty="0"/>
              <a:t>Karşılıklı güven oluşturmak,</a:t>
            </a:r>
          </a:p>
          <a:p>
            <a:pPr marL="0" indent="0" algn="just">
              <a:buNone/>
            </a:pPr>
            <a:r>
              <a:rPr lang="tr-TR" dirty="0"/>
              <a:t>X Açık iletişim kurmak,</a:t>
            </a:r>
          </a:p>
          <a:p>
            <a:pPr marL="0" indent="0" algn="just">
              <a:buNone/>
            </a:pPr>
            <a:r>
              <a:rPr lang="tr-TR" dirty="0"/>
              <a:t>X Ortak değer ve tutumlar geliştirmek</a:t>
            </a:r>
            <a:r>
              <a:rPr lang="tr-TR" dirty="0" smtClean="0"/>
              <a:t>,</a:t>
            </a:r>
          </a:p>
          <a:p>
            <a:pPr marL="0" indent="0" algn="just">
              <a:buNone/>
            </a:pPr>
            <a:r>
              <a:rPr lang="tr-TR" dirty="0"/>
              <a:t>Ekip üyelerini güçlendirmek/geliştirmek,</a:t>
            </a:r>
          </a:p>
          <a:p>
            <a:pPr marL="0" indent="0" algn="just">
              <a:buNone/>
            </a:pPr>
            <a:r>
              <a:rPr lang="tr-TR" dirty="0"/>
              <a:t>X Etkili bir şekilde yönetilen ekip toplantıları gerçekleştirmek,</a:t>
            </a:r>
          </a:p>
          <a:p>
            <a:pPr marL="0" indent="0" algn="just">
              <a:buNone/>
            </a:pPr>
            <a:r>
              <a:rPr lang="tr-TR" dirty="0"/>
              <a:t>X Ekibin işleyişi ile ilgili geribildirimlerde bulunmak,</a:t>
            </a:r>
          </a:p>
          <a:p>
            <a:pPr marL="0" indent="0" algn="just">
              <a:buNone/>
            </a:pPr>
            <a:r>
              <a:rPr lang="tr-TR" dirty="0"/>
              <a:t>X Doğru zamanda uygun değerlendirme yapmak,</a:t>
            </a:r>
          </a:p>
          <a:p>
            <a:pPr marL="0" indent="0" algn="just">
              <a:buNone/>
            </a:pPr>
            <a:r>
              <a:rPr lang="tr-TR" dirty="0"/>
              <a:t>X Kapsamlı ve etkili müdahale gerçekleştirmek,</a:t>
            </a:r>
          </a:p>
          <a:p>
            <a:pPr marL="0" indent="0" algn="just">
              <a:buNone/>
            </a:pPr>
            <a:r>
              <a:rPr lang="tr-TR" dirty="0"/>
              <a:t>X Belirli zamanlarda programın etkililiğini değerlendirmek ve gözden geçirmek </a:t>
            </a:r>
            <a:r>
              <a:rPr lang="tr-TR" dirty="0" smtClean="0"/>
              <a:t>(</a:t>
            </a:r>
            <a:r>
              <a:rPr lang="tr-TR" dirty="0" err="1" smtClean="0"/>
              <a:t>Hinojosa</a:t>
            </a:r>
            <a:r>
              <a:rPr lang="tr-TR" dirty="0" smtClean="0"/>
              <a:t> </a:t>
            </a:r>
            <a:r>
              <a:rPr lang="tr-TR" dirty="0"/>
              <a:t>vd., 2001; </a:t>
            </a:r>
            <a:r>
              <a:rPr lang="tr-TR" dirty="0" err="1"/>
              <a:t>Howard</a:t>
            </a:r>
            <a:r>
              <a:rPr lang="tr-TR" dirty="0"/>
              <a:t> vd., </a:t>
            </a:r>
            <a:r>
              <a:rPr lang="tr-TR" dirty="0" smtClean="0"/>
              <a:t>2011’den akt. Taştekin ve Turan</a:t>
            </a:r>
            <a:r>
              <a:rPr lang="tr-TR" dirty="0"/>
              <a:t>, </a:t>
            </a:r>
            <a:r>
              <a:rPr lang="tr-TR" dirty="0" smtClean="0"/>
              <a:t>2018).</a:t>
            </a:r>
            <a:endParaRPr lang="tr-TR" dirty="0"/>
          </a:p>
        </p:txBody>
      </p:sp>
    </p:spTree>
    <p:extLst>
      <p:ext uri="{BB962C8B-B14F-4D97-AF65-F5344CB8AC3E}">
        <p14:creationId xmlns:p14="http://schemas.microsoft.com/office/powerpoint/2010/main" val="2589219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2800" dirty="0" smtClean="0"/>
              <a:t>Ailelerle </a:t>
            </a:r>
            <a:r>
              <a:rPr lang="tr-TR" sz="2800" dirty="0"/>
              <a:t>işbirliği yaparken dikkat edilmesi</a:t>
            </a:r>
            <a:br>
              <a:rPr lang="tr-TR" sz="2800" dirty="0"/>
            </a:br>
            <a:r>
              <a:rPr lang="tr-TR" sz="2800" dirty="0"/>
              <a:t>gereken </a:t>
            </a:r>
            <a:r>
              <a:rPr lang="tr-TR" sz="2800" dirty="0" smtClean="0"/>
              <a:t>boyutlar</a:t>
            </a:r>
            <a:endParaRPr lang="tr-TR" sz="2800" dirty="0"/>
          </a:p>
        </p:txBody>
      </p:sp>
      <p:sp>
        <p:nvSpPr>
          <p:cNvPr id="3" name="İçerik Yer Tutucusu 2"/>
          <p:cNvSpPr>
            <a:spLocks noGrp="1"/>
          </p:cNvSpPr>
          <p:nvPr>
            <p:ph idx="1"/>
          </p:nvPr>
        </p:nvSpPr>
        <p:spPr/>
        <p:txBody>
          <a:bodyPr>
            <a:normAutofit fontScale="92500" lnSpcReduction="20000"/>
          </a:bodyPr>
          <a:lstStyle/>
          <a:p>
            <a:pPr marL="0" indent="0" algn="just">
              <a:buNone/>
            </a:pPr>
            <a:r>
              <a:rPr lang="tr-TR" dirty="0" smtClean="0"/>
              <a:t>X </a:t>
            </a:r>
            <a:r>
              <a:rPr lang="tr-TR" dirty="0"/>
              <a:t>İşbirliğine dair ailenin ve profesyonellerin isteği</a:t>
            </a:r>
          </a:p>
          <a:p>
            <a:pPr marL="0" indent="0" algn="just">
              <a:buNone/>
            </a:pPr>
            <a:r>
              <a:rPr lang="tr-TR" dirty="0"/>
              <a:t>X Aile ve profesyoneller arasındaki yakınlık ilişkisi</a:t>
            </a:r>
          </a:p>
          <a:p>
            <a:pPr marL="0" indent="0" algn="just">
              <a:buNone/>
            </a:pPr>
            <a:r>
              <a:rPr lang="tr-TR" dirty="0"/>
              <a:t>X Aile ile birlikte çalışacak ekip üyelerinin belirlenmesi</a:t>
            </a:r>
          </a:p>
          <a:p>
            <a:pPr marL="0" indent="0" algn="just">
              <a:buNone/>
            </a:pPr>
            <a:r>
              <a:rPr lang="tr-TR" dirty="0"/>
              <a:t>X Ailenin ve profesyonellerin rollerinin belirlenmesi</a:t>
            </a:r>
          </a:p>
          <a:p>
            <a:pPr marL="0" indent="0" algn="just">
              <a:buNone/>
            </a:pPr>
            <a:r>
              <a:rPr lang="tr-TR" dirty="0"/>
              <a:t>X Ailenin ve profesyonellerin önceliklerinin belirlenmesi (</a:t>
            </a:r>
            <a:r>
              <a:rPr lang="tr-TR" dirty="0" err="1" smtClean="0"/>
              <a:t>Fialka</a:t>
            </a:r>
            <a:r>
              <a:rPr lang="tr-TR" dirty="0" smtClean="0"/>
              <a:t>, 2001’den akt. Taştekin </a:t>
            </a:r>
            <a:r>
              <a:rPr lang="tr-TR" dirty="0"/>
              <a:t>ve Turan, 2018).</a:t>
            </a:r>
          </a:p>
          <a:p>
            <a:pPr marL="0" indent="0" algn="just">
              <a:buNone/>
            </a:pPr>
            <a:endParaRPr lang="tr-TR" dirty="0"/>
          </a:p>
        </p:txBody>
      </p:sp>
    </p:spTree>
    <p:extLst>
      <p:ext uri="{BB962C8B-B14F-4D97-AF65-F5344CB8AC3E}">
        <p14:creationId xmlns:p14="http://schemas.microsoft.com/office/powerpoint/2010/main" val="1134887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Ekip modelleri</a:t>
            </a:r>
          </a:p>
        </p:txBody>
      </p:sp>
      <p:sp>
        <p:nvSpPr>
          <p:cNvPr id="3" name="İçerik Yer Tutucusu 2"/>
          <p:cNvSpPr>
            <a:spLocks noGrp="1"/>
          </p:cNvSpPr>
          <p:nvPr>
            <p:ph idx="1"/>
          </p:nvPr>
        </p:nvSpPr>
        <p:spPr/>
        <p:txBody>
          <a:bodyPr/>
          <a:lstStyle/>
          <a:p>
            <a:r>
              <a:rPr lang="tr-TR" dirty="0" smtClean="0"/>
              <a:t>Multidisipliner model</a:t>
            </a:r>
          </a:p>
          <a:p>
            <a:r>
              <a:rPr lang="tr-TR" dirty="0" err="1" smtClean="0"/>
              <a:t>İnterdisipliner</a:t>
            </a:r>
            <a:r>
              <a:rPr lang="tr-TR" dirty="0" smtClean="0"/>
              <a:t> model</a:t>
            </a:r>
          </a:p>
          <a:p>
            <a:r>
              <a:rPr lang="tr-TR" dirty="0" err="1" smtClean="0"/>
              <a:t>Transdisipliner</a:t>
            </a:r>
            <a:r>
              <a:rPr lang="tr-TR" dirty="0" smtClean="0"/>
              <a:t> model</a:t>
            </a:r>
            <a:endParaRPr lang="tr-TR" dirty="0"/>
          </a:p>
        </p:txBody>
      </p:sp>
    </p:spTree>
    <p:extLst>
      <p:ext uri="{BB962C8B-B14F-4D97-AF65-F5344CB8AC3E}">
        <p14:creationId xmlns:p14="http://schemas.microsoft.com/office/powerpoint/2010/main" val="289465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Multidisipliner Model</a:t>
            </a:r>
          </a:p>
        </p:txBody>
      </p:sp>
      <p:sp>
        <p:nvSpPr>
          <p:cNvPr id="3" name="İçerik Yer Tutucusu 2"/>
          <p:cNvSpPr>
            <a:spLocks noGrp="1"/>
          </p:cNvSpPr>
          <p:nvPr>
            <p:ph idx="1"/>
          </p:nvPr>
        </p:nvSpPr>
        <p:spPr/>
        <p:txBody>
          <a:bodyPr>
            <a:normAutofit/>
          </a:bodyPr>
          <a:lstStyle/>
          <a:p>
            <a:pPr algn="just"/>
            <a:r>
              <a:rPr lang="tr-TR" dirty="0" smtClean="0"/>
              <a:t>Bu </a:t>
            </a:r>
            <a:r>
              <a:rPr lang="tr-TR" dirty="0"/>
              <a:t>modelde </a:t>
            </a:r>
            <a:r>
              <a:rPr lang="tr-TR" dirty="0" smtClean="0"/>
              <a:t> her </a:t>
            </a:r>
            <a:r>
              <a:rPr lang="tr-TR" dirty="0"/>
              <a:t>bir ekip üyesi kendi disiplinine yönelik ayrı ayrı değerlendirme yapmakta ve ekip üyeleri arasında sınırlı </a:t>
            </a:r>
            <a:r>
              <a:rPr lang="tr-TR" dirty="0" smtClean="0"/>
              <a:t>düzeyde </a:t>
            </a:r>
            <a:r>
              <a:rPr lang="tr-TR" dirty="0"/>
              <a:t>iletişim görülmektedir (</a:t>
            </a:r>
            <a:r>
              <a:rPr lang="tr-TR" dirty="0" err="1"/>
              <a:t>Ruddy</a:t>
            </a:r>
            <a:r>
              <a:rPr lang="tr-TR" dirty="0"/>
              <a:t> ve </a:t>
            </a:r>
            <a:r>
              <a:rPr lang="tr-TR" dirty="0" err="1"/>
              <a:t>Rhee</a:t>
            </a:r>
            <a:r>
              <a:rPr lang="tr-TR" dirty="0"/>
              <a:t>, </a:t>
            </a:r>
            <a:r>
              <a:rPr lang="tr-TR" dirty="0" smtClean="0"/>
              <a:t>2005</a:t>
            </a:r>
            <a:r>
              <a:rPr lang="tr-TR" dirty="0" smtClean="0"/>
              <a:t>’den </a:t>
            </a:r>
            <a:r>
              <a:rPr lang="tr-TR" dirty="0"/>
              <a:t>akt. Taştekin ve Turan, 2018</a:t>
            </a:r>
            <a:r>
              <a:rPr lang="tr-TR" dirty="0" smtClean="0"/>
              <a:t>).</a:t>
            </a:r>
            <a:endParaRPr lang="tr-TR" dirty="0"/>
          </a:p>
        </p:txBody>
      </p:sp>
    </p:spTree>
    <p:extLst>
      <p:ext uri="{BB962C8B-B14F-4D97-AF65-F5344CB8AC3E}">
        <p14:creationId xmlns:p14="http://schemas.microsoft.com/office/powerpoint/2010/main" val="1542896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İnterdisipliner</a:t>
            </a:r>
            <a:r>
              <a:rPr lang="tr-TR" dirty="0"/>
              <a:t> Model</a:t>
            </a:r>
          </a:p>
        </p:txBody>
      </p:sp>
      <p:sp>
        <p:nvSpPr>
          <p:cNvPr id="3" name="İçerik Yer Tutucusu 2"/>
          <p:cNvSpPr>
            <a:spLocks noGrp="1"/>
          </p:cNvSpPr>
          <p:nvPr>
            <p:ph idx="1"/>
          </p:nvPr>
        </p:nvSpPr>
        <p:spPr/>
        <p:txBody>
          <a:bodyPr>
            <a:normAutofit/>
          </a:bodyPr>
          <a:lstStyle/>
          <a:p>
            <a:pPr algn="just"/>
            <a:r>
              <a:rPr lang="tr-TR" dirty="0" smtClean="0"/>
              <a:t>Bu modelde</a:t>
            </a:r>
            <a:r>
              <a:rPr lang="tr-TR" dirty="0"/>
              <a:t>, değerlendirme ve müdahale </a:t>
            </a:r>
            <a:r>
              <a:rPr lang="tr-TR" dirty="0" smtClean="0"/>
              <a:t>süreçlerinde </a:t>
            </a:r>
            <a:r>
              <a:rPr lang="tr-TR" dirty="0"/>
              <a:t>tüm ekip üyeleri arasında düzenli ve planlı bir şekilde işbirliği ve bilgi alışverişi (özellikle aile ile) söz konusudur (</a:t>
            </a:r>
            <a:r>
              <a:rPr lang="tr-TR" dirty="0" err="1"/>
              <a:t>Ruddy</a:t>
            </a:r>
            <a:r>
              <a:rPr lang="tr-TR" dirty="0"/>
              <a:t> ve </a:t>
            </a:r>
            <a:r>
              <a:rPr lang="tr-TR" dirty="0" err="1"/>
              <a:t>Rhee</a:t>
            </a:r>
            <a:r>
              <a:rPr lang="tr-TR" dirty="0"/>
              <a:t>, 2005; </a:t>
            </a:r>
            <a:r>
              <a:rPr lang="tr-TR" dirty="0" err="1"/>
              <a:t>Wolraich</a:t>
            </a:r>
            <a:r>
              <a:rPr lang="tr-TR" dirty="0"/>
              <a:t> vd., 2005). Dolayısıyla bu modelde daha aile dostu bir süreç ve profesyoneller arasında daha güçlü iletişim olduğu </a:t>
            </a:r>
            <a:r>
              <a:rPr lang="tr-TR" dirty="0"/>
              <a:t>görülmektedir </a:t>
            </a:r>
            <a:r>
              <a:rPr lang="tr-TR" dirty="0" smtClean="0"/>
              <a:t>(Taştekin </a:t>
            </a:r>
            <a:r>
              <a:rPr lang="tr-TR" dirty="0"/>
              <a:t>ve Turan, 2018).</a:t>
            </a:r>
          </a:p>
          <a:p>
            <a:endParaRPr lang="tr-TR" dirty="0"/>
          </a:p>
        </p:txBody>
      </p:sp>
    </p:spTree>
    <p:extLst>
      <p:ext uri="{BB962C8B-B14F-4D97-AF65-F5344CB8AC3E}">
        <p14:creationId xmlns:p14="http://schemas.microsoft.com/office/powerpoint/2010/main" val="3970283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Transdisipliner</a:t>
            </a:r>
            <a:r>
              <a:rPr lang="tr-TR" dirty="0"/>
              <a:t> Model</a:t>
            </a:r>
          </a:p>
        </p:txBody>
      </p:sp>
      <p:sp>
        <p:nvSpPr>
          <p:cNvPr id="3" name="İçerik Yer Tutucusu 2"/>
          <p:cNvSpPr>
            <a:spLocks noGrp="1"/>
          </p:cNvSpPr>
          <p:nvPr>
            <p:ph idx="1"/>
          </p:nvPr>
        </p:nvSpPr>
        <p:spPr/>
        <p:txBody>
          <a:bodyPr>
            <a:normAutofit/>
          </a:bodyPr>
          <a:lstStyle/>
          <a:p>
            <a:r>
              <a:rPr lang="tr-TR" dirty="0" smtClean="0"/>
              <a:t>Bu modelin diğer modellerden en önemli farkı aile ile iletişim ve uygulama aşamasında tek bir ekip üyesinin yer alabilmesidir. Bununla birlikte arka planda tüm ekip üyeleri birlikte çalışmaktadır ve her aşamada birlikte karar verilmektedir (King vd., 2009; </a:t>
            </a:r>
            <a:r>
              <a:rPr lang="tr-TR" dirty="0" err="1" smtClean="0"/>
              <a:t>Wolraich</a:t>
            </a:r>
            <a:r>
              <a:rPr lang="tr-TR" dirty="0" smtClean="0"/>
              <a:t> vd., </a:t>
            </a:r>
            <a:r>
              <a:rPr lang="tr-TR" dirty="0"/>
              <a:t>2005’den akt. Taştekin ve Turan, 2018</a:t>
            </a:r>
            <a:r>
              <a:rPr lang="tr-TR" dirty="0" smtClean="0"/>
              <a:t>).</a:t>
            </a:r>
            <a:endParaRPr lang="tr-TR" dirty="0"/>
          </a:p>
        </p:txBody>
      </p:sp>
    </p:spTree>
    <p:extLst>
      <p:ext uri="{BB962C8B-B14F-4D97-AF65-F5344CB8AC3E}">
        <p14:creationId xmlns:p14="http://schemas.microsoft.com/office/powerpoint/2010/main" val="196684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pPr algn="just"/>
            <a:r>
              <a:rPr lang="tr-TR" dirty="0" smtClean="0"/>
              <a:t>Taştekin, </a:t>
            </a:r>
            <a:r>
              <a:rPr lang="tr-TR" dirty="0"/>
              <a:t>E</a:t>
            </a:r>
            <a:r>
              <a:rPr lang="tr-TR" dirty="0" smtClean="0"/>
              <a:t>. </a:t>
            </a:r>
            <a:r>
              <a:rPr lang="tr-TR" dirty="0"/>
              <a:t>&amp; </a:t>
            </a:r>
            <a:r>
              <a:rPr lang="tr-TR" dirty="0" smtClean="0"/>
              <a:t>Turan, </a:t>
            </a:r>
            <a:r>
              <a:rPr lang="tr-TR" dirty="0"/>
              <a:t>F. (2018). Erken Müdahalede Ekip Çalışması</a:t>
            </a:r>
            <a:r>
              <a:rPr lang="tr-TR" dirty="0"/>
              <a:t>. Erken Müdahale, Bayhan, Pınar, Editör, Hedef CS Yayıncılık ve Mühendislik, </a:t>
            </a:r>
            <a:r>
              <a:rPr lang="tr-TR" dirty="0" smtClean="0"/>
              <a:t>ss.138-151.</a:t>
            </a:r>
            <a:endParaRPr lang="tr-TR" dirty="0"/>
          </a:p>
        </p:txBody>
      </p:sp>
    </p:spTree>
    <p:extLst>
      <p:ext uri="{BB962C8B-B14F-4D97-AF65-F5344CB8AC3E}">
        <p14:creationId xmlns:p14="http://schemas.microsoft.com/office/powerpoint/2010/main" val="99210534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Raptiye">
  <a:themeElements>
    <a:clrScheme name="Raptiye">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Raptiye">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aptiye">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13</TotalTime>
  <Words>355</Words>
  <Application>Microsoft Office PowerPoint</Application>
  <PresentationFormat>Ekran Gösterisi (4:3)</PresentationFormat>
  <Paragraphs>30</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Raptiye</vt:lpstr>
      <vt:lpstr>ERKEN MÜDAHALEDE İŞBİRLİĞİ / EKİP ÇALIŞMASI</vt:lpstr>
      <vt:lpstr>Etkili bir ekip kurmak ve ekip çalışması gerçekleştirmek için dikkat edilmesi gereken unsurlar </vt:lpstr>
      <vt:lpstr>Ailelerle işbirliği yaparken dikkat edilmesi gereken boyutlar</vt:lpstr>
      <vt:lpstr>Ekip modelleri</vt:lpstr>
      <vt:lpstr>Multidisipliner Model</vt:lpstr>
      <vt:lpstr>İnterdisipliner Model</vt:lpstr>
      <vt:lpstr>Transdisipliner Model</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Erken müdahale ile ilgili tanım ve kavramlar</dc:title>
  <dc:creator>AYÇA</dc:creator>
  <cp:lastModifiedBy>Ayçin Köycekaş</cp:lastModifiedBy>
  <cp:revision>12</cp:revision>
  <dcterms:created xsi:type="dcterms:W3CDTF">2021-04-10T13:29:01Z</dcterms:created>
  <dcterms:modified xsi:type="dcterms:W3CDTF">2021-04-15T04:50:00Z</dcterms:modified>
</cp:coreProperties>
</file>