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52" d="100"/>
          <a:sy n="52" d="100"/>
        </p:scale>
        <p:origin x="-182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interSettings" Target="printerSettings/printerSettings1.bin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17.05.18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4069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17.05.18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9599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17.05.18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849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17.05.18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857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17.05.18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51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17.05.18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78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17.05.18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661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17.05.18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696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17.05.18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038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17.05.18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4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17.05.18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813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1E3D8C-AF71-2646-AADA-C735D885E414}" type="datetimeFigureOut">
              <a:rPr lang="en-US" smtClean="0"/>
              <a:t>17.05.18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504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sz="4000" b="1" dirty="0" smtClean="0">
                <a:latin typeface="Calibri"/>
                <a:cs typeface="Calibri"/>
              </a:rPr>
              <a:t>BİYOKİMYASAL ANALİZLERİN GENEL ÖZELLİKLERİ, ÖNEMİ ve UYGULAMA ALANLARI</a:t>
            </a:r>
            <a:endParaRPr lang="en-US" sz="4000" b="1" dirty="0">
              <a:latin typeface="Calibri"/>
              <a:cs typeface="Calibri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Prof. Dr.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Emel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EMREGÜL</a:t>
            </a: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Ankara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Üniversitesi</a:t>
            </a:r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Kimya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Bölümü</a:t>
            </a:r>
            <a:endParaRPr lang="en-US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83225" y="719031"/>
            <a:ext cx="728917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/>
              <a:t>KİM </a:t>
            </a:r>
            <a:r>
              <a:rPr lang="en-US" sz="4400" b="1" dirty="0" smtClean="0"/>
              <a:t>443 ANALİTİK BİYOKİMYA </a:t>
            </a:r>
            <a:endParaRPr lang="en-US" sz="44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39910" y="502162"/>
            <a:ext cx="1236579" cy="1236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9022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 err="1"/>
              <a:t>Analitik</a:t>
            </a:r>
            <a:r>
              <a:rPr lang="en-US" dirty="0"/>
              <a:t> </a:t>
            </a:r>
            <a:r>
              <a:rPr lang="en-US" dirty="0" err="1"/>
              <a:t>biyokimya</a:t>
            </a:r>
            <a:r>
              <a:rPr lang="en-US" dirty="0"/>
              <a:t>, </a:t>
            </a:r>
            <a:r>
              <a:rPr lang="en-US" dirty="0" err="1"/>
              <a:t>biyolojik</a:t>
            </a:r>
            <a:r>
              <a:rPr lang="en-US" dirty="0"/>
              <a:t> </a:t>
            </a:r>
            <a:r>
              <a:rPr lang="en-US" dirty="0" err="1"/>
              <a:t>örneklerin</a:t>
            </a:r>
            <a:r>
              <a:rPr lang="en-US" dirty="0"/>
              <a:t> </a:t>
            </a:r>
            <a:r>
              <a:rPr lang="en-US" dirty="0" err="1"/>
              <a:t>kompozisyonunu</a:t>
            </a:r>
            <a:r>
              <a:rPr lang="en-US" dirty="0"/>
              <a:t> </a:t>
            </a:r>
            <a:r>
              <a:rPr lang="en-US" dirty="0" err="1"/>
              <a:t>tayin</a:t>
            </a:r>
            <a:r>
              <a:rPr lang="en-US" dirty="0"/>
              <a:t> </a:t>
            </a:r>
            <a:r>
              <a:rPr lang="en-US" dirty="0" err="1"/>
              <a:t>etmek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laboratuvar</a:t>
            </a:r>
            <a:r>
              <a:rPr lang="en-US" dirty="0"/>
              <a:t> </a:t>
            </a:r>
            <a:r>
              <a:rPr lang="en-US" dirty="0" err="1"/>
              <a:t>metodlarının</a:t>
            </a:r>
            <a:r>
              <a:rPr lang="en-US" dirty="0"/>
              <a:t> </a:t>
            </a:r>
            <a:r>
              <a:rPr lang="en-US" dirty="0" err="1"/>
              <a:t>kullanımını</a:t>
            </a:r>
            <a:r>
              <a:rPr lang="en-US" dirty="0"/>
              <a:t> </a:t>
            </a:r>
            <a:r>
              <a:rPr lang="en-US" dirty="0" err="1"/>
              <a:t>içermektedir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biyolojik</a:t>
            </a:r>
            <a:r>
              <a:rPr lang="en-US" dirty="0"/>
              <a:t> </a:t>
            </a:r>
            <a:r>
              <a:rPr lang="en-US" dirty="0" err="1"/>
              <a:t>bilimlerin</a:t>
            </a:r>
            <a:r>
              <a:rPr lang="en-US" dirty="0"/>
              <a:t> </a:t>
            </a:r>
            <a:r>
              <a:rPr lang="en-US" dirty="0" err="1"/>
              <a:t>birçok</a:t>
            </a:r>
            <a:r>
              <a:rPr lang="en-US" dirty="0"/>
              <a:t> </a:t>
            </a:r>
            <a:r>
              <a:rPr lang="en-US" dirty="0" err="1"/>
              <a:t>alanında</a:t>
            </a:r>
            <a:r>
              <a:rPr lang="en-US" dirty="0"/>
              <a:t> </a:t>
            </a:r>
            <a:r>
              <a:rPr lang="en-US" dirty="0" err="1"/>
              <a:t>değişik</a:t>
            </a:r>
            <a:r>
              <a:rPr lang="en-US" dirty="0"/>
              <a:t> </a:t>
            </a:r>
            <a:r>
              <a:rPr lang="en-US" dirty="0" err="1"/>
              <a:t>uygulamaları</a:t>
            </a:r>
            <a:r>
              <a:rPr lang="en-US" dirty="0"/>
              <a:t> </a:t>
            </a:r>
            <a:r>
              <a:rPr lang="en-US" dirty="0" err="1"/>
              <a:t>vardır</a:t>
            </a:r>
            <a:r>
              <a:rPr lang="en-US" dirty="0"/>
              <a:t>. </a:t>
            </a:r>
          </a:p>
          <a:p>
            <a:pPr mar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21014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analizden</a:t>
            </a:r>
            <a:r>
              <a:rPr lang="en-US" dirty="0"/>
              <a:t> </a:t>
            </a:r>
            <a:r>
              <a:rPr lang="en-US" dirty="0" err="1"/>
              <a:t>elde</a:t>
            </a:r>
            <a:r>
              <a:rPr lang="en-US" dirty="0"/>
              <a:t> </a:t>
            </a:r>
            <a:r>
              <a:rPr lang="en-US" dirty="0" err="1"/>
              <a:t>edilen</a:t>
            </a:r>
            <a:r>
              <a:rPr lang="en-US" dirty="0"/>
              <a:t> </a:t>
            </a:r>
            <a:r>
              <a:rPr lang="en-US" dirty="0" err="1"/>
              <a:t>sonuçlar</a:t>
            </a:r>
            <a:r>
              <a:rPr lang="en-US" dirty="0"/>
              <a:t> </a:t>
            </a:r>
            <a:r>
              <a:rPr lang="en-US" dirty="0" err="1"/>
              <a:t>laboratuvar</a:t>
            </a:r>
            <a:r>
              <a:rPr lang="en-US" dirty="0"/>
              <a:t> </a:t>
            </a:r>
            <a:r>
              <a:rPr lang="en-US" dirty="0" err="1"/>
              <a:t>raporu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genelde</a:t>
            </a:r>
            <a:r>
              <a:rPr lang="en-US" dirty="0"/>
              <a:t> </a:t>
            </a:r>
            <a:r>
              <a:rPr lang="en-US" dirty="0" err="1"/>
              <a:t>sunulur</a:t>
            </a:r>
            <a:r>
              <a:rPr lang="en-US" dirty="0"/>
              <a:t>. </a:t>
            </a:r>
          </a:p>
          <a:p>
            <a:endParaRPr lang="en-US" dirty="0"/>
          </a:p>
          <a:p>
            <a:r>
              <a:rPr lang="en-US" dirty="0"/>
              <a:t>Bu </a:t>
            </a:r>
            <a:r>
              <a:rPr lang="en-US" dirty="0" err="1"/>
              <a:t>rapor</a:t>
            </a:r>
            <a:r>
              <a:rPr lang="en-US" dirty="0"/>
              <a:t> </a:t>
            </a:r>
            <a:r>
              <a:rPr lang="en-US" dirty="0" err="1"/>
              <a:t>basitçe</a:t>
            </a:r>
            <a:r>
              <a:rPr lang="en-US" dirty="0"/>
              <a:t>;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</a:t>
            </a:r>
            <a:r>
              <a:rPr lang="en-US" dirty="0"/>
              <a:t>-</a:t>
            </a:r>
            <a:r>
              <a:rPr lang="en-US" dirty="0" err="1"/>
              <a:t>hangi</a:t>
            </a:r>
            <a:r>
              <a:rPr lang="en-US" dirty="0"/>
              <a:t> </a:t>
            </a:r>
            <a:r>
              <a:rPr lang="en-US" dirty="0" err="1"/>
              <a:t>maddelerin</a:t>
            </a:r>
            <a:r>
              <a:rPr lang="en-US" dirty="0"/>
              <a:t> </a:t>
            </a:r>
            <a:r>
              <a:rPr lang="en-US" dirty="0" err="1"/>
              <a:t>bulunduğunu</a:t>
            </a:r>
            <a:r>
              <a:rPr lang="en-US" dirty="0"/>
              <a:t> (</a:t>
            </a:r>
            <a:r>
              <a:rPr lang="en-US" dirty="0" err="1"/>
              <a:t>kalitatif</a:t>
            </a:r>
            <a:r>
              <a:rPr lang="en-US" dirty="0"/>
              <a:t>) </a:t>
            </a:r>
            <a:r>
              <a:rPr lang="en-US" dirty="0" err="1"/>
              <a:t>veya</a:t>
            </a:r>
            <a:endParaRPr lang="en-US" dirty="0"/>
          </a:p>
          <a:p>
            <a:endParaRPr lang="en-US" dirty="0"/>
          </a:p>
          <a:p>
            <a:pPr marL="0" indent="0">
              <a:buNone/>
            </a:pPr>
            <a:r>
              <a:rPr lang="en-US" dirty="0" smtClean="0"/>
              <a:t> </a:t>
            </a:r>
            <a:r>
              <a:rPr lang="en-US" dirty="0"/>
              <a:t>- </a:t>
            </a:r>
            <a:r>
              <a:rPr lang="en-US" dirty="0" err="1"/>
              <a:t>numunedeki</a:t>
            </a:r>
            <a:r>
              <a:rPr lang="en-US" dirty="0"/>
              <a:t> </a:t>
            </a:r>
            <a:r>
              <a:rPr lang="en-US" dirty="0" err="1"/>
              <a:t>madde</a:t>
            </a:r>
            <a:r>
              <a:rPr lang="en-US" dirty="0"/>
              <a:t> </a:t>
            </a:r>
            <a:r>
              <a:rPr lang="en-US" dirty="0" err="1"/>
              <a:t>miktarını</a:t>
            </a:r>
            <a:r>
              <a:rPr lang="en-US" dirty="0"/>
              <a:t> (</a:t>
            </a:r>
            <a:r>
              <a:rPr lang="en-US" dirty="0" err="1"/>
              <a:t>kantitatif</a:t>
            </a:r>
            <a:r>
              <a:rPr lang="en-US" dirty="0"/>
              <a:t>) </a:t>
            </a:r>
            <a:r>
              <a:rPr lang="en-US" dirty="0" err="1"/>
              <a:t>içermektedir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71423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Kalitatif</a:t>
            </a:r>
            <a:r>
              <a:rPr lang="en-US" dirty="0" smtClean="0"/>
              <a:t>/</a:t>
            </a:r>
            <a:r>
              <a:rPr lang="en-US" dirty="0" err="1" smtClean="0"/>
              <a:t>Kantitatif</a:t>
            </a:r>
            <a:r>
              <a:rPr lang="en-US" dirty="0" smtClean="0"/>
              <a:t> </a:t>
            </a:r>
            <a:r>
              <a:rPr lang="en-US" dirty="0" err="1" smtClean="0"/>
              <a:t>Rapor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u="sng" dirty="0" err="1">
                <a:latin typeface="Calibri"/>
                <a:cs typeface="Calibri"/>
              </a:rPr>
              <a:t>Bir</a:t>
            </a:r>
            <a:r>
              <a:rPr lang="en-US" sz="2400" b="1" u="sng" dirty="0">
                <a:latin typeface="Calibri"/>
                <a:cs typeface="Calibri"/>
              </a:rPr>
              <a:t> </a:t>
            </a:r>
            <a:r>
              <a:rPr lang="en-US" sz="2400" b="1" u="sng" dirty="0" err="1">
                <a:latin typeface="Calibri"/>
                <a:cs typeface="Calibri"/>
              </a:rPr>
              <a:t>kalitatif</a:t>
            </a:r>
            <a:r>
              <a:rPr lang="en-US" sz="2400" b="1" u="sng" dirty="0">
                <a:latin typeface="Calibri"/>
                <a:cs typeface="Calibri"/>
              </a:rPr>
              <a:t> </a:t>
            </a:r>
            <a:r>
              <a:rPr lang="en-US" sz="2400" b="1" u="sng" dirty="0" err="1">
                <a:latin typeface="Calibri"/>
                <a:cs typeface="Calibri"/>
              </a:rPr>
              <a:t>rapor</a:t>
            </a:r>
            <a:r>
              <a:rPr lang="en-US" sz="2400" b="1" u="sng" dirty="0">
                <a:latin typeface="Calibri"/>
                <a:cs typeface="Calibri"/>
              </a:rPr>
              <a:t> </a:t>
            </a:r>
            <a:r>
              <a:rPr lang="en-US" sz="2400" dirty="0" err="1">
                <a:latin typeface="Calibri"/>
                <a:cs typeface="Calibri"/>
              </a:rPr>
              <a:t>numunenin</a:t>
            </a:r>
            <a:r>
              <a:rPr lang="en-US" sz="2400" dirty="0">
                <a:latin typeface="Calibri"/>
                <a:cs typeface="Calibri"/>
              </a:rPr>
              <a:t> </a:t>
            </a:r>
            <a:r>
              <a:rPr lang="en-US" sz="2400" dirty="0" err="1">
                <a:latin typeface="Calibri"/>
                <a:cs typeface="Calibri"/>
              </a:rPr>
              <a:t>kompozisyonu</a:t>
            </a:r>
            <a:r>
              <a:rPr lang="en-US" sz="2400" dirty="0">
                <a:latin typeface="Calibri"/>
                <a:cs typeface="Calibri"/>
              </a:rPr>
              <a:t> </a:t>
            </a:r>
            <a:r>
              <a:rPr lang="en-US" sz="2400" dirty="0" err="1">
                <a:latin typeface="Calibri"/>
                <a:cs typeface="Calibri"/>
              </a:rPr>
              <a:t>hakkında</a:t>
            </a:r>
            <a:r>
              <a:rPr lang="en-US" sz="2400" dirty="0">
                <a:latin typeface="Calibri"/>
                <a:cs typeface="Calibri"/>
              </a:rPr>
              <a:t> </a:t>
            </a:r>
            <a:r>
              <a:rPr lang="en-US" sz="2400" dirty="0" err="1">
                <a:latin typeface="Calibri"/>
                <a:cs typeface="Calibri"/>
              </a:rPr>
              <a:t>yorum</a:t>
            </a:r>
            <a:r>
              <a:rPr lang="en-US" sz="2400" dirty="0">
                <a:latin typeface="Calibri"/>
                <a:cs typeface="Calibri"/>
              </a:rPr>
              <a:t> </a:t>
            </a:r>
            <a:r>
              <a:rPr lang="en-US" sz="2400" dirty="0" err="1">
                <a:latin typeface="Calibri"/>
                <a:cs typeface="Calibri"/>
              </a:rPr>
              <a:t>yapmaksızın</a:t>
            </a:r>
            <a:r>
              <a:rPr lang="en-US" sz="2400" dirty="0">
                <a:latin typeface="Calibri"/>
                <a:cs typeface="Calibri"/>
              </a:rPr>
              <a:t> </a:t>
            </a:r>
            <a:r>
              <a:rPr lang="en-US" sz="2400" dirty="0" err="1">
                <a:latin typeface="Calibri"/>
                <a:cs typeface="Calibri"/>
              </a:rPr>
              <a:t>belirli</a:t>
            </a:r>
            <a:r>
              <a:rPr lang="en-US" sz="2400" dirty="0">
                <a:latin typeface="Calibri"/>
                <a:cs typeface="Calibri"/>
              </a:rPr>
              <a:t> </a:t>
            </a:r>
            <a:r>
              <a:rPr lang="en-US" sz="2400" dirty="0" err="1">
                <a:latin typeface="Calibri"/>
                <a:cs typeface="Calibri"/>
              </a:rPr>
              <a:t>bir</a:t>
            </a:r>
            <a:r>
              <a:rPr lang="en-US" sz="2400" dirty="0">
                <a:latin typeface="Calibri"/>
                <a:cs typeface="Calibri"/>
              </a:rPr>
              <a:t> </a:t>
            </a:r>
            <a:r>
              <a:rPr lang="en-US" sz="2400" dirty="0" err="1">
                <a:latin typeface="Calibri"/>
                <a:cs typeface="Calibri"/>
              </a:rPr>
              <a:t>madde</a:t>
            </a:r>
            <a:r>
              <a:rPr lang="en-US" sz="2400" dirty="0">
                <a:latin typeface="Calibri"/>
                <a:cs typeface="Calibri"/>
              </a:rPr>
              <a:t> </a:t>
            </a:r>
            <a:r>
              <a:rPr lang="en-US" sz="2400" dirty="0" err="1">
                <a:latin typeface="Calibri"/>
                <a:cs typeface="Calibri"/>
              </a:rPr>
              <a:t>veya</a:t>
            </a:r>
            <a:r>
              <a:rPr lang="en-US" sz="2400" dirty="0">
                <a:latin typeface="Calibri"/>
                <a:cs typeface="Calibri"/>
              </a:rPr>
              <a:t> </a:t>
            </a:r>
            <a:r>
              <a:rPr lang="en-US" sz="2400" dirty="0" err="1">
                <a:latin typeface="Calibri"/>
                <a:cs typeface="Calibri"/>
              </a:rPr>
              <a:t>madde</a:t>
            </a:r>
            <a:r>
              <a:rPr lang="en-US" sz="2400" dirty="0">
                <a:latin typeface="Calibri"/>
                <a:cs typeface="Calibri"/>
              </a:rPr>
              <a:t> </a:t>
            </a:r>
            <a:r>
              <a:rPr lang="en-US" sz="2400" dirty="0" err="1">
                <a:latin typeface="Calibri"/>
                <a:cs typeface="Calibri"/>
              </a:rPr>
              <a:t>grubunun</a:t>
            </a:r>
            <a:r>
              <a:rPr lang="en-US" sz="2400" dirty="0">
                <a:latin typeface="Calibri"/>
                <a:cs typeface="Calibri"/>
              </a:rPr>
              <a:t> </a:t>
            </a:r>
            <a:r>
              <a:rPr lang="en-US" sz="2400" dirty="0" err="1">
                <a:latin typeface="Calibri"/>
                <a:cs typeface="Calibri"/>
              </a:rPr>
              <a:t>varlığından</a:t>
            </a:r>
            <a:r>
              <a:rPr lang="en-US" sz="2400" dirty="0">
                <a:latin typeface="Calibri"/>
                <a:cs typeface="Calibri"/>
              </a:rPr>
              <a:t> </a:t>
            </a:r>
            <a:r>
              <a:rPr lang="en-US" sz="2400" dirty="0" err="1">
                <a:latin typeface="Calibri"/>
                <a:cs typeface="Calibri"/>
              </a:rPr>
              <a:t>bahseder</a:t>
            </a:r>
            <a:r>
              <a:rPr lang="en-US" sz="2400" dirty="0">
                <a:latin typeface="Calibri"/>
                <a:cs typeface="Calibri"/>
              </a:rPr>
              <a:t>. </a:t>
            </a:r>
          </a:p>
          <a:p>
            <a:pPr marL="0" indent="0">
              <a:buNone/>
            </a:pPr>
            <a:r>
              <a:rPr lang="en-US" sz="2400" dirty="0" err="1">
                <a:latin typeface="Calibri"/>
                <a:cs typeface="Calibri"/>
              </a:rPr>
              <a:t>Birçok</a:t>
            </a:r>
            <a:r>
              <a:rPr lang="en-US" sz="2400" dirty="0">
                <a:latin typeface="Calibri"/>
                <a:cs typeface="Calibri"/>
              </a:rPr>
              <a:t> </a:t>
            </a:r>
            <a:r>
              <a:rPr lang="en-US" sz="2400" dirty="0" err="1">
                <a:latin typeface="Calibri"/>
                <a:cs typeface="Calibri"/>
              </a:rPr>
              <a:t>durumda</a:t>
            </a:r>
            <a:r>
              <a:rPr lang="en-US" sz="2400" dirty="0">
                <a:latin typeface="Calibri"/>
                <a:cs typeface="Calibri"/>
              </a:rPr>
              <a:t> </a:t>
            </a:r>
            <a:r>
              <a:rPr lang="en-US" sz="2400" dirty="0" err="1">
                <a:latin typeface="Calibri"/>
                <a:cs typeface="Calibri"/>
              </a:rPr>
              <a:t>rapor</a:t>
            </a:r>
            <a:r>
              <a:rPr lang="en-US" sz="2400" dirty="0">
                <a:latin typeface="Calibri"/>
                <a:cs typeface="Calibri"/>
              </a:rPr>
              <a:t>, </a:t>
            </a:r>
            <a:r>
              <a:rPr lang="en-US" sz="2400" dirty="0" err="1">
                <a:latin typeface="Calibri"/>
                <a:cs typeface="Calibri"/>
              </a:rPr>
              <a:t>bir</a:t>
            </a:r>
            <a:r>
              <a:rPr lang="en-US" sz="2400" dirty="0">
                <a:latin typeface="Calibri"/>
                <a:cs typeface="Calibri"/>
              </a:rPr>
              <a:t> </a:t>
            </a:r>
            <a:r>
              <a:rPr lang="en-US" sz="2400" dirty="0" err="1">
                <a:latin typeface="Calibri"/>
                <a:cs typeface="Calibri"/>
              </a:rPr>
              <a:t>grup</a:t>
            </a:r>
            <a:r>
              <a:rPr lang="en-US" sz="2400" dirty="0">
                <a:latin typeface="Calibri"/>
                <a:cs typeface="Calibri"/>
              </a:rPr>
              <a:t> </a:t>
            </a:r>
            <a:r>
              <a:rPr lang="en-US" sz="2400" dirty="0" err="1">
                <a:latin typeface="Calibri"/>
                <a:cs typeface="Calibri"/>
              </a:rPr>
              <a:t>maddenin</a:t>
            </a:r>
            <a:r>
              <a:rPr lang="en-US" sz="2400" dirty="0">
                <a:latin typeface="Calibri"/>
                <a:cs typeface="Calibri"/>
              </a:rPr>
              <a:t> </a:t>
            </a:r>
            <a:r>
              <a:rPr lang="en-US" sz="2400" dirty="0" err="1">
                <a:latin typeface="Calibri"/>
                <a:cs typeface="Calibri"/>
              </a:rPr>
              <a:t>bireysel</a:t>
            </a:r>
            <a:r>
              <a:rPr lang="en-US" sz="2400" dirty="0">
                <a:latin typeface="Calibri"/>
                <a:cs typeface="Calibri"/>
              </a:rPr>
              <a:t> </a:t>
            </a:r>
            <a:r>
              <a:rPr lang="en-US" sz="2400" dirty="0" err="1">
                <a:latin typeface="Calibri"/>
                <a:cs typeface="Calibri"/>
              </a:rPr>
              <a:t>üyelerini</a:t>
            </a:r>
            <a:r>
              <a:rPr lang="en-US" sz="2400" dirty="0">
                <a:latin typeface="Calibri"/>
                <a:cs typeface="Calibri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libri"/>
                <a:cs typeface="Calibri"/>
              </a:rPr>
              <a:t>spesifik</a:t>
            </a:r>
            <a:r>
              <a:rPr lang="en-US" sz="24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libri"/>
                <a:cs typeface="Calibri"/>
              </a:rPr>
              <a:t>olarak</a:t>
            </a:r>
            <a:r>
              <a:rPr lang="en-US" sz="24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libri"/>
                <a:cs typeface="Calibri"/>
              </a:rPr>
              <a:t>belirtmektedir</a:t>
            </a:r>
            <a:r>
              <a:rPr lang="en-US" sz="2400" dirty="0">
                <a:solidFill>
                  <a:srgbClr val="000000"/>
                </a:solidFill>
                <a:latin typeface="Calibri"/>
                <a:cs typeface="Calibri"/>
              </a:rPr>
              <a:t>. </a:t>
            </a:r>
            <a:endParaRPr lang="en-US" sz="2400" dirty="0" smtClean="0">
              <a:solidFill>
                <a:srgbClr val="000000"/>
              </a:solidFill>
              <a:latin typeface="Calibri"/>
              <a:cs typeface="Calibri"/>
            </a:endParaRPr>
          </a:p>
          <a:p>
            <a:pPr marL="0" indent="0">
              <a:buNone/>
            </a:pPr>
            <a:endParaRPr lang="en-US" sz="2400" dirty="0" smtClean="0">
              <a:solidFill>
                <a:srgbClr val="000000"/>
              </a:solidFill>
              <a:latin typeface="Calibri"/>
              <a:cs typeface="Calibri"/>
            </a:endParaRPr>
          </a:p>
          <a:p>
            <a:pPr marL="0" indent="0" algn="just">
              <a:lnSpc>
                <a:spcPct val="80000"/>
              </a:lnSpc>
              <a:buNone/>
            </a:pPr>
            <a:r>
              <a:rPr lang="tr-TR" sz="2400" b="1" u="sng" dirty="0">
                <a:solidFill>
                  <a:srgbClr val="000000"/>
                </a:solidFill>
                <a:latin typeface="Calibri"/>
                <a:cs typeface="Calibri"/>
              </a:rPr>
              <a:t>Bir kantitatif rapor</a:t>
            </a:r>
            <a:r>
              <a:rPr lang="tr-TR" sz="2400" b="1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numunedeki bir madde miktarını belirtmelidir, ölçümün birimleri anlamlı ve sonraki hatalı okumaları (sonuçları) engellemek için madde miktarı yeteri kadar olmalıdır.</a:t>
            </a:r>
          </a:p>
          <a:p>
            <a:pPr marL="0" indent="0" algn="just">
              <a:lnSpc>
                <a:spcPct val="80000"/>
              </a:lnSpc>
              <a:buNone/>
            </a:pPr>
            <a:r>
              <a:rPr lang="tr-TR" sz="2400" dirty="0" smtClean="0">
                <a:solidFill>
                  <a:srgbClr val="000000"/>
                </a:solidFill>
                <a:latin typeface="Calibri"/>
                <a:cs typeface="Calibri"/>
              </a:rPr>
              <a:t>Kalitatif 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sonuçları rapor ederken güvenilirliğinin istatiksel olarak tayin edilebilir bir özelliğinin belirtilmesi tercih edilir</a:t>
            </a:r>
            <a:r>
              <a:rPr lang="tr-TR" sz="2400" dirty="0" smtClean="0">
                <a:solidFill>
                  <a:srgbClr val="000000"/>
                </a:solidFill>
                <a:latin typeface="Calibri"/>
                <a:cs typeface="Calibri"/>
              </a:rPr>
              <a:t>.</a:t>
            </a:r>
            <a:endParaRPr lang="en-US" sz="2400" dirty="0">
              <a:solidFill>
                <a:srgbClr val="000000"/>
              </a:solidFill>
              <a:latin typeface="Calibri"/>
              <a:cs typeface="Calibri"/>
            </a:endParaRPr>
          </a:p>
          <a:p>
            <a:endParaRPr lang="en-US" sz="2400" dirty="0">
              <a:latin typeface="Calibri"/>
              <a:cs typeface="Calibri"/>
            </a:endParaRPr>
          </a:p>
          <a:p>
            <a:endParaRPr lang="en-US" sz="24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514856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Analiz</a:t>
            </a:r>
            <a:r>
              <a:rPr lang="en-US" dirty="0"/>
              <a:t> </a:t>
            </a:r>
            <a:r>
              <a:rPr lang="en-US" dirty="0" err="1"/>
              <a:t>Metodunun</a:t>
            </a:r>
            <a:r>
              <a:rPr lang="en-US" dirty="0"/>
              <a:t> </a:t>
            </a:r>
            <a:r>
              <a:rPr lang="en-US" dirty="0" err="1" smtClean="0"/>
              <a:t>Seçimi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Uygun</a:t>
            </a:r>
            <a:r>
              <a:rPr lang="en-US" dirty="0" smtClean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analitik</a:t>
            </a:r>
            <a:r>
              <a:rPr lang="en-US" dirty="0"/>
              <a:t> </a:t>
            </a:r>
            <a:r>
              <a:rPr lang="en-US" dirty="0" err="1"/>
              <a:t>metodu</a:t>
            </a:r>
            <a:r>
              <a:rPr lang="en-US" dirty="0"/>
              <a:t> </a:t>
            </a:r>
            <a:r>
              <a:rPr lang="en-US" dirty="0" err="1"/>
              <a:t>seçebilmek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test </a:t>
            </a:r>
            <a:r>
              <a:rPr lang="en-US" dirty="0" err="1"/>
              <a:t>edilecek</a:t>
            </a:r>
            <a:r>
              <a:rPr lang="en-US" dirty="0"/>
              <a:t> </a:t>
            </a:r>
            <a:r>
              <a:rPr lang="en-US" dirty="0" err="1"/>
              <a:t>maddenin</a:t>
            </a:r>
            <a:r>
              <a:rPr lang="en-US" dirty="0"/>
              <a:t> </a:t>
            </a:r>
            <a:r>
              <a:rPr lang="en-US" dirty="0" err="1"/>
              <a:t>kimyasal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fiziksel</a:t>
            </a:r>
            <a:r>
              <a:rPr lang="en-US" dirty="0"/>
              <a:t> </a:t>
            </a:r>
            <a:r>
              <a:rPr lang="en-US" dirty="0" err="1"/>
              <a:t>özelliklerinin</a:t>
            </a:r>
            <a:r>
              <a:rPr lang="en-US" dirty="0"/>
              <a:t> </a:t>
            </a:r>
            <a:r>
              <a:rPr lang="en-US" dirty="0" err="1"/>
              <a:t>bilinmesi</a:t>
            </a:r>
            <a:r>
              <a:rPr lang="en-US" dirty="0"/>
              <a:t> </a:t>
            </a:r>
            <a:r>
              <a:rPr lang="en-US" dirty="0" err="1"/>
              <a:t>gerekir</a:t>
            </a:r>
            <a:r>
              <a:rPr lang="en-US" dirty="0"/>
              <a:t>. </a:t>
            </a:r>
          </a:p>
          <a:p>
            <a:r>
              <a:rPr lang="en-US" dirty="0" err="1"/>
              <a:t>Çünkü</a:t>
            </a:r>
            <a:r>
              <a:rPr lang="en-US" dirty="0"/>
              <a:t> </a:t>
            </a:r>
            <a:r>
              <a:rPr lang="en-US" dirty="0" err="1"/>
              <a:t>madde</a:t>
            </a:r>
            <a:r>
              <a:rPr lang="en-US" dirty="0"/>
              <a:t> </a:t>
            </a:r>
            <a:r>
              <a:rPr lang="en-US" dirty="0" err="1"/>
              <a:t>miktarı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özellikler</a:t>
            </a:r>
            <a:r>
              <a:rPr lang="en-US" dirty="0"/>
              <a:t> </a:t>
            </a:r>
            <a:r>
              <a:rPr lang="en-US" dirty="0" err="1"/>
              <a:t>arasındaki</a:t>
            </a:r>
            <a:r>
              <a:rPr lang="en-US" dirty="0"/>
              <a:t> </a:t>
            </a:r>
            <a:r>
              <a:rPr lang="en-US" dirty="0" err="1"/>
              <a:t>ilişki</a:t>
            </a:r>
            <a:r>
              <a:rPr lang="en-US" dirty="0"/>
              <a:t> her </a:t>
            </a:r>
            <a:r>
              <a:rPr lang="en-US" dirty="0" err="1"/>
              <a:t>zaman</a:t>
            </a:r>
            <a:r>
              <a:rPr lang="en-US" dirty="0"/>
              <a:t> </a:t>
            </a:r>
            <a:r>
              <a:rPr lang="en-US" dirty="0" err="1"/>
              <a:t>basit</a:t>
            </a:r>
            <a:r>
              <a:rPr lang="en-US" dirty="0"/>
              <a:t> </a:t>
            </a:r>
            <a:r>
              <a:rPr lang="en-US" dirty="0" err="1"/>
              <a:t>olmayabilir</a:t>
            </a:r>
            <a:r>
              <a:rPr lang="en-US" dirty="0"/>
              <a:t>, </a:t>
            </a:r>
            <a:r>
              <a:rPr lang="en-US" dirty="0" err="1"/>
              <a:t>bazı</a:t>
            </a:r>
            <a:r>
              <a:rPr lang="en-US" dirty="0"/>
              <a:t> </a:t>
            </a:r>
            <a:r>
              <a:rPr lang="en-US" dirty="0" err="1"/>
              <a:t>metodlar</a:t>
            </a:r>
            <a:r>
              <a:rPr lang="en-US" dirty="0"/>
              <a:t> </a:t>
            </a:r>
            <a:r>
              <a:rPr lang="en-US" dirty="0" err="1"/>
              <a:t>sadece</a:t>
            </a:r>
            <a:r>
              <a:rPr lang="en-US" dirty="0"/>
              <a:t> </a:t>
            </a:r>
            <a:r>
              <a:rPr lang="en-US" dirty="0" err="1"/>
              <a:t>maddenin</a:t>
            </a:r>
            <a:r>
              <a:rPr lang="en-US" dirty="0"/>
              <a:t> </a:t>
            </a:r>
            <a:r>
              <a:rPr lang="en-US" dirty="0" err="1"/>
              <a:t>tayini</a:t>
            </a:r>
            <a:r>
              <a:rPr lang="en-US" dirty="0"/>
              <a:t> (</a:t>
            </a:r>
            <a:r>
              <a:rPr lang="en-US" dirty="0" err="1"/>
              <a:t>kalitatif</a:t>
            </a:r>
            <a:r>
              <a:rPr lang="en-US" dirty="0"/>
              <a:t>) </a:t>
            </a:r>
            <a:r>
              <a:rPr lang="en-US" dirty="0" err="1"/>
              <a:t>verirken</a:t>
            </a:r>
            <a:r>
              <a:rPr lang="en-US" dirty="0"/>
              <a:t> </a:t>
            </a:r>
            <a:r>
              <a:rPr lang="en-US" dirty="0" err="1"/>
              <a:t>diğer</a:t>
            </a:r>
            <a:r>
              <a:rPr lang="en-US" dirty="0"/>
              <a:t> </a:t>
            </a:r>
            <a:r>
              <a:rPr lang="en-US" dirty="0" err="1"/>
              <a:t>metodlar</a:t>
            </a:r>
            <a:r>
              <a:rPr lang="en-US" dirty="0"/>
              <a:t> </a:t>
            </a:r>
            <a:r>
              <a:rPr lang="en-US" dirty="0" err="1"/>
              <a:t>kantitatif</a:t>
            </a:r>
            <a:r>
              <a:rPr lang="en-US" dirty="0"/>
              <a:t> </a:t>
            </a:r>
            <a:r>
              <a:rPr lang="en-US" dirty="0" err="1"/>
              <a:t>olabilir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34026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Genelleştirilmiş</a:t>
            </a:r>
            <a:r>
              <a:rPr lang="en-US" dirty="0" smtClean="0"/>
              <a:t> </a:t>
            </a:r>
            <a:r>
              <a:rPr lang="en-US" dirty="0" err="1" smtClean="0"/>
              <a:t>Analiz</a:t>
            </a:r>
            <a:r>
              <a:rPr lang="en-US" dirty="0" smtClean="0"/>
              <a:t> </a:t>
            </a:r>
            <a:r>
              <a:rPr lang="en-US" dirty="0" err="1" smtClean="0"/>
              <a:t>Metodu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60000"/>
              </a:lnSpc>
              <a:buNone/>
            </a:pPr>
            <a:r>
              <a:rPr lang="tr-TR" sz="2400" u="sng" dirty="0">
                <a:latin typeface="Calibri"/>
                <a:cs typeface="Calibri"/>
              </a:rPr>
              <a:t>Genelleştirilmiş Analiz Metodundaki ana basamaklar</a:t>
            </a:r>
            <a:endParaRPr lang="tr-TR" sz="2400" dirty="0">
              <a:latin typeface="Calibri"/>
              <a:cs typeface="Calibri"/>
            </a:endParaRPr>
          </a:p>
          <a:p>
            <a:pPr>
              <a:lnSpc>
                <a:spcPct val="60000"/>
              </a:lnSpc>
              <a:buNone/>
            </a:pPr>
            <a:r>
              <a:rPr lang="tr-TR" sz="2400" dirty="0">
                <a:latin typeface="Calibri"/>
                <a:cs typeface="Calibri"/>
              </a:rPr>
              <a:t> </a:t>
            </a:r>
          </a:p>
          <a:p>
            <a:pPr>
              <a:lnSpc>
                <a:spcPct val="60000"/>
              </a:lnSpc>
            </a:pPr>
            <a:r>
              <a:rPr lang="tr-TR" sz="2400" dirty="0">
                <a:latin typeface="Calibri"/>
                <a:cs typeface="Calibri"/>
              </a:rPr>
              <a:t>Test edilecek maddenin </a:t>
            </a:r>
            <a:r>
              <a:rPr lang="tr-TR" sz="2400" dirty="0" err="1">
                <a:latin typeface="Calibri"/>
                <a:cs typeface="Calibri"/>
              </a:rPr>
              <a:t>purifikasyonu</a:t>
            </a:r>
            <a:endParaRPr lang="tr-TR" sz="2400" dirty="0">
              <a:latin typeface="Calibri"/>
              <a:cs typeface="Calibri"/>
            </a:endParaRPr>
          </a:p>
          <a:p>
            <a:pPr>
              <a:lnSpc>
                <a:spcPct val="60000"/>
              </a:lnSpc>
              <a:buNone/>
            </a:pPr>
            <a:r>
              <a:rPr lang="tr-TR" sz="2400" dirty="0">
                <a:latin typeface="Calibri"/>
                <a:cs typeface="Calibri"/>
              </a:rPr>
              <a:t> </a:t>
            </a:r>
          </a:p>
          <a:p>
            <a:pPr>
              <a:lnSpc>
                <a:spcPct val="60000"/>
              </a:lnSpc>
            </a:pPr>
            <a:r>
              <a:rPr lang="tr-TR" sz="2400" dirty="0">
                <a:latin typeface="Calibri"/>
                <a:cs typeface="Calibri"/>
              </a:rPr>
              <a:t>Türevleri oluşturulacak fiziksel karakterlerin gösterilmesi</a:t>
            </a:r>
          </a:p>
          <a:p>
            <a:pPr>
              <a:lnSpc>
                <a:spcPct val="60000"/>
              </a:lnSpc>
              <a:buNone/>
            </a:pPr>
            <a:r>
              <a:rPr lang="tr-TR" sz="2400" dirty="0">
                <a:latin typeface="Calibri"/>
                <a:cs typeface="Calibri"/>
              </a:rPr>
              <a:t> </a:t>
            </a:r>
          </a:p>
          <a:p>
            <a:pPr>
              <a:lnSpc>
                <a:spcPct val="60000"/>
              </a:lnSpc>
            </a:pPr>
            <a:r>
              <a:rPr lang="tr-TR" sz="2400" dirty="0">
                <a:latin typeface="Calibri"/>
                <a:cs typeface="Calibri"/>
              </a:rPr>
              <a:t>Var olan uyarılmış veya fiziksel karakteristiklerin tayini</a:t>
            </a:r>
          </a:p>
          <a:p>
            <a:pPr>
              <a:lnSpc>
                <a:spcPct val="60000"/>
              </a:lnSpc>
              <a:buNone/>
            </a:pPr>
            <a:r>
              <a:rPr lang="tr-TR" sz="2400" dirty="0">
                <a:latin typeface="Calibri"/>
                <a:cs typeface="Calibri"/>
              </a:rPr>
              <a:t> </a:t>
            </a:r>
          </a:p>
          <a:p>
            <a:pPr>
              <a:lnSpc>
                <a:spcPct val="60000"/>
              </a:lnSpc>
            </a:pPr>
            <a:r>
              <a:rPr lang="tr-TR" sz="2400" dirty="0">
                <a:latin typeface="Calibri"/>
                <a:cs typeface="Calibri"/>
              </a:rPr>
              <a:t>Sinyal genişletilmesi</a:t>
            </a:r>
          </a:p>
          <a:p>
            <a:pPr>
              <a:lnSpc>
                <a:spcPct val="60000"/>
              </a:lnSpc>
              <a:buNone/>
            </a:pPr>
            <a:r>
              <a:rPr lang="tr-TR" sz="2400" dirty="0">
                <a:latin typeface="Calibri"/>
                <a:cs typeface="Calibri"/>
              </a:rPr>
              <a:t> </a:t>
            </a:r>
          </a:p>
          <a:p>
            <a:pPr>
              <a:lnSpc>
                <a:spcPct val="60000"/>
              </a:lnSpc>
            </a:pPr>
            <a:r>
              <a:rPr lang="tr-TR" sz="2400" dirty="0">
                <a:latin typeface="Calibri"/>
                <a:cs typeface="Calibri"/>
              </a:rPr>
              <a:t>Sinyal ölçümü</a:t>
            </a:r>
          </a:p>
          <a:p>
            <a:pPr>
              <a:lnSpc>
                <a:spcPct val="60000"/>
              </a:lnSpc>
            </a:pPr>
            <a:endParaRPr lang="tr-TR" sz="2400" dirty="0">
              <a:latin typeface="Calibri"/>
              <a:cs typeface="Calibri"/>
            </a:endParaRPr>
          </a:p>
          <a:p>
            <a:pPr>
              <a:lnSpc>
                <a:spcPct val="60000"/>
              </a:lnSpc>
            </a:pPr>
            <a:r>
              <a:rPr lang="tr-TR" sz="2400" dirty="0">
                <a:latin typeface="Calibri"/>
                <a:cs typeface="Calibri"/>
              </a:rPr>
              <a:t>Hesaplamalar</a:t>
            </a:r>
          </a:p>
          <a:p>
            <a:pPr>
              <a:lnSpc>
                <a:spcPct val="60000"/>
              </a:lnSpc>
              <a:buNone/>
            </a:pPr>
            <a:r>
              <a:rPr lang="tr-TR" sz="2400" dirty="0">
                <a:latin typeface="Calibri"/>
                <a:cs typeface="Calibri"/>
              </a:rPr>
              <a:t> </a:t>
            </a:r>
          </a:p>
          <a:p>
            <a:pPr>
              <a:lnSpc>
                <a:spcPct val="60000"/>
              </a:lnSpc>
            </a:pPr>
            <a:r>
              <a:rPr lang="tr-TR" sz="2400" dirty="0">
                <a:latin typeface="Calibri"/>
                <a:cs typeface="Calibri"/>
              </a:rPr>
              <a:t>Sonuçların </a:t>
            </a:r>
            <a:r>
              <a:rPr lang="tr-TR" sz="2400" dirty="0" smtClean="0">
                <a:latin typeface="Calibri"/>
                <a:cs typeface="Calibri"/>
              </a:rPr>
              <a:t>sunumu</a:t>
            </a:r>
            <a:endParaRPr lang="tr-TR" sz="24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770058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209</Words>
  <Application>Microsoft Macintosh PowerPoint</Application>
  <PresentationFormat>On-screen Show (4:3)</PresentationFormat>
  <Paragraphs>39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BİYOKİMYASAL ANALİZLERİN GENEL ÖZELLİKLERİ, ÖNEMİ ve UYGULAMA ALANLARI</vt:lpstr>
      <vt:lpstr>PowerPoint Presentation</vt:lpstr>
      <vt:lpstr>PowerPoint Presentation</vt:lpstr>
      <vt:lpstr>Kalitatif/Kantitatif Rapor</vt:lpstr>
      <vt:lpstr>Analiz Metodunun Seçimi</vt:lpstr>
      <vt:lpstr>Genelleştirilmiş Analiz Metodu</vt:lpstr>
    </vt:vector>
  </TitlesOfParts>
  <Company>AU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BİYOKİMYAYA GİRİŞ ve YAŞAMIN MOLEKÜLER ANLAMI ve SU</dc:title>
  <dc:creator>hatice ercan</dc:creator>
  <cp:lastModifiedBy>hatice ercan</cp:lastModifiedBy>
  <cp:revision>5</cp:revision>
  <dcterms:created xsi:type="dcterms:W3CDTF">2018-05-08T12:08:33Z</dcterms:created>
  <dcterms:modified xsi:type="dcterms:W3CDTF">2018-05-16T22:12:57Z</dcterms:modified>
</cp:coreProperties>
</file>