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BİYOKİMYASAL ANALİZLERİN GENEL ÖZELLİKLERİ, ÖNEMİ ve UYGULAMA ALANLARI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</a:t>
            </a:r>
            <a:r>
              <a:rPr lang="en-US" sz="4400" b="1" dirty="0" smtClean="0"/>
              <a:t>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biyokimya</a:t>
            </a:r>
            <a:r>
              <a:rPr lang="en-US" dirty="0"/>
              <a:t>,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örneklerin</a:t>
            </a:r>
            <a:r>
              <a:rPr lang="en-US" dirty="0"/>
              <a:t> </a:t>
            </a:r>
            <a:r>
              <a:rPr lang="en-US" dirty="0" err="1"/>
              <a:t>kompozisyonunu</a:t>
            </a:r>
            <a:r>
              <a:rPr lang="en-US" dirty="0"/>
              <a:t> </a:t>
            </a:r>
            <a:r>
              <a:rPr lang="en-US" dirty="0" err="1"/>
              <a:t>tayin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laboratuvar</a:t>
            </a:r>
            <a:r>
              <a:rPr lang="en-US" dirty="0"/>
              <a:t> </a:t>
            </a:r>
            <a:r>
              <a:rPr lang="en-US" dirty="0" err="1"/>
              <a:t>metodlarının</a:t>
            </a:r>
            <a:r>
              <a:rPr lang="en-US" dirty="0"/>
              <a:t> </a:t>
            </a:r>
            <a:r>
              <a:rPr lang="en-US" dirty="0" err="1"/>
              <a:t>kullanımını</a:t>
            </a:r>
            <a:r>
              <a:rPr lang="en-US" dirty="0"/>
              <a:t> </a:t>
            </a:r>
            <a:r>
              <a:rPr lang="en-US" dirty="0" err="1"/>
              <a:t>içermektedir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bilimlerin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alanında</a:t>
            </a:r>
            <a:r>
              <a:rPr lang="en-US" dirty="0"/>
              <a:t> </a:t>
            </a:r>
            <a:r>
              <a:rPr lang="en-US" dirty="0" err="1"/>
              <a:t>değişik</a:t>
            </a:r>
            <a:r>
              <a:rPr lang="en-US" dirty="0"/>
              <a:t> </a:t>
            </a:r>
            <a:r>
              <a:rPr lang="en-US" dirty="0" err="1"/>
              <a:t>uygulamaları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01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analizden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sonuçlar</a:t>
            </a:r>
            <a:r>
              <a:rPr lang="en-US" dirty="0"/>
              <a:t> </a:t>
            </a:r>
            <a:r>
              <a:rPr lang="en-US" dirty="0" err="1"/>
              <a:t>laboratuvar</a:t>
            </a:r>
            <a:r>
              <a:rPr lang="en-US" dirty="0"/>
              <a:t> </a:t>
            </a:r>
            <a:r>
              <a:rPr lang="en-US" dirty="0" err="1"/>
              <a:t>raporu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genelde</a:t>
            </a:r>
            <a:r>
              <a:rPr lang="en-US" dirty="0"/>
              <a:t> </a:t>
            </a:r>
            <a:r>
              <a:rPr lang="en-US" dirty="0" err="1"/>
              <a:t>sunulur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Bu </a:t>
            </a:r>
            <a:r>
              <a:rPr lang="en-US" dirty="0" err="1"/>
              <a:t>rapor</a:t>
            </a:r>
            <a:r>
              <a:rPr lang="en-US" dirty="0"/>
              <a:t> </a:t>
            </a:r>
            <a:r>
              <a:rPr lang="en-US" dirty="0" err="1"/>
              <a:t>basitçe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bulunduğunu</a:t>
            </a:r>
            <a:r>
              <a:rPr lang="en-US" dirty="0"/>
              <a:t> (</a:t>
            </a:r>
            <a:r>
              <a:rPr lang="en-US" dirty="0" err="1"/>
              <a:t>kalitatif</a:t>
            </a:r>
            <a:r>
              <a:rPr lang="en-US" dirty="0"/>
              <a:t>) </a:t>
            </a:r>
            <a:r>
              <a:rPr lang="en-US" dirty="0" err="1"/>
              <a:t>veya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numunedeki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miktarını</a:t>
            </a:r>
            <a:r>
              <a:rPr lang="en-US" dirty="0"/>
              <a:t> (</a:t>
            </a:r>
            <a:r>
              <a:rPr lang="en-US" dirty="0" err="1"/>
              <a:t>kantitatif</a:t>
            </a:r>
            <a:r>
              <a:rPr lang="en-US" dirty="0"/>
              <a:t>) </a:t>
            </a:r>
            <a:r>
              <a:rPr lang="en-US" dirty="0" err="1"/>
              <a:t>içermektedir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142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Kalitatif</a:t>
            </a:r>
            <a:r>
              <a:rPr lang="en-US" dirty="0" smtClean="0"/>
              <a:t>/</a:t>
            </a:r>
            <a:r>
              <a:rPr lang="en-US" dirty="0" err="1" smtClean="0"/>
              <a:t>Kantitatif</a:t>
            </a:r>
            <a:r>
              <a:rPr lang="en-US" dirty="0" smtClean="0"/>
              <a:t> </a:t>
            </a:r>
            <a:r>
              <a:rPr lang="en-US" dirty="0" err="1" smtClean="0"/>
              <a:t>Rapor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 err="1">
                <a:latin typeface="Calibri"/>
                <a:cs typeface="Calibri"/>
              </a:rPr>
              <a:t>Bir</a:t>
            </a:r>
            <a:r>
              <a:rPr lang="en-US" sz="2400" b="1" u="sng" dirty="0">
                <a:latin typeface="Calibri"/>
                <a:cs typeface="Calibri"/>
              </a:rPr>
              <a:t> </a:t>
            </a:r>
            <a:r>
              <a:rPr lang="en-US" sz="2400" b="1" u="sng" dirty="0" err="1">
                <a:latin typeface="Calibri"/>
                <a:cs typeface="Calibri"/>
              </a:rPr>
              <a:t>kalitatif</a:t>
            </a:r>
            <a:r>
              <a:rPr lang="en-US" sz="2400" b="1" u="sng" dirty="0">
                <a:latin typeface="Calibri"/>
                <a:cs typeface="Calibri"/>
              </a:rPr>
              <a:t> </a:t>
            </a:r>
            <a:r>
              <a:rPr lang="en-US" sz="2400" b="1" u="sng" dirty="0" err="1">
                <a:latin typeface="Calibri"/>
                <a:cs typeface="Calibri"/>
              </a:rPr>
              <a:t>rapor</a:t>
            </a:r>
            <a:r>
              <a:rPr lang="en-US" sz="2400" b="1" u="sng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numunenin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kompozisyonu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hakkında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yorum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yapmaksızın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belirli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madde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veya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madde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grubunun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varlığından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bahseder</a:t>
            </a:r>
            <a:r>
              <a:rPr lang="en-US" sz="2400" dirty="0">
                <a:latin typeface="Calibri"/>
                <a:cs typeface="Calibri"/>
              </a:rPr>
              <a:t>. </a:t>
            </a:r>
          </a:p>
          <a:p>
            <a:pPr marL="0" indent="0">
              <a:buNone/>
            </a:pPr>
            <a:r>
              <a:rPr lang="en-US" sz="2400" dirty="0" err="1">
                <a:latin typeface="Calibri"/>
                <a:cs typeface="Calibri"/>
              </a:rPr>
              <a:t>Birçok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durumda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rapor</a:t>
            </a:r>
            <a:r>
              <a:rPr lang="en-US" sz="2400" dirty="0">
                <a:latin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cs typeface="Calibri"/>
              </a:rPr>
              <a:t>bir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grup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maddenin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bireysel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cs typeface="Calibri"/>
              </a:rPr>
              <a:t>üyelerini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spesifik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olarak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/>
                <a:cs typeface="Calibri"/>
              </a:rPr>
              <a:t>belirtmektedir</a:t>
            </a: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endParaRPr lang="en-US" sz="24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tr-TR" sz="2400" b="1" u="sng" dirty="0">
                <a:solidFill>
                  <a:srgbClr val="000000"/>
                </a:solidFill>
                <a:latin typeface="Calibri"/>
                <a:cs typeface="Calibri"/>
              </a:rPr>
              <a:t>Bir kantitatif rapor</a:t>
            </a:r>
            <a:r>
              <a:rPr lang="tr-TR" sz="24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numunedeki bir madde miktarını belirtmelidir, ölçümün birimleri anlamlı ve sonraki hatalı okumaları (sonuçları) engellemek için madde miktarı yeteri kadar olmalıdır.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Kalitatif </a:t>
            </a: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sonuçları rapor ederken güvenilirliğinin istatiksel olarak tayin edilebilir bir özelliğinin belirtilmesi tercih edilir</a:t>
            </a:r>
            <a:r>
              <a:rPr lang="tr-TR" sz="2400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2400" dirty="0">
              <a:latin typeface="Calibri"/>
              <a:cs typeface="Calibri"/>
            </a:endParaRPr>
          </a:p>
          <a:p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1485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Metodunun</a:t>
            </a:r>
            <a:r>
              <a:rPr lang="en-US" dirty="0"/>
              <a:t> </a:t>
            </a:r>
            <a:r>
              <a:rPr lang="en-US" dirty="0" err="1" smtClean="0"/>
              <a:t>Seçimi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metodu</a:t>
            </a:r>
            <a:r>
              <a:rPr lang="en-US" dirty="0"/>
              <a:t> </a:t>
            </a:r>
            <a:r>
              <a:rPr lang="en-US" dirty="0" err="1"/>
              <a:t>seçebilmek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test </a:t>
            </a:r>
            <a:r>
              <a:rPr lang="en-US" dirty="0" err="1"/>
              <a:t>edilecek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özelliklerinin</a:t>
            </a:r>
            <a:r>
              <a:rPr lang="en-US" dirty="0"/>
              <a:t> </a:t>
            </a:r>
            <a:r>
              <a:rPr lang="en-US" dirty="0" err="1"/>
              <a:t>bilinmesi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</a:p>
          <a:p>
            <a:r>
              <a:rPr lang="en-US" dirty="0" err="1"/>
              <a:t>Çünkü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miktarı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ilişki</a:t>
            </a:r>
            <a:r>
              <a:rPr lang="en-US" dirty="0"/>
              <a:t> her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olmayabilir</a:t>
            </a:r>
            <a:r>
              <a:rPr lang="en-US" dirty="0"/>
              <a:t>,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metodlar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maddenin</a:t>
            </a:r>
            <a:r>
              <a:rPr lang="en-US" dirty="0"/>
              <a:t> </a:t>
            </a:r>
            <a:r>
              <a:rPr lang="en-US" dirty="0" err="1"/>
              <a:t>tayini</a:t>
            </a:r>
            <a:r>
              <a:rPr lang="en-US" dirty="0"/>
              <a:t> (</a:t>
            </a:r>
            <a:r>
              <a:rPr lang="en-US" dirty="0" err="1"/>
              <a:t>kalitatif</a:t>
            </a:r>
            <a:r>
              <a:rPr lang="en-US" dirty="0"/>
              <a:t>) </a:t>
            </a:r>
            <a:r>
              <a:rPr lang="en-US" dirty="0" err="1"/>
              <a:t>verirken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metodlar</a:t>
            </a:r>
            <a:r>
              <a:rPr lang="en-US" dirty="0"/>
              <a:t> </a:t>
            </a:r>
            <a:r>
              <a:rPr lang="en-US" dirty="0" err="1"/>
              <a:t>kantitatif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402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Genelleştirilmiş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Metodu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60000"/>
              </a:lnSpc>
              <a:buNone/>
            </a:pPr>
            <a:r>
              <a:rPr lang="tr-TR" sz="2400" u="sng" dirty="0">
                <a:latin typeface="Calibri"/>
                <a:cs typeface="Calibri"/>
              </a:rPr>
              <a:t>Genelleştirilmiş Analiz Metodundaki ana basamaklar</a:t>
            </a:r>
            <a:endParaRPr lang="tr-TR" sz="2400" dirty="0">
              <a:latin typeface="Calibri"/>
              <a:cs typeface="Calibri"/>
            </a:endParaRPr>
          </a:p>
          <a:p>
            <a:pPr>
              <a:lnSpc>
                <a:spcPct val="60000"/>
              </a:lnSpc>
              <a:buNone/>
            </a:pPr>
            <a:r>
              <a:rPr lang="tr-TR" sz="24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</a:pPr>
            <a:r>
              <a:rPr lang="tr-TR" sz="2400" dirty="0">
                <a:latin typeface="Calibri"/>
                <a:cs typeface="Calibri"/>
              </a:rPr>
              <a:t>Test edilecek maddenin </a:t>
            </a:r>
            <a:r>
              <a:rPr lang="tr-TR" sz="2400" dirty="0" err="1">
                <a:latin typeface="Calibri"/>
                <a:cs typeface="Calibri"/>
              </a:rPr>
              <a:t>purifikasyonu</a:t>
            </a:r>
            <a:endParaRPr lang="tr-TR" sz="2400" dirty="0">
              <a:latin typeface="Calibri"/>
              <a:cs typeface="Calibri"/>
            </a:endParaRPr>
          </a:p>
          <a:p>
            <a:pPr>
              <a:lnSpc>
                <a:spcPct val="60000"/>
              </a:lnSpc>
              <a:buNone/>
            </a:pPr>
            <a:r>
              <a:rPr lang="tr-TR" sz="24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</a:pPr>
            <a:r>
              <a:rPr lang="tr-TR" sz="2400" dirty="0">
                <a:latin typeface="Calibri"/>
                <a:cs typeface="Calibri"/>
              </a:rPr>
              <a:t>Türevleri oluşturulacak fiziksel karakterlerin gösterilmesi</a:t>
            </a:r>
          </a:p>
          <a:p>
            <a:pPr>
              <a:lnSpc>
                <a:spcPct val="60000"/>
              </a:lnSpc>
              <a:buNone/>
            </a:pPr>
            <a:r>
              <a:rPr lang="tr-TR" sz="24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</a:pPr>
            <a:r>
              <a:rPr lang="tr-TR" sz="2400" dirty="0">
                <a:latin typeface="Calibri"/>
                <a:cs typeface="Calibri"/>
              </a:rPr>
              <a:t>Var olan uyarılmış veya fiziksel karakteristiklerin tayini</a:t>
            </a:r>
          </a:p>
          <a:p>
            <a:pPr>
              <a:lnSpc>
                <a:spcPct val="60000"/>
              </a:lnSpc>
              <a:buNone/>
            </a:pPr>
            <a:r>
              <a:rPr lang="tr-TR" sz="24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</a:pPr>
            <a:r>
              <a:rPr lang="tr-TR" sz="2400" dirty="0">
                <a:latin typeface="Calibri"/>
                <a:cs typeface="Calibri"/>
              </a:rPr>
              <a:t>Sinyal genişletilmesi</a:t>
            </a:r>
          </a:p>
          <a:p>
            <a:pPr>
              <a:lnSpc>
                <a:spcPct val="60000"/>
              </a:lnSpc>
              <a:buNone/>
            </a:pPr>
            <a:r>
              <a:rPr lang="tr-TR" sz="24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</a:pPr>
            <a:r>
              <a:rPr lang="tr-TR" sz="2400" dirty="0">
                <a:latin typeface="Calibri"/>
                <a:cs typeface="Calibri"/>
              </a:rPr>
              <a:t>Sinyal ölçümü</a:t>
            </a:r>
          </a:p>
          <a:p>
            <a:pPr>
              <a:lnSpc>
                <a:spcPct val="60000"/>
              </a:lnSpc>
            </a:pPr>
            <a:endParaRPr lang="tr-TR" sz="2400" dirty="0">
              <a:latin typeface="Calibri"/>
              <a:cs typeface="Calibri"/>
            </a:endParaRPr>
          </a:p>
          <a:p>
            <a:pPr>
              <a:lnSpc>
                <a:spcPct val="60000"/>
              </a:lnSpc>
            </a:pPr>
            <a:r>
              <a:rPr lang="tr-TR" sz="2400" dirty="0">
                <a:latin typeface="Calibri"/>
                <a:cs typeface="Calibri"/>
              </a:rPr>
              <a:t>Hesaplamalar</a:t>
            </a:r>
          </a:p>
          <a:p>
            <a:pPr>
              <a:lnSpc>
                <a:spcPct val="60000"/>
              </a:lnSpc>
              <a:buNone/>
            </a:pPr>
            <a:r>
              <a:rPr lang="tr-TR" sz="2400" dirty="0">
                <a:latin typeface="Calibri"/>
                <a:cs typeface="Calibri"/>
              </a:rPr>
              <a:t> </a:t>
            </a:r>
          </a:p>
          <a:p>
            <a:pPr>
              <a:lnSpc>
                <a:spcPct val="60000"/>
              </a:lnSpc>
            </a:pPr>
            <a:r>
              <a:rPr lang="tr-TR" sz="2400" dirty="0">
                <a:latin typeface="Calibri"/>
                <a:cs typeface="Calibri"/>
              </a:rPr>
              <a:t>Sonuçların </a:t>
            </a:r>
            <a:r>
              <a:rPr lang="tr-TR" sz="2400" dirty="0" smtClean="0">
                <a:latin typeface="Calibri"/>
                <a:cs typeface="Calibri"/>
              </a:rPr>
              <a:t>sunumu</a:t>
            </a:r>
            <a:endParaRPr lang="tr-TR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700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209</Words>
  <Application>Microsoft Macintosh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BİYOKİMYASAL ANALİZLERİN GENEL ÖZELLİKLERİ, ÖNEMİ ve UYGULAMA ALANLARI</vt:lpstr>
      <vt:lpstr>PowerPoint Presentation</vt:lpstr>
      <vt:lpstr>PowerPoint Presentation</vt:lpstr>
      <vt:lpstr>Kalitatif/Kantitatif Rapor</vt:lpstr>
      <vt:lpstr>Analiz Metodunun Seçimi</vt:lpstr>
      <vt:lpstr>Genelleştirilmiş Analiz Metodu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5</cp:revision>
  <dcterms:created xsi:type="dcterms:W3CDTF">2018-05-08T12:08:33Z</dcterms:created>
  <dcterms:modified xsi:type="dcterms:W3CDTF">2018-05-16T22:12:57Z</dcterms:modified>
</cp:coreProperties>
</file>