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E87E8-9C88-4924-896B-8EBB0890FD5D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D4037-3CC4-440E-9200-24C45F8A7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23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E87E8-9C88-4924-896B-8EBB0890FD5D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D4037-3CC4-440E-9200-24C45F8A7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84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E87E8-9C88-4924-896B-8EBB0890FD5D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D4037-3CC4-440E-9200-24C45F8A7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945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E87E8-9C88-4924-896B-8EBB0890FD5D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D4037-3CC4-440E-9200-24C45F8A7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771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E87E8-9C88-4924-896B-8EBB0890FD5D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D4037-3CC4-440E-9200-24C45F8A7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011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E87E8-9C88-4924-896B-8EBB0890FD5D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D4037-3CC4-440E-9200-24C45F8A7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02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E87E8-9C88-4924-896B-8EBB0890FD5D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D4037-3CC4-440E-9200-24C45F8A7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890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E87E8-9C88-4924-896B-8EBB0890FD5D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D4037-3CC4-440E-9200-24C45F8A7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229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E87E8-9C88-4924-896B-8EBB0890FD5D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D4037-3CC4-440E-9200-24C45F8A7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007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E87E8-9C88-4924-896B-8EBB0890FD5D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D4037-3CC4-440E-9200-24C45F8A7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551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E87E8-9C88-4924-896B-8EBB0890FD5D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D4037-3CC4-440E-9200-24C45F8A7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284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9E87E8-9C88-4924-896B-8EBB0890FD5D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5D4037-3CC4-440E-9200-24C45F8A7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532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EzxfzMouh0o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Sabit Kurların Uygulama Yöntemleri ve Tarihi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9169174" cy="1465028"/>
          </a:xfrm>
        </p:spPr>
        <p:txBody>
          <a:bodyPr>
            <a:normAutofit/>
          </a:bodyPr>
          <a:lstStyle/>
          <a:p>
            <a:r>
              <a:rPr lang="tr-TR" dirty="0" smtClean="0"/>
              <a:t>Kemal Kızılca</a:t>
            </a:r>
          </a:p>
          <a:p>
            <a:r>
              <a:rPr lang="tr-TR" dirty="0" smtClean="0"/>
              <a:t>Birincil </a:t>
            </a:r>
            <a:r>
              <a:rPr lang="tr-TR" dirty="0" smtClean="0"/>
              <a:t>kaynak: Krugman, Obstfeld, ve Melitz, Uluslararası İktisat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245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Sabit kur sistemi nasıl sürdürülür?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Rezerv bir paraya karşı sabit</a:t>
            </a:r>
          </a:p>
          <a:p>
            <a:r>
              <a:rPr lang="tr-TR" dirty="0" smtClean="0"/>
              <a:t>Altına karşı sabit (altın standardı)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39522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Altın Standardı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Bütün sisteme katılan ülkeler, paralarının değerini altına karşı sabit tutar.</a:t>
            </a:r>
          </a:p>
          <a:p>
            <a:r>
              <a:rPr lang="tr-TR" dirty="0" smtClean="0"/>
              <a:t>Bütün paralar altına karşı kuru sabitlenince, birbirlerine karşı da sabitlenmiş olur. </a:t>
            </a:r>
          </a:p>
          <a:p>
            <a:r>
              <a:rPr lang="tr-TR" dirty="0" smtClean="0"/>
              <a:t>Ör: </a:t>
            </a:r>
          </a:p>
          <a:p>
            <a:pPr lvl="1"/>
            <a:r>
              <a:rPr lang="tr-TR" dirty="0" smtClean="0"/>
              <a:t>TCMB, 1 ons (28 gr) altın fiyatını 12,000 TL’de sabitlesin.</a:t>
            </a:r>
          </a:p>
          <a:p>
            <a:pPr lvl="1"/>
            <a:r>
              <a:rPr lang="tr-TR" dirty="0" smtClean="0"/>
              <a:t>ECB de 1 ons altını 1,500 </a:t>
            </a:r>
            <a:r>
              <a:rPr lang="tr-TR" dirty="0" err="1" smtClean="0"/>
              <a:t>Avro’da</a:t>
            </a:r>
            <a:r>
              <a:rPr lang="tr-TR" dirty="0" smtClean="0"/>
              <a:t> sabitlesin.</a:t>
            </a:r>
          </a:p>
          <a:p>
            <a:pPr lvl="1"/>
            <a:r>
              <a:rPr lang="tr-TR" dirty="0" smtClean="0"/>
              <a:t>Bu durumda, 1€ = 8₺ kuru da sabitlenir. 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95018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Altına Karşı </a:t>
            </a:r>
            <a:r>
              <a:rPr lang="tr-TR" dirty="0" smtClean="0"/>
              <a:t>Sabitleme Koşulu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Sabit değerin sürmesi için, her 12,000 TL getirene 1 ons altın vereceğini vaat etmesi gerekir. </a:t>
            </a:r>
          </a:p>
          <a:p>
            <a:r>
              <a:rPr lang="tr-TR" dirty="0"/>
              <a:t>Bunu yapabilmesinin koşulu, </a:t>
            </a:r>
            <a:r>
              <a:rPr lang="tr-TR" dirty="0" smtClean="0"/>
              <a:t>para arzındaki artışları para talebine ve </a:t>
            </a:r>
            <a:r>
              <a:rPr lang="tr-TR" i="1" dirty="0" smtClean="0"/>
              <a:t>altın arzına </a:t>
            </a:r>
            <a:r>
              <a:rPr lang="tr-TR" dirty="0" smtClean="0"/>
              <a:t>bağlı olarak ayarlamasıdır! </a:t>
            </a:r>
            <a:r>
              <a:rPr lang="tr-TR" dirty="0"/>
              <a:t>Daha fazla </a:t>
            </a:r>
            <a:r>
              <a:rPr lang="tr-TR" dirty="0" smtClean="0"/>
              <a:t>para basarsa</a:t>
            </a:r>
            <a:r>
              <a:rPr lang="tr-TR" dirty="0"/>
              <a:t>, paranın altına karşı değerini sabit tutamaz. 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96741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İmkansız Üçlü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Sabit döviz kuru</a:t>
            </a:r>
          </a:p>
          <a:p>
            <a:r>
              <a:rPr lang="tr-TR" dirty="0" smtClean="0"/>
              <a:t>Bağımsız para politikası</a:t>
            </a:r>
          </a:p>
          <a:p>
            <a:r>
              <a:rPr lang="tr-TR" dirty="0" smtClean="0"/>
              <a:t>Sermaye hareketleri serbestisi</a:t>
            </a:r>
          </a:p>
          <a:p>
            <a:endParaRPr lang="tr-TR" dirty="0"/>
          </a:p>
          <a:p>
            <a:r>
              <a:rPr lang="tr-TR" dirty="0" smtClean="0"/>
              <a:t>Bir merkez bankası, bu hedeflerden sadece ikisini seçebilir!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17060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Tarihsel bakış</a:t>
            </a:r>
            <a:endParaRPr lang="tr-TR" dirty="0"/>
          </a:p>
        </p:txBody>
      </p:sp>
      <p:sp>
        <p:nvSpPr>
          <p:cNvPr id="5" name="Alt Başlık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Kemal Kızılca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22421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Kronoloji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Değerli madenlerin kullanımı</a:t>
            </a:r>
          </a:p>
          <a:p>
            <a:r>
              <a:rPr lang="tr-TR" dirty="0" smtClean="0"/>
              <a:t>Altın standardı (resmi olarak 1844+)</a:t>
            </a:r>
          </a:p>
          <a:p>
            <a:r>
              <a:rPr lang="tr-TR" dirty="0" smtClean="0"/>
              <a:t>Savaş, Büyük Buhran, Savaş</a:t>
            </a:r>
          </a:p>
          <a:p>
            <a:r>
              <a:rPr lang="tr-TR" dirty="0" err="1" smtClean="0"/>
              <a:t>Bretton</a:t>
            </a:r>
            <a:r>
              <a:rPr lang="tr-TR" dirty="0" smtClean="0"/>
              <a:t> </a:t>
            </a:r>
            <a:r>
              <a:rPr lang="tr-TR" dirty="0" err="1" smtClean="0"/>
              <a:t>Woods</a:t>
            </a:r>
            <a:r>
              <a:rPr lang="tr-TR" dirty="0" smtClean="0"/>
              <a:t> (1944 – 1970’ler)</a:t>
            </a:r>
          </a:p>
          <a:p>
            <a:r>
              <a:rPr lang="tr-TR" dirty="0" smtClean="0"/>
              <a:t>Dalgalanan kurlar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17913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Altın Standardı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sistem altında para arzı, sadece para talebi ve altın arzı ile sınırlandığı için enflasyon uzun dönemde çok düşük oluyor. </a:t>
            </a:r>
          </a:p>
          <a:p>
            <a:r>
              <a:rPr lang="tr-TR" dirty="0" smtClean="0"/>
              <a:t>Fakat para politikası uygulama şansı yok.</a:t>
            </a:r>
          </a:p>
          <a:p>
            <a:pPr lvl="1"/>
            <a:r>
              <a:rPr lang="tr-TR" dirty="0" smtClean="0"/>
              <a:t>1914 – Birinci Dünya Savaşı. Altın Standardı sürdürülemedi.</a:t>
            </a:r>
          </a:p>
          <a:p>
            <a:pPr lvl="1"/>
            <a:r>
              <a:rPr lang="tr-TR" dirty="0" smtClean="0"/>
              <a:t>1919’te ABD, 1925’te İngiltere sisteme dönüyor. Avrupa’nın hemen her ülkesi dönüyor. </a:t>
            </a:r>
            <a:endParaRPr lang="tr-TR" dirty="0"/>
          </a:p>
          <a:p>
            <a:r>
              <a:rPr lang="tr-TR" dirty="0" smtClean="0"/>
              <a:t>1929 – Büyük Buhran</a:t>
            </a:r>
          </a:p>
          <a:p>
            <a:pPr lvl="1"/>
            <a:r>
              <a:rPr lang="tr-TR" dirty="0" err="1" smtClean="0"/>
              <a:t>Buhran’ın</a:t>
            </a:r>
            <a:r>
              <a:rPr lang="tr-TR" dirty="0" smtClean="0"/>
              <a:t> etkisinin o kadar sert hissedilmesinin nedeni Altın </a:t>
            </a:r>
            <a:r>
              <a:rPr lang="tr-TR" dirty="0" err="1" smtClean="0"/>
              <a:t>Standardı’ydı</a:t>
            </a:r>
            <a:r>
              <a:rPr lang="tr-TR" dirty="0" smtClean="0"/>
              <a:t>. </a:t>
            </a:r>
          </a:p>
          <a:p>
            <a:r>
              <a:rPr lang="tr-TR" dirty="0" smtClean="0"/>
              <a:t>1931 – </a:t>
            </a:r>
            <a:r>
              <a:rPr lang="tr-TR" dirty="0" smtClean="0">
                <a:hlinkClick r:id="rId2"/>
              </a:rPr>
              <a:t>İngiltere ayrıldı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14586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Dönüştürülebilirlik</a:t>
            </a:r>
            <a:r>
              <a:rPr lang="tr-TR" dirty="0" smtClean="0"/>
              <a:t> (</a:t>
            </a:r>
            <a:r>
              <a:rPr lang="tr-TR" i="1" dirty="0" err="1" smtClean="0"/>
              <a:t>convertibility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Elinizdeki parayla döviz satın alma ya da dövizinizi istediğiniz kişiye satma serbestisi.</a:t>
            </a:r>
          </a:p>
          <a:p>
            <a:endParaRPr lang="tr-TR" dirty="0"/>
          </a:p>
          <a:p>
            <a:r>
              <a:rPr lang="tr-TR" b="1" dirty="0" smtClean="0"/>
              <a:t>Tam </a:t>
            </a:r>
            <a:r>
              <a:rPr lang="tr-TR" b="1" dirty="0" err="1" smtClean="0"/>
              <a:t>dönüştürülebilirlik</a:t>
            </a:r>
            <a:r>
              <a:rPr lang="tr-TR" b="1" dirty="0" smtClean="0"/>
              <a:t> </a:t>
            </a:r>
            <a:br>
              <a:rPr lang="tr-TR" b="1" dirty="0" smtClean="0"/>
            </a:br>
            <a:r>
              <a:rPr lang="tr-TR" b="1" dirty="0" smtClean="0"/>
              <a:t>(sermaye hesabında </a:t>
            </a:r>
            <a:r>
              <a:rPr lang="tr-TR" b="1" dirty="0" err="1" smtClean="0"/>
              <a:t>dönüştürülebilirlik</a:t>
            </a:r>
            <a:r>
              <a:rPr lang="tr-TR" b="1" dirty="0" smtClean="0"/>
              <a:t>):</a:t>
            </a:r>
          </a:p>
          <a:p>
            <a:r>
              <a:rPr lang="tr-TR" dirty="0" smtClean="0"/>
              <a:t>Döviz satın alma, satma ve istediğiniz parayı uluslararası aktarma serbestisi. </a:t>
            </a:r>
          </a:p>
          <a:p>
            <a:r>
              <a:rPr lang="tr-TR" dirty="0" err="1" smtClean="0"/>
              <a:t>Bretton</a:t>
            </a:r>
            <a:r>
              <a:rPr lang="tr-TR" dirty="0" smtClean="0"/>
              <a:t> </a:t>
            </a:r>
            <a:r>
              <a:rPr lang="tr-TR" dirty="0" err="1" smtClean="0"/>
              <a:t>Woods</a:t>
            </a:r>
            <a:r>
              <a:rPr lang="tr-TR" dirty="0" smtClean="0"/>
              <a:t> döneminde döviz bulundurmak yasaktı. </a:t>
            </a:r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54829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319</Words>
  <Application>Microsoft Office PowerPoint</Application>
  <PresentationFormat>Widescreen</PresentationFormat>
  <Paragraphs>44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Sabit Kurların Uygulama Yöntemleri ve Tarihi</vt:lpstr>
      <vt:lpstr>Sabit kur sistemi nasıl sürdürülür?</vt:lpstr>
      <vt:lpstr>Altın Standardı</vt:lpstr>
      <vt:lpstr>Altına Karşı Sabitleme Koşulu </vt:lpstr>
      <vt:lpstr>İmkansız Üçlü</vt:lpstr>
      <vt:lpstr>Tarihsel bakış</vt:lpstr>
      <vt:lpstr>Kronoloji</vt:lpstr>
      <vt:lpstr>Altın Standardı</vt:lpstr>
      <vt:lpstr>Dönüştürülebilirlik (convertibility)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Sabit Kurların Uygulama Yöntemleri ve Tarihi</dc:title>
  <dc:creator>Kemal Kızılca</dc:creator>
  <cp:lastModifiedBy>Kemal Kızılca</cp:lastModifiedBy>
  <cp:revision>1</cp:revision>
  <dcterms:created xsi:type="dcterms:W3CDTF">2020-06-23T19:49:23Z</dcterms:created>
  <dcterms:modified xsi:type="dcterms:W3CDTF">2020-06-23T19:51:51Z</dcterms:modified>
</cp:coreProperties>
</file>