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114800"/>
            <a:ext cx="3048000" cy="22828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01" y="4581461"/>
            <a:ext cx="2293874" cy="198920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484501" y="2781300"/>
            <a:ext cx="5364480" cy="1943100"/>
          </a:xfrm>
          <a:custGeom>
            <a:avLst/>
            <a:gdLst/>
            <a:ahLst/>
            <a:cxnLst/>
            <a:rect l="l" t="t" r="r" b="b"/>
            <a:pathLst>
              <a:path w="5364480" h="1943100">
                <a:moveTo>
                  <a:pt x="3672840" y="0"/>
                </a:moveTo>
                <a:lnTo>
                  <a:pt x="2846451" y="390651"/>
                </a:lnTo>
                <a:lnTo>
                  <a:pt x="2414270" y="169799"/>
                </a:lnTo>
                <a:lnTo>
                  <a:pt x="2123313" y="574166"/>
                </a:lnTo>
                <a:lnTo>
                  <a:pt x="1117981" y="326136"/>
                </a:lnTo>
                <a:lnTo>
                  <a:pt x="1334008" y="703199"/>
                </a:lnTo>
                <a:lnTo>
                  <a:pt x="290956" y="743965"/>
                </a:lnTo>
                <a:lnTo>
                  <a:pt x="977138" y="1042797"/>
                </a:lnTo>
                <a:lnTo>
                  <a:pt x="0" y="1158367"/>
                </a:lnTo>
                <a:lnTo>
                  <a:pt x="826897" y="1382649"/>
                </a:lnTo>
                <a:lnTo>
                  <a:pt x="319024" y="1603502"/>
                </a:lnTo>
                <a:lnTo>
                  <a:pt x="1193164" y="1640839"/>
                </a:lnTo>
                <a:lnTo>
                  <a:pt x="1220977" y="1943100"/>
                </a:lnTo>
                <a:lnTo>
                  <a:pt x="1869186" y="1630552"/>
                </a:lnTo>
                <a:lnTo>
                  <a:pt x="2160524" y="1773301"/>
                </a:lnTo>
                <a:lnTo>
                  <a:pt x="2451608" y="1562608"/>
                </a:lnTo>
                <a:lnTo>
                  <a:pt x="2883662" y="1694942"/>
                </a:lnTo>
                <a:lnTo>
                  <a:pt x="3024759" y="1433449"/>
                </a:lnTo>
                <a:lnTo>
                  <a:pt x="3710686" y="1562608"/>
                </a:lnTo>
                <a:lnTo>
                  <a:pt x="3635629" y="1290955"/>
                </a:lnTo>
                <a:lnTo>
                  <a:pt x="4687824" y="1406270"/>
                </a:lnTo>
                <a:lnTo>
                  <a:pt x="4067809" y="1107439"/>
                </a:lnTo>
                <a:lnTo>
                  <a:pt x="4537075" y="1015619"/>
                </a:lnTo>
                <a:lnTo>
                  <a:pt x="4218051" y="845819"/>
                </a:lnTo>
                <a:lnTo>
                  <a:pt x="5364099" y="597788"/>
                </a:lnTo>
                <a:lnTo>
                  <a:pt x="4067809" y="587628"/>
                </a:lnTo>
                <a:lnTo>
                  <a:pt x="4471797" y="285369"/>
                </a:lnTo>
                <a:lnTo>
                  <a:pt x="3607054" y="519684"/>
                </a:lnTo>
                <a:lnTo>
                  <a:pt x="367284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84501" y="2781300"/>
            <a:ext cx="5364480" cy="1943100"/>
          </a:xfrm>
          <a:custGeom>
            <a:avLst/>
            <a:gdLst/>
            <a:ahLst/>
            <a:cxnLst/>
            <a:rect l="l" t="t" r="r" b="b"/>
            <a:pathLst>
              <a:path w="5364480" h="1943100">
                <a:moveTo>
                  <a:pt x="2846451" y="390651"/>
                </a:moveTo>
                <a:lnTo>
                  <a:pt x="3672840" y="0"/>
                </a:lnTo>
                <a:lnTo>
                  <a:pt x="3607054" y="519684"/>
                </a:lnTo>
                <a:lnTo>
                  <a:pt x="4471797" y="285369"/>
                </a:lnTo>
                <a:lnTo>
                  <a:pt x="4067809" y="587628"/>
                </a:lnTo>
                <a:lnTo>
                  <a:pt x="5364099" y="597788"/>
                </a:lnTo>
                <a:lnTo>
                  <a:pt x="4218051" y="845819"/>
                </a:lnTo>
                <a:lnTo>
                  <a:pt x="4537075" y="1015619"/>
                </a:lnTo>
                <a:lnTo>
                  <a:pt x="4067809" y="1107439"/>
                </a:lnTo>
                <a:lnTo>
                  <a:pt x="4687824" y="1406270"/>
                </a:lnTo>
                <a:lnTo>
                  <a:pt x="3635629" y="1290955"/>
                </a:lnTo>
                <a:lnTo>
                  <a:pt x="3710686" y="1562608"/>
                </a:lnTo>
                <a:lnTo>
                  <a:pt x="3024759" y="1433449"/>
                </a:lnTo>
                <a:lnTo>
                  <a:pt x="2883662" y="1694942"/>
                </a:lnTo>
                <a:lnTo>
                  <a:pt x="2451608" y="1562608"/>
                </a:lnTo>
                <a:lnTo>
                  <a:pt x="2160524" y="1773301"/>
                </a:lnTo>
                <a:lnTo>
                  <a:pt x="1869186" y="1630552"/>
                </a:lnTo>
                <a:lnTo>
                  <a:pt x="1220977" y="1943100"/>
                </a:lnTo>
                <a:lnTo>
                  <a:pt x="1193164" y="1640839"/>
                </a:lnTo>
                <a:lnTo>
                  <a:pt x="319024" y="1603502"/>
                </a:lnTo>
                <a:lnTo>
                  <a:pt x="826897" y="1382649"/>
                </a:lnTo>
                <a:lnTo>
                  <a:pt x="0" y="1158367"/>
                </a:lnTo>
                <a:lnTo>
                  <a:pt x="977138" y="1042797"/>
                </a:lnTo>
                <a:lnTo>
                  <a:pt x="290956" y="743965"/>
                </a:lnTo>
                <a:lnTo>
                  <a:pt x="1334008" y="703199"/>
                </a:lnTo>
                <a:lnTo>
                  <a:pt x="1117981" y="326136"/>
                </a:lnTo>
                <a:lnTo>
                  <a:pt x="2123313" y="574166"/>
                </a:lnTo>
                <a:lnTo>
                  <a:pt x="2414270" y="169799"/>
                </a:lnTo>
                <a:lnTo>
                  <a:pt x="2846451" y="39065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2235" y="2759964"/>
            <a:ext cx="487679" cy="120548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5825" y="2743200"/>
            <a:ext cx="460375" cy="119062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235825" y="2743200"/>
            <a:ext cx="460375" cy="1190625"/>
          </a:xfrm>
          <a:custGeom>
            <a:avLst/>
            <a:gdLst/>
            <a:ahLst/>
            <a:cxnLst/>
            <a:rect l="l" t="t" r="r" b="b"/>
            <a:pathLst>
              <a:path w="460375" h="1190625">
                <a:moveTo>
                  <a:pt x="0" y="960501"/>
                </a:moveTo>
                <a:lnTo>
                  <a:pt x="115061" y="960501"/>
                </a:lnTo>
                <a:lnTo>
                  <a:pt x="115061" y="0"/>
                </a:lnTo>
                <a:lnTo>
                  <a:pt x="345313" y="0"/>
                </a:lnTo>
                <a:lnTo>
                  <a:pt x="345313" y="960501"/>
                </a:lnTo>
                <a:lnTo>
                  <a:pt x="460375" y="960501"/>
                </a:lnTo>
                <a:lnTo>
                  <a:pt x="230250" y="1190625"/>
                </a:lnTo>
                <a:lnTo>
                  <a:pt x="0" y="960501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4083" y="2759964"/>
            <a:ext cx="487679" cy="120548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7799" y="2743200"/>
            <a:ext cx="460375" cy="11906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447799" y="2743200"/>
            <a:ext cx="460375" cy="1190625"/>
          </a:xfrm>
          <a:custGeom>
            <a:avLst/>
            <a:gdLst/>
            <a:ahLst/>
            <a:cxnLst/>
            <a:rect l="l" t="t" r="r" b="b"/>
            <a:pathLst>
              <a:path w="460375" h="1190625">
                <a:moveTo>
                  <a:pt x="0" y="960501"/>
                </a:moveTo>
                <a:lnTo>
                  <a:pt x="115062" y="960501"/>
                </a:lnTo>
                <a:lnTo>
                  <a:pt x="115062" y="0"/>
                </a:lnTo>
                <a:lnTo>
                  <a:pt x="345313" y="0"/>
                </a:lnTo>
                <a:lnTo>
                  <a:pt x="345313" y="960501"/>
                </a:lnTo>
                <a:lnTo>
                  <a:pt x="460375" y="960501"/>
                </a:lnTo>
                <a:lnTo>
                  <a:pt x="230250" y="1190625"/>
                </a:lnTo>
                <a:lnTo>
                  <a:pt x="0" y="960501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42482" y="765175"/>
            <a:ext cx="2769362" cy="20828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62" y="620648"/>
            <a:ext cx="3068574" cy="204787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00851" y="4508500"/>
            <a:ext cx="1930400" cy="1447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7221" y="2590037"/>
            <a:ext cx="228955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1016253"/>
            <a:ext cx="837691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755519"/>
            <a:ext cx="8986520" cy="1684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7585" y="4367225"/>
            <a:ext cx="42449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omic Sans MS"/>
                <a:cs typeface="Comic Sans MS"/>
              </a:rPr>
              <a:t>Temel</a:t>
            </a:r>
            <a:r>
              <a:rPr sz="4800" b="1" spc="-85" dirty="0">
                <a:latin typeface="Comic Sans MS"/>
                <a:cs typeface="Comic Sans MS"/>
              </a:rPr>
              <a:t> </a:t>
            </a:r>
            <a:r>
              <a:rPr sz="4800" b="1" dirty="0">
                <a:latin typeface="Comic Sans MS"/>
                <a:cs typeface="Comic Sans MS"/>
              </a:rPr>
              <a:t>Genetik </a:t>
            </a:r>
            <a:r>
              <a:rPr sz="4800" b="1" spc="-2065" dirty="0">
                <a:latin typeface="Comic Sans MS"/>
                <a:cs typeface="Comic Sans MS"/>
              </a:rPr>
              <a:t> </a:t>
            </a:r>
            <a:r>
              <a:rPr sz="4800" b="1" spc="-5" dirty="0">
                <a:latin typeface="Comic Sans MS"/>
                <a:cs typeface="Comic Sans MS"/>
              </a:rPr>
              <a:t>Kavramlar-7</a:t>
            </a:r>
            <a:endParaRPr sz="4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157986"/>
            <a:ext cx="8039100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latin typeface="Comic Sans MS"/>
                <a:cs typeface="Comic Sans MS"/>
              </a:rPr>
              <a:t>1.b.</a:t>
            </a:r>
            <a:r>
              <a:rPr sz="2800" i="1" spc="10" dirty="0">
                <a:latin typeface="Comic Sans MS"/>
                <a:cs typeface="Comic Sans MS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Anöploidi</a:t>
            </a:r>
            <a:r>
              <a:rPr sz="2800" b="1" u="heavy" spc="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ise</a:t>
            </a:r>
            <a:r>
              <a:rPr sz="2800" b="1" spc="1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bir</a:t>
            </a:r>
            <a:r>
              <a:rPr sz="2800" b="1" spc="-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ya</a:t>
            </a:r>
            <a:r>
              <a:rPr sz="2800" b="1" spc="-5" dirty="0">
                <a:latin typeface="Comic Sans MS"/>
                <a:cs typeface="Comic Sans MS"/>
              </a:rPr>
              <a:t> da</a:t>
            </a:r>
            <a:r>
              <a:rPr sz="2800" b="1" spc="-10" dirty="0">
                <a:latin typeface="Comic Sans MS"/>
                <a:cs typeface="Comic Sans MS"/>
              </a:rPr>
              <a:t> birden</a:t>
            </a:r>
            <a:r>
              <a:rPr sz="2800" b="1" spc="2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fazla</a:t>
            </a:r>
            <a:endParaRPr sz="2800" dirty="0">
              <a:latin typeface="Comic Sans MS"/>
              <a:cs typeface="Comic Sans MS"/>
            </a:endParaRPr>
          </a:p>
          <a:p>
            <a:pPr marL="355600" marR="5080">
              <a:lnSpc>
                <a:spcPct val="100000"/>
              </a:lnSpc>
            </a:pPr>
            <a:r>
              <a:rPr sz="2800" b="1" spc="-5" dirty="0">
                <a:latin typeface="Comic Sans MS"/>
                <a:cs typeface="Comic Sans MS"/>
              </a:rPr>
              <a:t>kromozomun</a:t>
            </a:r>
            <a:r>
              <a:rPr sz="2800" b="1" spc="2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eksilmesi</a:t>
            </a:r>
            <a:r>
              <a:rPr sz="2800" b="1" spc="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veya</a:t>
            </a:r>
            <a:r>
              <a:rPr sz="2800" b="1" spc="-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fazlalığı</a:t>
            </a:r>
            <a:r>
              <a:rPr sz="2800" b="1" spc="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anlamına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gelmektedir.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Bölünme</a:t>
            </a:r>
            <a:r>
              <a:rPr sz="2800" spc="-5" dirty="0">
                <a:latin typeface="Comic Sans MS"/>
                <a:cs typeface="Comic Sans MS"/>
              </a:rPr>
              <a:t> sırasında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(genellikle</a:t>
            </a:r>
            <a:endParaRPr sz="2800" dirty="0">
              <a:latin typeface="Comic Sans MS"/>
              <a:cs typeface="Comic Sans MS"/>
            </a:endParaRPr>
          </a:p>
          <a:p>
            <a:pPr marL="355600" marR="66675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mayozda)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kromozomların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ayrılmaması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veya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anafazda</a:t>
            </a:r>
            <a:r>
              <a:rPr sz="2800" spc="5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gecikme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nedenleriyle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olmaktadır.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Comic Sans MS"/>
                <a:cs typeface="Comic Sans MS"/>
              </a:rPr>
              <a:t>Nullizomi</a:t>
            </a:r>
            <a:r>
              <a:rPr sz="2800" i="1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2n-2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Comic Sans MS"/>
                <a:cs typeface="Comic Sans MS"/>
              </a:rPr>
              <a:t>Monozomi </a:t>
            </a:r>
            <a:r>
              <a:rPr sz="2800" spc="-5" dirty="0">
                <a:latin typeface="Comic Sans MS"/>
                <a:cs typeface="Comic Sans MS"/>
              </a:rPr>
              <a:t>2n-1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Comic Sans MS"/>
                <a:cs typeface="Comic Sans MS"/>
              </a:rPr>
              <a:t>Trizomi</a:t>
            </a:r>
            <a:r>
              <a:rPr sz="2800" i="1" spc="-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2n+1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Comic Sans MS"/>
                <a:cs typeface="Comic Sans MS"/>
              </a:rPr>
              <a:t>Tetrazomi</a:t>
            </a:r>
            <a:r>
              <a:rPr sz="2800" i="1" spc="10" dirty="0">
                <a:latin typeface="Comic Sans MS"/>
                <a:cs typeface="Comic Sans MS"/>
              </a:rPr>
              <a:t> </a:t>
            </a:r>
            <a:r>
              <a:rPr sz="2800" i="1" spc="-10" dirty="0">
                <a:latin typeface="Comic Sans MS"/>
                <a:cs typeface="Comic Sans MS"/>
              </a:rPr>
              <a:t>2n+2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057147"/>
            <a:ext cx="7515225" cy="24295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8790" indent="-466725">
              <a:lnSpc>
                <a:spcPct val="100000"/>
              </a:lnSpc>
              <a:spcBef>
                <a:spcPts val="105"/>
              </a:spcBef>
              <a:tabLst>
                <a:tab pos="479425" algn="l"/>
              </a:tabLst>
            </a:pPr>
            <a:r>
              <a:rPr lang="tr-TR" sz="3200" b="1" i="1" spc="-25" dirty="0" smtClean="0">
                <a:solidFill>
                  <a:srgbClr val="000090"/>
                </a:solidFill>
                <a:latin typeface="Arial"/>
                <a:cs typeface="Arial"/>
              </a:rPr>
              <a:t>2. </a:t>
            </a:r>
            <a:r>
              <a:rPr sz="3200" b="1" i="1" spc="-25" dirty="0" err="1" smtClean="0">
                <a:solidFill>
                  <a:srgbClr val="000090"/>
                </a:solidFill>
                <a:latin typeface="Arial"/>
                <a:cs typeface="Arial"/>
              </a:rPr>
              <a:t>Yapısal</a:t>
            </a:r>
            <a:r>
              <a:rPr sz="3200" b="1" i="1" spc="-3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0090"/>
                </a:solidFill>
                <a:latin typeface="Arial"/>
                <a:cs typeface="Arial"/>
              </a:rPr>
              <a:t>Kromozom</a:t>
            </a:r>
            <a:r>
              <a:rPr sz="3200" b="1" i="1" spc="-15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0090"/>
                </a:solidFill>
                <a:latin typeface="Arial"/>
                <a:cs typeface="Arial"/>
              </a:rPr>
              <a:t>Anomalileri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0"/>
              </a:buClr>
              <a:buFont typeface="Arial"/>
              <a:buAutoNum type="arabicPlain" startAt="2"/>
            </a:pPr>
            <a:endParaRPr sz="2900" dirty="0">
              <a:latin typeface="Arial"/>
              <a:cs typeface="Arial"/>
            </a:endParaRPr>
          </a:p>
          <a:p>
            <a:pPr marL="606425" marR="5080" lvl="1" indent="-342900">
              <a:lnSpc>
                <a:spcPct val="100000"/>
              </a:lnSpc>
              <a:spcBef>
                <a:spcPts val="5"/>
              </a:spcBef>
              <a:buFont typeface="Comic Sans MS"/>
              <a:buChar char="•"/>
              <a:tabLst>
                <a:tab pos="605790" algn="l"/>
                <a:tab pos="607060" algn="l"/>
              </a:tabLst>
            </a:pPr>
            <a:r>
              <a:rPr sz="3200" b="1" i="1" dirty="0">
                <a:solidFill>
                  <a:srgbClr val="006FC0"/>
                </a:solidFill>
                <a:latin typeface="Comic Sans MS"/>
                <a:cs typeface="Comic Sans MS"/>
              </a:rPr>
              <a:t>Delesyon</a:t>
            </a:r>
            <a:r>
              <a:rPr sz="3200" b="1" i="1" spc="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3200" b="1" i="1" spc="-5" dirty="0">
                <a:solidFill>
                  <a:srgbClr val="006FC0"/>
                </a:solidFill>
                <a:latin typeface="Comic Sans MS"/>
                <a:cs typeface="Comic Sans MS"/>
              </a:rPr>
              <a:t>(Silinme):</a:t>
            </a:r>
            <a:r>
              <a:rPr sz="3200" b="1" i="1" spc="-45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Kromozomun</a:t>
            </a:r>
            <a:r>
              <a:rPr sz="3200" spc="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bir </a:t>
            </a:r>
            <a:r>
              <a:rPr sz="3200" spc="-94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parçasının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eksilmesi</a:t>
            </a:r>
            <a:r>
              <a:rPr sz="3200" spc="-5" dirty="0">
                <a:latin typeface="Comic Sans MS"/>
                <a:cs typeface="Comic Sans MS"/>
              </a:rPr>
              <a:t> ile</a:t>
            </a:r>
            <a:endParaRPr sz="3200" dirty="0">
              <a:latin typeface="Comic Sans MS"/>
              <a:cs typeface="Comic Sans MS"/>
            </a:endParaRPr>
          </a:p>
          <a:p>
            <a:pPr marL="606425">
              <a:lnSpc>
                <a:spcPct val="100000"/>
              </a:lnSpc>
            </a:pPr>
            <a:r>
              <a:rPr sz="3200" dirty="0">
                <a:latin typeface="Comic Sans MS"/>
                <a:cs typeface="Comic Sans MS"/>
              </a:rPr>
              <a:t>sonuçlanmaktadır.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12214"/>
            <a:ext cx="804354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77923B"/>
                </a:solidFill>
                <a:latin typeface="Comic Sans MS"/>
                <a:cs typeface="Comic Sans MS"/>
              </a:rPr>
              <a:t>Duplika</a:t>
            </a:r>
            <a:r>
              <a:rPr sz="3200" b="1" i="1" spc="-10" dirty="0">
                <a:solidFill>
                  <a:srgbClr val="77923B"/>
                </a:solidFill>
                <a:latin typeface="Comic Sans MS"/>
                <a:cs typeface="Comic Sans MS"/>
              </a:rPr>
              <a:t>s</a:t>
            </a:r>
            <a:r>
              <a:rPr sz="3200" b="1" i="1" dirty="0">
                <a:solidFill>
                  <a:srgbClr val="77923B"/>
                </a:solidFill>
                <a:latin typeface="Comic Sans MS"/>
                <a:cs typeface="Comic Sans MS"/>
              </a:rPr>
              <a:t>yon:</a:t>
            </a:r>
            <a:r>
              <a:rPr sz="3200" b="1" i="1" spc="-445" dirty="0">
                <a:solidFill>
                  <a:srgbClr val="77923B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Kr</a:t>
            </a:r>
            <a:r>
              <a:rPr sz="3200" spc="-15" dirty="0">
                <a:latin typeface="Comic Sans MS"/>
                <a:cs typeface="Comic Sans MS"/>
              </a:rPr>
              <a:t>o</a:t>
            </a:r>
            <a:r>
              <a:rPr sz="3200" spc="5" dirty="0">
                <a:latin typeface="Comic Sans MS"/>
                <a:cs typeface="Comic Sans MS"/>
              </a:rPr>
              <a:t>m</a:t>
            </a:r>
            <a:r>
              <a:rPr sz="3200" spc="-15" dirty="0">
                <a:latin typeface="Comic Sans MS"/>
                <a:cs typeface="Comic Sans MS"/>
              </a:rPr>
              <a:t>o</a:t>
            </a:r>
            <a:r>
              <a:rPr sz="3200" spc="-5" dirty="0">
                <a:latin typeface="Comic Sans MS"/>
                <a:cs typeface="Comic Sans MS"/>
              </a:rPr>
              <a:t>zomd</a:t>
            </a:r>
            <a:r>
              <a:rPr sz="3200" dirty="0">
                <a:latin typeface="Comic Sans MS"/>
                <a:cs typeface="Comic Sans MS"/>
              </a:rPr>
              <a:t>a</a:t>
            </a:r>
            <a:r>
              <a:rPr sz="3200" spc="-5" dirty="0">
                <a:latin typeface="Comic Sans MS"/>
                <a:cs typeface="Comic Sans MS"/>
              </a:rPr>
              <a:t> bi</a:t>
            </a:r>
            <a:r>
              <a:rPr sz="3200" dirty="0">
                <a:latin typeface="Comic Sans MS"/>
                <a:cs typeface="Comic Sans MS"/>
              </a:rPr>
              <a:t>r</a:t>
            </a:r>
            <a:r>
              <a:rPr sz="3200" spc="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parçanın  </a:t>
            </a:r>
            <a:r>
              <a:rPr sz="3200" spc="-5" dirty="0">
                <a:latin typeface="Comic Sans MS"/>
                <a:cs typeface="Comic Sans MS"/>
              </a:rPr>
              <a:t>tekrarlanarak eklenmesidir. Bu </a:t>
            </a:r>
            <a:r>
              <a:rPr sz="3200" dirty="0">
                <a:latin typeface="Comic Sans MS"/>
                <a:cs typeface="Comic Sans MS"/>
              </a:rPr>
              <a:t>mutasyon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çoklu </a:t>
            </a:r>
            <a:r>
              <a:rPr sz="3200" dirty="0">
                <a:latin typeface="Comic Sans MS"/>
                <a:cs typeface="Comic Sans MS"/>
              </a:rPr>
              <a:t>gen </a:t>
            </a:r>
            <a:r>
              <a:rPr sz="3200" spc="-5" dirty="0">
                <a:latin typeface="Comic Sans MS"/>
                <a:cs typeface="Comic Sans MS"/>
              </a:rPr>
              <a:t>ailelerinin </a:t>
            </a:r>
            <a:r>
              <a:rPr sz="3200" dirty="0">
                <a:latin typeface="Comic Sans MS"/>
                <a:cs typeface="Comic Sans MS"/>
              </a:rPr>
              <a:t>oluşumda önemli </a:t>
            </a:r>
            <a:r>
              <a:rPr sz="3200" spc="-5" dirty="0">
                <a:latin typeface="Comic Sans MS"/>
                <a:cs typeface="Comic Sans MS"/>
              </a:rPr>
              <a:t>bir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rol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oynamaktadır.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Örn: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hemoglobin</a:t>
            </a:r>
            <a:r>
              <a:rPr sz="3200" spc="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gen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ailesi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639" y="1802637"/>
            <a:ext cx="81070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lang="tr-TR" sz="2800" b="1" i="1" spc="-35" dirty="0">
                <a:solidFill>
                  <a:srgbClr val="6F2F9F"/>
                </a:solidFill>
                <a:latin typeface="Comic Sans MS"/>
                <a:cs typeface="Comic Sans MS"/>
              </a:rPr>
              <a:t>İ</a:t>
            </a:r>
            <a:r>
              <a:rPr sz="2800" b="1" i="1" spc="-35" dirty="0" err="1" smtClean="0">
                <a:solidFill>
                  <a:srgbClr val="6F2F9F"/>
                </a:solidFill>
                <a:latin typeface="Comic Sans MS"/>
                <a:cs typeface="Comic Sans MS"/>
              </a:rPr>
              <a:t>nversiyon</a:t>
            </a:r>
            <a:r>
              <a:rPr sz="2800" b="1" i="1" spc="-35" dirty="0">
                <a:solidFill>
                  <a:srgbClr val="6F2F9F"/>
                </a:solidFill>
                <a:latin typeface="Comic Sans MS"/>
                <a:cs typeface="Comic Sans MS"/>
              </a:rPr>
              <a:t>:</a:t>
            </a:r>
            <a:r>
              <a:rPr sz="2800" b="1" i="1" spc="-33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Herhangi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kromozom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bölgesinde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oluşan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iki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kırık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nedeniyle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serbest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kalan</a:t>
            </a:r>
            <a:endParaRPr sz="2800" dirty="0">
              <a:latin typeface="Comic Sans MS"/>
              <a:cs typeface="Comic Sans MS"/>
            </a:endParaRPr>
          </a:p>
          <a:p>
            <a:pPr marL="355600" marR="20574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omic Sans MS"/>
                <a:cs typeface="Comic Sans MS"/>
              </a:rPr>
              <a:t>kromozom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parçasının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ters dönerek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yapışmasıdır.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15262"/>
            <a:ext cx="7426959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solidFill>
                  <a:srgbClr val="FF6600"/>
                </a:solidFill>
                <a:latin typeface="Comic Sans MS"/>
                <a:cs typeface="Comic Sans MS"/>
              </a:rPr>
              <a:t>Yüzük</a:t>
            </a:r>
            <a:r>
              <a:rPr sz="2800" b="1" i="1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i="1" spc="-5" dirty="0">
                <a:solidFill>
                  <a:srgbClr val="FF6600"/>
                </a:solidFill>
                <a:latin typeface="Comic Sans MS"/>
                <a:cs typeface="Comic Sans MS"/>
              </a:rPr>
              <a:t>yapısı</a:t>
            </a:r>
            <a:r>
              <a:rPr sz="2800" b="1" i="1" spc="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i="1" spc="-5" dirty="0">
                <a:solidFill>
                  <a:srgbClr val="FF6600"/>
                </a:solidFill>
                <a:latin typeface="Comic Sans MS"/>
                <a:cs typeface="Comic Sans MS"/>
              </a:rPr>
              <a:t>oluşumu</a:t>
            </a:r>
            <a:r>
              <a:rPr sz="2800" b="1" i="1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i="1" spc="-10" dirty="0">
                <a:solidFill>
                  <a:srgbClr val="FF6600"/>
                </a:solidFill>
                <a:latin typeface="Comic Sans MS"/>
                <a:cs typeface="Comic Sans MS"/>
              </a:rPr>
              <a:t>(ring</a:t>
            </a:r>
            <a:r>
              <a:rPr sz="2800" b="1" i="1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i="1" spc="-5" dirty="0">
                <a:solidFill>
                  <a:srgbClr val="FF6600"/>
                </a:solidFill>
                <a:latin typeface="Comic Sans MS"/>
                <a:cs typeface="Comic Sans MS"/>
              </a:rPr>
              <a:t>formasyon)</a:t>
            </a:r>
            <a:r>
              <a:rPr sz="2800" b="1" i="1" spc="-5" dirty="0">
                <a:solidFill>
                  <a:srgbClr val="FFC000"/>
                </a:solidFill>
                <a:latin typeface="Comic Sans MS"/>
                <a:cs typeface="Comic Sans MS"/>
              </a:rPr>
              <a:t>:</a:t>
            </a:r>
            <a:endParaRPr sz="2800">
              <a:latin typeface="Comic Sans MS"/>
              <a:cs typeface="Comic Sans MS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Kromozomun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telomer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kısımlarında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meydana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gelen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kırılmalar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sonucunda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yapışkan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uçlar</a:t>
            </a:r>
            <a:endParaRPr sz="2800">
              <a:latin typeface="Comic Sans MS"/>
              <a:cs typeface="Comic Sans MS"/>
            </a:endParaRPr>
          </a:p>
          <a:p>
            <a:pPr marL="355600" marR="46482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oluşması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ve kolların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birbirine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bağlanması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sonucu meydana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gelmektedir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929386"/>
            <a:ext cx="81299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660066"/>
                </a:solidFill>
                <a:latin typeface="Comic Sans MS"/>
                <a:cs typeface="Comic Sans MS"/>
              </a:rPr>
              <a:t>Translokasyon</a:t>
            </a:r>
            <a:r>
              <a:rPr sz="2800" b="1" i="1" spc="25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sz="2800" b="1" i="1" spc="-10" dirty="0">
                <a:solidFill>
                  <a:srgbClr val="660066"/>
                </a:solidFill>
                <a:latin typeface="Comic Sans MS"/>
                <a:cs typeface="Comic Sans MS"/>
              </a:rPr>
              <a:t>(Yerdeğiştirme)</a:t>
            </a:r>
            <a:r>
              <a:rPr sz="2800" b="1" i="1" spc="-10" dirty="0">
                <a:solidFill>
                  <a:srgbClr val="E36C09"/>
                </a:solidFill>
                <a:latin typeface="Comic Sans MS"/>
                <a:cs typeface="Comic Sans MS"/>
              </a:rPr>
              <a:t>:</a:t>
            </a:r>
            <a:r>
              <a:rPr sz="2800" b="1" i="1" spc="55" dirty="0">
                <a:solidFill>
                  <a:srgbClr val="E36C09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kromozom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içinde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ya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da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homolog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olmayan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kromozomlar</a:t>
            </a:r>
            <a:endParaRPr sz="2800">
              <a:latin typeface="Comic Sans MS"/>
              <a:cs typeface="Comic Sans MS"/>
            </a:endParaRPr>
          </a:p>
          <a:p>
            <a:pPr marL="355600" marR="863600">
              <a:lnSpc>
                <a:spcPct val="100000"/>
              </a:lnSpc>
            </a:pPr>
            <a:r>
              <a:rPr sz="2800" spc="-10" dirty="0">
                <a:latin typeface="Comic Sans MS"/>
                <a:cs typeface="Comic Sans MS"/>
              </a:rPr>
              <a:t>arasında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kırılan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parçaların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karşılıklı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olarak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değişimini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ifade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etmektedir.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0" y="1371600"/>
            <a:ext cx="801370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8831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Kromozomlardaki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mutasyonlar döllenmeden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sonraki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mitoz aşamalarında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olursa</a:t>
            </a:r>
            <a:r>
              <a:rPr sz="2400" spc="-10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sz="2400" b="1" i="1" u="heavy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mic Sans MS"/>
                <a:cs typeface="Comic Sans MS"/>
              </a:rPr>
              <a:t>mosaisizm</a:t>
            </a:r>
            <a:endParaRPr sz="2400" dirty="0">
              <a:latin typeface="Comic Sans MS"/>
              <a:cs typeface="Comic Sans MS"/>
            </a:endParaRP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şekillenmektedir.</a:t>
            </a:r>
            <a:r>
              <a:rPr sz="2400" spc="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Mosaisizm,</a:t>
            </a:r>
            <a:r>
              <a:rPr sz="2400" spc="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vücutta</a:t>
            </a:r>
            <a:r>
              <a:rPr sz="2400" spc="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birbirinden 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farklı genetik materyallere sahip </a:t>
            </a:r>
            <a:r>
              <a:rPr sz="2400" dirty="0">
                <a:latin typeface="Comic Sans MS"/>
                <a:cs typeface="Comic Sans MS"/>
              </a:rPr>
              <a:t>hücrelerin </a:t>
            </a:r>
            <a:r>
              <a:rPr sz="2400" spc="-5" dirty="0">
                <a:latin typeface="Comic Sans MS"/>
                <a:cs typeface="Comic Sans MS"/>
              </a:rPr>
              <a:t>bulunması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 err="1">
                <a:latin typeface="Comic Sans MS"/>
                <a:cs typeface="Comic Sans MS"/>
              </a:rPr>
              <a:t>demektir</a:t>
            </a:r>
            <a:r>
              <a:rPr sz="2400" spc="-5" dirty="0" smtClean="0">
                <a:latin typeface="Comic Sans MS"/>
                <a:cs typeface="Comic Sans MS"/>
              </a:rPr>
              <a:t>.</a:t>
            </a:r>
            <a:endParaRPr lang="tr-TR" sz="2400" spc="-5" dirty="0" smtClean="0">
              <a:latin typeface="Comic Sans MS"/>
              <a:cs typeface="Comic Sans MS"/>
            </a:endParaRPr>
          </a:p>
          <a:p>
            <a:pPr marL="355600" marR="5080">
              <a:lnSpc>
                <a:spcPct val="100000"/>
              </a:lnSpc>
            </a:pP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i="1" u="heavy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mic Sans MS"/>
                <a:cs typeface="Comic Sans MS"/>
              </a:rPr>
              <a:t>Kimerizm</a:t>
            </a:r>
            <a:r>
              <a:rPr sz="2400" b="1" i="1" u="heavy" spc="-2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ise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farklı</a:t>
            </a:r>
            <a:r>
              <a:rPr sz="2400" spc="-10" dirty="0">
                <a:latin typeface="Comic Sans MS"/>
                <a:cs typeface="Comic Sans MS"/>
              </a:rPr>
              <a:t> zigotlardan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genetik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materyal</a:t>
            </a:r>
            <a:endParaRPr sz="2400" dirty="0">
              <a:latin typeface="Comic Sans MS"/>
              <a:cs typeface="Comic Sans MS"/>
            </a:endParaRPr>
          </a:p>
          <a:p>
            <a:pPr marL="355600" marR="208915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geçişiyle hücre hatlarında </a:t>
            </a:r>
            <a:r>
              <a:rPr sz="2400" spc="-5" dirty="0">
                <a:latin typeface="Comic Sans MS"/>
                <a:cs typeface="Comic Sans MS"/>
              </a:rPr>
              <a:t>farklılaşma olmasıdır. Bu </a:t>
            </a:r>
            <a:r>
              <a:rPr sz="2400" dirty="0">
                <a:latin typeface="Comic Sans MS"/>
                <a:cs typeface="Comic Sans MS"/>
              </a:rPr>
              <a:t> geçiş ya </a:t>
            </a:r>
            <a:r>
              <a:rPr sz="2400" spc="-5" dirty="0">
                <a:latin typeface="Comic Sans MS"/>
                <a:cs typeface="Comic Sans MS"/>
              </a:rPr>
              <a:t>ikizlerin </a:t>
            </a:r>
            <a:r>
              <a:rPr sz="2400" dirty="0">
                <a:latin typeface="Comic Sans MS"/>
                <a:cs typeface="Comic Sans MS"/>
              </a:rPr>
              <a:t>embriyonel gelişim </a:t>
            </a:r>
            <a:r>
              <a:rPr sz="2400" spc="-5" dirty="0">
                <a:latin typeface="Comic Sans MS"/>
                <a:cs typeface="Comic Sans MS"/>
              </a:rPr>
              <a:t>dönemlerinde </a:t>
            </a:r>
            <a:r>
              <a:rPr sz="2400" dirty="0">
                <a:latin typeface="Comic Sans MS"/>
                <a:cs typeface="Comic Sans MS"/>
              </a:rPr>
              <a:t>ya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da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aynı </a:t>
            </a:r>
            <a:r>
              <a:rPr sz="2400" dirty="0">
                <a:latin typeface="Comic Sans MS"/>
                <a:cs typeface="Comic Sans MS"/>
              </a:rPr>
              <a:t>anda </a:t>
            </a:r>
            <a:r>
              <a:rPr sz="2400" spc="-5" dirty="0">
                <a:latin typeface="Comic Sans MS"/>
                <a:cs typeface="Comic Sans MS"/>
              </a:rPr>
              <a:t>döllenen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zigotların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füzyonundan</a:t>
            </a:r>
            <a:endParaRPr sz="24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şekillenmektedir.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2362200"/>
            <a:ext cx="825373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0685" marR="5080" indent="-165862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252573"/>
                </a:solidFill>
                <a:latin typeface="Comic Sans MS"/>
                <a:cs typeface="Comic Sans MS"/>
              </a:rPr>
              <a:t>B-Submikroskopik </a:t>
            </a:r>
            <a:r>
              <a:rPr sz="4400" b="1" dirty="0">
                <a:solidFill>
                  <a:srgbClr val="252573"/>
                </a:solidFill>
                <a:latin typeface="Comic Sans MS"/>
                <a:cs typeface="Comic Sans MS"/>
              </a:rPr>
              <a:t>mutasyonlar </a:t>
            </a:r>
            <a:r>
              <a:rPr sz="4400" b="1" spc="-1895" dirty="0">
                <a:solidFill>
                  <a:srgbClr val="252573"/>
                </a:solidFill>
                <a:latin typeface="Comic Sans MS"/>
                <a:cs typeface="Comic Sans MS"/>
              </a:rPr>
              <a:t> </a:t>
            </a:r>
            <a:r>
              <a:rPr sz="4400" b="1" spc="-5" dirty="0">
                <a:solidFill>
                  <a:srgbClr val="252573"/>
                </a:solidFill>
                <a:latin typeface="Comic Sans MS"/>
                <a:cs typeface="Comic Sans MS"/>
              </a:rPr>
              <a:t>(gen</a:t>
            </a:r>
            <a:r>
              <a:rPr sz="4400" b="1" spc="-10" dirty="0">
                <a:solidFill>
                  <a:srgbClr val="252573"/>
                </a:solidFill>
                <a:latin typeface="Comic Sans MS"/>
                <a:cs typeface="Comic Sans MS"/>
              </a:rPr>
              <a:t> </a:t>
            </a:r>
            <a:r>
              <a:rPr sz="4400" b="1" dirty="0">
                <a:solidFill>
                  <a:srgbClr val="252573"/>
                </a:solidFill>
                <a:latin typeface="Comic Sans MS"/>
                <a:cs typeface="Comic Sans MS"/>
              </a:rPr>
              <a:t>mutasyonları)</a:t>
            </a:r>
            <a:endParaRPr sz="4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940053"/>
            <a:ext cx="78028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35" dirty="0">
                <a:solidFill>
                  <a:srgbClr val="6F2F9F"/>
                </a:solidFill>
                <a:latin typeface="Arial"/>
                <a:cs typeface="Arial"/>
              </a:rPr>
              <a:t>Yer</a:t>
            </a:r>
            <a:r>
              <a:rPr b="1" i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6F2F9F"/>
                </a:solidFill>
                <a:latin typeface="Arial"/>
                <a:cs typeface="Arial"/>
              </a:rPr>
              <a:t>Değişim</a:t>
            </a:r>
            <a:r>
              <a:rPr b="1" i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6F2F9F"/>
                </a:solidFill>
                <a:latin typeface="Arial"/>
                <a:cs typeface="Arial"/>
              </a:rPr>
              <a:t>Mutasyonları</a:t>
            </a:r>
          </a:p>
          <a:p>
            <a:pPr marL="12700" marR="5080">
              <a:lnSpc>
                <a:spcPct val="100000"/>
              </a:lnSpc>
            </a:pPr>
            <a:r>
              <a:rPr spc="-5" dirty="0"/>
              <a:t>Baz</a:t>
            </a:r>
            <a:r>
              <a:rPr spc="20" dirty="0"/>
              <a:t> </a:t>
            </a:r>
            <a:r>
              <a:rPr spc="-5" dirty="0"/>
              <a:t>çifti</a:t>
            </a:r>
            <a:r>
              <a:rPr spc="10" dirty="0"/>
              <a:t> </a:t>
            </a:r>
            <a:r>
              <a:rPr dirty="0"/>
              <a:t>yer</a:t>
            </a:r>
            <a:r>
              <a:rPr spc="25" dirty="0"/>
              <a:t> </a:t>
            </a:r>
            <a:r>
              <a:rPr spc="-10" dirty="0"/>
              <a:t>değişim</a:t>
            </a:r>
            <a:r>
              <a:rPr spc="45" dirty="0"/>
              <a:t> </a:t>
            </a:r>
            <a:r>
              <a:rPr dirty="0"/>
              <a:t>mutasyonları,</a:t>
            </a:r>
            <a:r>
              <a:rPr spc="55" dirty="0"/>
              <a:t> </a:t>
            </a:r>
            <a:r>
              <a:rPr spc="-10" dirty="0"/>
              <a:t>bir</a:t>
            </a:r>
            <a:r>
              <a:rPr spc="20" dirty="0"/>
              <a:t> </a:t>
            </a:r>
            <a:r>
              <a:rPr spc="-10" dirty="0"/>
              <a:t>nükleotidin</a:t>
            </a:r>
            <a:r>
              <a:rPr spc="55" dirty="0"/>
              <a:t> </a:t>
            </a:r>
            <a:r>
              <a:rPr spc="-10" dirty="0"/>
              <a:t>diğer</a:t>
            </a:r>
            <a:r>
              <a:rPr spc="45" dirty="0"/>
              <a:t> </a:t>
            </a:r>
            <a:r>
              <a:rPr spc="-10" dirty="0"/>
              <a:t>bir </a:t>
            </a:r>
            <a:r>
              <a:rPr spc="-625" dirty="0"/>
              <a:t> </a:t>
            </a:r>
            <a:r>
              <a:rPr spc="-10" dirty="0"/>
              <a:t>nükleotide</a:t>
            </a:r>
            <a:r>
              <a:rPr spc="60" dirty="0"/>
              <a:t> </a:t>
            </a:r>
            <a:r>
              <a:rPr spc="-15" dirty="0"/>
              <a:t>değişimi</a:t>
            </a:r>
            <a:r>
              <a:rPr spc="55" dirty="0"/>
              <a:t> </a:t>
            </a:r>
            <a:r>
              <a:rPr spc="-10" dirty="0"/>
              <a:t>şeklinde</a:t>
            </a:r>
            <a:r>
              <a:rPr spc="60" dirty="0"/>
              <a:t> </a:t>
            </a:r>
            <a:r>
              <a:rPr spc="-15" dirty="0"/>
              <a:t>görülmektedir.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00" y="2667000"/>
            <a:ext cx="2816861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1135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203835" algn="l"/>
              </a:tabLst>
            </a:pPr>
            <a:r>
              <a:rPr sz="2000" b="1" spc="-15" dirty="0">
                <a:latin typeface="Arial"/>
                <a:cs typeface="Arial"/>
              </a:rPr>
              <a:t>Transisyon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2700" marR="335280">
              <a:lnSpc>
                <a:spcPct val="100000"/>
              </a:lnSpc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Pürin</a:t>
            </a:r>
            <a:r>
              <a:rPr sz="2000" b="1" spc="-3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Pürin</a:t>
            </a:r>
            <a:r>
              <a:rPr sz="2000" b="1" spc="-3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ya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 </a:t>
            </a:r>
            <a:r>
              <a:rPr sz="2000" b="1" spc="-484" dirty="0"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Primidin</a:t>
            </a:r>
            <a:r>
              <a:rPr sz="2000" b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–</a:t>
            </a:r>
            <a:r>
              <a:rPr sz="2000" b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Primidin</a:t>
            </a:r>
            <a:endParaRPr sz="20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Arial"/>
              <a:cs typeface="Arial"/>
            </a:endParaRPr>
          </a:p>
          <a:p>
            <a:pPr marL="203200" indent="-191135">
              <a:lnSpc>
                <a:spcPct val="100000"/>
              </a:lnSpc>
              <a:buSzPct val="94444"/>
              <a:buAutoNum type="arabicPeriod" startAt="2"/>
              <a:tabLst>
                <a:tab pos="203835" algn="l"/>
              </a:tabLst>
            </a:pPr>
            <a:r>
              <a:rPr sz="2000" b="1" spc="-15" dirty="0">
                <a:latin typeface="Arial"/>
                <a:cs typeface="Arial"/>
              </a:rPr>
              <a:t>Transversiyon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Pürin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Primidin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ya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da </a:t>
            </a:r>
            <a:r>
              <a:rPr sz="2000" b="1" spc="-484" dirty="0"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Primidin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–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Pürin</a:t>
            </a:r>
            <a:endParaRPr sz="20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9740" y="1084834"/>
            <a:ext cx="7870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Protein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kodlayan</a:t>
            </a:r>
            <a:r>
              <a:rPr sz="2400" spc="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genlerdeki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yer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değişim mutasyonları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proteini </a:t>
            </a:r>
            <a:r>
              <a:rPr sz="2400" spc="-5" dirty="0">
                <a:latin typeface="Comic Sans MS"/>
                <a:cs typeface="Comic Sans MS"/>
              </a:rPr>
              <a:t>oluşturan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amino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asit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dizilimindeki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etkilerine 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göre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sınıflandırılabilirler: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2667000"/>
            <a:ext cx="8305800" cy="2438400"/>
          </a:xfrm>
          <a:custGeom>
            <a:avLst/>
            <a:gdLst/>
            <a:ahLst/>
            <a:cxnLst/>
            <a:rect l="l" t="t" r="r" b="b"/>
            <a:pathLst>
              <a:path w="8305800" h="2438400">
                <a:moveTo>
                  <a:pt x="0" y="2438400"/>
                </a:moveTo>
                <a:lnTo>
                  <a:pt x="8305800" y="2438400"/>
                </a:lnTo>
                <a:lnTo>
                  <a:pt x="83058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2737231"/>
            <a:ext cx="1218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15" dirty="0">
                <a:latin typeface="Times New Roman"/>
                <a:cs typeface="Times New Roman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ıl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tip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6353" y="2737231"/>
            <a:ext cx="1988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3420" algn="l"/>
                <a:tab pos="1422400" algn="l"/>
              </a:tabLst>
            </a:pPr>
            <a:r>
              <a:rPr sz="2000" dirty="0">
                <a:latin typeface="Times New Roman"/>
                <a:cs typeface="Times New Roman"/>
              </a:rPr>
              <a:t>GTT	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G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5108" y="3042031"/>
            <a:ext cx="1990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7075" algn="l"/>
                <a:tab pos="1455420" algn="l"/>
              </a:tabLst>
            </a:pP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AA	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UU	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CU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1175" y="2737231"/>
            <a:ext cx="7169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marR="109855" indent="-4889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TGT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6045" y="3347084"/>
            <a:ext cx="2108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7870" algn="l"/>
              </a:tabLst>
            </a:pPr>
            <a:r>
              <a:rPr sz="2000" spc="-45" dirty="0">
                <a:latin typeface="Times New Roman"/>
                <a:cs typeface="Times New Roman"/>
              </a:rPr>
              <a:t>Valin	</a:t>
            </a:r>
            <a:r>
              <a:rPr sz="2000" b="1" dirty="0">
                <a:latin typeface="Times New Roman"/>
                <a:cs typeface="Times New Roman"/>
              </a:rPr>
              <a:t>Lösin</a:t>
            </a:r>
            <a:r>
              <a:rPr sz="2000" b="1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9409" y="2737231"/>
            <a:ext cx="16878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4483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63440" y="3640835"/>
            <a:ext cx="608330" cy="24765"/>
          </a:xfrm>
          <a:custGeom>
            <a:avLst/>
            <a:gdLst/>
            <a:ahLst/>
            <a:cxnLst/>
            <a:rect l="l" t="t" r="r" b="b"/>
            <a:pathLst>
              <a:path w="608329" h="24764">
                <a:moveTo>
                  <a:pt x="608076" y="0"/>
                </a:moveTo>
                <a:lnTo>
                  <a:pt x="0" y="0"/>
                </a:lnTo>
                <a:lnTo>
                  <a:pt x="0" y="24383"/>
                </a:lnTo>
                <a:lnTo>
                  <a:pt x="608076" y="24383"/>
                </a:lnTo>
                <a:lnTo>
                  <a:pt x="608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7340" y="3956684"/>
            <a:ext cx="1784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Sessiz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mutasyon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3630" y="3956684"/>
            <a:ext cx="2529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</a:tabLst>
            </a:pP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</a:t>
            </a:r>
            <a:r>
              <a:rPr sz="2000" b="1" u="heavy" spc="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GGA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7116" y="4261484"/>
            <a:ext cx="2135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0015" algn="l"/>
              </a:tabLst>
            </a:pP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00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	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RNA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175" y="3956684"/>
            <a:ext cx="13760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640">
              <a:lnSpc>
                <a:spcPct val="100000"/>
              </a:lnSpc>
              <a:spcBef>
                <a:spcPts val="100"/>
              </a:spcBef>
              <a:tabLst>
                <a:tab pos="694055" algn="l"/>
              </a:tabLst>
            </a:pPr>
            <a:r>
              <a:rPr sz="2000" dirty="0">
                <a:latin typeface="Times New Roman"/>
                <a:cs typeface="Times New Roman"/>
              </a:rPr>
              <a:t>TGT	GTT  ACA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Sistein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Valin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88890" y="4566361"/>
            <a:ext cx="3808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32965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Lösin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Prolin	</a:t>
            </a: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68900" y="2882900"/>
            <a:ext cx="614680" cy="1304290"/>
            <a:chOff x="5168900" y="2882900"/>
            <a:chExt cx="614680" cy="1304290"/>
          </a:xfrm>
        </p:grpSpPr>
        <p:sp>
          <p:nvSpPr>
            <p:cNvPr id="19" name="object 19"/>
            <p:cNvSpPr/>
            <p:nvPr/>
          </p:nvSpPr>
          <p:spPr>
            <a:xfrm>
              <a:off x="5181600" y="3502659"/>
              <a:ext cx="588645" cy="671830"/>
            </a:xfrm>
            <a:custGeom>
              <a:avLst/>
              <a:gdLst/>
              <a:ahLst/>
              <a:cxnLst/>
              <a:rect l="l" t="t" r="r" b="b"/>
              <a:pathLst>
                <a:path w="588645" h="671829">
                  <a:moveTo>
                    <a:pt x="583311" y="0"/>
                  </a:moveTo>
                  <a:lnTo>
                    <a:pt x="574159" y="45227"/>
                  </a:lnTo>
                  <a:lnTo>
                    <a:pt x="560919" y="89078"/>
                  </a:lnTo>
                  <a:lnTo>
                    <a:pt x="543765" y="131375"/>
                  </a:lnTo>
                  <a:lnTo>
                    <a:pt x="522876" y="171937"/>
                  </a:lnTo>
                  <a:lnTo>
                    <a:pt x="498425" y="210586"/>
                  </a:lnTo>
                  <a:lnTo>
                    <a:pt x="470590" y="247144"/>
                  </a:lnTo>
                  <a:lnTo>
                    <a:pt x="439547" y="281431"/>
                  </a:lnTo>
                  <a:lnTo>
                    <a:pt x="405471" y="313270"/>
                  </a:lnTo>
                  <a:lnTo>
                    <a:pt x="368538" y="342480"/>
                  </a:lnTo>
                  <a:lnTo>
                    <a:pt x="328925" y="368883"/>
                  </a:lnTo>
                  <a:lnTo>
                    <a:pt x="286808" y="392300"/>
                  </a:lnTo>
                  <a:lnTo>
                    <a:pt x="242363" y="412553"/>
                  </a:lnTo>
                  <a:lnTo>
                    <a:pt x="195766" y="429462"/>
                  </a:lnTo>
                  <a:lnTo>
                    <a:pt x="147192" y="442848"/>
                  </a:lnTo>
                  <a:lnTo>
                    <a:pt x="147192" y="361569"/>
                  </a:lnTo>
                  <a:lnTo>
                    <a:pt x="0" y="533400"/>
                  </a:lnTo>
                  <a:lnTo>
                    <a:pt x="147192" y="671448"/>
                  </a:lnTo>
                  <a:lnTo>
                    <a:pt x="147192" y="590041"/>
                  </a:lnTo>
                  <a:lnTo>
                    <a:pt x="197249" y="576198"/>
                  </a:lnTo>
                  <a:lnTo>
                    <a:pt x="245029" y="558699"/>
                  </a:lnTo>
                  <a:lnTo>
                    <a:pt x="290376" y="537754"/>
                  </a:lnTo>
                  <a:lnTo>
                    <a:pt x="333137" y="513572"/>
                  </a:lnTo>
                  <a:lnTo>
                    <a:pt x="373158" y="486362"/>
                  </a:lnTo>
                  <a:lnTo>
                    <a:pt x="410282" y="456335"/>
                  </a:lnTo>
                  <a:lnTo>
                    <a:pt x="444356" y="423700"/>
                  </a:lnTo>
                  <a:lnTo>
                    <a:pt x="475225" y="388666"/>
                  </a:lnTo>
                  <a:lnTo>
                    <a:pt x="502735" y="351444"/>
                  </a:lnTo>
                  <a:lnTo>
                    <a:pt x="526730" y="312241"/>
                  </a:lnTo>
                  <a:lnTo>
                    <a:pt x="547057" y="271269"/>
                  </a:lnTo>
                  <a:lnTo>
                    <a:pt x="563560" y="228736"/>
                  </a:lnTo>
                  <a:lnTo>
                    <a:pt x="576085" y="184853"/>
                  </a:lnTo>
                  <a:lnTo>
                    <a:pt x="584477" y="139828"/>
                  </a:lnTo>
                  <a:lnTo>
                    <a:pt x="588582" y="93871"/>
                  </a:lnTo>
                  <a:lnTo>
                    <a:pt x="588244" y="47191"/>
                  </a:lnTo>
                  <a:lnTo>
                    <a:pt x="583311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600" y="2895600"/>
              <a:ext cx="589280" cy="680720"/>
            </a:xfrm>
            <a:custGeom>
              <a:avLst/>
              <a:gdLst/>
              <a:ahLst/>
              <a:cxnLst/>
              <a:rect l="l" t="t" r="r" b="b"/>
              <a:pathLst>
                <a:path w="589279" h="680720">
                  <a:moveTo>
                    <a:pt x="0" y="0"/>
                  </a:moveTo>
                  <a:lnTo>
                    <a:pt x="0" y="147192"/>
                  </a:lnTo>
                  <a:lnTo>
                    <a:pt x="50814" y="149151"/>
                  </a:lnTo>
                  <a:lnTo>
                    <a:pt x="100430" y="154920"/>
                  </a:lnTo>
                  <a:lnTo>
                    <a:pt x="148670" y="164338"/>
                  </a:lnTo>
                  <a:lnTo>
                    <a:pt x="195358" y="177247"/>
                  </a:lnTo>
                  <a:lnTo>
                    <a:pt x="240316" y="193485"/>
                  </a:lnTo>
                  <a:lnTo>
                    <a:pt x="283368" y="212893"/>
                  </a:lnTo>
                  <a:lnTo>
                    <a:pt x="324336" y="235310"/>
                  </a:lnTo>
                  <a:lnTo>
                    <a:pt x="363044" y="260576"/>
                  </a:lnTo>
                  <a:lnTo>
                    <a:pt x="399314" y="288530"/>
                  </a:lnTo>
                  <a:lnTo>
                    <a:pt x="432970" y="319014"/>
                  </a:lnTo>
                  <a:lnTo>
                    <a:pt x="463835" y="351866"/>
                  </a:lnTo>
                  <a:lnTo>
                    <a:pt x="491731" y="386926"/>
                  </a:lnTo>
                  <a:lnTo>
                    <a:pt x="516482" y="424034"/>
                  </a:lnTo>
                  <a:lnTo>
                    <a:pt x="537911" y="463029"/>
                  </a:lnTo>
                  <a:lnTo>
                    <a:pt x="555840" y="503753"/>
                  </a:lnTo>
                  <a:lnTo>
                    <a:pt x="570093" y="546044"/>
                  </a:lnTo>
                  <a:lnTo>
                    <a:pt x="580493" y="589742"/>
                  </a:lnTo>
                  <a:lnTo>
                    <a:pt x="586863" y="634687"/>
                  </a:lnTo>
                  <a:lnTo>
                    <a:pt x="589026" y="680720"/>
                  </a:lnTo>
                  <a:lnTo>
                    <a:pt x="589026" y="533400"/>
                  </a:lnTo>
                  <a:lnTo>
                    <a:pt x="586863" y="487368"/>
                  </a:lnTo>
                  <a:lnTo>
                    <a:pt x="580493" y="442426"/>
                  </a:lnTo>
                  <a:lnTo>
                    <a:pt x="570093" y="398732"/>
                  </a:lnTo>
                  <a:lnTo>
                    <a:pt x="555840" y="356448"/>
                  </a:lnTo>
                  <a:lnTo>
                    <a:pt x="537911" y="315731"/>
                  </a:lnTo>
                  <a:lnTo>
                    <a:pt x="516482" y="276744"/>
                  </a:lnTo>
                  <a:lnTo>
                    <a:pt x="491731" y="239645"/>
                  </a:lnTo>
                  <a:lnTo>
                    <a:pt x="463835" y="204594"/>
                  </a:lnTo>
                  <a:lnTo>
                    <a:pt x="432970" y="171752"/>
                  </a:lnTo>
                  <a:lnTo>
                    <a:pt x="399314" y="141279"/>
                  </a:lnTo>
                  <a:lnTo>
                    <a:pt x="363044" y="113334"/>
                  </a:lnTo>
                  <a:lnTo>
                    <a:pt x="324336" y="88078"/>
                  </a:lnTo>
                  <a:lnTo>
                    <a:pt x="283368" y="65670"/>
                  </a:lnTo>
                  <a:lnTo>
                    <a:pt x="240316" y="46271"/>
                  </a:lnTo>
                  <a:lnTo>
                    <a:pt x="195358" y="30040"/>
                  </a:lnTo>
                  <a:lnTo>
                    <a:pt x="148670" y="17137"/>
                  </a:lnTo>
                  <a:lnTo>
                    <a:pt x="100430" y="7723"/>
                  </a:lnTo>
                  <a:lnTo>
                    <a:pt x="50814" y="1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600" y="2895600"/>
              <a:ext cx="589280" cy="1278890"/>
            </a:xfrm>
            <a:custGeom>
              <a:avLst/>
              <a:gdLst/>
              <a:ahLst/>
              <a:cxnLst/>
              <a:rect l="l" t="t" r="r" b="b"/>
              <a:pathLst>
                <a:path w="589279" h="1278889">
                  <a:moveTo>
                    <a:pt x="589026" y="680720"/>
                  </a:moveTo>
                  <a:lnTo>
                    <a:pt x="586863" y="634687"/>
                  </a:lnTo>
                  <a:lnTo>
                    <a:pt x="580493" y="589742"/>
                  </a:lnTo>
                  <a:lnTo>
                    <a:pt x="570093" y="546044"/>
                  </a:lnTo>
                  <a:lnTo>
                    <a:pt x="555840" y="503753"/>
                  </a:lnTo>
                  <a:lnTo>
                    <a:pt x="537911" y="463029"/>
                  </a:lnTo>
                  <a:lnTo>
                    <a:pt x="516482" y="424034"/>
                  </a:lnTo>
                  <a:lnTo>
                    <a:pt x="491731" y="386926"/>
                  </a:lnTo>
                  <a:lnTo>
                    <a:pt x="463835" y="351866"/>
                  </a:lnTo>
                  <a:lnTo>
                    <a:pt x="432970" y="319014"/>
                  </a:lnTo>
                  <a:lnTo>
                    <a:pt x="399314" y="288530"/>
                  </a:lnTo>
                  <a:lnTo>
                    <a:pt x="363044" y="260576"/>
                  </a:lnTo>
                  <a:lnTo>
                    <a:pt x="324336" y="235310"/>
                  </a:lnTo>
                  <a:lnTo>
                    <a:pt x="283368" y="212893"/>
                  </a:lnTo>
                  <a:lnTo>
                    <a:pt x="240316" y="193485"/>
                  </a:lnTo>
                  <a:lnTo>
                    <a:pt x="195358" y="177247"/>
                  </a:lnTo>
                  <a:lnTo>
                    <a:pt x="148670" y="164338"/>
                  </a:lnTo>
                  <a:lnTo>
                    <a:pt x="100430" y="154920"/>
                  </a:lnTo>
                  <a:lnTo>
                    <a:pt x="50814" y="149151"/>
                  </a:lnTo>
                  <a:lnTo>
                    <a:pt x="0" y="147192"/>
                  </a:lnTo>
                  <a:lnTo>
                    <a:pt x="0" y="0"/>
                  </a:lnTo>
                  <a:lnTo>
                    <a:pt x="50814" y="1957"/>
                  </a:lnTo>
                  <a:lnTo>
                    <a:pt x="100430" y="7723"/>
                  </a:lnTo>
                  <a:lnTo>
                    <a:pt x="148670" y="17137"/>
                  </a:lnTo>
                  <a:lnTo>
                    <a:pt x="195358" y="30040"/>
                  </a:lnTo>
                  <a:lnTo>
                    <a:pt x="240316" y="46271"/>
                  </a:lnTo>
                  <a:lnTo>
                    <a:pt x="283368" y="65670"/>
                  </a:lnTo>
                  <a:lnTo>
                    <a:pt x="324336" y="88078"/>
                  </a:lnTo>
                  <a:lnTo>
                    <a:pt x="363044" y="113334"/>
                  </a:lnTo>
                  <a:lnTo>
                    <a:pt x="399314" y="141279"/>
                  </a:lnTo>
                  <a:lnTo>
                    <a:pt x="432970" y="171752"/>
                  </a:lnTo>
                  <a:lnTo>
                    <a:pt x="463835" y="204594"/>
                  </a:lnTo>
                  <a:lnTo>
                    <a:pt x="491731" y="239645"/>
                  </a:lnTo>
                  <a:lnTo>
                    <a:pt x="516482" y="276744"/>
                  </a:lnTo>
                  <a:lnTo>
                    <a:pt x="537911" y="315731"/>
                  </a:lnTo>
                  <a:lnTo>
                    <a:pt x="555840" y="356448"/>
                  </a:lnTo>
                  <a:lnTo>
                    <a:pt x="570093" y="398732"/>
                  </a:lnTo>
                  <a:lnTo>
                    <a:pt x="580493" y="442426"/>
                  </a:lnTo>
                  <a:lnTo>
                    <a:pt x="586863" y="487368"/>
                  </a:lnTo>
                  <a:lnTo>
                    <a:pt x="589026" y="533400"/>
                  </a:lnTo>
                  <a:lnTo>
                    <a:pt x="589026" y="680720"/>
                  </a:lnTo>
                  <a:lnTo>
                    <a:pt x="586921" y="725929"/>
                  </a:lnTo>
                  <a:lnTo>
                    <a:pt x="580708" y="770239"/>
                  </a:lnTo>
                  <a:lnTo>
                    <a:pt x="570539" y="813472"/>
                  </a:lnTo>
                  <a:lnTo>
                    <a:pt x="556565" y="855452"/>
                  </a:lnTo>
                  <a:lnTo>
                    <a:pt x="538937" y="896001"/>
                  </a:lnTo>
                  <a:lnTo>
                    <a:pt x="517807" y="934943"/>
                  </a:lnTo>
                  <a:lnTo>
                    <a:pt x="493326" y="972102"/>
                  </a:lnTo>
                  <a:lnTo>
                    <a:pt x="465645" y="1007300"/>
                  </a:lnTo>
                  <a:lnTo>
                    <a:pt x="434916" y="1040361"/>
                  </a:lnTo>
                  <a:lnTo>
                    <a:pt x="401291" y="1071108"/>
                  </a:lnTo>
                  <a:lnTo>
                    <a:pt x="364921" y="1099365"/>
                  </a:lnTo>
                  <a:lnTo>
                    <a:pt x="325957" y="1124954"/>
                  </a:lnTo>
                  <a:lnTo>
                    <a:pt x="284551" y="1147699"/>
                  </a:lnTo>
                  <a:lnTo>
                    <a:pt x="240854" y="1167423"/>
                  </a:lnTo>
                  <a:lnTo>
                    <a:pt x="195017" y="1183949"/>
                  </a:lnTo>
                  <a:lnTo>
                    <a:pt x="147192" y="1197102"/>
                  </a:lnTo>
                  <a:lnTo>
                    <a:pt x="147192" y="1278508"/>
                  </a:lnTo>
                  <a:lnTo>
                    <a:pt x="0" y="1140460"/>
                  </a:lnTo>
                  <a:lnTo>
                    <a:pt x="147192" y="968629"/>
                  </a:lnTo>
                  <a:lnTo>
                    <a:pt x="147192" y="1049908"/>
                  </a:lnTo>
                  <a:lnTo>
                    <a:pt x="195766" y="1036522"/>
                  </a:lnTo>
                  <a:lnTo>
                    <a:pt x="242363" y="1019613"/>
                  </a:lnTo>
                  <a:lnTo>
                    <a:pt x="286808" y="999360"/>
                  </a:lnTo>
                  <a:lnTo>
                    <a:pt x="328925" y="975943"/>
                  </a:lnTo>
                  <a:lnTo>
                    <a:pt x="368538" y="949540"/>
                  </a:lnTo>
                  <a:lnTo>
                    <a:pt x="405471" y="920330"/>
                  </a:lnTo>
                  <a:lnTo>
                    <a:pt x="439547" y="888492"/>
                  </a:lnTo>
                  <a:lnTo>
                    <a:pt x="470590" y="854204"/>
                  </a:lnTo>
                  <a:lnTo>
                    <a:pt x="498425" y="817646"/>
                  </a:lnTo>
                  <a:lnTo>
                    <a:pt x="522876" y="778997"/>
                  </a:lnTo>
                  <a:lnTo>
                    <a:pt x="543765" y="738435"/>
                  </a:lnTo>
                  <a:lnTo>
                    <a:pt x="560919" y="696138"/>
                  </a:lnTo>
                  <a:lnTo>
                    <a:pt x="574159" y="652287"/>
                  </a:lnTo>
                  <a:lnTo>
                    <a:pt x="583311" y="607060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2000" y="5257800"/>
            <a:ext cx="6460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Yine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i="1" spc="-5" dirty="0">
                <a:latin typeface="Comic Sans MS"/>
                <a:cs typeface="Comic Sans MS"/>
              </a:rPr>
              <a:t>aynı amino</a:t>
            </a:r>
            <a:r>
              <a:rPr sz="2400" i="1" spc="5" dirty="0">
                <a:latin typeface="Comic Sans MS"/>
                <a:cs typeface="Comic Sans MS"/>
              </a:rPr>
              <a:t> </a:t>
            </a:r>
            <a:r>
              <a:rPr sz="2400" i="1" spc="-5" dirty="0">
                <a:latin typeface="Comic Sans MS"/>
                <a:cs typeface="Comic Sans MS"/>
              </a:rPr>
              <a:t>asit</a:t>
            </a:r>
            <a:r>
              <a:rPr sz="2400" i="1" spc="-20" dirty="0">
                <a:latin typeface="Comic Sans MS"/>
                <a:cs typeface="Comic Sans MS"/>
              </a:rPr>
              <a:t> </a:t>
            </a:r>
            <a:r>
              <a:rPr sz="2400" i="1" dirty="0">
                <a:latin typeface="Comic Sans MS"/>
                <a:cs typeface="Comic Sans MS"/>
              </a:rPr>
              <a:t>üretimi</a:t>
            </a:r>
            <a:r>
              <a:rPr sz="2400" i="1" spc="-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ile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sonuçlanıyorsa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Sessiz</a:t>
            </a:r>
            <a:r>
              <a:rPr sz="2400" b="1" u="heavy" spc="-40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mutasyon</a:t>
            </a:r>
            <a:r>
              <a:rPr sz="2400" b="1" u="heavy" spc="-10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denir</a:t>
            </a:r>
            <a:r>
              <a:rPr sz="2400" spc="-5" dirty="0"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ulut"/>
          <p:cNvSpPr/>
          <p:nvPr/>
        </p:nvSpPr>
        <p:spPr>
          <a:xfrm>
            <a:off x="3124200" y="2743200"/>
            <a:ext cx="2743200" cy="1752600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3581400" y="1828800"/>
            <a:ext cx="209626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tr-TR" sz="2400" b="1" spc="-5" dirty="0" smtClean="0">
                <a:solidFill>
                  <a:schemeClr val="tx1"/>
                </a:solidFill>
                <a:latin typeface="Arial"/>
                <a:cs typeface="Arial"/>
              </a:rPr>
              <a:t>Ortak</a:t>
            </a:r>
            <a:r>
              <a:rPr lang="tr-TR" sz="2400" b="1" spc="-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tr-TR" sz="2400" b="1" spc="-10" dirty="0" smtClean="0">
                <a:solidFill>
                  <a:schemeClr val="tx1"/>
                </a:solidFill>
                <a:latin typeface="Arial"/>
                <a:cs typeface="Arial"/>
              </a:rPr>
              <a:t>yönleri</a:t>
            </a:r>
            <a:endParaRPr lang="tr-TR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429000" y="3276600"/>
            <a:ext cx="220887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spc="-5" dirty="0" smtClean="0">
                <a:solidFill>
                  <a:schemeClr val="tx1"/>
                </a:solidFill>
                <a:latin typeface="Arial"/>
                <a:cs typeface="Arial"/>
              </a:rPr>
              <a:t>MU</a:t>
            </a:r>
            <a:r>
              <a:rPr lang="tr-TR" sz="2400" b="1" spc="-265" dirty="0" smtClean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lang="tr-TR" sz="2400" b="1" dirty="0" smtClean="0">
                <a:solidFill>
                  <a:schemeClr val="tx1"/>
                </a:solidFill>
                <a:latin typeface="Arial"/>
                <a:cs typeface="Arial"/>
              </a:rPr>
              <a:t>ASYON!!!</a:t>
            </a:r>
            <a:endParaRPr lang="tr-TR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>
            <a:off x="2438400" y="58674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7772400" y="1828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321053"/>
            <a:ext cx="73475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Aynı</a:t>
            </a:r>
            <a:r>
              <a:rPr spc="25" dirty="0"/>
              <a:t> </a:t>
            </a:r>
            <a:r>
              <a:rPr spc="-5" dirty="0"/>
              <a:t>kimyasal</a:t>
            </a:r>
            <a:r>
              <a:rPr spc="25" dirty="0"/>
              <a:t> </a:t>
            </a:r>
            <a:r>
              <a:rPr spc="-10" dirty="0"/>
              <a:t>özelliklere</a:t>
            </a:r>
            <a:r>
              <a:rPr spc="80" dirty="0"/>
              <a:t> </a:t>
            </a:r>
            <a:r>
              <a:rPr spc="-5" dirty="0"/>
              <a:t>sahip</a:t>
            </a:r>
            <a:r>
              <a:rPr spc="35" dirty="0"/>
              <a:t> </a:t>
            </a:r>
            <a:r>
              <a:rPr spc="15" dirty="0"/>
              <a:t>farklı</a:t>
            </a:r>
            <a:r>
              <a:rPr spc="25" dirty="0"/>
              <a:t> </a:t>
            </a:r>
            <a:r>
              <a:rPr spc="-10" dirty="0"/>
              <a:t>bir</a:t>
            </a:r>
            <a:r>
              <a:rPr spc="20" dirty="0"/>
              <a:t> </a:t>
            </a:r>
            <a:r>
              <a:rPr spc="-10" dirty="0"/>
              <a:t>amino</a:t>
            </a:r>
            <a:r>
              <a:rPr spc="35" dirty="0"/>
              <a:t> </a:t>
            </a:r>
            <a:r>
              <a:rPr spc="-10" dirty="0"/>
              <a:t>asit </a:t>
            </a:r>
            <a:r>
              <a:rPr spc="-5" dirty="0"/>
              <a:t> </a:t>
            </a:r>
            <a:r>
              <a:rPr spc="-10" dirty="0"/>
              <a:t>üretilmesine</a:t>
            </a:r>
            <a:r>
              <a:rPr spc="50" dirty="0"/>
              <a:t> </a:t>
            </a:r>
            <a:r>
              <a:rPr spc="15" dirty="0"/>
              <a:t>bağlı</a:t>
            </a:r>
            <a:r>
              <a:rPr spc="40" dirty="0"/>
              <a:t> </a:t>
            </a:r>
            <a:r>
              <a:rPr spc="-10" dirty="0"/>
              <a:t>olarak</a:t>
            </a:r>
            <a:r>
              <a:rPr spc="50" dirty="0"/>
              <a:t> </a:t>
            </a:r>
            <a:r>
              <a:rPr spc="-10" dirty="0"/>
              <a:t>yine</a:t>
            </a:r>
            <a:r>
              <a:rPr spc="40" dirty="0"/>
              <a:t> </a:t>
            </a:r>
            <a:r>
              <a:rPr spc="25" dirty="0"/>
              <a:t>aynı</a:t>
            </a:r>
            <a:r>
              <a:rPr spc="15" dirty="0"/>
              <a:t> </a:t>
            </a:r>
            <a:r>
              <a:rPr spc="-10" dirty="0"/>
              <a:t>etkiye</a:t>
            </a:r>
            <a:r>
              <a:rPr spc="30" dirty="0"/>
              <a:t> </a:t>
            </a:r>
            <a:r>
              <a:rPr spc="-5" dirty="0"/>
              <a:t>sahip</a:t>
            </a:r>
            <a:r>
              <a:rPr spc="50" dirty="0"/>
              <a:t> </a:t>
            </a:r>
            <a:r>
              <a:rPr spc="-10" dirty="0"/>
              <a:t>protein </a:t>
            </a:r>
            <a:r>
              <a:rPr spc="-625" dirty="0"/>
              <a:t> </a:t>
            </a:r>
            <a:r>
              <a:rPr spc="-10" dirty="0"/>
              <a:t>üretiliyorsa</a:t>
            </a:r>
            <a:r>
              <a:rPr spc="55" dirty="0"/>
              <a:t> </a:t>
            </a:r>
            <a:r>
              <a:rPr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Nötral </a:t>
            </a:r>
            <a:r>
              <a:rPr b="1" u="heavy" spc="-10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mutasyon</a:t>
            </a:r>
            <a:r>
              <a:rPr b="1" u="heavy" spc="2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 </a:t>
            </a:r>
            <a:r>
              <a:rPr spc="35" dirty="0"/>
              <a:t>adı</a:t>
            </a:r>
            <a:r>
              <a:rPr spc="30" dirty="0"/>
              <a:t> </a:t>
            </a:r>
            <a:r>
              <a:rPr spc="-25" dirty="0"/>
              <a:t>verilir.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" y="2743200"/>
            <a:ext cx="7848600" cy="2438400"/>
          </a:xfrm>
          <a:custGeom>
            <a:avLst/>
            <a:gdLst/>
            <a:ahLst/>
            <a:cxnLst/>
            <a:rect l="l" t="t" r="r" b="b"/>
            <a:pathLst>
              <a:path w="7848600" h="2438400">
                <a:moveTo>
                  <a:pt x="0" y="2438400"/>
                </a:moveTo>
                <a:lnTo>
                  <a:pt x="7848600" y="2438400"/>
                </a:lnTo>
                <a:lnTo>
                  <a:pt x="78486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2813431"/>
            <a:ext cx="1134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Times New Roman"/>
                <a:cs typeface="Times New Roman"/>
              </a:rPr>
              <a:t>Yabanıl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7394" y="2813431"/>
            <a:ext cx="7169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TGT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ACA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1632" y="2813431"/>
            <a:ext cx="20193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5"/>
              </a:spcBef>
              <a:tabLst>
                <a:tab pos="725170" algn="l"/>
                <a:tab pos="1453515" algn="l"/>
              </a:tabLst>
            </a:pPr>
            <a:r>
              <a:rPr sz="2000" dirty="0">
                <a:latin typeface="Times New Roman"/>
                <a:cs typeface="Times New Roman"/>
              </a:rPr>
              <a:t>GTT	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G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7075" algn="l"/>
                <a:tab pos="1455420" algn="l"/>
              </a:tabLst>
            </a:pPr>
            <a:r>
              <a:rPr sz="2000" dirty="0">
                <a:latin typeface="Times New Roman"/>
                <a:cs typeface="Times New Roman"/>
              </a:rPr>
              <a:t>CAA	CUU	CCU</a:t>
            </a:r>
            <a:endParaRPr sz="2000">
              <a:latin typeface="Times New Roman"/>
              <a:cs typeface="Times New Roman"/>
            </a:endParaRPr>
          </a:p>
          <a:p>
            <a:pPr marL="172720">
              <a:lnSpc>
                <a:spcPct val="100000"/>
              </a:lnSpc>
            </a:pPr>
            <a:r>
              <a:rPr sz="2000" spc="-45" dirty="0">
                <a:latin typeface="Times New Roman"/>
                <a:cs typeface="Times New Roman"/>
              </a:rPr>
              <a:t>Valin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7975" y="3423284"/>
            <a:ext cx="1383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Lösin</a:t>
            </a:r>
            <a:r>
              <a:rPr sz="2000" b="1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5628" y="2813431"/>
            <a:ext cx="16878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4032884"/>
            <a:ext cx="1193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Nötral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0230" y="4032884"/>
            <a:ext cx="2529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</a:tabLst>
            </a:pPr>
            <a:r>
              <a:rPr sz="20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u="heavy" spc="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AA</a:t>
            </a:r>
            <a:r>
              <a:rPr sz="2000" spc="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GGA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7394" y="4032884"/>
            <a:ext cx="13760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640">
              <a:lnSpc>
                <a:spcPct val="100000"/>
              </a:lnSpc>
              <a:spcBef>
                <a:spcPts val="100"/>
              </a:spcBef>
              <a:tabLst>
                <a:tab pos="694055" algn="l"/>
              </a:tabLst>
            </a:pPr>
            <a:r>
              <a:rPr sz="2000" dirty="0">
                <a:latin typeface="Times New Roman"/>
                <a:cs typeface="Times New Roman"/>
              </a:rPr>
              <a:t>TGT	GTT  ACA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Sistein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Valin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3278" y="4337684"/>
            <a:ext cx="15170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5485" algn="l"/>
              </a:tabLst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UU	</a:t>
            </a:r>
            <a:r>
              <a:rPr sz="2000" spc="-5" dirty="0">
                <a:latin typeface="Times New Roman"/>
                <a:cs typeface="Times New Roman"/>
              </a:rPr>
              <a:t>CCU</a:t>
            </a:r>
            <a:endParaRPr sz="20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Valin</a:t>
            </a:r>
            <a:r>
              <a:rPr sz="2000" b="1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5628" y="4337684"/>
            <a:ext cx="168719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63900" y="3340100"/>
            <a:ext cx="482600" cy="1303020"/>
            <a:chOff x="3263900" y="3340100"/>
            <a:chExt cx="482600" cy="1303020"/>
          </a:xfrm>
        </p:grpSpPr>
        <p:sp>
          <p:nvSpPr>
            <p:cNvPr id="16" name="object 16"/>
            <p:cNvSpPr/>
            <p:nvPr/>
          </p:nvSpPr>
          <p:spPr>
            <a:xfrm>
              <a:off x="3276644" y="3971925"/>
              <a:ext cx="457200" cy="658495"/>
            </a:xfrm>
            <a:custGeom>
              <a:avLst/>
              <a:gdLst/>
              <a:ahLst/>
              <a:cxnLst/>
              <a:rect l="l" t="t" r="r" b="b"/>
              <a:pathLst>
                <a:path w="457200" h="658495">
                  <a:moveTo>
                    <a:pt x="2368" y="0"/>
                  </a:moveTo>
                  <a:lnTo>
                    <a:pt x="0" y="51531"/>
                  </a:lnTo>
                  <a:lnTo>
                    <a:pt x="1423" y="102332"/>
                  </a:lnTo>
                  <a:lnTo>
                    <a:pt x="6502" y="152161"/>
                  </a:lnTo>
                  <a:lnTo>
                    <a:pt x="15100" y="200775"/>
                  </a:lnTo>
                  <a:lnTo>
                    <a:pt x="27078" y="247931"/>
                  </a:lnTo>
                  <a:lnTo>
                    <a:pt x="42301" y="293389"/>
                  </a:lnTo>
                  <a:lnTo>
                    <a:pt x="60632" y="336905"/>
                  </a:lnTo>
                  <a:lnTo>
                    <a:pt x="81933" y="378237"/>
                  </a:lnTo>
                  <a:lnTo>
                    <a:pt x="106068" y="417144"/>
                  </a:lnTo>
                  <a:lnTo>
                    <a:pt x="132900" y="453382"/>
                  </a:lnTo>
                  <a:lnTo>
                    <a:pt x="162292" y="486710"/>
                  </a:lnTo>
                  <a:lnTo>
                    <a:pt x="194106" y="516886"/>
                  </a:lnTo>
                  <a:lnTo>
                    <a:pt x="228207" y="543666"/>
                  </a:lnTo>
                  <a:lnTo>
                    <a:pt x="264456" y="566810"/>
                  </a:lnTo>
                  <a:lnTo>
                    <a:pt x="302718" y="586074"/>
                  </a:lnTo>
                  <a:lnTo>
                    <a:pt x="342855" y="601218"/>
                  </a:lnTo>
                  <a:lnTo>
                    <a:pt x="342855" y="658368"/>
                  </a:lnTo>
                  <a:lnTo>
                    <a:pt x="457155" y="561975"/>
                  </a:lnTo>
                  <a:lnTo>
                    <a:pt x="342855" y="429768"/>
                  </a:lnTo>
                  <a:lnTo>
                    <a:pt x="342855" y="486918"/>
                  </a:lnTo>
                  <a:lnTo>
                    <a:pt x="301030" y="471013"/>
                  </a:lnTo>
                  <a:lnTo>
                    <a:pt x="261137" y="450556"/>
                  </a:lnTo>
                  <a:lnTo>
                    <a:pt x="223361" y="425807"/>
                  </a:lnTo>
                  <a:lnTo>
                    <a:pt x="187885" y="397030"/>
                  </a:lnTo>
                  <a:lnTo>
                    <a:pt x="154892" y="364486"/>
                  </a:lnTo>
                  <a:lnTo>
                    <a:pt x="124566" y="328437"/>
                  </a:lnTo>
                  <a:lnTo>
                    <a:pt x="97091" y="289147"/>
                  </a:lnTo>
                  <a:lnTo>
                    <a:pt x="72649" y="246876"/>
                  </a:lnTo>
                  <a:lnTo>
                    <a:pt x="51424" y="201888"/>
                  </a:lnTo>
                  <a:lnTo>
                    <a:pt x="33600" y="154443"/>
                  </a:lnTo>
                  <a:lnTo>
                    <a:pt x="19361" y="104806"/>
                  </a:lnTo>
                  <a:lnTo>
                    <a:pt x="8889" y="53237"/>
                  </a:lnTo>
                  <a:lnTo>
                    <a:pt x="2368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6600" y="3352800"/>
              <a:ext cx="457200" cy="676275"/>
            </a:xfrm>
            <a:custGeom>
              <a:avLst/>
              <a:gdLst/>
              <a:ahLst/>
              <a:cxnLst/>
              <a:rect l="l" t="t" r="r" b="b"/>
              <a:pathLst>
                <a:path w="457200" h="676275">
                  <a:moveTo>
                    <a:pt x="457200" y="0"/>
                  </a:moveTo>
                  <a:lnTo>
                    <a:pt x="413173" y="2572"/>
                  </a:lnTo>
                  <a:lnTo>
                    <a:pt x="370329" y="10132"/>
                  </a:lnTo>
                  <a:lnTo>
                    <a:pt x="328860" y="22445"/>
                  </a:lnTo>
                  <a:lnTo>
                    <a:pt x="288957" y="39274"/>
                  </a:lnTo>
                  <a:lnTo>
                    <a:pt x="250813" y="60385"/>
                  </a:lnTo>
                  <a:lnTo>
                    <a:pt x="214618" y="85542"/>
                  </a:lnTo>
                  <a:lnTo>
                    <a:pt x="180565" y="114510"/>
                  </a:lnTo>
                  <a:lnTo>
                    <a:pt x="148846" y="147053"/>
                  </a:lnTo>
                  <a:lnTo>
                    <a:pt x="119651" y="182936"/>
                  </a:lnTo>
                  <a:lnTo>
                    <a:pt x="93174" y="221923"/>
                  </a:lnTo>
                  <a:lnTo>
                    <a:pt x="69604" y="263778"/>
                  </a:lnTo>
                  <a:lnTo>
                    <a:pt x="49135" y="308268"/>
                  </a:lnTo>
                  <a:lnTo>
                    <a:pt x="31957" y="355155"/>
                  </a:lnTo>
                  <a:lnTo>
                    <a:pt x="18263" y="404204"/>
                  </a:lnTo>
                  <a:lnTo>
                    <a:pt x="8245" y="455181"/>
                  </a:lnTo>
                  <a:lnTo>
                    <a:pt x="2093" y="507850"/>
                  </a:lnTo>
                  <a:lnTo>
                    <a:pt x="0" y="561975"/>
                  </a:lnTo>
                  <a:lnTo>
                    <a:pt x="0" y="676275"/>
                  </a:lnTo>
                  <a:lnTo>
                    <a:pt x="2093" y="622150"/>
                  </a:lnTo>
                  <a:lnTo>
                    <a:pt x="8245" y="569481"/>
                  </a:lnTo>
                  <a:lnTo>
                    <a:pt x="18263" y="518504"/>
                  </a:lnTo>
                  <a:lnTo>
                    <a:pt x="31957" y="469455"/>
                  </a:lnTo>
                  <a:lnTo>
                    <a:pt x="49135" y="422568"/>
                  </a:lnTo>
                  <a:lnTo>
                    <a:pt x="69604" y="378078"/>
                  </a:lnTo>
                  <a:lnTo>
                    <a:pt x="93174" y="336223"/>
                  </a:lnTo>
                  <a:lnTo>
                    <a:pt x="119651" y="297236"/>
                  </a:lnTo>
                  <a:lnTo>
                    <a:pt x="148846" y="261353"/>
                  </a:lnTo>
                  <a:lnTo>
                    <a:pt x="180565" y="228810"/>
                  </a:lnTo>
                  <a:lnTo>
                    <a:pt x="214618" y="199842"/>
                  </a:lnTo>
                  <a:lnTo>
                    <a:pt x="250813" y="174685"/>
                  </a:lnTo>
                  <a:lnTo>
                    <a:pt x="288957" y="153574"/>
                  </a:lnTo>
                  <a:lnTo>
                    <a:pt x="328860" y="136745"/>
                  </a:lnTo>
                  <a:lnTo>
                    <a:pt x="370329" y="124432"/>
                  </a:lnTo>
                  <a:lnTo>
                    <a:pt x="413173" y="116872"/>
                  </a:lnTo>
                  <a:lnTo>
                    <a:pt x="457200" y="114300"/>
                  </a:lnTo>
                  <a:lnTo>
                    <a:pt x="45720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6600" y="3352800"/>
              <a:ext cx="457200" cy="1277620"/>
            </a:xfrm>
            <a:custGeom>
              <a:avLst/>
              <a:gdLst/>
              <a:ahLst/>
              <a:cxnLst/>
              <a:rect l="l" t="t" r="r" b="b"/>
              <a:pathLst>
                <a:path w="457200" h="1277620">
                  <a:moveTo>
                    <a:pt x="0" y="676275"/>
                  </a:moveTo>
                  <a:lnTo>
                    <a:pt x="2093" y="622150"/>
                  </a:lnTo>
                  <a:lnTo>
                    <a:pt x="8245" y="569481"/>
                  </a:lnTo>
                  <a:lnTo>
                    <a:pt x="18263" y="518504"/>
                  </a:lnTo>
                  <a:lnTo>
                    <a:pt x="31957" y="469455"/>
                  </a:lnTo>
                  <a:lnTo>
                    <a:pt x="49135" y="422568"/>
                  </a:lnTo>
                  <a:lnTo>
                    <a:pt x="69604" y="378078"/>
                  </a:lnTo>
                  <a:lnTo>
                    <a:pt x="93174" y="336223"/>
                  </a:lnTo>
                  <a:lnTo>
                    <a:pt x="119651" y="297236"/>
                  </a:lnTo>
                  <a:lnTo>
                    <a:pt x="148846" y="261353"/>
                  </a:lnTo>
                  <a:lnTo>
                    <a:pt x="180565" y="228810"/>
                  </a:lnTo>
                  <a:lnTo>
                    <a:pt x="214618" y="199842"/>
                  </a:lnTo>
                  <a:lnTo>
                    <a:pt x="250813" y="174685"/>
                  </a:lnTo>
                  <a:lnTo>
                    <a:pt x="288957" y="153574"/>
                  </a:lnTo>
                  <a:lnTo>
                    <a:pt x="328860" y="136745"/>
                  </a:lnTo>
                  <a:lnTo>
                    <a:pt x="370329" y="124432"/>
                  </a:lnTo>
                  <a:lnTo>
                    <a:pt x="413173" y="116872"/>
                  </a:lnTo>
                  <a:lnTo>
                    <a:pt x="457200" y="114300"/>
                  </a:lnTo>
                  <a:lnTo>
                    <a:pt x="457200" y="0"/>
                  </a:lnTo>
                  <a:lnTo>
                    <a:pt x="413173" y="2572"/>
                  </a:lnTo>
                  <a:lnTo>
                    <a:pt x="370329" y="10132"/>
                  </a:lnTo>
                  <a:lnTo>
                    <a:pt x="328860" y="22445"/>
                  </a:lnTo>
                  <a:lnTo>
                    <a:pt x="288957" y="39274"/>
                  </a:lnTo>
                  <a:lnTo>
                    <a:pt x="250813" y="60385"/>
                  </a:lnTo>
                  <a:lnTo>
                    <a:pt x="214618" y="85542"/>
                  </a:lnTo>
                  <a:lnTo>
                    <a:pt x="180565" y="114510"/>
                  </a:lnTo>
                  <a:lnTo>
                    <a:pt x="148846" y="147053"/>
                  </a:lnTo>
                  <a:lnTo>
                    <a:pt x="119651" y="182936"/>
                  </a:lnTo>
                  <a:lnTo>
                    <a:pt x="93174" y="221923"/>
                  </a:lnTo>
                  <a:lnTo>
                    <a:pt x="69604" y="263778"/>
                  </a:lnTo>
                  <a:lnTo>
                    <a:pt x="49135" y="308268"/>
                  </a:lnTo>
                  <a:lnTo>
                    <a:pt x="31957" y="355155"/>
                  </a:lnTo>
                  <a:lnTo>
                    <a:pt x="18263" y="404204"/>
                  </a:lnTo>
                  <a:lnTo>
                    <a:pt x="8245" y="455181"/>
                  </a:lnTo>
                  <a:lnTo>
                    <a:pt x="2093" y="507850"/>
                  </a:lnTo>
                  <a:lnTo>
                    <a:pt x="0" y="561975"/>
                  </a:lnTo>
                  <a:lnTo>
                    <a:pt x="0" y="676275"/>
                  </a:lnTo>
                  <a:lnTo>
                    <a:pt x="2130" y="730649"/>
                  </a:lnTo>
                  <a:lnTo>
                    <a:pt x="8404" y="783750"/>
                  </a:lnTo>
                  <a:lnTo>
                    <a:pt x="18645" y="835299"/>
                  </a:lnTo>
                  <a:lnTo>
                    <a:pt x="32679" y="885018"/>
                  </a:lnTo>
                  <a:lnTo>
                    <a:pt x="50329" y="932629"/>
                  </a:lnTo>
                  <a:lnTo>
                    <a:pt x="71419" y="977853"/>
                  </a:lnTo>
                  <a:lnTo>
                    <a:pt x="95773" y="1020413"/>
                  </a:lnTo>
                  <a:lnTo>
                    <a:pt x="123217" y="1060029"/>
                  </a:lnTo>
                  <a:lnTo>
                    <a:pt x="153573" y="1096424"/>
                  </a:lnTo>
                  <a:lnTo>
                    <a:pt x="186667" y="1129320"/>
                  </a:lnTo>
                  <a:lnTo>
                    <a:pt x="222323" y="1158438"/>
                  </a:lnTo>
                  <a:lnTo>
                    <a:pt x="260364" y="1183500"/>
                  </a:lnTo>
                  <a:lnTo>
                    <a:pt x="300614" y="1204227"/>
                  </a:lnTo>
                  <a:lnTo>
                    <a:pt x="342900" y="1220343"/>
                  </a:lnTo>
                  <a:lnTo>
                    <a:pt x="342900" y="1277493"/>
                  </a:lnTo>
                  <a:lnTo>
                    <a:pt x="457200" y="1181100"/>
                  </a:lnTo>
                  <a:lnTo>
                    <a:pt x="342900" y="1048893"/>
                  </a:lnTo>
                  <a:lnTo>
                    <a:pt x="342900" y="1106043"/>
                  </a:lnTo>
                  <a:lnTo>
                    <a:pt x="301074" y="1090138"/>
                  </a:lnTo>
                  <a:lnTo>
                    <a:pt x="261182" y="1069681"/>
                  </a:lnTo>
                  <a:lnTo>
                    <a:pt x="223406" y="1044932"/>
                  </a:lnTo>
                  <a:lnTo>
                    <a:pt x="187930" y="1016155"/>
                  </a:lnTo>
                  <a:lnTo>
                    <a:pt x="154937" y="983611"/>
                  </a:lnTo>
                  <a:lnTo>
                    <a:pt x="124611" y="947562"/>
                  </a:lnTo>
                  <a:lnTo>
                    <a:pt x="97135" y="908272"/>
                  </a:lnTo>
                  <a:lnTo>
                    <a:pt x="72693" y="866001"/>
                  </a:lnTo>
                  <a:lnTo>
                    <a:pt x="51469" y="821013"/>
                  </a:lnTo>
                  <a:lnTo>
                    <a:pt x="33645" y="773568"/>
                  </a:lnTo>
                  <a:lnTo>
                    <a:pt x="19405" y="723931"/>
                  </a:lnTo>
                  <a:lnTo>
                    <a:pt x="8933" y="672362"/>
                  </a:lnTo>
                  <a:lnTo>
                    <a:pt x="2412" y="619125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38200" y="2590800"/>
            <a:ext cx="7543800" cy="2362200"/>
          </a:xfrm>
          <a:custGeom>
            <a:avLst/>
            <a:gdLst/>
            <a:ahLst/>
            <a:cxnLst/>
            <a:rect l="l" t="t" r="r" b="b"/>
            <a:pathLst>
              <a:path w="7543800" h="2362200">
                <a:moveTo>
                  <a:pt x="0" y="2362200"/>
                </a:moveTo>
                <a:lnTo>
                  <a:pt x="7543800" y="2362200"/>
                </a:lnTo>
                <a:lnTo>
                  <a:pt x="75438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9944" y="2661031"/>
            <a:ext cx="1121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Times New Roman"/>
                <a:cs typeface="Times New Roman"/>
              </a:rPr>
              <a:t>Yabanıl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0548" y="2661031"/>
            <a:ext cx="1737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859" y="2661031"/>
            <a:ext cx="19919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5"/>
              </a:spcBef>
              <a:tabLst>
                <a:tab pos="695960" algn="l"/>
              </a:tabLst>
            </a:pPr>
            <a:r>
              <a:rPr sz="2000" dirty="0">
                <a:latin typeface="Times New Roman"/>
                <a:cs typeface="Times New Roman"/>
              </a:rPr>
              <a:t>GTT	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AAC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713105" algn="l"/>
                <a:tab pos="1456690" algn="l"/>
              </a:tabLst>
            </a:pP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AA	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UG	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CU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8694" y="2661031"/>
            <a:ext cx="7042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5875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TGT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3337" y="3270580"/>
            <a:ext cx="20961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725805" algn="l"/>
              </a:tabLst>
            </a:pPr>
            <a:r>
              <a:rPr sz="2000" spc="-45" dirty="0">
                <a:latin typeface="Times New Roman"/>
                <a:cs typeface="Times New Roman"/>
              </a:rPr>
              <a:t>Valin	</a:t>
            </a:r>
            <a:r>
              <a:rPr sz="2000" b="1" dirty="0">
                <a:latin typeface="Times New Roman"/>
                <a:cs typeface="Times New Roman"/>
              </a:rPr>
              <a:t>Lösin</a:t>
            </a:r>
            <a:r>
              <a:rPr sz="2000" b="1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928" y="2965831"/>
            <a:ext cx="16744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8640" y="3564635"/>
            <a:ext cx="608330" cy="24765"/>
          </a:xfrm>
          <a:custGeom>
            <a:avLst/>
            <a:gdLst/>
            <a:ahLst/>
            <a:cxnLst/>
            <a:rect l="l" t="t" r="r" b="b"/>
            <a:pathLst>
              <a:path w="608329" h="24764">
                <a:moveTo>
                  <a:pt x="608076" y="0"/>
                </a:moveTo>
                <a:lnTo>
                  <a:pt x="0" y="0"/>
                </a:lnTo>
                <a:lnTo>
                  <a:pt x="0" y="24384"/>
                </a:lnTo>
                <a:lnTo>
                  <a:pt x="608076" y="24384"/>
                </a:lnTo>
                <a:lnTo>
                  <a:pt x="608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58694" y="3880484"/>
            <a:ext cx="3879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81355" algn="l"/>
                <a:tab pos="1348740" algn="l"/>
                <a:tab pos="2089785" algn="l"/>
              </a:tabLst>
            </a:pPr>
            <a:r>
              <a:rPr sz="2000" dirty="0">
                <a:latin typeface="Times New Roman"/>
                <a:cs typeface="Times New Roman"/>
              </a:rPr>
              <a:t>TGT	GTT	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	GGA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9944" y="3880484"/>
            <a:ext cx="13347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000" spc="-20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anlış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anlam  </a:t>
            </a:r>
            <a:r>
              <a:rPr sz="2000" spc="-5" dirty="0">
                <a:latin typeface="Times New Roman"/>
                <a:cs typeface="Times New Roman"/>
              </a:rPr>
              <a:t>mut.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8694" y="4185284"/>
            <a:ext cx="34893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365250" algn="l"/>
                <a:tab pos="2045335" algn="l"/>
                <a:tab pos="2743200" algn="l"/>
              </a:tabLst>
            </a:pPr>
            <a:r>
              <a:rPr sz="2000" dirty="0">
                <a:latin typeface="Times New Roman"/>
                <a:cs typeface="Times New Roman"/>
              </a:rPr>
              <a:t>ACA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AA	U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G	C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	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RNA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Sistein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Valin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6790" y="4490161"/>
            <a:ext cx="37947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119630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Serin</a:t>
            </a:r>
            <a:r>
              <a:rPr sz="2000" b="1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Prolin	</a:t>
            </a: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64100" y="2959100"/>
            <a:ext cx="482600" cy="1228090"/>
            <a:chOff x="4864100" y="2959100"/>
            <a:chExt cx="482600" cy="1228090"/>
          </a:xfrm>
        </p:grpSpPr>
        <p:sp>
          <p:nvSpPr>
            <p:cNvPr id="16" name="object 16"/>
            <p:cNvSpPr/>
            <p:nvPr/>
          </p:nvSpPr>
          <p:spPr>
            <a:xfrm>
              <a:off x="4876800" y="3552825"/>
              <a:ext cx="457834" cy="621665"/>
            </a:xfrm>
            <a:custGeom>
              <a:avLst/>
              <a:gdLst/>
              <a:ahLst/>
              <a:cxnLst/>
              <a:rect l="l" t="t" r="r" b="b"/>
              <a:pathLst>
                <a:path w="457835" h="621664">
                  <a:moveTo>
                    <a:pt x="454533" y="0"/>
                  </a:moveTo>
                  <a:lnTo>
                    <a:pt x="446977" y="53276"/>
                  </a:lnTo>
                  <a:lnTo>
                    <a:pt x="434877" y="104697"/>
                  </a:lnTo>
                  <a:lnTo>
                    <a:pt x="418463" y="153961"/>
                  </a:lnTo>
                  <a:lnTo>
                    <a:pt x="397961" y="200763"/>
                  </a:lnTo>
                  <a:lnTo>
                    <a:pt x="373602" y="244799"/>
                  </a:lnTo>
                  <a:lnTo>
                    <a:pt x="345614" y="285765"/>
                  </a:lnTo>
                  <a:lnTo>
                    <a:pt x="314226" y="323358"/>
                  </a:lnTo>
                  <a:lnTo>
                    <a:pt x="279668" y="357274"/>
                  </a:lnTo>
                  <a:lnTo>
                    <a:pt x="242167" y="387209"/>
                  </a:lnTo>
                  <a:lnTo>
                    <a:pt x="201952" y="412858"/>
                  </a:lnTo>
                  <a:lnTo>
                    <a:pt x="159254" y="433919"/>
                  </a:lnTo>
                  <a:lnTo>
                    <a:pt x="114300" y="450088"/>
                  </a:lnTo>
                  <a:lnTo>
                    <a:pt x="114300" y="392938"/>
                  </a:lnTo>
                  <a:lnTo>
                    <a:pt x="0" y="523875"/>
                  </a:lnTo>
                  <a:lnTo>
                    <a:pt x="114300" y="621538"/>
                  </a:lnTo>
                  <a:lnTo>
                    <a:pt x="114300" y="564388"/>
                  </a:lnTo>
                  <a:lnTo>
                    <a:pt x="157287" y="549067"/>
                  </a:lnTo>
                  <a:lnTo>
                    <a:pt x="198102" y="529352"/>
                  </a:lnTo>
                  <a:lnTo>
                    <a:pt x="236576" y="505520"/>
                  </a:lnTo>
                  <a:lnTo>
                    <a:pt x="272541" y="477852"/>
                  </a:lnTo>
                  <a:lnTo>
                    <a:pt x="305830" y="446626"/>
                  </a:lnTo>
                  <a:lnTo>
                    <a:pt x="336273" y="412120"/>
                  </a:lnTo>
                  <a:lnTo>
                    <a:pt x="363704" y="374613"/>
                  </a:lnTo>
                  <a:lnTo>
                    <a:pt x="387954" y="334385"/>
                  </a:lnTo>
                  <a:lnTo>
                    <a:pt x="408855" y="291713"/>
                  </a:lnTo>
                  <a:lnTo>
                    <a:pt x="426240" y="246878"/>
                  </a:lnTo>
                  <a:lnTo>
                    <a:pt x="439940" y="200158"/>
                  </a:lnTo>
                  <a:lnTo>
                    <a:pt x="449787" y="151831"/>
                  </a:lnTo>
                  <a:lnTo>
                    <a:pt x="455613" y="102176"/>
                  </a:lnTo>
                  <a:lnTo>
                    <a:pt x="457251" y="51473"/>
                  </a:lnTo>
                  <a:lnTo>
                    <a:pt x="454533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76800" y="2971800"/>
              <a:ext cx="457200" cy="638175"/>
            </a:xfrm>
            <a:custGeom>
              <a:avLst/>
              <a:gdLst/>
              <a:ahLst/>
              <a:cxnLst/>
              <a:rect l="l" t="t" r="r" b="b"/>
              <a:pathLst>
                <a:path w="457200" h="638175">
                  <a:moveTo>
                    <a:pt x="0" y="0"/>
                  </a:moveTo>
                  <a:lnTo>
                    <a:pt x="0" y="114300"/>
                  </a:lnTo>
                  <a:lnTo>
                    <a:pt x="44026" y="116698"/>
                  </a:lnTo>
                  <a:lnTo>
                    <a:pt x="86870" y="123747"/>
                  </a:lnTo>
                  <a:lnTo>
                    <a:pt x="128339" y="135226"/>
                  </a:lnTo>
                  <a:lnTo>
                    <a:pt x="168242" y="150916"/>
                  </a:lnTo>
                  <a:lnTo>
                    <a:pt x="206386" y="170598"/>
                  </a:lnTo>
                  <a:lnTo>
                    <a:pt x="242581" y="194052"/>
                  </a:lnTo>
                  <a:lnTo>
                    <a:pt x="276634" y="221058"/>
                  </a:lnTo>
                  <a:lnTo>
                    <a:pt x="308353" y="251397"/>
                  </a:lnTo>
                  <a:lnTo>
                    <a:pt x="337548" y="284848"/>
                  </a:lnTo>
                  <a:lnTo>
                    <a:pt x="364025" y="321193"/>
                  </a:lnTo>
                  <a:lnTo>
                    <a:pt x="387595" y="360212"/>
                  </a:lnTo>
                  <a:lnTo>
                    <a:pt x="408064" y="401685"/>
                  </a:lnTo>
                  <a:lnTo>
                    <a:pt x="425242" y="445392"/>
                  </a:lnTo>
                  <a:lnTo>
                    <a:pt x="438936" y="491115"/>
                  </a:lnTo>
                  <a:lnTo>
                    <a:pt x="448954" y="538632"/>
                  </a:lnTo>
                  <a:lnTo>
                    <a:pt x="455106" y="587725"/>
                  </a:lnTo>
                  <a:lnTo>
                    <a:pt x="457200" y="638175"/>
                  </a:lnTo>
                  <a:lnTo>
                    <a:pt x="457200" y="523875"/>
                  </a:lnTo>
                  <a:lnTo>
                    <a:pt x="455106" y="473425"/>
                  </a:lnTo>
                  <a:lnTo>
                    <a:pt x="448954" y="424332"/>
                  </a:lnTo>
                  <a:lnTo>
                    <a:pt x="438936" y="376815"/>
                  </a:lnTo>
                  <a:lnTo>
                    <a:pt x="425242" y="331092"/>
                  </a:lnTo>
                  <a:lnTo>
                    <a:pt x="408064" y="287385"/>
                  </a:lnTo>
                  <a:lnTo>
                    <a:pt x="387595" y="245912"/>
                  </a:lnTo>
                  <a:lnTo>
                    <a:pt x="364025" y="206893"/>
                  </a:lnTo>
                  <a:lnTo>
                    <a:pt x="337548" y="170548"/>
                  </a:lnTo>
                  <a:lnTo>
                    <a:pt x="308353" y="137097"/>
                  </a:lnTo>
                  <a:lnTo>
                    <a:pt x="276634" y="106758"/>
                  </a:lnTo>
                  <a:lnTo>
                    <a:pt x="242581" y="79752"/>
                  </a:lnTo>
                  <a:lnTo>
                    <a:pt x="206386" y="56298"/>
                  </a:lnTo>
                  <a:lnTo>
                    <a:pt x="168242" y="36616"/>
                  </a:lnTo>
                  <a:lnTo>
                    <a:pt x="128339" y="20926"/>
                  </a:lnTo>
                  <a:lnTo>
                    <a:pt x="86870" y="9447"/>
                  </a:lnTo>
                  <a:lnTo>
                    <a:pt x="44026" y="23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76800" y="2971800"/>
              <a:ext cx="457200" cy="1202690"/>
            </a:xfrm>
            <a:custGeom>
              <a:avLst/>
              <a:gdLst/>
              <a:ahLst/>
              <a:cxnLst/>
              <a:rect l="l" t="t" r="r" b="b"/>
              <a:pathLst>
                <a:path w="457200" h="1202689">
                  <a:moveTo>
                    <a:pt x="457200" y="638175"/>
                  </a:moveTo>
                  <a:lnTo>
                    <a:pt x="455106" y="587725"/>
                  </a:lnTo>
                  <a:lnTo>
                    <a:pt x="448954" y="538632"/>
                  </a:lnTo>
                  <a:lnTo>
                    <a:pt x="438936" y="491115"/>
                  </a:lnTo>
                  <a:lnTo>
                    <a:pt x="425242" y="445392"/>
                  </a:lnTo>
                  <a:lnTo>
                    <a:pt x="408064" y="401685"/>
                  </a:lnTo>
                  <a:lnTo>
                    <a:pt x="387595" y="360212"/>
                  </a:lnTo>
                  <a:lnTo>
                    <a:pt x="364025" y="321193"/>
                  </a:lnTo>
                  <a:lnTo>
                    <a:pt x="337548" y="284848"/>
                  </a:lnTo>
                  <a:lnTo>
                    <a:pt x="308353" y="251397"/>
                  </a:lnTo>
                  <a:lnTo>
                    <a:pt x="276634" y="221058"/>
                  </a:lnTo>
                  <a:lnTo>
                    <a:pt x="242581" y="194052"/>
                  </a:lnTo>
                  <a:lnTo>
                    <a:pt x="206386" y="170598"/>
                  </a:lnTo>
                  <a:lnTo>
                    <a:pt x="168242" y="150916"/>
                  </a:lnTo>
                  <a:lnTo>
                    <a:pt x="128339" y="135226"/>
                  </a:lnTo>
                  <a:lnTo>
                    <a:pt x="86870" y="123747"/>
                  </a:lnTo>
                  <a:lnTo>
                    <a:pt x="44026" y="116698"/>
                  </a:lnTo>
                  <a:lnTo>
                    <a:pt x="0" y="114300"/>
                  </a:lnTo>
                  <a:lnTo>
                    <a:pt x="0" y="0"/>
                  </a:lnTo>
                  <a:lnTo>
                    <a:pt x="44026" y="2398"/>
                  </a:lnTo>
                  <a:lnTo>
                    <a:pt x="86870" y="9447"/>
                  </a:lnTo>
                  <a:lnTo>
                    <a:pt x="128339" y="20926"/>
                  </a:lnTo>
                  <a:lnTo>
                    <a:pt x="168242" y="36616"/>
                  </a:lnTo>
                  <a:lnTo>
                    <a:pt x="206386" y="56298"/>
                  </a:lnTo>
                  <a:lnTo>
                    <a:pt x="242581" y="79752"/>
                  </a:lnTo>
                  <a:lnTo>
                    <a:pt x="276634" y="106758"/>
                  </a:lnTo>
                  <a:lnTo>
                    <a:pt x="308353" y="137097"/>
                  </a:lnTo>
                  <a:lnTo>
                    <a:pt x="337548" y="170548"/>
                  </a:lnTo>
                  <a:lnTo>
                    <a:pt x="364025" y="206893"/>
                  </a:lnTo>
                  <a:lnTo>
                    <a:pt x="387595" y="245912"/>
                  </a:lnTo>
                  <a:lnTo>
                    <a:pt x="408064" y="287385"/>
                  </a:lnTo>
                  <a:lnTo>
                    <a:pt x="425242" y="331092"/>
                  </a:lnTo>
                  <a:lnTo>
                    <a:pt x="438936" y="376815"/>
                  </a:lnTo>
                  <a:lnTo>
                    <a:pt x="448954" y="424332"/>
                  </a:lnTo>
                  <a:lnTo>
                    <a:pt x="455106" y="473425"/>
                  </a:lnTo>
                  <a:lnTo>
                    <a:pt x="457200" y="523875"/>
                  </a:lnTo>
                  <a:lnTo>
                    <a:pt x="457200" y="638175"/>
                  </a:lnTo>
                  <a:lnTo>
                    <a:pt x="455069" y="688859"/>
                  </a:lnTo>
                  <a:lnTo>
                    <a:pt x="448795" y="738358"/>
                  </a:lnTo>
                  <a:lnTo>
                    <a:pt x="438554" y="786413"/>
                  </a:lnTo>
                  <a:lnTo>
                    <a:pt x="424520" y="832763"/>
                  </a:lnTo>
                  <a:lnTo>
                    <a:pt x="406870" y="877149"/>
                  </a:lnTo>
                  <a:lnTo>
                    <a:pt x="385780" y="919313"/>
                  </a:lnTo>
                  <a:lnTo>
                    <a:pt x="361426" y="958992"/>
                  </a:lnTo>
                  <a:lnTo>
                    <a:pt x="333982" y="995929"/>
                  </a:lnTo>
                  <a:lnTo>
                    <a:pt x="303626" y="1029864"/>
                  </a:lnTo>
                  <a:lnTo>
                    <a:pt x="270532" y="1060537"/>
                  </a:lnTo>
                  <a:lnTo>
                    <a:pt x="234876" y="1087687"/>
                  </a:lnTo>
                  <a:lnTo>
                    <a:pt x="196835" y="1111057"/>
                  </a:lnTo>
                  <a:lnTo>
                    <a:pt x="156585" y="1130385"/>
                  </a:lnTo>
                  <a:lnTo>
                    <a:pt x="114300" y="1145413"/>
                  </a:lnTo>
                  <a:lnTo>
                    <a:pt x="114300" y="1202563"/>
                  </a:lnTo>
                  <a:lnTo>
                    <a:pt x="0" y="1104900"/>
                  </a:lnTo>
                  <a:lnTo>
                    <a:pt x="114300" y="973963"/>
                  </a:lnTo>
                  <a:lnTo>
                    <a:pt x="114300" y="1031113"/>
                  </a:lnTo>
                  <a:lnTo>
                    <a:pt x="159254" y="1014944"/>
                  </a:lnTo>
                  <a:lnTo>
                    <a:pt x="201952" y="993883"/>
                  </a:lnTo>
                  <a:lnTo>
                    <a:pt x="242167" y="968234"/>
                  </a:lnTo>
                  <a:lnTo>
                    <a:pt x="279668" y="938299"/>
                  </a:lnTo>
                  <a:lnTo>
                    <a:pt x="314226" y="904383"/>
                  </a:lnTo>
                  <a:lnTo>
                    <a:pt x="345614" y="866790"/>
                  </a:lnTo>
                  <a:lnTo>
                    <a:pt x="373602" y="825824"/>
                  </a:lnTo>
                  <a:lnTo>
                    <a:pt x="397961" y="781788"/>
                  </a:lnTo>
                  <a:lnTo>
                    <a:pt x="418463" y="734986"/>
                  </a:lnTo>
                  <a:lnTo>
                    <a:pt x="434877" y="685722"/>
                  </a:lnTo>
                  <a:lnTo>
                    <a:pt x="446977" y="634301"/>
                  </a:lnTo>
                  <a:lnTo>
                    <a:pt x="454533" y="581025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Farklı</a:t>
            </a:r>
            <a:r>
              <a:rPr spc="20" dirty="0"/>
              <a:t> </a:t>
            </a:r>
            <a:r>
              <a:rPr spc="-10" dirty="0"/>
              <a:t>aminoasitlerin</a:t>
            </a:r>
            <a:r>
              <a:rPr spc="75" dirty="0"/>
              <a:t> </a:t>
            </a:r>
            <a:r>
              <a:rPr dirty="0"/>
              <a:t>kodlanmasına</a:t>
            </a:r>
            <a:r>
              <a:rPr spc="70" dirty="0"/>
              <a:t> </a:t>
            </a:r>
            <a:r>
              <a:rPr spc="-5" dirty="0"/>
              <a:t>neden</a:t>
            </a:r>
            <a:r>
              <a:rPr spc="35" dirty="0"/>
              <a:t> </a:t>
            </a:r>
            <a:r>
              <a:rPr spc="-10" dirty="0"/>
              <a:t>olup</a:t>
            </a:r>
            <a:r>
              <a:rPr spc="50" dirty="0"/>
              <a:t> </a:t>
            </a:r>
            <a:r>
              <a:rPr dirty="0"/>
              <a:t>söz</a:t>
            </a:r>
            <a:r>
              <a:rPr spc="25" dirty="0"/>
              <a:t> </a:t>
            </a:r>
            <a:r>
              <a:rPr dirty="0"/>
              <a:t>konusu </a:t>
            </a:r>
            <a:r>
              <a:rPr spc="-625" dirty="0"/>
              <a:t> </a:t>
            </a:r>
            <a:r>
              <a:rPr spc="-10" dirty="0"/>
              <a:t>proteini</a:t>
            </a:r>
            <a:r>
              <a:rPr spc="30" dirty="0"/>
              <a:t> </a:t>
            </a:r>
            <a:r>
              <a:rPr dirty="0"/>
              <a:t>ve</a:t>
            </a:r>
            <a:r>
              <a:rPr spc="25" dirty="0"/>
              <a:t> </a:t>
            </a:r>
            <a:r>
              <a:rPr spc="-5" dirty="0"/>
              <a:t>fonksiyonunu</a:t>
            </a:r>
            <a:r>
              <a:rPr spc="60" dirty="0"/>
              <a:t> </a:t>
            </a:r>
            <a:r>
              <a:rPr spc="-10" dirty="0"/>
              <a:t>değiştiriyorsa</a:t>
            </a:r>
            <a:r>
              <a:rPr spc="65" dirty="0"/>
              <a:t> </a:t>
            </a:r>
            <a:r>
              <a:rPr b="1" u="heavy" spc="-30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Yanlış</a:t>
            </a:r>
            <a:r>
              <a:rPr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 anlam </a:t>
            </a:r>
            <a:r>
              <a:rPr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(missense)</a:t>
            </a:r>
            <a:r>
              <a:rPr b="1" u="heavy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mutasyonu</a:t>
            </a:r>
            <a:r>
              <a:rPr b="1" spc="3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adı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verilir.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Normalde</a:t>
            </a:r>
            <a:r>
              <a:rPr spc="50" dirty="0"/>
              <a:t> </a:t>
            </a:r>
            <a:r>
              <a:rPr spc="-5" dirty="0"/>
              <a:t>bir</a:t>
            </a:r>
            <a:r>
              <a:rPr spc="25" dirty="0"/>
              <a:t> </a:t>
            </a:r>
            <a:r>
              <a:rPr spc="-5" dirty="0"/>
              <a:t>amino</a:t>
            </a:r>
            <a:r>
              <a:rPr spc="35" dirty="0"/>
              <a:t> </a:t>
            </a:r>
            <a:r>
              <a:rPr spc="-10" dirty="0"/>
              <a:t>asidi</a:t>
            </a:r>
            <a:r>
              <a:rPr spc="50" dirty="0"/>
              <a:t> </a:t>
            </a:r>
            <a:r>
              <a:rPr spc="-5" dirty="0"/>
              <a:t>ifade</a:t>
            </a:r>
            <a:r>
              <a:rPr spc="25" dirty="0"/>
              <a:t> </a:t>
            </a:r>
            <a:r>
              <a:rPr spc="-5" dirty="0"/>
              <a:t>eden</a:t>
            </a:r>
            <a:r>
              <a:rPr spc="35" dirty="0"/>
              <a:t> </a:t>
            </a:r>
            <a:r>
              <a:rPr spc="-5" dirty="0"/>
              <a:t>kodon,</a:t>
            </a:r>
            <a:r>
              <a:rPr spc="45" dirty="0"/>
              <a:t> </a:t>
            </a:r>
            <a:r>
              <a:rPr spc="-5" dirty="0"/>
              <a:t>bitirme</a:t>
            </a:r>
            <a:r>
              <a:rPr spc="25" dirty="0"/>
              <a:t> </a:t>
            </a:r>
            <a:r>
              <a:rPr spc="-5" dirty="0"/>
              <a:t>koduna </a:t>
            </a:r>
            <a:r>
              <a:rPr spc="-620" dirty="0"/>
              <a:t> </a:t>
            </a:r>
            <a:r>
              <a:rPr spc="-5" dirty="0"/>
              <a:t>dönüşüyorsa</a:t>
            </a:r>
            <a:r>
              <a:rPr spc="45" dirty="0"/>
              <a:t> </a:t>
            </a:r>
            <a:r>
              <a:rPr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Anlamsız</a:t>
            </a:r>
            <a:r>
              <a:rPr b="1" u="heavy" spc="-1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(nonsense)</a:t>
            </a:r>
            <a:r>
              <a:rPr b="1" u="heavy" spc="-10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Mutasyon</a:t>
            </a:r>
            <a:r>
              <a:rPr b="1" u="heavy" spc="20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adı</a:t>
            </a:r>
            <a:r>
              <a:rPr b="1" i="1" spc="-20" dirty="0">
                <a:latin typeface="Arial"/>
                <a:cs typeface="Arial"/>
              </a:rPr>
              <a:t> verilir.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2743200"/>
            <a:ext cx="8153400" cy="2438400"/>
          </a:xfrm>
          <a:custGeom>
            <a:avLst/>
            <a:gdLst/>
            <a:ahLst/>
            <a:cxnLst/>
            <a:rect l="l" t="t" r="r" b="b"/>
            <a:pathLst>
              <a:path w="8153400" h="2438400">
                <a:moveTo>
                  <a:pt x="0" y="2438400"/>
                </a:moveTo>
                <a:lnTo>
                  <a:pt x="8153400" y="2438400"/>
                </a:lnTo>
                <a:lnTo>
                  <a:pt x="81534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2813431"/>
            <a:ext cx="1134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Times New Roman"/>
                <a:cs typeface="Times New Roman"/>
              </a:rPr>
              <a:t>Yabanıl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3032" y="2813431"/>
            <a:ext cx="31775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5"/>
              </a:spcBef>
              <a:tabLst>
                <a:tab pos="709930" algn="l"/>
                <a:tab pos="1439545" algn="l"/>
              </a:tabLst>
            </a:pPr>
            <a:r>
              <a:rPr sz="2000" dirty="0">
                <a:latin typeface="Times New Roman"/>
                <a:cs typeface="Times New Roman"/>
              </a:rPr>
              <a:t>GTT	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AA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	G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7075" algn="l"/>
                <a:tab pos="1468755" algn="l"/>
              </a:tabLst>
            </a:pPr>
            <a:r>
              <a:rPr sz="2000" dirty="0">
                <a:latin typeface="Times New Roman"/>
                <a:cs typeface="Times New Roman"/>
              </a:rPr>
              <a:t>CAA	</a:t>
            </a:r>
            <a:r>
              <a:rPr sz="2000" spc="5" dirty="0">
                <a:latin typeface="Times New Roman"/>
                <a:cs typeface="Times New Roman"/>
              </a:rPr>
              <a:t>UUG	</a:t>
            </a:r>
            <a:r>
              <a:rPr sz="2000" spc="-5" dirty="0">
                <a:latin typeface="Times New Roman"/>
                <a:cs typeface="Times New Roman"/>
              </a:rPr>
              <a:t>CCU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794" y="2813431"/>
            <a:ext cx="7169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TGT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ACA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3664" y="3423284"/>
            <a:ext cx="2108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7870" algn="l"/>
              </a:tabLst>
            </a:pPr>
            <a:r>
              <a:rPr sz="2000" spc="-45" dirty="0">
                <a:latin typeface="Times New Roman"/>
                <a:cs typeface="Times New Roman"/>
              </a:rPr>
              <a:t>Valin	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Lösin</a:t>
            </a:r>
            <a:r>
              <a:rPr sz="2000" b="1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7028" y="3117926"/>
            <a:ext cx="16878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4032884"/>
            <a:ext cx="1517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Anlamsız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794" y="4032884"/>
            <a:ext cx="2628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4055" algn="l"/>
                <a:tab pos="1361440" algn="l"/>
                <a:tab pos="2076450" algn="l"/>
              </a:tabLst>
            </a:pPr>
            <a:r>
              <a:rPr sz="2000" dirty="0">
                <a:latin typeface="Times New Roman"/>
                <a:cs typeface="Times New Roman"/>
              </a:rPr>
              <a:t>TGT	GTT	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	G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8794" y="4642561"/>
            <a:ext cx="20027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0670" algn="l"/>
              </a:tabLst>
            </a:pP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in	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Dur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7561" y="4337684"/>
            <a:ext cx="246189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8585" algn="l"/>
                <a:tab pos="2376170" algn="l"/>
              </a:tabLst>
            </a:pPr>
            <a:r>
              <a:rPr sz="2000" dirty="0">
                <a:latin typeface="Times New Roman"/>
                <a:cs typeface="Times New Roman"/>
              </a:rPr>
              <a:t>ACA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CAA	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G	-</a:t>
            </a:r>
            <a:endParaRPr sz="2000">
              <a:latin typeface="Times New Roman"/>
              <a:cs typeface="Times New Roman"/>
            </a:endParaRPr>
          </a:p>
          <a:p>
            <a:pPr marR="111125" algn="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028" y="4032884"/>
            <a:ext cx="168719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419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06700" y="3111500"/>
            <a:ext cx="635000" cy="1379220"/>
            <a:chOff x="2806700" y="3111500"/>
            <a:chExt cx="635000" cy="1379220"/>
          </a:xfrm>
        </p:grpSpPr>
        <p:sp>
          <p:nvSpPr>
            <p:cNvPr id="16" name="object 16"/>
            <p:cNvSpPr/>
            <p:nvPr/>
          </p:nvSpPr>
          <p:spPr>
            <a:xfrm>
              <a:off x="2819677" y="3771900"/>
              <a:ext cx="609600" cy="706120"/>
            </a:xfrm>
            <a:custGeom>
              <a:avLst/>
              <a:gdLst/>
              <a:ahLst/>
              <a:cxnLst/>
              <a:rect l="l" t="t" r="r" b="b"/>
              <a:pathLst>
                <a:path w="609600" h="706120">
                  <a:moveTo>
                    <a:pt x="5183" y="0"/>
                  </a:moveTo>
                  <a:lnTo>
                    <a:pt x="481" y="47611"/>
                  </a:lnTo>
                  <a:lnTo>
                    <a:pt x="0" y="94732"/>
                  </a:lnTo>
                  <a:lnTo>
                    <a:pt x="3606" y="141176"/>
                  </a:lnTo>
                  <a:lnTo>
                    <a:pt x="11165" y="186757"/>
                  </a:lnTo>
                  <a:lnTo>
                    <a:pt x="22543" y="231286"/>
                  </a:lnTo>
                  <a:lnTo>
                    <a:pt x="37606" y="274578"/>
                  </a:lnTo>
                  <a:lnTo>
                    <a:pt x="56219" y="316446"/>
                  </a:lnTo>
                  <a:lnTo>
                    <a:pt x="78249" y="356702"/>
                  </a:lnTo>
                  <a:lnTo>
                    <a:pt x="103561" y="395160"/>
                  </a:lnTo>
                  <a:lnTo>
                    <a:pt x="132020" y="431633"/>
                  </a:lnTo>
                  <a:lnTo>
                    <a:pt x="163494" y="465934"/>
                  </a:lnTo>
                  <a:lnTo>
                    <a:pt x="197847" y="497877"/>
                  </a:lnTo>
                  <a:lnTo>
                    <a:pt x="234945" y="527274"/>
                  </a:lnTo>
                  <a:lnTo>
                    <a:pt x="274655" y="553939"/>
                  </a:lnTo>
                  <a:lnTo>
                    <a:pt x="316842" y="577685"/>
                  </a:lnTo>
                  <a:lnTo>
                    <a:pt x="361371" y="598325"/>
                  </a:lnTo>
                  <a:lnTo>
                    <a:pt x="408109" y="615671"/>
                  </a:lnTo>
                  <a:lnTo>
                    <a:pt x="456922" y="629538"/>
                  </a:lnTo>
                  <a:lnTo>
                    <a:pt x="456922" y="705738"/>
                  </a:lnTo>
                  <a:lnTo>
                    <a:pt x="609322" y="571500"/>
                  </a:lnTo>
                  <a:lnTo>
                    <a:pt x="456922" y="400938"/>
                  </a:lnTo>
                  <a:lnTo>
                    <a:pt x="456922" y="477138"/>
                  </a:lnTo>
                  <a:lnTo>
                    <a:pt x="409759" y="463815"/>
                  </a:lnTo>
                  <a:lnTo>
                    <a:pt x="364382" y="447164"/>
                  </a:lnTo>
                  <a:lnTo>
                    <a:pt x="320940" y="427345"/>
                  </a:lnTo>
                  <a:lnTo>
                    <a:pt x="279583" y="404516"/>
                  </a:lnTo>
                  <a:lnTo>
                    <a:pt x="240462" y="378836"/>
                  </a:lnTo>
                  <a:lnTo>
                    <a:pt x="203727" y="350462"/>
                  </a:lnTo>
                  <a:lnTo>
                    <a:pt x="169526" y="319552"/>
                  </a:lnTo>
                  <a:lnTo>
                    <a:pt x="138011" y="286266"/>
                  </a:lnTo>
                  <a:lnTo>
                    <a:pt x="109331" y="250760"/>
                  </a:lnTo>
                  <a:lnTo>
                    <a:pt x="83636" y="213195"/>
                  </a:lnTo>
                  <a:lnTo>
                    <a:pt x="61076" y="173727"/>
                  </a:lnTo>
                  <a:lnTo>
                    <a:pt x="41801" y="132515"/>
                  </a:lnTo>
                  <a:lnTo>
                    <a:pt x="25960" y="89718"/>
                  </a:lnTo>
                  <a:lnTo>
                    <a:pt x="13704" y="45493"/>
                  </a:lnTo>
                  <a:lnTo>
                    <a:pt x="5183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19400" y="3124200"/>
              <a:ext cx="609600" cy="723900"/>
            </a:xfrm>
            <a:custGeom>
              <a:avLst/>
              <a:gdLst/>
              <a:ahLst/>
              <a:cxnLst/>
              <a:rect l="l" t="t" r="r" b="b"/>
              <a:pathLst>
                <a:path w="609600" h="723900">
                  <a:moveTo>
                    <a:pt x="609600" y="0"/>
                  </a:moveTo>
                  <a:lnTo>
                    <a:pt x="559602" y="1894"/>
                  </a:lnTo>
                  <a:lnTo>
                    <a:pt x="510718" y="7480"/>
                  </a:lnTo>
                  <a:lnTo>
                    <a:pt x="463104" y="16611"/>
                  </a:lnTo>
                  <a:lnTo>
                    <a:pt x="416917" y="29138"/>
                  </a:lnTo>
                  <a:lnTo>
                    <a:pt x="372314" y="44916"/>
                  </a:lnTo>
                  <a:lnTo>
                    <a:pt x="329451" y="63796"/>
                  </a:lnTo>
                  <a:lnTo>
                    <a:pt x="288486" y="85632"/>
                  </a:lnTo>
                  <a:lnTo>
                    <a:pt x="249576" y="110276"/>
                  </a:lnTo>
                  <a:lnTo>
                    <a:pt x="212877" y="137582"/>
                  </a:lnTo>
                  <a:lnTo>
                    <a:pt x="178546" y="167401"/>
                  </a:lnTo>
                  <a:lnTo>
                    <a:pt x="146740" y="199588"/>
                  </a:lnTo>
                  <a:lnTo>
                    <a:pt x="117616" y="233994"/>
                  </a:lnTo>
                  <a:lnTo>
                    <a:pt x="91331" y="270474"/>
                  </a:lnTo>
                  <a:lnTo>
                    <a:pt x="68041" y="308878"/>
                  </a:lnTo>
                  <a:lnTo>
                    <a:pt x="47904" y="349061"/>
                  </a:lnTo>
                  <a:lnTo>
                    <a:pt x="31077" y="390875"/>
                  </a:lnTo>
                  <a:lnTo>
                    <a:pt x="17716" y="434173"/>
                  </a:lnTo>
                  <a:lnTo>
                    <a:pt x="7978" y="478808"/>
                  </a:lnTo>
                  <a:lnTo>
                    <a:pt x="2020" y="524632"/>
                  </a:lnTo>
                  <a:lnTo>
                    <a:pt x="0" y="571500"/>
                  </a:lnTo>
                  <a:lnTo>
                    <a:pt x="0" y="723900"/>
                  </a:lnTo>
                  <a:lnTo>
                    <a:pt x="2020" y="677032"/>
                  </a:lnTo>
                  <a:lnTo>
                    <a:pt x="7978" y="631208"/>
                  </a:lnTo>
                  <a:lnTo>
                    <a:pt x="17716" y="586573"/>
                  </a:lnTo>
                  <a:lnTo>
                    <a:pt x="31077" y="543275"/>
                  </a:lnTo>
                  <a:lnTo>
                    <a:pt x="47904" y="501461"/>
                  </a:lnTo>
                  <a:lnTo>
                    <a:pt x="68041" y="461278"/>
                  </a:lnTo>
                  <a:lnTo>
                    <a:pt x="91331" y="422874"/>
                  </a:lnTo>
                  <a:lnTo>
                    <a:pt x="117616" y="386394"/>
                  </a:lnTo>
                  <a:lnTo>
                    <a:pt x="146740" y="351988"/>
                  </a:lnTo>
                  <a:lnTo>
                    <a:pt x="178546" y="319801"/>
                  </a:lnTo>
                  <a:lnTo>
                    <a:pt x="212877" y="289982"/>
                  </a:lnTo>
                  <a:lnTo>
                    <a:pt x="249576" y="262676"/>
                  </a:lnTo>
                  <a:lnTo>
                    <a:pt x="288486" y="238032"/>
                  </a:lnTo>
                  <a:lnTo>
                    <a:pt x="329451" y="216196"/>
                  </a:lnTo>
                  <a:lnTo>
                    <a:pt x="372314" y="197316"/>
                  </a:lnTo>
                  <a:lnTo>
                    <a:pt x="416917" y="181538"/>
                  </a:lnTo>
                  <a:lnTo>
                    <a:pt x="463104" y="169011"/>
                  </a:lnTo>
                  <a:lnTo>
                    <a:pt x="510718" y="159880"/>
                  </a:lnTo>
                  <a:lnTo>
                    <a:pt x="559602" y="154294"/>
                  </a:lnTo>
                  <a:lnTo>
                    <a:pt x="609600" y="152400"/>
                  </a:lnTo>
                  <a:lnTo>
                    <a:pt x="60960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9400" y="3124200"/>
              <a:ext cx="609600" cy="1353820"/>
            </a:xfrm>
            <a:custGeom>
              <a:avLst/>
              <a:gdLst/>
              <a:ahLst/>
              <a:cxnLst/>
              <a:rect l="l" t="t" r="r" b="b"/>
              <a:pathLst>
                <a:path w="609600" h="1353820">
                  <a:moveTo>
                    <a:pt x="0" y="723900"/>
                  </a:moveTo>
                  <a:lnTo>
                    <a:pt x="2020" y="677032"/>
                  </a:lnTo>
                  <a:lnTo>
                    <a:pt x="7978" y="631208"/>
                  </a:lnTo>
                  <a:lnTo>
                    <a:pt x="17716" y="586573"/>
                  </a:lnTo>
                  <a:lnTo>
                    <a:pt x="31077" y="543275"/>
                  </a:lnTo>
                  <a:lnTo>
                    <a:pt x="47904" y="501461"/>
                  </a:lnTo>
                  <a:lnTo>
                    <a:pt x="68041" y="461278"/>
                  </a:lnTo>
                  <a:lnTo>
                    <a:pt x="91331" y="422874"/>
                  </a:lnTo>
                  <a:lnTo>
                    <a:pt x="117616" y="386394"/>
                  </a:lnTo>
                  <a:lnTo>
                    <a:pt x="146740" y="351988"/>
                  </a:lnTo>
                  <a:lnTo>
                    <a:pt x="178546" y="319801"/>
                  </a:lnTo>
                  <a:lnTo>
                    <a:pt x="212877" y="289982"/>
                  </a:lnTo>
                  <a:lnTo>
                    <a:pt x="249576" y="262676"/>
                  </a:lnTo>
                  <a:lnTo>
                    <a:pt x="288486" y="238032"/>
                  </a:lnTo>
                  <a:lnTo>
                    <a:pt x="329451" y="216196"/>
                  </a:lnTo>
                  <a:lnTo>
                    <a:pt x="372314" y="197316"/>
                  </a:lnTo>
                  <a:lnTo>
                    <a:pt x="416917" y="181538"/>
                  </a:lnTo>
                  <a:lnTo>
                    <a:pt x="463104" y="169011"/>
                  </a:lnTo>
                  <a:lnTo>
                    <a:pt x="510718" y="159880"/>
                  </a:lnTo>
                  <a:lnTo>
                    <a:pt x="559602" y="154294"/>
                  </a:lnTo>
                  <a:lnTo>
                    <a:pt x="609600" y="152400"/>
                  </a:lnTo>
                  <a:lnTo>
                    <a:pt x="609600" y="0"/>
                  </a:lnTo>
                  <a:lnTo>
                    <a:pt x="559602" y="1894"/>
                  </a:lnTo>
                  <a:lnTo>
                    <a:pt x="510718" y="7480"/>
                  </a:lnTo>
                  <a:lnTo>
                    <a:pt x="463104" y="16611"/>
                  </a:lnTo>
                  <a:lnTo>
                    <a:pt x="416917" y="29138"/>
                  </a:lnTo>
                  <a:lnTo>
                    <a:pt x="372314" y="44916"/>
                  </a:lnTo>
                  <a:lnTo>
                    <a:pt x="329451" y="63796"/>
                  </a:lnTo>
                  <a:lnTo>
                    <a:pt x="288486" y="85632"/>
                  </a:lnTo>
                  <a:lnTo>
                    <a:pt x="249576" y="110276"/>
                  </a:lnTo>
                  <a:lnTo>
                    <a:pt x="212877" y="137582"/>
                  </a:lnTo>
                  <a:lnTo>
                    <a:pt x="178546" y="167401"/>
                  </a:lnTo>
                  <a:lnTo>
                    <a:pt x="146740" y="199588"/>
                  </a:lnTo>
                  <a:lnTo>
                    <a:pt x="117616" y="233994"/>
                  </a:lnTo>
                  <a:lnTo>
                    <a:pt x="91331" y="270474"/>
                  </a:lnTo>
                  <a:lnTo>
                    <a:pt x="68041" y="308878"/>
                  </a:lnTo>
                  <a:lnTo>
                    <a:pt x="47904" y="349061"/>
                  </a:lnTo>
                  <a:lnTo>
                    <a:pt x="31077" y="390875"/>
                  </a:lnTo>
                  <a:lnTo>
                    <a:pt x="17716" y="434173"/>
                  </a:lnTo>
                  <a:lnTo>
                    <a:pt x="7978" y="478808"/>
                  </a:lnTo>
                  <a:lnTo>
                    <a:pt x="2020" y="524632"/>
                  </a:lnTo>
                  <a:lnTo>
                    <a:pt x="0" y="571500"/>
                  </a:lnTo>
                  <a:lnTo>
                    <a:pt x="0" y="723900"/>
                  </a:lnTo>
                  <a:lnTo>
                    <a:pt x="2178" y="772344"/>
                  </a:lnTo>
                  <a:lnTo>
                    <a:pt x="8607" y="819825"/>
                  </a:lnTo>
                  <a:lnTo>
                    <a:pt x="19131" y="866154"/>
                  </a:lnTo>
                  <a:lnTo>
                    <a:pt x="33593" y="911139"/>
                  </a:lnTo>
                  <a:lnTo>
                    <a:pt x="51836" y="954593"/>
                  </a:lnTo>
                  <a:lnTo>
                    <a:pt x="73703" y="996324"/>
                  </a:lnTo>
                  <a:lnTo>
                    <a:pt x="99037" y="1036144"/>
                  </a:lnTo>
                  <a:lnTo>
                    <a:pt x="127682" y="1073864"/>
                  </a:lnTo>
                  <a:lnTo>
                    <a:pt x="159481" y="1109293"/>
                  </a:lnTo>
                  <a:lnTo>
                    <a:pt x="194276" y="1142242"/>
                  </a:lnTo>
                  <a:lnTo>
                    <a:pt x="231911" y="1172521"/>
                  </a:lnTo>
                  <a:lnTo>
                    <a:pt x="272230" y="1199941"/>
                  </a:lnTo>
                  <a:lnTo>
                    <a:pt x="315075" y="1224313"/>
                  </a:lnTo>
                  <a:lnTo>
                    <a:pt x="360289" y="1245446"/>
                  </a:lnTo>
                  <a:lnTo>
                    <a:pt x="407716" y="1263151"/>
                  </a:lnTo>
                  <a:lnTo>
                    <a:pt x="457200" y="1277239"/>
                  </a:lnTo>
                  <a:lnTo>
                    <a:pt x="457200" y="1353439"/>
                  </a:lnTo>
                  <a:lnTo>
                    <a:pt x="609600" y="1219200"/>
                  </a:lnTo>
                  <a:lnTo>
                    <a:pt x="457200" y="1048639"/>
                  </a:lnTo>
                  <a:lnTo>
                    <a:pt x="457200" y="1124839"/>
                  </a:lnTo>
                  <a:lnTo>
                    <a:pt x="410036" y="1111515"/>
                  </a:lnTo>
                  <a:lnTo>
                    <a:pt x="364659" y="1094864"/>
                  </a:lnTo>
                  <a:lnTo>
                    <a:pt x="321217" y="1075045"/>
                  </a:lnTo>
                  <a:lnTo>
                    <a:pt x="279861" y="1052216"/>
                  </a:lnTo>
                  <a:lnTo>
                    <a:pt x="240740" y="1026536"/>
                  </a:lnTo>
                  <a:lnTo>
                    <a:pt x="204004" y="998162"/>
                  </a:lnTo>
                  <a:lnTo>
                    <a:pt x="169804" y="967252"/>
                  </a:lnTo>
                  <a:lnTo>
                    <a:pt x="138289" y="933966"/>
                  </a:lnTo>
                  <a:lnTo>
                    <a:pt x="109609" y="898460"/>
                  </a:lnTo>
                  <a:lnTo>
                    <a:pt x="83914" y="860895"/>
                  </a:lnTo>
                  <a:lnTo>
                    <a:pt x="61353" y="821427"/>
                  </a:lnTo>
                  <a:lnTo>
                    <a:pt x="42078" y="780215"/>
                  </a:lnTo>
                  <a:lnTo>
                    <a:pt x="26238" y="737418"/>
                  </a:lnTo>
                  <a:lnTo>
                    <a:pt x="13982" y="693193"/>
                  </a:lnTo>
                  <a:lnTo>
                    <a:pt x="5461" y="647700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7950" y="3203575"/>
            <a:ext cx="8045450" cy="2359025"/>
          </a:xfrm>
          <a:custGeom>
            <a:avLst/>
            <a:gdLst/>
            <a:ahLst/>
            <a:cxnLst/>
            <a:rect l="l" t="t" r="r" b="b"/>
            <a:pathLst>
              <a:path w="8045450" h="2359025">
                <a:moveTo>
                  <a:pt x="0" y="2359025"/>
                </a:moveTo>
                <a:lnTo>
                  <a:pt x="8045450" y="2359025"/>
                </a:lnTo>
                <a:lnTo>
                  <a:pt x="8045450" y="0"/>
                </a:lnTo>
                <a:lnTo>
                  <a:pt x="0" y="0"/>
                </a:lnTo>
                <a:lnTo>
                  <a:pt x="0" y="2359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639" y="3273932"/>
            <a:ext cx="1134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Times New Roman"/>
                <a:cs typeface="Times New Roman"/>
              </a:rPr>
              <a:t>Yabanıl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5744" y="3883228"/>
            <a:ext cx="13760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Sistein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Valin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5744" y="3273932"/>
            <a:ext cx="29832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105">
              <a:lnSpc>
                <a:spcPct val="100000"/>
              </a:lnSpc>
              <a:spcBef>
                <a:spcPts val="105"/>
              </a:spcBef>
              <a:tabLst>
                <a:tab pos="791210" algn="l"/>
                <a:tab pos="820419" algn="l"/>
                <a:tab pos="1551940" algn="l"/>
                <a:tab pos="2344420" algn="l"/>
                <a:tab pos="2374900" algn="l"/>
              </a:tabLst>
            </a:pPr>
            <a:r>
              <a:rPr sz="2000" dirty="0">
                <a:latin typeface="Times New Roman"/>
                <a:cs typeface="Times New Roman"/>
              </a:rPr>
              <a:t>TGT		GTT	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AA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	G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A  ACA	CAA	</a:t>
            </a:r>
            <a:r>
              <a:rPr sz="2000" spc="-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G		C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  <a:p>
            <a:pPr marL="1550670">
              <a:lnSpc>
                <a:spcPct val="100000"/>
              </a:lnSpc>
              <a:tabLst>
                <a:tab pos="2347595" algn="l"/>
              </a:tabLst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ösin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Pr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3978" y="3273932"/>
            <a:ext cx="16871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4419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1897" y="4787010"/>
            <a:ext cx="1854835" cy="13970"/>
            <a:chOff x="3501897" y="4787010"/>
            <a:chExt cx="1854835" cy="13970"/>
          </a:xfrm>
        </p:grpSpPr>
        <p:sp>
          <p:nvSpPr>
            <p:cNvPr id="9" name="object 9"/>
            <p:cNvSpPr/>
            <p:nvPr/>
          </p:nvSpPr>
          <p:spPr>
            <a:xfrm>
              <a:off x="3501897" y="4787010"/>
              <a:ext cx="169545" cy="13970"/>
            </a:xfrm>
            <a:custGeom>
              <a:avLst/>
              <a:gdLst/>
              <a:ahLst/>
              <a:cxnLst/>
              <a:rect l="l" t="t" r="r" b="b"/>
              <a:pathLst>
                <a:path w="169545" h="13970">
                  <a:moveTo>
                    <a:pt x="169163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69163" y="13716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1061" y="4787010"/>
              <a:ext cx="1685925" cy="13970"/>
            </a:xfrm>
            <a:custGeom>
              <a:avLst/>
              <a:gdLst/>
              <a:ahLst/>
              <a:cxnLst/>
              <a:rect l="l" t="t" r="r" b="b"/>
              <a:pathLst>
                <a:path w="1685925" h="13970">
                  <a:moveTo>
                    <a:pt x="1685543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685543" y="13716"/>
                  </a:lnTo>
                  <a:lnTo>
                    <a:pt x="16855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6639" y="4493514"/>
            <a:ext cx="2392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baz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İnseriyonu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TGT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ACA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4470" y="4493514"/>
            <a:ext cx="26847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  <a:tabLst>
                <a:tab pos="757555" algn="l"/>
                <a:tab pos="840105" algn="l"/>
                <a:tab pos="1598930" algn="l"/>
                <a:tab pos="1645920" algn="l"/>
                <a:tab pos="2442210" algn="l"/>
                <a:tab pos="2487930" algn="l"/>
              </a:tabLst>
            </a:pPr>
            <a:r>
              <a:rPr sz="2000" dirty="0">
                <a:latin typeface="Times New Roman"/>
                <a:cs typeface="Times New Roman"/>
              </a:rPr>
              <a:t>GTT	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AA	CGG	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CAA		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U		GCC		U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84194" y="5091810"/>
            <a:ext cx="1831975" cy="13970"/>
            <a:chOff x="3584194" y="5091810"/>
            <a:chExt cx="1831975" cy="13970"/>
          </a:xfrm>
        </p:grpSpPr>
        <p:sp>
          <p:nvSpPr>
            <p:cNvPr id="14" name="object 14"/>
            <p:cNvSpPr/>
            <p:nvPr/>
          </p:nvSpPr>
          <p:spPr>
            <a:xfrm>
              <a:off x="3584194" y="5091810"/>
              <a:ext cx="184785" cy="13970"/>
            </a:xfrm>
            <a:custGeom>
              <a:avLst/>
              <a:gdLst/>
              <a:ahLst/>
              <a:cxnLst/>
              <a:rect l="l" t="t" r="r" b="b"/>
              <a:pathLst>
                <a:path w="184785" h="13970">
                  <a:moveTo>
                    <a:pt x="184403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84403" y="13716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68598" y="5091810"/>
              <a:ext cx="1647825" cy="13970"/>
            </a:xfrm>
            <a:custGeom>
              <a:avLst/>
              <a:gdLst/>
              <a:ahLst/>
              <a:cxnLst/>
              <a:rect l="l" t="t" r="r" b="b"/>
              <a:pathLst>
                <a:path w="1647825" h="13970">
                  <a:moveTo>
                    <a:pt x="164744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647444" y="13716"/>
                  </a:lnTo>
                  <a:lnTo>
                    <a:pt x="1647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15744" y="5103114"/>
            <a:ext cx="3445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İ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olö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Ala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61786" y="4493514"/>
            <a:ext cx="17792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637540" indent="-609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 marL="10350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1854530"/>
            <a:ext cx="8099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Microsoft Sans Serif"/>
                <a:cs typeface="Microsoft Sans Serif"/>
              </a:rPr>
              <a:t>DNA’dan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RNA’ya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aktarılan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ve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bir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amino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asidi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ifade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eden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3’lü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okuma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çerçevesinde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değişiklik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oluyorsa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Çerçeve</a:t>
            </a:r>
            <a:r>
              <a:rPr sz="2400" b="1" u="heavy" spc="1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Kayması </a:t>
            </a:r>
            <a:r>
              <a:rPr sz="24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rial"/>
                <a:cs typeface="Arial"/>
              </a:rPr>
              <a:t>Mutasyonu</a:t>
            </a:r>
            <a:r>
              <a:rPr sz="2400" b="1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adı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verilir.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54300" y="3492500"/>
            <a:ext cx="787400" cy="1529715"/>
            <a:chOff x="2654300" y="3492500"/>
            <a:chExt cx="787400" cy="1529715"/>
          </a:xfrm>
        </p:grpSpPr>
        <p:sp>
          <p:nvSpPr>
            <p:cNvPr id="20" name="object 20"/>
            <p:cNvSpPr/>
            <p:nvPr/>
          </p:nvSpPr>
          <p:spPr>
            <a:xfrm>
              <a:off x="2666996" y="4219575"/>
              <a:ext cx="762000" cy="789940"/>
            </a:xfrm>
            <a:custGeom>
              <a:avLst/>
              <a:gdLst/>
              <a:ahLst/>
              <a:cxnLst/>
              <a:rect l="l" t="t" r="r" b="b"/>
              <a:pathLst>
                <a:path w="762000" h="789939">
                  <a:moveTo>
                    <a:pt x="9020" y="0"/>
                  </a:moveTo>
                  <a:lnTo>
                    <a:pt x="2676" y="42790"/>
                  </a:lnTo>
                  <a:lnTo>
                    <a:pt x="0" y="85289"/>
                  </a:lnTo>
                  <a:lnTo>
                    <a:pt x="895" y="127380"/>
                  </a:lnTo>
                  <a:lnTo>
                    <a:pt x="5270" y="168947"/>
                  </a:lnTo>
                  <a:lnTo>
                    <a:pt x="13029" y="209874"/>
                  </a:lnTo>
                  <a:lnTo>
                    <a:pt x="24079" y="250043"/>
                  </a:lnTo>
                  <a:lnTo>
                    <a:pt x="38324" y="289338"/>
                  </a:lnTo>
                  <a:lnTo>
                    <a:pt x="55672" y="327643"/>
                  </a:lnTo>
                  <a:lnTo>
                    <a:pt x="76027" y="364841"/>
                  </a:lnTo>
                  <a:lnTo>
                    <a:pt x="99296" y="400816"/>
                  </a:lnTo>
                  <a:lnTo>
                    <a:pt x="125384" y="435451"/>
                  </a:lnTo>
                  <a:lnTo>
                    <a:pt x="154198" y="468630"/>
                  </a:lnTo>
                  <a:lnTo>
                    <a:pt x="185642" y="500235"/>
                  </a:lnTo>
                  <a:lnTo>
                    <a:pt x="219624" y="530152"/>
                  </a:lnTo>
                  <a:lnTo>
                    <a:pt x="256048" y="558263"/>
                  </a:lnTo>
                  <a:lnTo>
                    <a:pt x="294821" y="584451"/>
                  </a:lnTo>
                  <a:lnTo>
                    <a:pt x="335848" y="608601"/>
                  </a:lnTo>
                  <a:lnTo>
                    <a:pt x="379035" y="630595"/>
                  </a:lnTo>
                  <a:lnTo>
                    <a:pt x="424289" y="650318"/>
                  </a:lnTo>
                  <a:lnTo>
                    <a:pt x="471514" y="667652"/>
                  </a:lnTo>
                  <a:lnTo>
                    <a:pt x="520617" y="682481"/>
                  </a:lnTo>
                  <a:lnTo>
                    <a:pt x="571503" y="694689"/>
                  </a:lnTo>
                  <a:lnTo>
                    <a:pt x="571503" y="789939"/>
                  </a:lnTo>
                  <a:lnTo>
                    <a:pt x="762003" y="619125"/>
                  </a:lnTo>
                  <a:lnTo>
                    <a:pt x="571503" y="408939"/>
                  </a:lnTo>
                  <a:lnTo>
                    <a:pt x="571503" y="504189"/>
                  </a:lnTo>
                  <a:lnTo>
                    <a:pt x="520313" y="491899"/>
                  </a:lnTo>
                  <a:lnTo>
                    <a:pt x="470770" y="476884"/>
                  </a:lnTo>
                  <a:lnTo>
                    <a:pt x="422997" y="459256"/>
                  </a:lnTo>
                  <a:lnTo>
                    <a:pt x="377117" y="439125"/>
                  </a:lnTo>
                  <a:lnTo>
                    <a:pt x="333254" y="416602"/>
                  </a:lnTo>
                  <a:lnTo>
                    <a:pt x="291531" y="391798"/>
                  </a:lnTo>
                  <a:lnTo>
                    <a:pt x="252071" y="364823"/>
                  </a:lnTo>
                  <a:lnTo>
                    <a:pt x="214997" y="335787"/>
                  </a:lnTo>
                  <a:lnTo>
                    <a:pt x="180432" y="304802"/>
                  </a:lnTo>
                  <a:lnTo>
                    <a:pt x="148499" y="271978"/>
                  </a:lnTo>
                  <a:lnTo>
                    <a:pt x="119322" y="237425"/>
                  </a:lnTo>
                  <a:lnTo>
                    <a:pt x="93023" y="201254"/>
                  </a:lnTo>
                  <a:lnTo>
                    <a:pt x="69727" y="163575"/>
                  </a:lnTo>
                  <a:lnTo>
                    <a:pt x="49555" y="124500"/>
                  </a:lnTo>
                  <a:lnTo>
                    <a:pt x="32631" y="84139"/>
                  </a:lnTo>
                  <a:lnTo>
                    <a:pt x="19078" y="42602"/>
                  </a:lnTo>
                  <a:lnTo>
                    <a:pt x="902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000" y="3505200"/>
              <a:ext cx="762000" cy="809625"/>
            </a:xfrm>
            <a:custGeom>
              <a:avLst/>
              <a:gdLst/>
              <a:ahLst/>
              <a:cxnLst/>
              <a:rect l="l" t="t" r="r" b="b"/>
              <a:pathLst>
                <a:path w="762000" h="809625">
                  <a:moveTo>
                    <a:pt x="762000" y="0"/>
                  </a:moveTo>
                  <a:lnTo>
                    <a:pt x="709824" y="1428"/>
                  </a:lnTo>
                  <a:lnTo>
                    <a:pt x="658593" y="5652"/>
                  </a:lnTo>
                  <a:lnTo>
                    <a:pt x="608419" y="12580"/>
                  </a:lnTo>
                  <a:lnTo>
                    <a:pt x="559417" y="22119"/>
                  </a:lnTo>
                  <a:lnTo>
                    <a:pt x="511699" y="34176"/>
                  </a:lnTo>
                  <a:lnTo>
                    <a:pt x="465379" y="48660"/>
                  </a:lnTo>
                  <a:lnTo>
                    <a:pt x="420571" y="65479"/>
                  </a:lnTo>
                  <a:lnTo>
                    <a:pt x="377387" y="84539"/>
                  </a:lnTo>
                  <a:lnTo>
                    <a:pt x="335942" y="105749"/>
                  </a:lnTo>
                  <a:lnTo>
                    <a:pt x="296348" y="129017"/>
                  </a:lnTo>
                  <a:lnTo>
                    <a:pt x="258720" y="154250"/>
                  </a:lnTo>
                  <a:lnTo>
                    <a:pt x="223170" y="181355"/>
                  </a:lnTo>
                  <a:lnTo>
                    <a:pt x="189813" y="210242"/>
                  </a:lnTo>
                  <a:lnTo>
                    <a:pt x="158761" y="240817"/>
                  </a:lnTo>
                  <a:lnTo>
                    <a:pt x="130127" y="272987"/>
                  </a:lnTo>
                  <a:lnTo>
                    <a:pt x="104027" y="306662"/>
                  </a:lnTo>
                  <a:lnTo>
                    <a:pt x="80572" y="341748"/>
                  </a:lnTo>
                  <a:lnTo>
                    <a:pt x="59876" y="378154"/>
                  </a:lnTo>
                  <a:lnTo>
                    <a:pt x="42053" y="415786"/>
                  </a:lnTo>
                  <a:lnTo>
                    <a:pt x="27216" y="454554"/>
                  </a:lnTo>
                  <a:lnTo>
                    <a:pt x="15479" y="494363"/>
                  </a:lnTo>
                  <a:lnTo>
                    <a:pt x="6955" y="535123"/>
                  </a:lnTo>
                  <a:lnTo>
                    <a:pt x="1757" y="576741"/>
                  </a:lnTo>
                  <a:lnTo>
                    <a:pt x="0" y="619125"/>
                  </a:lnTo>
                  <a:lnTo>
                    <a:pt x="0" y="809625"/>
                  </a:lnTo>
                  <a:lnTo>
                    <a:pt x="1757" y="767241"/>
                  </a:lnTo>
                  <a:lnTo>
                    <a:pt x="6955" y="725623"/>
                  </a:lnTo>
                  <a:lnTo>
                    <a:pt x="15479" y="684863"/>
                  </a:lnTo>
                  <a:lnTo>
                    <a:pt x="27216" y="645054"/>
                  </a:lnTo>
                  <a:lnTo>
                    <a:pt x="42053" y="606286"/>
                  </a:lnTo>
                  <a:lnTo>
                    <a:pt x="59876" y="568654"/>
                  </a:lnTo>
                  <a:lnTo>
                    <a:pt x="80572" y="532248"/>
                  </a:lnTo>
                  <a:lnTo>
                    <a:pt x="104027" y="497162"/>
                  </a:lnTo>
                  <a:lnTo>
                    <a:pt x="130127" y="463487"/>
                  </a:lnTo>
                  <a:lnTo>
                    <a:pt x="158761" y="431317"/>
                  </a:lnTo>
                  <a:lnTo>
                    <a:pt x="189813" y="400742"/>
                  </a:lnTo>
                  <a:lnTo>
                    <a:pt x="223170" y="371856"/>
                  </a:lnTo>
                  <a:lnTo>
                    <a:pt x="258720" y="344750"/>
                  </a:lnTo>
                  <a:lnTo>
                    <a:pt x="296348" y="319517"/>
                  </a:lnTo>
                  <a:lnTo>
                    <a:pt x="335942" y="296249"/>
                  </a:lnTo>
                  <a:lnTo>
                    <a:pt x="377387" y="275039"/>
                  </a:lnTo>
                  <a:lnTo>
                    <a:pt x="420571" y="255979"/>
                  </a:lnTo>
                  <a:lnTo>
                    <a:pt x="465379" y="239160"/>
                  </a:lnTo>
                  <a:lnTo>
                    <a:pt x="511699" y="224676"/>
                  </a:lnTo>
                  <a:lnTo>
                    <a:pt x="559417" y="212619"/>
                  </a:lnTo>
                  <a:lnTo>
                    <a:pt x="608419" y="203080"/>
                  </a:lnTo>
                  <a:lnTo>
                    <a:pt x="658593" y="196152"/>
                  </a:lnTo>
                  <a:lnTo>
                    <a:pt x="709824" y="191928"/>
                  </a:lnTo>
                  <a:lnTo>
                    <a:pt x="762000" y="190500"/>
                  </a:lnTo>
                  <a:lnTo>
                    <a:pt x="76200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67000" y="3505200"/>
              <a:ext cx="762000" cy="1504315"/>
            </a:xfrm>
            <a:custGeom>
              <a:avLst/>
              <a:gdLst/>
              <a:ahLst/>
              <a:cxnLst/>
              <a:rect l="l" t="t" r="r" b="b"/>
              <a:pathLst>
                <a:path w="762000" h="1504314">
                  <a:moveTo>
                    <a:pt x="0" y="809625"/>
                  </a:moveTo>
                  <a:lnTo>
                    <a:pt x="1757" y="767241"/>
                  </a:lnTo>
                  <a:lnTo>
                    <a:pt x="6955" y="725623"/>
                  </a:lnTo>
                  <a:lnTo>
                    <a:pt x="15479" y="684863"/>
                  </a:lnTo>
                  <a:lnTo>
                    <a:pt x="27216" y="645054"/>
                  </a:lnTo>
                  <a:lnTo>
                    <a:pt x="42053" y="606286"/>
                  </a:lnTo>
                  <a:lnTo>
                    <a:pt x="59876" y="568654"/>
                  </a:lnTo>
                  <a:lnTo>
                    <a:pt x="80572" y="532248"/>
                  </a:lnTo>
                  <a:lnTo>
                    <a:pt x="104027" y="497162"/>
                  </a:lnTo>
                  <a:lnTo>
                    <a:pt x="130127" y="463487"/>
                  </a:lnTo>
                  <a:lnTo>
                    <a:pt x="158761" y="431317"/>
                  </a:lnTo>
                  <a:lnTo>
                    <a:pt x="189813" y="400742"/>
                  </a:lnTo>
                  <a:lnTo>
                    <a:pt x="223170" y="371856"/>
                  </a:lnTo>
                  <a:lnTo>
                    <a:pt x="258720" y="344750"/>
                  </a:lnTo>
                  <a:lnTo>
                    <a:pt x="296348" y="319517"/>
                  </a:lnTo>
                  <a:lnTo>
                    <a:pt x="335942" y="296249"/>
                  </a:lnTo>
                  <a:lnTo>
                    <a:pt x="377387" y="275039"/>
                  </a:lnTo>
                  <a:lnTo>
                    <a:pt x="420571" y="255979"/>
                  </a:lnTo>
                  <a:lnTo>
                    <a:pt x="465379" y="239160"/>
                  </a:lnTo>
                  <a:lnTo>
                    <a:pt x="511699" y="224676"/>
                  </a:lnTo>
                  <a:lnTo>
                    <a:pt x="559417" y="212619"/>
                  </a:lnTo>
                  <a:lnTo>
                    <a:pt x="608419" y="203080"/>
                  </a:lnTo>
                  <a:lnTo>
                    <a:pt x="658593" y="196152"/>
                  </a:lnTo>
                  <a:lnTo>
                    <a:pt x="709824" y="191928"/>
                  </a:lnTo>
                  <a:lnTo>
                    <a:pt x="762000" y="190500"/>
                  </a:lnTo>
                  <a:lnTo>
                    <a:pt x="762000" y="0"/>
                  </a:lnTo>
                  <a:lnTo>
                    <a:pt x="709824" y="1428"/>
                  </a:lnTo>
                  <a:lnTo>
                    <a:pt x="658593" y="5652"/>
                  </a:lnTo>
                  <a:lnTo>
                    <a:pt x="608419" y="12580"/>
                  </a:lnTo>
                  <a:lnTo>
                    <a:pt x="559417" y="22119"/>
                  </a:lnTo>
                  <a:lnTo>
                    <a:pt x="511699" y="34176"/>
                  </a:lnTo>
                  <a:lnTo>
                    <a:pt x="465379" y="48660"/>
                  </a:lnTo>
                  <a:lnTo>
                    <a:pt x="420571" y="65479"/>
                  </a:lnTo>
                  <a:lnTo>
                    <a:pt x="377387" y="84539"/>
                  </a:lnTo>
                  <a:lnTo>
                    <a:pt x="335942" y="105749"/>
                  </a:lnTo>
                  <a:lnTo>
                    <a:pt x="296348" y="129017"/>
                  </a:lnTo>
                  <a:lnTo>
                    <a:pt x="258720" y="154250"/>
                  </a:lnTo>
                  <a:lnTo>
                    <a:pt x="223170" y="181355"/>
                  </a:lnTo>
                  <a:lnTo>
                    <a:pt x="189813" y="210242"/>
                  </a:lnTo>
                  <a:lnTo>
                    <a:pt x="158761" y="240817"/>
                  </a:lnTo>
                  <a:lnTo>
                    <a:pt x="130127" y="272987"/>
                  </a:lnTo>
                  <a:lnTo>
                    <a:pt x="104027" y="306662"/>
                  </a:lnTo>
                  <a:lnTo>
                    <a:pt x="80572" y="341748"/>
                  </a:lnTo>
                  <a:lnTo>
                    <a:pt x="59876" y="378154"/>
                  </a:lnTo>
                  <a:lnTo>
                    <a:pt x="42053" y="415786"/>
                  </a:lnTo>
                  <a:lnTo>
                    <a:pt x="27216" y="454554"/>
                  </a:lnTo>
                  <a:lnTo>
                    <a:pt x="15479" y="494363"/>
                  </a:lnTo>
                  <a:lnTo>
                    <a:pt x="6955" y="535123"/>
                  </a:lnTo>
                  <a:lnTo>
                    <a:pt x="1757" y="576741"/>
                  </a:lnTo>
                  <a:lnTo>
                    <a:pt x="0" y="619125"/>
                  </a:lnTo>
                  <a:lnTo>
                    <a:pt x="0" y="809625"/>
                  </a:lnTo>
                  <a:lnTo>
                    <a:pt x="1934" y="853883"/>
                  </a:lnTo>
                  <a:lnTo>
                    <a:pt x="7658" y="897425"/>
                  </a:lnTo>
                  <a:lnTo>
                    <a:pt x="17055" y="940125"/>
                  </a:lnTo>
                  <a:lnTo>
                    <a:pt x="30008" y="981863"/>
                  </a:lnTo>
                  <a:lnTo>
                    <a:pt x="46401" y="1022516"/>
                  </a:lnTo>
                  <a:lnTo>
                    <a:pt x="66116" y="1061961"/>
                  </a:lnTo>
                  <a:lnTo>
                    <a:pt x="89036" y="1100075"/>
                  </a:lnTo>
                  <a:lnTo>
                    <a:pt x="115044" y="1136736"/>
                  </a:lnTo>
                  <a:lnTo>
                    <a:pt x="144023" y="1171822"/>
                  </a:lnTo>
                  <a:lnTo>
                    <a:pt x="175857" y="1205209"/>
                  </a:lnTo>
                  <a:lnTo>
                    <a:pt x="210428" y="1236776"/>
                  </a:lnTo>
                  <a:lnTo>
                    <a:pt x="247619" y="1266400"/>
                  </a:lnTo>
                  <a:lnTo>
                    <a:pt x="287314" y="1293958"/>
                  </a:lnTo>
                  <a:lnTo>
                    <a:pt x="329395" y="1319328"/>
                  </a:lnTo>
                  <a:lnTo>
                    <a:pt x="373745" y="1342387"/>
                  </a:lnTo>
                  <a:lnTo>
                    <a:pt x="420248" y="1363013"/>
                  </a:lnTo>
                  <a:lnTo>
                    <a:pt x="468785" y="1381082"/>
                  </a:lnTo>
                  <a:lnTo>
                    <a:pt x="519242" y="1396474"/>
                  </a:lnTo>
                  <a:lnTo>
                    <a:pt x="571500" y="1409064"/>
                  </a:lnTo>
                  <a:lnTo>
                    <a:pt x="571500" y="1504314"/>
                  </a:lnTo>
                  <a:lnTo>
                    <a:pt x="762000" y="1333500"/>
                  </a:lnTo>
                  <a:lnTo>
                    <a:pt x="571500" y="1123314"/>
                  </a:lnTo>
                  <a:lnTo>
                    <a:pt x="571500" y="1218564"/>
                  </a:lnTo>
                  <a:lnTo>
                    <a:pt x="520309" y="1206274"/>
                  </a:lnTo>
                  <a:lnTo>
                    <a:pt x="470766" y="1191259"/>
                  </a:lnTo>
                  <a:lnTo>
                    <a:pt x="422993" y="1173631"/>
                  </a:lnTo>
                  <a:lnTo>
                    <a:pt x="377114" y="1153500"/>
                  </a:lnTo>
                  <a:lnTo>
                    <a:pt x="333251" y="1130977"/>
                  </a:lnTo>
                  <a:lnTo>
                    <a:pt x="291528" y="1106173"/>
                  </a:lnTo>
                  <a:lnTo>
                    <a:pt x="252067" y="1079198"/>
                  </a:lnTo>
                  <a:lnTo>
                    <a:pt x="214993" y="1050162"/>
                  </a:lnTo>
                  <a:lnTo>
                    <a:pt x="180428" y="1019177"/>
                  </a:lnTo>
                  <a:lnTo>
                    <a:pt x="148495" y="986353"/>
                  </a:lnTo>
                  <a:lnTo>
                    <a:pt x="119318" y="951800"/>
                  </a:lnTo>
                  <a:lnTo>
                    <a:pt x="93020" y="915629"/>
                  </a:lnTo>
                  <a:lnTo>
                    <a:pt x="69723" y="877950"/>
                  </a:lnTo>
                  <a:lnTo>
                    <a:pt x="49551" y="838875"/>
                  </a:lnTo>
                  <a:lnTo>
                    <a:pt x="32627" y="798514"/>
                  </a:lnTo>
                  <a:lnTo>
                    <a:pt x="19075" y="756977"/>
                  </a:lnTo>
                  <a:lnTo>
                    <a:pt x="9017" y="714375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9740" y="5713272"/>
            <a:ext cx="6951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Baz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eklenmesi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i="1" dirty="0">
                <a:latin typeface="Arial"/>
                <a:cs typeface="Arial"/>
              </a:rPr>
              <a:t>insersiyon</a:t>
            </a:r>
            <a:r>
              <a:rPr sz="2000" b="1" dirty="0">
                <a:latin typeface="Arial"/>
                <a:cs typeface="Arial"/>
              </a:rPr>
              <a:t>)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ile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Çerçeve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kayması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mutasyonu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5940" y="1014729"/>
            <a:ext cx="4946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Çerçeve</a:t>
            </a:r>
            <a:r>
              <a:rPr sz="2800" b="1" spc="-2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52573"/>
                </a:solidFill>
                <a:latin typeface="Arial"/>
                <a:cs typeface="Arial"/>
              </a:rPr>
              <a:t>Kayması</a:t>
            </a:r>
            <a:r>
              <a:rPr sz="2800" b="1" spc="1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52573"/>
                </a:solidFill>
                <a:latin typeface="Arial"/>
                <a:cs typeface="Arial"/>
              </a:rPr>
              <a:t>Mutasyonu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3400" y="2133600"/>
            <a:ext cx="7848600" cy="2362200"/>
          </a:xfrm>
          <a:custGeom>
            <a:avLst/>
            <a:gdLst/>
            <a:ahLst/>
            <a:cxnLst/>
            <a:rect l="l" t="t" r="r" b="b"/>
            <a:pathLst>
              <a:path w="7848600" h="2362200">
                <a:moveTo>
                  <a:pt x="0" y="2362200"/>
                </a:moveTo>
                <a:lnTo>
                  <a:pt x="7848600" y="2362200"/>
                </a:lnTo>
                <a:lnTo>
                  <a:pt x="78486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4840" y="2203831"/>
            <a:ext cx="1121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Times New Roman"/>
                <a:cs typeface="Times New Roman"/>
              </a:rPr>
              <a:t>Yabanıl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3894" y="2203831"/>
            <a:ext cx="290703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835">
              <a:lnSpc>
                <a:spcPct val="100000"/>
              </a:lnSpc>
              <a:spcBef>
                <a:spcPts val="105"/>
              </a:spcBef>
              <a:tabLst>
                <a:tab pos="778510" algn="l"/>
                <a:tab pos="807720" algn="l"/>
                <a:tab pos="1539240" algn="l"/>
                <a:tab pos="2267585" algn="l"/>
                <a:tab pos="2299335" algn="l"/>
              </a:tabLst>
            </a:pPr>
            <a:r>
              <a:rPr sz="2000" dirty="0">
                <a:latin typeface="Times New Roman"/>
                <a:cs typeface="Times New Roman"/>
              </a:rPr>
              <a:t>TGT		GTT	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AA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	G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A  ACA	CAA	</a:t>
            </a:r>
            <a:r>
              <a:rPr sz="2000" spc="-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G		C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1537970" algn="l"/>
              </a:tabLst>
            </a:pPr>
            <a:r>
              <a:rPr sz="2000" spc="-5" dirty="0">
                <a:latin typeface="Times New Roman"/>
                <a:cs typeface="Times New Roman"/>
              </a:rPr>
              <a:t>Sistein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Valin	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Lösin</a:t>
            </a:r>
            <a:r>
              <a:rPr sz="2000" b="1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6136" y="2203831"/>
            <a:ext cx="167513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4483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840" y="3423284"/>
            <a:ext cx="1523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1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baz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delesyon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3894" y="3423284"/>
            <a:ext cx="13296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59055">
              <a:lnSpc>
                <a:spcPct val="100000"/>
              </a:lnSpc>
              <a:spcBef>
                <a:spcPts val="105"/>
              </a:spcBef>
              <a:tabLst>
                <a:tab pos="778510" algn="l"/>
                <a:tab pos="803275" algn="l"/>
              </a:tabLst>
            </a:pPr>
            <a:r>
              <a:rPr sz="2000" dirty="0">
                <a:latin typeface="Times New Roman"/>
                <a:cs typeface="Times New Roman"/>
              </a:rPr>
              <a:t>TGT		GTT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ACA	CAA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3894" y="4032884"/>
            <a:ext cx="1363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Sistein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Valin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8651" y="3423284"/>
            <a:ext cx="154686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166495" algn="l"/>
              </a:tabLst>
            </a:pP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(-</a:t>
            </a:r>
            <a:r>
              <a:rPr sz="20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2000" u="heavy" spc="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G	GA</a:t>
            </a:r>
            <a:endParaRPr sz="2000">
              <a:latin typeface="Times New Roman"/>
              <a:cs typeface="Times New Roman"/>
            </a:endParaRPr>
          </a:p>
          <a:p>
            <a:pPr marL="7620">
              <a:lnSpc>
                <a:spcPct val="100000"/>
              </a:lnSpc>
              <a:tabLst>
                <a:tab pos="1144905" algn="l"/>
              </a:tabLst>
            </a:pP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(-U)</a:t>
            </a:r>
            <a:r>
              <a:rPr sz="2000" dirty="0">
                <a:latin typeface="Times New Roman"/>
                <a:cs typeface="Times New Roman"/>
              </a:rPr>
              <a:t>TGC	</a:t>
            </a:r>
            <a:r>
              <a:rPr sz="2000" spc="-5" dirty="0">
                <a:latin typeface="Times New Roman"/>
                <a:cs typeface="Times New Roman"/>
              </a:rPr>
              <a:t>CU</a:t>
            </a:r>
            <a:endParaRPr sz="2000">
              <a:latin typeface="Times New Roman"/>
              <a:cs typeface="Times New Roman"/>
            </a:endParaRPr>
          </a:p>
          <a:p>
            <a:pPr marL="370205">
              <a:lnSpc>
                <a:spcPct val="100000"/>
              </a:lnSpc>
              <a:tabLst>
                <a:tab pos="1266190" algn="l"/>
              </a:tabLst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Serin</a:t>
            </a:r>
            <a:r>
              <a:rPr sz="2000" b="1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2128" y="3423284"/>
            <a:ext cx="1739264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608965" indent="-641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kalıp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DNA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mRNA</a:t>
            </a: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amino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asit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dizisi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2044" y="4979670"/>
            <a:ext cx="6640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Baz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silinmesi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i="1" dirty="0">
                <a:latin typeface="Arial"/>
                <a:cs typeface="Arial"/>
              </a:rPr>
              <a:t>delesyon</a:t>
            </a:r>
            <a:r>
              <a:rPr sz="2000" b="1" dirty="0">
                <a:latin typeface="Arial"/>
                <a:cs typeface="Arial"/>
              </a:rPr>
              <a:t>)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ile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Çerçeve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kayması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mutasyonu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59100" y="2501900"/>
            <a:ext cx="787400" cy="1529715"/>
            <a:chOff x="2959100" y="2501900"/>
            <a:chExt cx="787400" cy="1529715"/>
          </a:xfrm>
        </p:grpSpPr>
        <p:sp>
          <p:nvSpPr>
            <p:cNvPr id="14" name="object 14"/>
            <p:cNvSpPr/>
            <p:nvPr/>
          </p:nvSpPr>
          <p:spPr>
            <a:xfrm>
              <a:off x="2971796" y="3228975"/>
              <a:ext cx="762000" cy="789940"/>
            </a:xfrm>
            <a:custGeom>
              <a:avLst/>
              <a:gdLst/>
              <a:ahLst/>
              <a:cxnLst/>
              <a:rect l="l" t="t" r="r" b="b"/>
              <a:pathLst>
                <a:path w="762000" h="789939">
                  <a:moveTo>
                    <a:pt x="9020" y="0"/>
                  </a:moveTo>
                  <a:lnTo>
                    <a:pt x="2676" y="42790"/>
                  </a:lnTo>
                  <a:lnTo>
                    <a:pt x="0" y="85289"/>
                  </a:lnTo>
                  <a:lnTo>
                    <a:pt x="895" y="127380"/>
                  </a:lnTo>
                  <a:lnTo>
                    <a:pt x="5270" y="168947"/>
                  </a:lnTo>
                  <a:lnTo>
                    <a:pt x="13029" y="209874"/>
                  </a:lnTo>
                  <a:lnTo>
                    <a:pt x="24079" y="250043"/>
                  </a:lnTo>
                  <a:lnTo>
                    <a:pt x="38324" y="289338"/>
                  </a:lnTo>
                  <a:lnTo>
                    <a:pt x="55672" y="327643"/>
                  </a:lnTo>
                  <a:lnTo>
                    <a:pt x="76027" y="364841"/>
                  </a:lnTo>
                  <a:lnTo>
                    <a:pt x="99296" y="400816"/>
                  </a:lnTo>
                  <a:lnTo>
                    <a:pt x="125384" y="435451"/>
                  </a:lnTo>
                  <a:lnTo>
                    <a:pt x="154198" y="468629"/>
                  </a:lnTo>
                  <a:lnTo>
                    <a:pt x="185642" y="500235"/>
                  </a:lnTo>
                  <a:lnTo>
                    <a:pt x="219624" y="530152"/>
                  </a:lnTo>
                  <a:lnTo>
                    <a:pt x="256048" y="558263"/>
                  </a:lnTo>
                  <a:lnTo>
                    <a:pt x="294821" y="584451"/>
                  </a:lnTo>
                  <a:lnTo>
                    <a:pt x="335848" y="608601"/>
                  </a:lnTo>
                  <a:lnTo>
                    <a:pt x="379035" y="630595"/>
                  </a:lnTo>
                  <a:lnTo>
                    <a:pt x="424289" y="650318"/>
                  </a:lnTo>
                  <a:lnTo>
                    <a:pt x="471514" y="667652"/>
                  </a:lnTo>
                  <a:lnTo>
                    <a:pt x="520617" y="682481"/>
                  </a:lnTo>
                  <a:lnTo>
                    <a:pt x="571503" y="694689"/>
                  </a:lnTo>
                  <a:lnTo>
                    <a:pt x="571503" y="789939"/>
                  </a:lnTo>
                  <a:lnTo>
                    <a:pt x="762003" y="619125"/>
                  </a:lnTo>
                  <a:lnTo>
                    <a:pt x="571503" y="408939"/>
                  </a:lnTo>
                  <a:lnTo>
                    <a:pt x="571503" y="504189"/>
                  </a:lnTo>
                  <a:lnTo>
                    <a:pt x="520313" y="491899"/>
                  </a:lnTo>
                  <a:lnTo>
                    <a:pt x="470770" y="476884"/>
                  </a:lnTo>
                  <a:lnTo>
                    <a:pt x="422997" y="459256"/>
                  </a:lnTo>
                  <a:lnTo>
                    <a:pt x="377117" y="439125"/>
                  </a:lnTo>
                  <a:lnTo>
                    <a:pt x="333254" y="416602"/>
                  </a:lnTo>
                  <a:lnTo>
                    <a:pt x="291531" y="391798"/>
                  </a:lnTo>
                  <a:lnTo>
                    <a:pt x="252071" y="364823"/>
                  </a:lnTo>
                  <a:lnTo>
                    <a:pt x="214997" y="335787"/>
                  </a:lnTo>
                  <a:lnTo>
                    <a:pt x="180432" y="304802"/>
                  </a:lnTo>
                  <a:lnTo>
                    <a:pt x="148499" y="271978"/>
                  </a:lnTo>
                  <a:lnTo>
                    <a:pt x="119322" y="237425"/>
                  </a:lnTo>
                  <a:lnTo>
                    <a:pt x="93023" y="201254"/>
                  </a:lnTo>
                  <a:lnTo>
                    <a:pt x="69727" y="163575"/>
                  </a:lnTo>
                  <a:lnTo>
                    <a:pt x="49555" y="124500"/>
                  </a:lnTo>
                  <a:lnTo>
                    <a:pt x="32631" y="84139"/>
                  </a:lnTo>
                  <a:lnTo>
                    <a:pt x="19078" y="42602"/>
                  </a:lnTo>
                  <a:lnTo>
                    <a:pt x="902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1800" y="2514600"/>
              <a:ext cx="762000" cy="809625"/>
            </a:xfrm>
            <a:custGeom>
              <a:avLst/>
              <a:gdLst/>
              <a:ahLst/>
              <a:cxnLst/>
              <a:rect l="l" t="t" r="r" b="b"/>
              <a:pathLst>
                <a:path w="762000" h="809625">
                  <a:moveTo>
                    <a:pt x="762000" y="0"/>
                  </a:moveTo>
                  <a:lnTo>
                    <a:pt x="709824" y="1428"/>
                  </a:lnTo>
                  <a:lnTo>
                    <a:pt x="658593" y="5652"/>
                  </a:lnTo>
                  <a:lnTo>
                    <a:pt x="608419" y="12580"/>
                  </a:lnTo>
                  <a:lnTo>
                    <a:pt x="559417" y="22119"/>
                  </a:lnTo>
                  <a:lnTo>
                    <a:pt x="511699" y="34176"/>
                  </a:lnTo>
                  <a:lnTo>
                    <a:pt x="465379" y="48660"/>
                  </a:lnTo>
                  <a:lnTo>
                    <a:pt x="420571" y="65479"/>
                  </a:lnTo>
                  <a:lnTo>
                    <a:pt x="377387" y="84539"/>
                  </a:lnTo>
                  <a:lnTo>
                    <a:pt x="335942" y="105749"/>
                  </a:lnTo>
                  <a:lnTo>
                    <a:pt x="296348" y="129017"/>
                  </a:lnTo>
                  <a:lnTo>
                    <a:pt x="258720" y="154250"/>
                  </a:lnTo>
                  <a:lnTo>
                    <a:pt x="223170" y="181355"/>
                  </a:lnTo>
                  <a:lnTo>
                    <a:pt x="189813" y="210242"/>
                  </a:lnTo>
                  <a:lnTo>
                    <a:pt x="158761" y="240817"/>
                  </a:lnTo>
                  <a:lnTo>
                    <a:pt x="130127" y="272987"/>
                  </a:lnTo>
                  <a:lnTo>
                    <a:pt x="104027" y="306662"/>
                  </a:lnTo>
                  <a:lnTo>
                    <a:pt x="80572" y="341748"/>
                  </a:lnTo>
                  <a:lnTo>
                    <a:pt x="59876" y="378154"/>
                  </a:lnTo>
                  <a:lnTo>
                    <a:pt x="42053" y="415786"/>
                  </a:lnTo>
                  <a:lnTo>
                    <a:pt x="27216" y="454554"/>
                  </a:lnTo>
                  <a:lnTo>
                    <a:pt x="15479" y="494363"/>
                  </a:lnTo>
                  <a:lnTo>
                    <a:pt x="6955" y="535123"/>
                  </a:lnTo>
                  <a:lnTo>
                    <a:pt x="1757" y="576741"/>
                  </a:lnTo>
                  <a:lnTo>
                    <a:pt x="0" y="619125"/>
                  </a:lnTo>
                  <a:lnTo>
                    <a:pt x="0" y="809625"/>
                  </a:lnTo>
                  <a:lnTo>
                    <a:pt x="1757" y="767241"/>
                  </a:lnTo>
                  <a:lnTo>
                    <a:pt x="6955" y="725623"/>
                  </a:lnTo>
                  <a:lnTo>
                    <a:pt x="15479" y="684863"/>
                  </a:lnTo>
                  <a:lnTo>
                    <a:pt x="27216" y="645054"/>
                  </a:lnTo>
                  <a:lnTo>
                    <a:pt x="42053" y="606286"/>
                  </a:lnTo>
                  <a:lnTo>
                    <a:pt x="59876" y="568654"/>
                  </a:lnTo>
                  <a:lnTo>
                    <a:pt x="80572" y="532248"/>
                  </a:lnTo>
                  <a:lnTo>
                    <a:pt x="104027" y="497162"/>
                  </a:lnTo>
                  <a:lnTo>
                    <a:pt x="130127" y="463487"/>
                  </a:lnTo>
                  <a:lnTo>
                    <a:pt x="158761" y="431317"/>
                  </a:lnTo>
                  <a:lnTo>
                    <a:pt x="189813" y="400742"/>
                  </a:lnTo>
                  <a:lnTo>
                    <a:pt x="223170" y="371855"/>
                  </a:lnTo>
                  <a:lnTo>
                    <a:pt x="258720" y="344750"/>
                  </a:lnTo>
                  <a:lnTo>
                    <a:pt x="296348" y="319517"/>
                  </a:lnTo>
                  <a:lnTo>
                    <a:pt x="335942" y="296249"/>
                  </a:lnTo>
                  <a:lnTo>
                    <a:pt x="377387" y="275039"/>
                  </a:lnTo>
                  <a:lnTo>
                    <a:pt x="420571" y="255979"/>
                  </a:lnTo>
                  <a:lnTo>
                    <a:pt x="465379" y="239160"/>
                  </a:lnTo>
                  <a:lnTo>
                    <a:pt x="511699" y="224676"/>
                  </a:lnTo>
                  <a:lnTo>
                    <a:pt x="559417" y="212619"/>
                  </a:lnTo>
                  <a:lnTo>
                    <a:pt x="608419" y="203080"/>
                  </a:lnTo>
                  <a:lnTo>
                    <a:pt x="658593" y="196152"/>
                  </a:lnTo>
                  <a:lnTo>
                    <a:pt x="709824" y="191928"/>
                  </a:lnTo>
                  <a:lnTo>
                    <a:pt x="762000" y="190500"/>
                  </a:lnTo>
                  <a:lnTo>
                    <a:pt x="76200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1800" y="2514600"/>
              <a:ext cx="762000" cy="1504315"/>
            </a:xfrm>
            <a:custGeom>
              <a:avLst/>
              <a:gdLst/>
              <a:ahLst/>
              <a:cxnLst/>
              <a:rect l="l" t="t" r="r" b="b"/>
              <a:pathLst>
                <a:path w="762000" h="1504314">
                  <a:moveTo>
                    <a:pt x="0" y="809625"/>
                  </a:moveTo>
                  <a:lnTo>
                    <a:pt x="1757" y="767241"/>
                  </a:lnTo>
                  <a:lnTo>
                    <a:pt x="6955" y="725623"/>
                  </a:lnTo>
                  <a:lnTo>
                    <a:pt x="15479" y="684863"/>
                  </a:lnTo>
                  <a:lnTo>
                    <a:pt x="27216" y="645054"/>
                  </a:lnTo>
                  <a:lnTo>
                    <a:pt x="42053" y="606286"/>
                  </a:lnTo>
                  <a:lnTo>
                    <a:pt x="59876" y="568654"/>
                  </a:lnTo>
                  <a:lnTo>
                    <a:pt x="80572" y="532248"/>
                  </a:lnTo>
                  <a:lnTo>
                    <a:pt x="104027" y="497162"/>
                  </a:lnTo>
                  <a:lnTo>
                    <a:pt x="130127" y="463487"/>
                  </a:lnTo>
                  <a:lnTo>
                    <a:pt x="158761" y="431317"/>
                  </a:lnTo>
                  <a:lnTo>
                    <a:pt x="189813" y="400742"/>
                  </a:lnTo>
                  <a:lnTo>
                    <a:pt x="223170" y="371855"/>
                  </a:lnTo>
                  <a:lnTo>
                    <a:pt x="258720" y="344750"/>
                  </a:lnTo>
                  <a:lnTo>
                    <a:pt x="296348" y="319517"/>
                  </a:lnTo>
                  <a:lnTo>
                    <a:pt x="335942" y="296249"/>
                  </a:lnTo>
                  <a:lnTo>
                    <a:pt x="377387" y="275039"/>
                  </a:lnTo>
                  <a:lnTo>
                    <a:pt x="420571" y="255979"/>
                  </a:lnTo>
                  <a:lnTo>
                    <a:pt x="465379" y="239160"/>
                  </a:lnTo>
                  <a:lnTo>
                    <a:pt x="511699" y="224676"/>
                  </a:lnTo>
                  <a:lnTo>
                    <a:pt x="559417" y="212619"/>
                  </a:lnTo>
                  <a:lnTo>
                    <a:pt x="608419" y="203080"/>
                  </a:lnTo>
                  <a:lnTo>
                    <a:pt x="658593" y="196152"/>
                  </a:lnTo>
                  <a:lnTo>
                    <a:pt x="709824" y="191928"/>
                  </a:lnTo>
                  <a:lnTo>
                    <a:pt x="762000" y="190500"/>
                  </a:lnTo>
                  <a:lnTo>
                    <a:pt x="762000" y="0"/>
                  </a:lnTo>
                  <a:lnTo>
                    <a:pt x="709824" y="1428"/>
                  </a:lnTo>
                  <a:lnTo>
                    <a:pt x="658593" y="5652"/>
                  </a:lnTo>
                  <a:lnTo>
                    <a:pt x="608419" y="12580"/>
                  </a:lnTo>
                  <a:lnTo>
                    <a:pt x="559417" y="22119"/>
                  </a:lnTo>
                  <a:lnTo>
                    <a:pt x="511699" y="34176"/>
                  </a:lnTo>
                  <a:lnTo>
                    <a:pt x="465379" y="48660"/>
                  </a:lnTo>
                  <a:lnTo>
                    <a:pt x="420571" y="65479"/>
                  </a:lnTo>
                  <a:lnTo>
                    <a:pt x="377387" y="84539"/>
                  </a:lnTo>
                  <a:lnTo>
                    <a:pt x="335942" y="105749"/>
                  </a:lnTo>
                  <a:lnTo>
                    <a:pt x="296348" y="129017"/>
                  </a:lnTo>
                  <a:lnTo>
                    <a:pt x="258720" y="154250"/>
                  </a:lnTo>
                  <a:lnTo>
                    <a:pt x="223170" y="181355"/>
                  </a:lnTo>
                  <a:lnTo>
                    <a:pt x="189813" y="210242"/>
                  </a:lnTo>
                  <a:lnTo>
                    <a:pt x="158761" y="240817"/>
                  </a:lnTo>
                  <a:lnTo>
                    <a:pt x="130127" y="272987"/>
                  </a:lnTo>
                  <a:lnTo>
                    <a:pt x="104027" y="306662"/>
                  </a:lnTo>
                  <a:lnTo>
                    <a:pt x="80572" y="341748"/>
                  </a:lnTo>
                  <a:lnTo>
                    <a:pt x="59876" y="378154"/>
                  </a:lnTo>
                  <a:lnTo>
                    <a:pt x="42053" y="415786"/>
                  </a:lnTo>
                  <a:lnTo>
                    <a:pt x="27216" y="454554"/>
                  </a:lnTo>
                  <a:lnTo>
                    <a:pt x="15479" y="494363"/>
                  </a:lnTo>
                  <a:lnTo>
                    <a:pt x="6955" y="535123"/>
                  </a:lnTo>
                  <a:lnTo>
                    <a:pt x="1757" y="576741"/>
                  </a:lnTo>
                  <a:lnTo>
                    <a:pt x="0" y="619125"/>
                  </a:lnTo>
                  <a:lnTo>
                    <a:pt x="0" y="809625"/>
                  </a:lnTo>
                  <a:lnTo>
                    <a:pt x="1934" y="853883"/>
                  </a:lnTo>
                  <a:lnTo>
                    <a:pt x="7658" y="897425"/>
                  </a:lnTo>
                  <a:lnTo>
                    <a:pt x="17055" y="940125"/>
                  </a:lnTo>
                  <a:lnTo>
                    <a:pt x="30008" y="981863"/>
                  </a:lnTo>
                  <a:lnTo>
                    <a:pt x="46401" y="1022516"/>
                  </a:lnTo>
                  <a:lnTo>
                    <a:pt x="66116" y="1061961"/>
                  </a:lnTo>
                  <a:lnTo>
                    <a:pt x="89036" y="1100075"/>
                  </a:lnTo>
                  <a:lnTo>
                    <a:pt x="115044" y="1136736"/>
                  </a:lnTo>
                  <a:lnTo>
                    <a:pt x="144023" y="1171822"/>
                  </a:lnTo>
                  <a:lnTo>
                    <a:pt x="175857" y="1205209"/>
                  </a:lnTo>
                  <a:lnTo>
                    <a:pt x="210428" y="1236776"/>
                  </a:lnTo>
                  <a:lnTo>
                    <a:pt x="247619" y="1266400"/>
                  </a:lnTo>
                  <a:lnTo>
                    <a:pt x="287314" y="1293958"/>
                  </a:lnTo>
                  <a:lnTo>
                    <a:pt x="329395" y="1319328"/>
                  </a:lnTo>
                  <a:lnTo>
                    <a:pt x="373745" y="1342387"/>
                  </a:lnTo>
                  <a:lnTo>
                    <a:pt x="420248" y="1363013"/>
                  </a:lnTo>
                  <a:lnTo>
                    <a:pt x="468785" y="1381082"/>
                  </a:lnTo>
                  <a:lnTo>
                    <a:pt x="519242" y="1396474"/>
                  </a:lnTo>
                  <a:lnTo>
                    <a:pt x="571500" y="1409064"/>
                  </a:lnTo>
                  <a:lnTo>
                    <a:pt x="571500" y="1504314"/>
                  </a:lnTo>
                  <a:lnTo>
                    <a:pt x="762000" y="1333500"/>
                  </a:lnTo>
                  <a:lnTo>
                    <a:pt x="571500" y="1123314"/>
                  </a:lnTo>
                  <a:lnTo>
                    <a:pt x="571500" y="1218564"/>
                  </a:lnTo>
                  <a:lnTo>
                    <a:pt x="520309" y="1206274"/>
                  </a:lnTo>
                  <a:lnTo>
                    <a:pt x="470766" y="1191259"/>
                  </a:lnTo>
                  <a:lnTo>
                    <a:pt x="422993" y="1173631"/>
                  </a:lnTo>
                  <a:lnTo>
                    <a:pt x="377114" y="1153500"/>
                  </a:lnTo>
                  <a:lnTo>
                    <a:pt x="333251" y="1130977"/>
                  </a:lnTo>
                  <a:lnTo>
                    <a:pt x="291528" y="1106173"/>
                  </a:lnTo>
                  <a:lnTo>
                    <a:pt x="252067" y="1079198"/>
                  </a:lnTo>
                  <a:lnTo>
                    <a:pt x="214993" y="1050162"/>
                  </a:lnTo>
                  <a:lnTo>
                    <a:pt x="180428" y="1019177"/>
                  </a:lnTo>
                  <a:lnTo>
                    <a:pt x="148495" y="986353"/>
                  </a:lnTo>
                  <a:lnTo>
                    <a:pt x="119318" y="951800"/>
                  </a:lnTo>
                  <a:lnTo>
                    <a:pt x="93020" y="915629"/>
                  </a:lnTo>
                  <a:lnTo>
                    <a:pt x="69723" y="877950"/>
                  </a:lnTo>
                  <a:lnTo>
                    <a:pt x="49551" y="838875"/>
                  </a:lnTo>
                  <a:lnTo>
                    <a:pt x="32627" y="798514"/>
                  </a:lnTo>
                  <a:lnTo>
                    <a:pt x="19075" y="756977"/>
                  </a:lnTo>
                  <a:lnTo>
                    <a:pt x="9017" y="714375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540" y="1084834"/>
            <a:ext cx="7272020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Bu nokta mutasyonlarına bağlı </a:t>
            </a:r>
            <a:r>
              <a:rPr sz="2400" dirty="0">
                <a:latin typeface="Comic Sans MS"/>
                <a:cs typeface="Comic Sans MS"/>
              </a:rPr>
              <a:t>olarak </a:t>
            </a:r>
            <a:r>
              <a:rPr sz="2400" spc="-5" dirty="0">
                <a:latin typeface="Comic Sans MS"/>
                <a:cs typeface="Comic Sans MS"/>
              </a:rPr>
              <a:t>hayvanlarda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çeşitli</a:t>
            </a:r>
            <a:r>
              <a:rPr sz="2400" spc="-5" dirty="0">
                <a:latin typeface="Comic Sans MS"/>
                <a:cs typeface="Comic Sans MS"/>
              </a:rPr>
              <a:t> hastalıklar </a:t>
            </a:r>
            <a:r>
              <a:rPr sz="2400" dirty="0">
                <a:latin typeface="Comic Sans MS"/>
                <a:cs typeface="Comic Sans MS"/>
              </a:rPr>
              <a:t>oluşabilmektedir.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u="sng" spc="-5" dirty="0">
                <a:latin typeface="Comic Sans MS"/>
                <a:cs typeface="Comic Sans MS"/>
              </a:rPr>
              <a:t>Holştayn</a:t>
            </a:r>
            <a:r>
              <a:rPr sz="2400" b="1" u="sng" spc="-45" dirty="0">
                <a:latin typeface="Comic Sans MS"/>
                <a:cs typeface="Comic Sans MS"/>
              </a:rPr>
              <a:t> </a:t>
            </a:r>
            <a:r>
              <a:rPr sz="2400" b="1" u="sng" spc="-5" dirty="0">
                <a:latin typeface="Comic Sans MS"/>
                <a:cs typeface="Comic Sans MS"/>
              </a:rPr>
              <a:t>sığırlarda</a:t>
            </a:r>
            <a:endParaRPr sz="2400" u="sng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Sığır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Lökosit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Bağlanma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Yetersizliği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(</a:t>
            </a:r>
            <a:r>
              <a:rPr sz="2400" b="1" i="1" dirty="0">
                <a:latin typeface="Comic Sans MS"/>
                <a:cs typeface="Comic Sans MS"/>
              </a:rPr>
              <a:t>BLAD</a:t>
            </a:r>
            <a:r>
              <a:rPr sz="2400" dirty="0">
                <a:latin typeface="Comic Sans MS"/>
                <a:cs typeface="Comic Sans MS"/>
              </a:rPr>
              <a:t>)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Sitrülinemi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</a:t>
            </a:r>
            <a:r>
              <a:rPr sz="2400" b="1" i="1" spc="-5" dirty="0">
                <a:latin typeface="Comic Sans MS"/>
                <a:cs typeface="Comic Sans MS"/>
              </a:rPr>
              <a:t>Citrullinemia</a:t>
            </a:r>
            <a:r>
              <a:rPr sz="2400" spc="-5" dirty="0">
                <a:latin typeface="Comic Sans MS"/>
                <a:cs typeface="Comic Sans MS"/>
              </a:rPr>
              <a:t>)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Üridin Monofosfat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Sentaz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Eksikliği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(</a:t>
            </a:r>
            <a:r>
              <a:rPr sz="2400" b="1" i="1" dirty="0">
                <a:latin typeface="Comic Sans MS"/>
                <a:cs typeface="Comic Sans MS"/>
              </a:rPr>
              <a:t>DUMPS</a:t>
            </a:r>
            <a:r>
              <a:rPr sz="2400" dirty="0">
                <a:latin typeface="Comic Sans MS"/>
                <a:cs typeface="Comic Sans MS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u="sng" spc="-5" dirty="0">
                <a:latin typeface="Comic Sans MS"/>
                <a:cs typeface="Comic Sans MS"/>
              </a:rPr>
              <a:t>Arap</a:t>
            </a:r>
            <a:r>
              <a:rPr sz="2400" b="1" u="sng" spc="-40" dirty="0">
                <a:latin typeface="Comic Sans MS"/>
                <a:cs typeface="Comic Sans MS"/>
              </a:rPr>
              <a:t> </a:t>
            </a:r>
            <a:r>
              <a:rPr sz="2400" b="1" u="sng" spc="-5" dirty="0">
                <a:latin typeface="Comic Sans MS"/>
                <a:cs typeface="Comic Sans MS"/>
              </a:rPr>
              <a:t>atlarında</a:t>
            </a:r>
            <a:endParaRPr sz="2400" u="sng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Şiddetli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Kombine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İmmun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Yetmezliği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(</a:t>
            </a:r>
            <a:r>
              <a:rPr sz="2400" b="1" i="1" dirty="0">
                <a:latin typeface="Comic Sans MS"/>
                <a:cs typeface="Comic Sans MS"/>
              </a:rPr>
              <a:t>SCID</a:t>
            </a:r>
            <a:r>
              <a:rPr sz="2400" dirty="0">
                <a:latin typeface="Comic Sans MS"/>
                <a:cs typeface="Comic Sans M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707589"/>
            <a:ext cx="801814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Comic Sans MS"/>
                <a:cs typeface="Comic Sans MS"/>
              </a:rPr>
              <a:t>1- Fonksiyon</a:t>
            </a:r>
            <a:r>
              <a:rPr sz="2800" b="1" i="1" spc="15" dirty="0">
                <a:latin typeface="Comic Sans MS"/>
                <a:cs typeface="Comic Sans MS"/>
              </a:rPr>
              <a:t> </a:t>
            </a:r>
            <a:r>
              <a:rPr sz="2800" b="1" i="1" spc="-10" dirty="0">
                <a:latin typeface="Comic Sans MS"/>
                <a:cs typeface="Comic Sans MS"/>
              </a:rPr>
              <a:t>kaybı</a:t>
            </a:r>
            <a:r>
              <a:rPr sz="2800" b="1" i="1" spc="5" dirty="0">
                <a:latin typeface="Comic Sans MS"/>
                <a:cs typeface="Comic Sans MS"/>
              </a:rPr>
              <a:t> </a:t>
            </a:r>
            <a:r>
              <a:rPr sz="2800" b="1" i="1" spc="-5" dirty="0">
                <a:latin typeface="Comic Sans MS"/>
                <a:cs typeface="Comic Sans MS"/>
              </a:rPr>
              <a:t>mutasyonları</a:t>
            </a:r>
            <a:r>
              <a:rPr sz="2800" b="1" spc="-5" dirty="0">
                <a:latin typeface="Comic Sans MS"/>
                <a:cs typeface="Comic Sans MS"/>
              </a:rPr>
              <a:t>:</a:t>
            </a:r>
            <a:r>
              <a:rPr sz="2800" spc="-5" dirty="0">
                <a:latin typeface="Comic Sans MS"/>
                <a:cs typeface="Comic Sans MS"/>
              </a:rPr>
              <a:t>Bu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tür</a:t>
            </a:r>
            <a:endParaRPr sz="2800">
              <a:latin typeface="Comic Sans MS"/>
              <a:cs typeface="Comic Sans MS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mutasyonlar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proteinin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kısmen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(</a:t>
            </a:r>
            <a:r>
              <a:rPr sz="2800" i="1" spc="-5" dirty="0">
                <a:latin typeface="Comic Sans MS"/>
                <a:cs typeface="Comic Sans MS"/>
              </a:rPr>
              <a:t>hypomorph</a:t>
            </a:r>
            <a:r>
              <a:rPr sz="2800" spc="-5" dirty="0">
                <a:latin typeface="Comic Sans MS"/>
                <a:cs typeface="Comic Sans MS"/>
              </a:rPr>
              <a:t>)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ya 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da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tamamen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(</a:t>
            </a:r>
            <a:r>
              <a:rPr sz="2800" i="1" dirty="0">
                <a:latin typeface="Comic Sans MS"/>
                <a:cs typeface="Comic Sans MS"/>
              </a:rPr>
              <a:t>amorph</a:t>
            </a:r>
            <a:r>
              <a:rPr sz="2800" dirty="0">
                <a:latin typeface="Comic Sans MS"/>
                <a:cs typeface="Comic Sans MS"/>
              </a:rPr>
              <a:t>)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fonksiyon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kaybına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neden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olmaktadır.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140" y="1084833"/>
            <a:ext cx="6985634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Arial"/>
                <a:cs typeface="Arial"/>
              </a:rPr>
              <a:t>Fenotipteki etkilerine </a:t>
            </a:r>
            <a:r>
              <a:rPr sz="4400" b="1" dirty="0">
                <a:latin typeface="Arial"/>
                <a:cs typeface="Arial"/>
              </a:rPr>
              <a:t>göre </a:t>
            </a:r>
            <a:r>
              <a:rPr sz="4400" b="1" spc="-121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mutasyonlar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981200"/>
            <a:ext cx="789876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931920" algn="l"/>
              </a:tabLst>
            </a:pPr>
            <a:r>
              <a:rPr sz="3200" b="1" i="1" dirty="0">
                <a:latin typeface="Comic Sans MS"/>
                <a:cs typeface="Comic Sans MS"/>
              </a:rPr>
              <a:t>2- Fonksiyon</a:t>
            </a:r>
            <a:r>
              <a:rPr sz="3200" b="1" i="1" spc="10" dirty="0">
                <a:latin typeface="Comic Sans MS"/>
                <a:cs typeface="Comic Sans MS"/>
              </a:rPr>
              <a:t> </a:t>
            </a:r>
            <a:r>
              <a:rPr sz="3200" b="1" i="1" spc="-5" dirty="0">
                <a:latin typeface="Comic Sans MS"/>
                <a:cs typeface="Comic Sans MS"/>
              </a:rPr>
              <a:t>artışı	</a:t>
            </a:r>
            <a:r>
              <a:rPr sz="3200" b="1" i="1" dirty="0">
                <a:latin typeface="Comic Sans MS"/>
                <a:cs typeface="Comic Sans MS"/>
              </a:rPr>
              <a:t>mutasyonları:</a:t>
            </a:r>
            <a:r>
              <a:rPr sz="3200" dirty="0">
                <a:latin typeface="Comic Sans MS"/>
                <a:cs typeface="Comic Sans MS"/>
              </a:rPr>
              <a:t>Bu </a:t>
            </a:r>
            <a:r>
              <a:rPr sz="3200" spc="-5" dirty="0">
                <a:latin typeface="Comic Sans MS"/>
                <a:cs typeface="Comic Sans MS"/>
              </a:rPr>
              <a:t>tür </a:t>
            </a:r>
            <a:r>
              <a:rPr sz="3200" dirty="0">
                <a:latin typeface="Comic Sans MS"/>
                <a:cs typeface="Comic Sans MS"/>
              </a:rPr>
              <a:t> mutasyonlar </a:t>
            </a:r>
            <a:r>
              <a:rPr sz="3200" spc="-5" dirty="0">
                <a:latin typeface="Comic Sans MS"/>
                <a:cs typeface="Comic Sans MS"/>
              </a:rPr>
              <a:t>nedeniyle </a:t>
            </a:r>
            <a:r>
              <a:rPr sz="3200" dirty="0">
                <a:latin typeface="Comic Sans MS"/>
                <a:cs typeface="Comic Sans MS"/>
              </a:rPr>
              <a:t>gen </a:t>
            </a:r>
            <a:r>
              <a:rPr sz="3200" spc="-5" dirty="0">
                <a:latin typeface="Comic Sans MS"/>
                <a:cs typeface="Comic Sans MS"/>
              </a:rPr>
              <a:t>ürünü </a:t>
            </a:r>
            <a:r>
              <a:rPr sz="3200" dirty="0">
                <a:latin typeface="Comic Sans MS"/>
                <a:cs typeface="Comic Sans MS"/>
              </a:rPr>
              <a:t>yeni </a:t>
            </a:r>
            <a:r>
              <a:rPr sz="3200" spc="-5" dirty="0">
                <a:latin typeface="Comic Sans MS"/>
                <a:cs typeface="Comic Sans MS"/>
              </a:rPr>
              <a:t>ve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normal </a:t>
            </a:r>
            <a:r>
              <a:rPr sz="3200" dirty="0">
                <a:latin typeface="Comic Sans MS"/>
                <a:cs typeface="Comic Sans MS"/>
              </a:rPr>
              <a:t>olmayan (</a:t>
            </a:r>
            <a:r>
              <a:rPr sz="3200" i="1" dirty="0">
                <a:latin typeface="Comic Sans MS"/>
                <a:cs typeface="Comic Sans MS"/>
              </a:rPr>
              <a:t>hypermorph) </a:t>
            </a:r>
            <a:r>
              <a:rPr sz="3200" spc="-5" dirty="0">
                <a:latin typeface="Comic Sans MS"/>
                <a:cs typeface="Comic Sans MS"/>
              </a:rPr>
              <a:t>bir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fonksiyon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kazanmaktadır.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084834"/>
            <a:ext cx="8277859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  <a:tab pos="355600" algn="l"/>
                <a:tab pos="6945630" algn="l"/>
              </a:tabLst>
            </a:pPr>
            <a:r>
              <a:rPr sz="2400" b="1" i="1" u="heavy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Letal </a:t>
            </a:r>
            <a:r>
              <a:rPr sz="2400" b="1" i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(öldürücü) </a:t>
            </a:r>
            <a:r>
              <a:rPr sz="2400" spc="-5" dirty="0">
                <a:latin typeface="Comic Sans MS"/>
                <a:cs typeface="Comic Sans MS"/>
              </a:rPr>
              <a:t>Hayati </a:t>
            </a:r>
            <a:r>
              <a:rPr sz="2400" dirty="0">
                <a:latin typeface="Comic Sans MS"/>
                <a:cs typeface="Comic Sans MS"/>
              </a:rPr>
              <a:t>öneme </a:t>
            </a:r>
            <a:r>
              <a:rPr sz="2400" spc="-5" dirty="0">
                <a:latin typeface="Comic Sans MS"/>
                <a:cs typeface="Comic Sans MS"/>
              </a:rPr>
              <a:t>sahip </a:t>
            </a:r>
            <a:r>
              <a:rPr sz="2400" dirty="0">
                <a:latin typeface="Comic Sans MS"/>
                <a:cs typeface="Comic Sans MS"/>
              </a:rPr>
              <a:t>genlerde görülen 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mutasyon tipleridir. Fonksiyonel bir proteinin </a:t>
            </a:r>
            <a:r>
              <a:rPr sz="2400" dirty="0">
                <a:latin typeface="Comic Sans MS"/>
                <a:cs typeface="Comic Sans MS"/>
              </a:rPr>
              <a:t>sentezi </a:t>
            </a:r>
            <a:r>
              <a:rPr sz="2400" spc="-5" dirty="0">
                <a:latin typeface="Comic Sans MS"/>
                <a:cs typeface="Comic Sans MS"/>
              </a:rPr>
              <a:t>ile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ilgili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olarak</a:t>
            </a:r>
            <a:r>
              <a:rPr sz="2400" dirty="0">
                <a:latin typeface="Comic Sans MS"/>
                <a:cs typeface="Comic Sans MS"/>
              </a:rPr>
              <a:t> şekillenen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bir mutasyonda,</a:t>
            </a:r>
            <a:r>
              <a:rPr sz="2400" spc="4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mutant	proteinin </a:t>
            </a:r>
            <a:r>
              <a:rPr sz="2400" b="1" spc="-10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farklı </a:t>
            </a:r>
            <a:r>
              <a:rPr sz="2400" b="1" dirty="0">
                <a:latin typeface="Comic Sans MS"/>
                <a:cs typeface="Comic Sans MS"/>
              </a:rPr>
              <a:t>sentezlenmesi yada </a:t>
            </a:r>
            <a:r>
              <a:rPr sz="2400" b="1" spc="-5" dirty="0">
                <a:latin typeface="Comic Sans MS"/>
                <a:cs typeface="Comic Sans MS"/>
              </a:rPr>
              <a:t>sentezlenmemesi tolere 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edilemiyor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ve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bu durum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organizmanın</a:t>
            </a:r>
            <a:r>
              <a:rPr sz="2400" b="1" spc="1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ölümü </a:t>
            </a:r>
            <a:r>
              <a:rPr sz="2400" b="1" spc="-5" dirty="0">
                <a:latin typeface="Comic Sans MS"/>
                <a:cs typeface="Comic Sans MS"/>
              </a:rPr>
              <a:t>ile</a:t>
            </a:r>
            <a:endParaRPr sz="2400" dirty="0">
              <a:latin typeface="Comic Sans MS"/>
              <a:cs typeface="Comic Sans MS"/>
            </a:endParaRPr>
          </a:p>
          <a:p>
            <a:pPr marL="355600" marR="194310">
              <a:lnSpc>
                <a:spcPct val="100000"/>
              </a:lnSpc>
              <a:tabLst>
                <a:tab pos="2694940" algn="l"/>
              </a:tabLst>
            </a:pPr>
            <a:r>
              <a:rPr sz="2400" b="1" spc="-5" dirty="0">
                <a:latin typeface="Comic Sans MS"/>
                <a:cs typeface="Comic Sans MS"/>
              </a:rPr>
              <a:t>sonuçlanıyorsa	</a:t>
            </a:r>
            <a:r>
              <a:rPr sz="2400" spc="-5" dirty="0">
                <a:latin typeface="Comic Sans MS"/>
                <a:cs typeface="Comic Sans MS"/>
              </a:rPr>
              <a:t>bu mutasyonlara </a:t>
            </a:r>
            <a:r>
              <a:rPr sz="2400" dirty="0">
                <a:latin typeface="Comic Sans MS"/>
                <a:cs typeface="Comic Sans MS"/>
              </a:rPr>
              <a:t>“LETAL” </a:t>
            </a:r>
            <a:r>
              <a:rPr sz="2400" spc="-5" dirty="0">
                <a:latin typeface="Comic Sans MS"/>
                <a:cs typeface="Comic Sans MS"/>
              </a:rPr>
              <a:t>mutasyonlar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adı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verilir.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394" y="6122923"/>
            <a:ext cx="6652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Arap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atlarında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Lavanta renkli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tay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sendromu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(Lavender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foal)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3001" y="773938"/>
            <a:ext cx="516953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omic Sans MS"/>
                <a:cs typeface="Comic Sans MS"/>
              </a:rPr>
              <a:t>Tersinir mutasyon </a:t>
            </a:r>
            <a:r>
              <a:rPr sz="4400" b="1" spc="-1895" dirty="0">
                <a:latin typeface="Comic Sans MS"/>
                <a:cs typeface="Comic Sans MS"/>
              </a:rPr>
              <a:t> </a:t>
            </a:r>
            <a:r>
              <a:rPr sz="4400" b="1" spc="-5" dirty="0">
                <a:latin typeface="Comic Sans MS"/>
                <a:cs typeface="Comic Sans MS"/>
              </a:rPr>
              <a:t>(reverse</a:t>
            </a:r>
            <a:r>
              <a:rPr sz="4400" b="1" spc="-35" dirty="0">
                <a:latin typeface="Comic Sans MS"/>
                <a:cs typeface="Comic Sans MS"/>
              </a:rPr>
              <a:t> </a:t>
            </a:r>
            <a:r>
              <a:rPr sz="4400" b="1" dirty="0">
                <a:latin typeface="Comic Sans MS"/>
                <a:cs typeface="Comic Sans MS"/>
              </a:rPr>
              <a:t>mutasyon)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47341"/>
            <a:ext cx="797877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Bazı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durumlarda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şekillenen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nokta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mutasyonları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geriye-tersinir</a:t>
            </a:r>
            <a:r>
              <a:rPr sz="2800" b="1" spc="5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mutasyonla</a:t>
            </a:r>
            <a:r>
              <a:rPr sz="2800" b="1" spc="-10" dirty="0">
                <a:latin typeface="Comic Sans MS"/>
                <a:cs typeface="Comic Sans MS"/>
              </a:rPr>
              <a:t> (reverse </a:t>
            </a:r>
            <a:r>
              <a:rPr sz="2800" b="1" spc="-5" dirty="0">
                <a:latin typeface="Comic Sans MS"/>
                <a:cs typeface="Comic Sans MS"/>
              </a:rPr>
              <a:t> mutasyon)</a:t>
            </a:r>
            <a:r>
              <a:rPr sz="2800" b="1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ilk diziye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(yabanıl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tipe)</a:t>
            </a:r>
            <a:endParaRPr sz="2800">
              <a:latin typeface="Comic Sans MS"/>
              <a:cs typeface="Comic Sans MS"/>
            </a:endParaRPr>
          </a:p>
          <a:p>
            <a:pPr marL="355600" marR="921385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dönebilmektedir.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Böylece sağlıklı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protein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üretimi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tekrar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yapılabilmektedir.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781378"/>
            <a:ext cx="8684261" cy="1800022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4330"/>
              </a:lnSpc>
              <a:spcBef>
                <a:spcPts val="1000"/>
              </a:spcBef>
            </a:pPr>
            <a:r>
              <a:rPr sz="4400" dirty="0">
                <a:latin typeface="Marlett"/>
                <a:cs typeface="Marlett"/>
              </a:rPr>
              <a:t></a:t>
            </a:r>
            <a:r>
              <a:rPr sz="4400" dirty="0">
                <a:latin typeface="Comic Sans MS"/>
                <a:cs typeface="Comic Sans MS"/>
              </a:rPr>
              <a:t>Mutasyon:</a:t>
            </a:r>
            <a:r>
              <a:rPr sz="4400" spc="-55" dirty="0"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Genomik</a:t>
            </a:r>
            <a:r>
              <a:rPr sz="3600" spc="-10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yapıda</a:t>
            </a:r>
            <a:r>
              <a:rPr sz="3600" spc="-10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(DNA </a:t>
            </a:r>
            <a:r>
              <a:rPr sz="3600" spc="-1060" dirty="0"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ya </a:t>
            </a:r>
            <a:r>
              <a:rPr sz="3600" spc="-5" dirty="0">
                <a:latin typeface="Comic Sans MS"/>
                <a:cs typeface="Comic Sans MS"/>
              </a:rPr>
              <a:t>da RNA) </a:t>
            </a:r>
            <a:r>
              <a:rPr sz="3600" dirty="0" err="1">
                <a:latin typeface="Comic Sans MS"/>
                <a:cs typeface="Comic Sans MS"/>
              </a:rPr>
              <a:t>meydana</a:t>
            </a:r>
            <a:r>
              <a:rPr sz="3600" dirty="0">
                <a:latin typeface="Comic Sans MS"/>
                <a:cs typeface="Comic Sans MS"/>
              </a:rPr>
              <a:t> </a:t>
            </a:r>
            <a:r>
              <a:rPr sz="3600" spc="-5" dirty="0" err="1" smtClean="0">
                <a:latin typeface="Comic Sans MS"/>
                <a:cs typeface="Comic Sans MS"/>
              </a:rPr>
              <a:t>gelen</a:t>
            </a:r>
            <a:r>
              <a:rPr lang="tr-TR" sz="3600" spc="-5" dirty="0" smtClean="0">
                <a:latin typeface="Comic Sans MS"/>
                <a:cs typeface="Comic Sans MS"/>
              </a:rPr>
              <a:t> </a:t>
            </a:r>
            <a:r>
              <a:rPr sz="3600" spc="-5" dirty="0" err="1" smtClean="0">
                <a:latin typeface="Comic Sans MS"/>
                <a:cs typeface="Comic Sans MS"/>
              </a:rPr>
              <a:t>değişikliklerin</a:t>
            </a:r>
            <a:r>
              <a:rPr sz="3600" spc="35" dirty="0" smtClean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tümüne denir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044" y="4667250"/>
            <a:ext cx="1602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omic Sans MS"/>
                <a:cs typeface="Comic Sans MS"/>
              </a:rPr>
              <a:t>Mutas</a:t>
            </a:r>
            <a:r>
              <a:rPr sz="2800" i="1" spc="-15" dirty="0">
                <a:latin typeface="Comic Sans MS"/>
                <a:cs typeface="Comic Sans MS"/>
              </a:rPr>
              <a:t>y</a:t>
            </a:r>
            <a:r>
              <a:rPr sz="2800" i="1" spc="-5" dirty="0">
                <a:latin typeface="Comic Sans MS"/>
                <a:cs typeface="Comic Sans MS"/>
              </a:rPr>
              <a:t>on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3628" y="4667250"/>
            <a:ext cx="1976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omic Sans MS"/>
                <a:cs typeface="Comic Sans MS"/>
              </a:rPr>
              <a:t>Polimorfizm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185" y="850138"/>
            <a:ext cx="8562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omic Sans MS"/>
                <a:cs typeface="Comic Sans MS"/>
              </a:rPr>
              <a:t>Oluş</a:t>
            </a:r>
            <a:r>
              <a:rPr sz="4400" spc="-40" dirty="0">
                <a:latin typeface="Comic Sans MS"/>
                <a:cs typeface="Comic Sans MS"/>
              </a:rPr>
              <a:t> </a:t>
            </a:r>
            <a:r>
              <a:rPr sz="4400" dirty="0">
                <a:latin typeface="Comic Sans MS"/>
                <a:cs typeface="Comic Sans MS"/>
              </a:rPr>
              <a:t>Nedenine</a:t>
            </a:r>
            <a:r>
              <a:rPr sz="4400" spc="-15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Göre</a:t>
            </a:r>
            <a:r>
              <a:rPr sz="4400" spc="-15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Mutasyonlar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99615"/>
            <a:ext cx="803148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Mutasyon</a:t>
            </a:r>
            <a:r>
              <a:rPr sz="2400" spc="9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oluşumu</a:t>
            </a:r>
            <a:r>
              <a:rPr sz="2400" spc="9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yani</a:t>
            </a:r>
            <a:r>
              <a:rPr sz="2400" spc="9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mutagenezis,</a:t>
            </a:r>
            <a:r>
              <a:rPr sz="2400" spc="7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spontan 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(herhangi bir </a:t>
            </a:r>
            <a:r>
              <a:rPr sz="2400" spc="-10" dirty="0">
                <a:latin typeface="Comic Sans MS"/>
                <a:cs typeface="Comic Sans MS"/>
              </a:rPr>
              <a:t>dış </a:t>
            </a:r>
            <a:r>
              <a:rPr sz="2400" dirty="0">
                <a:latin typeface="Comic Sans MS"/>
                <a:cs typeface="Comic Sans MS"/>
              </a:rPr>
              <a:t>etki </a:t>
            </a:r>
            <a:r>
              <a:rPr sz="2400" spc="-5" dirty="0">
                <a:latin typeface="Comic Sans MS"/>
                <a:cs typeface="Comic Sans MS"/>
              </a:rPr>
              <a:t>olmaksızın) veya uyarılma sonucu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şekillenmektedir.</a:t>
            </a:r>
            <a:endParaRPr sz="2400">
              <a:latin typeface="Comic Sans MS"/>
              <a:cs typeface="Comic Sans MS"/>
            </a:endParaRPr>
          </a:p>
          <a:p>
            <a:pPr marL="230504" indent="-2184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Comic Sans MS"/>
              <a:buChar char="-"/>
              <a:tabLst>
                <a:tab pos="231140" algn="l"/>
              </a:tabLst>
            </a:pPr>
            <a:r>
              <a:rPr sz="2400" b="1" i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Spontan</a:t>
            </a:r>
            <a:r>
              <a:rPr sz="2400" b="1" i="1" u="heavy" spc="10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i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mutasyonlar</a:t>
            </a:r>
            <a:r>
              <a:rPr sz="2400" i="1" spc="-5" dirty="0">
                <a:latin typeface="Comic Sans MS"/>
                <a:cs typeface="Comic Sans MS"/>
              </a:rPr>
              <a:t>…tautomerler,</a:t>
            </a:r>
            <a:r>
              <a:rPr sz="2400" i="1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apürinik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veya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apirimidinik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bölgelerin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oluşumu</a:t>
            </a:r>
            <a:endParaRPr sz="2400">
              <a:latin typeface="Comic Sans MS"/>
              <a:cs typeface="Comic Sans MS"/>
            </a:endParaRPr>
          </a:p>
          <a:p>
            <a:pPr marL="231140" marR="662940" indent="-2311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Comic Sans MS"/>
              <a:buChar char="-"/>
              <a:tabLst>
                <a:tab pos="231140" algn="l"/>
              </a:tabLst>
            </a:pPr>
            <a:r>
              <a:rPr sz="2400" b="1" i="1" u="heavy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Uyarılmış </a:t>
            </a:r>
            <a:r>
              <a:rPr sz="2400" b="1" i="1" u="heavy" spc="-5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Comic Sans MS"/>
                <a:cs typeface="Comic Sans MS"/>
              </a:rPr>
              <a:t>mutasyonlar</a:t>
            </a:r>
            <a:r>
              <a:rPr sz="2400" i="1" spc="-5" dirty="0">
                <a:latin typeface="Comic Sans MS"/>
                <a:cs typeface="Comic Sans MS"/>
              </a:rPr>
              <a:t>…</a:t>
            </a:r>
            <a:r>
              <a:rPr sz="2400" spc="-5" dirty="0">
                <a:latin typeface="Comic Sans MS"/>
                <a:cs typeface="Comic Sans MS"/>
              </a:rPr>
              <a:t>radyasyon, </a:t>
            </a:r>
            <a:r>
              <a:rPr sz="2400" dirty="0">
                <a:latin typeface="Comic Sans MS"/>
                <a:cs typeface="Comic Sans MS"/>
              </a:rPr>
              <a:t>UV </a:t>
            </a:r>
            <a:r>
              <a:rPr sz="2400" spc="-5" dirty="0">
                <a:latin typeface="Comic Sans MS"/>
                <a:cs typeface="Comic Sans MS"/>
              </a:rPr>
              <a:t>veya </a:t>
            </a:r>
            <a:r>
              <a:rPr sz="2400" dirty="0">
                <a:latin typeface="Comic Sans MS"/>
                <a:cs typeface="Comic Sans MS"/>
              </a:rPr>
              <a:t>çeşitli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kimyasallar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755519"/>
            <a:ext cx="7788275" cy="168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latin typeface="Comic Sans MS"/>
                <a:cs typeface="Comic Sans MS"/>
              </a:rPr>
              <a:t>Somatik</a:t>
            </a:r>
            <a:r>
              <a:rPr sz="3200" b="1" i="1" spc="-20" dirty="0">
                <a:latin typeface="Comic Sans MS"/>
                <a:cs typeface="Comic Sans MS"/>
              </a:rPr>
              <a:t> </a:t>
            </a:r>
            <a:r>
              <a:rPr sz="3200" b="1" i="1" dirty="0">
                <a:latin typeface="Comic Sans MS"/>
                <a:cs typeface="Comic Sans MS"/>
              </a:rPr>
              <a:t>hücre</a:t>
            </a:r>
            <a:r>
              <a:rPr sz="3200" b="1" i="1" spc="-35" dirty="0">
                <a:latin typeface="Comic Sans MS"/>
                <a:cs typeface="Comic Sans MS"/>
              </a:rPr>
              <a:t> </a:t>
            </a:r>
            <a:r>
              <a:rPr sz="3200" b="1" i="1" dirty="0">
                <a:latin typeface="Comic Sans MS"/>
                <a:cs typeface="Comic Sans MS"/>
              </a:rPr>
              <a:t>mutasyonları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mic Sans MS"/>
              <a:buChar char="•"/>
            </a:pPr>
            <a:endParaRPr sz="385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  <a:tab pos="355600" algn="l"/>
                <a:tab pos="2209165" algn="l"/>
              </a:tabLst>
            </a:pPr>
            <a:r>
              <a:rPr sz="3200" b="1" i="1" spc="-5" dirty="0">
                <a:latin typeface="Comic Sans MS"/>
                <a:cs typeface="Comic Sans MS"/>
              </a:rPr>
              <a:t>Germinal	hücre</a:t>
            </a:r>
            <a:r>
              <a:rPr sz="3200" b="1" i="1" spc="-25" dirty="0">
                <a:latin typeface="Comic Sans MS"/>
                <a:cs typeface="Comic Sans MS"/>
              </a:rPr>
              <a:t> </a:t>
            </a:r>
            <a:r>
              <a:rPr sz="3200" b="1" i="1" spc="-5" dirty="0">
                <a:latin typeface="Comic Sans MS"/>
                <a:cs typeface="Comic Sans MS"/>
              </a:rPr>
              <a:t>mutasyonları</a:t>
            </a:r>
            <a:r>
              <a:rPr sz="3200" b="1" i="1" spc="-40" dirty="0">
                <a:latin typeface="Comic Sans MS"/>
                <a:cs typeface="Comic Sans MS"/>
              </a:rPr>
              <a:t> </a:t>
            </a:r>
            <a:r>
              <a:rPr sz="3200" b="1" i="1" spc="-5" dirty="0">
                <a:latin typeface="Comic Sans MS"/>
                <a:cs typeface="Comic Sans MS"/>
              </a:rPr>
              <a:t>(kalıtsal)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2140" y="921766"/>
            <a:ext cx="74676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omic Sans MS"/>
                <a:cs typeface="Comic Sans MS"/>
              </a:rPr>
              <a:t>Şekillendiği</a:t>
            </a:r>
            <a:r>
              <a:rPr sz="4000" b="1" spc="50" dirty="0">
                <a:latin typeface="Comic Sans MS"/>
                <a:cs typeface="Comic Sans MS"/>
              </a:rPr>
              <a:t> </a:t>
            </a:r>
            <a:r>
              <a:rPr sz="4000" b="1" spc="-10" dirty="0">
                <a:latin typeface="Comic Sans MS"/>
                <a:cs typeface="Comic Sans MS"/>
              </a:rPr>
              <a:t>Hücre</a:t>
            </a:r>
            <a:r>
              <a:rPr sz="4000" b="1" spc="-15" dirty="0">
                <a:latin typeface="Comic Sans MS"/>
                <a:cs typeface="Comic Sans MS"/>
              </a:rPr>
              <a:t> </a:t>
            </a:r>
            <a:r>
              <a:rPr sz="4000" b="1" spc="-5" dirty="0">
                <a:latin typeface="Comic Sans MS"/>
                <a:cs typeface="Comic Sans MS"/>
              </a:rPr>
              <a:t>Tipine</a:t>
            </a:r>
            <a:r>
              <a:rPr sz="4000" b="1" spc="30" dirty="0">
                <a:latin typeface="Comic Sans MS"/>
                <a:cs typeface="Comic Sans MS"/>
              </a:rPr>
              <a:t> </a:t>
            </a:r>
            <a:r>
              <a:rPr sz="4000" b="1" spc="-5" dirty="0">
                <a:latin typeface="Comic Sans MS"/>
                <a:cs typeface="Comic Sans MS"/>
              </a:rPr>
              <a:t>Göre </a:t>
            </a:r>
            <a:r>
              <a:rPr sz="4000" b="1" spc="-1720" dirty="0">
                <a:latin typeface="Comic Sans MS"/>
                <a:cs typeface="Comic Sans MS"/>
              </a:rPr>
              <a:t> </a:t>
            </a:r>
            <a:r>
              <a:rPr sz="4000" b="1" spc="-5" dirty="0">
                <a:latin typeface="Comic Sans MS"/>
                <a:cs typeface="Comic Sans MS"/>
              </a:rPr>
              <a:t>Mutasyonlar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18234"/>
            <a:ext cx="7954009" cy="393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Mutasyon</a:t>
            </a:r>
            <a:r>
              <a:rPr sz="2400" dirty="0">
                <a:latin typeface="Comic Sans MS"/>
                <a:cs typeface="Comic Sans MS"/>
              </a:rPr>
              <a:t>,</a:t>
            </a:r>
            <a:r>
              <a:rPr sz="2400" spc="-5" dirty="0">
                <a:latin typeface="Comic Sans MS"/>
                <a:cs typeface="Comic Sans MS"/>
              </a:rPr>
              <a:t> DNA’nın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yapısında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normalden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farklılaşmaya 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neden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olan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ve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omic Sans MS"/>
                <a:cs typeface="Comic Sans MS"/>
              </a:rPr>
              <a:t>sıklık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 bakımından</a:t>
            </a:r>
            <a:r>
              <a:rPr sz="2400" b="1" spc="1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omic Sans MS"/>
                <a:cs typeface="Comic Sans MS"/>
              </a:rPr>
              <a:t>polimorfizmden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daha </a:t>
            </a:r>
            <a:r>
              <a:rPr sz="2400" b="1" spc="-102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nadir</a:t>
            </a:r>
            <a:r>
              <a:rPr sz="2400" b="1" spc="1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görülen genetik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değişimleri</a:t>
            </a:r>
            <a:r>
              <a:rPr sz="2400" spc="-10" dirty="0">
                <a:latin typeface="Comic Sans MS"/>
                <a:cs typeface="Comic Sans MS"/>
              </a:rPr>
              <a:t> kapsarken</a:t>
            </a:r>
            <a:endParaRPr sz="2400" dirty="0">
              <a:latin typeface="Comic Sans MS"/>
              <a:cs typeface="Comic Sans MS"/>
            </a:endParaRPr>
          </a:p>
          <a:p>
            <a:pPr marL="355600" marR="89408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Comic Sans MS"/>
                <a:cs typeface="Comic Sans MS"/>
              </a:rPr>
              <a:t>polimorfizm populasyon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genelinde daha </a:t>
            </a:r>
            <a:r>
              <a:rPr sz="2400" b="1" dirty="0">
                <a:solidFill>
                  <a:srgbClr val="006FC0"/>
                </a:solidFill>
                <a:latin typeface="Comic Sans MS"/>
                <a:cs typeface="Comic Sans MS"/>
              </a:rPr>
              <a:t>yaygın </a:t>
            </a:r>
            <a:r>
              <a:rPr sz="2400" b="1" spc="-103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olarak</a:t>
            </a:r>
            <a:r>
              <a:rPr sz="2400" b="1" spc="1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bulunan</a:t>
            </a:r>
            <a:r>
              <a:rPr sz="2400" b="1" spc="1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(%1</a:t>
            </a:r>
            <a:r>
              <a:rPr sz="2400" b="1" spc="-2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veya</a:t>
            </a:r>
            <a:r>
              <a:rPr sz="2400" b="1" spc="-1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daha</a:t>
            </a:r>
            <a:r>
              <a:rPr sz="2400" b="1" spc="1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fazla),</a:t>
            </a:r>
            <a:r>
              <a:rPr sz="2400" b="1" spc="-1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yaşam</a:t>
            </a:r>
            <a:endParaRPr sz="2400" dirty="0">
              <a:latin typeface="Comic Sans MS"/>
              <a:cs typeface="Comic Sans MS"/>
            </a:endParaRPr>
          </a:p>
          <a:p>
            <a:pPr marL="355600" marR="26797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üzerine</a:t>
            </a:r>
            <a:r>
              <a:rPr sz="2400" b="1" spc="-2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olumsuz</a:t>
            </a:r>
            <a:r>
              <a:rPr sz="2400" b="1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omic Sans MS"/>
                <a:cs typeface="Comic Sans MS"/>
              </a:rPr>
              <a:t>etkisi </a:t>
            </a:r>
            <a:r>
              <a:rPr sz="2400" b="1" dirty="0">
                <a:solidFill>
                  <a:srgbClr val="006FC0"/>
                </a:solidFill>
                <a:latin typeface="Comic Sans MS"/>
                <a:cs typeface="Comic Sans MS"/>
              </a:rPr>
              <a:t>olmayan</a:t>
            </a:r>
            <a:r>
              <a:rPr sz="2400" b="1" spc="2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genetik</a:t>
            </a:r>
            <a:r>
              <a:rPr sz="2400" spc="-10" dirty="0">
                <a:latin typeface="Comic Sans MS"/>
                <a:cs typeface="Comic Sans MS"/>
              </a:rPr>
              <a:t> değişimleri </a:t>
            </a:r>
            <a:r>
              <a:rPr sz="2400" spc="-7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ifade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etmektedir.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omic Sans MS"/>
                <a:cs typeface="Comic Sans MS"/>
              </a:rPr>
              <a:t>Polimorfizmin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temelinde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 mutasyon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10" dirty="0" err="1">
                <a:latin typeface="Comic Sans MS"/>
                <a:cs typeface="Comic Sans MS"/>
              </a:rPr>
              <a:t>vardır</a:t>
            </a:r>
            <a:r>
              <a:rPr sz="2400" spc="-10" dirty="0" smtClean="0">
                <a:latin typeface="Comic Sans MS"/>
                <a:cs typeface="Comic Sans MS"/>
              </a:rPr>
              <a:t>...</a:t>
            </a:r>
            <a:endParaRPr lang="tr-TR" sz="2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endParaRPr lang="tr-TR" sz="2400" b="1" spc="-5" dirty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kan</a:t>
            </a:r>
            <a:r>
              <a:rPr sz="2400" b="1" spc="-1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grupları </a:t>
            </a:r>
            <a:r>
              <a:rPr sz="2400" spc="-5" dirty="0">
                <a:latin typeface="Comic Sans MS"/>
                <a:cs typeface="Comic Sans MS"/>
              </a:rPr>
              <a:t>veya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17375E"/>
                </a:solidFill>
                <a:latin typeface="Comic Sans MS"/>
                <a:cs typeface="Comic Sans MS"/>
              </a:rPr>
              <a:t>don</a:t>
            </a:r>
            <a:r>
              <a:rPr sz="2400" b="1" spc="5" dirty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17375E"/>
                </a:solidFill>
                <a:latin typeface="Comic Sans MS"/>
                <a:cs typeface="Comic Sans MS"/>
              </a:rPr>
              <a:t>rengi</a:t>
            </a:r>
            <a:r>
              <a:rPr sz="2400" b="1" spc="-10" dirty="0">
                <a:solidFill>
                  <a:srgbClr val="17375E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farklılıkları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8864" y="880618"/>
            <a:ext cx="4445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omic Sans MS"/>
                <a:cs typeface="Comic Sans MS"/>
              </a:rPr>
              <a:t>MUTASYONLAR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896592"/>
            <a:ext cx="7395209" cy="357854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865"/>
              </a:spcBef>
              <a:buAutoNum type="romanUcPeriod"/>
              <a:tabLst>
                <a:tab pos="927100" algn="l"/>
                <a:tab pos="927735" algn="l"/>
              </a:tabLst>
            </a:pP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Büyüklüklerine</a:t>
            </a:r>
            <a:r>
              <a:rPr sz="3200" b="1" spc="-5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omic Sans MS"/>
                <a:cs typeface="Comic Sans MS"/>
              </a:rPr>
              <a:t>göre</a:t>
            </a:r>
            <a:endParaRPr sz="3200" dirty="0">
              <a:latin typeface="Comic Sans MS"/>
              <a:cs typeface="Comic Sans MS"/>
            </a:endParaRPr>
          </a:p>
          <a:p>
            <a:pPr marL="927100" indent="-915035">
              <a:lnSpc>
                <a:spcPct val="100000"/>
              </a:lnSpc>
              <a:spcBef>
                <a:spcPts val="770"/>
              </a:spcBef>
              <a:buAutoNum type="romanUcPeriod"/>
              <a:tabLst>
                <a:tab pos="927735" algn="l"/>
              </a:tabLst>
            </a:pPr>
            <a:r>
              <a:rPr sz="3200" b="1" dirty="0">
                <a:solidFill>
                  <a:srgbClr val="C00000"/>
                </a:solidFill>
                <a:latin typeface="Comic Sans MS"/>
                <a:cs typeface="Comic Sans MS"/>
              </a:rPr>
              <a:t>Fenotipteki</a:t>
            </a:r>
            <a:r>
              <a:rPr sz="32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omic Sans MS"/>
                <a:cs typeface="Comic Sans MS"/>
              </a:rPr>
              <a:t>etkilerine</a:t>
            </a:r>
            <a:r>
              <a:rPr sz="3200" b="1" spc="-1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omic Sans MS"/>
                <a:cs typeface="Comic Sans MS"/>
              </a:rPr>
              <a:t>göre</a:t>
            </a:r>
            <a:endParaRPr sz="3200" dirty="0">
              <a:latin typeface="Comic Sans MS"/>
              <a:cs typeface="Comic Sans MS"/>
            </a:endParaRPr>
          </a:p>
          <a:p>
            <a:pPr marL="1103630" indent="-1091565">
              <a:lnSpc>
                <a:spcPct val="100000"/>
              </a:lnSpc>
              <a:spcBef>
                <a:spcPts val="770"/>
              </a:spcBef>
              <a:buAutoNum type="romanUcPeriod"/>
              <a:tabLst>
                <a:tab pos="1104265" algn="l"/>
              </a:tabLst>
            </a:pPr>
            <a:r>
              <a:rPr sz="3200" b="1" dirty="0">
                <a:solidFill>
                  <a:srgbClr val="212168"/>
                </a:solidFill>
                <a:latin typeface="Comic Sans MS"/>
                <a:cs typeface="Comic Sans MS"/>
              </a:rPr>
              <a:t>Meydana</a:t>
            </a:r>
            <a:r>
              <a:rPr sz="3200" b="1" spc="-35" dirty="0">
                <a:solidFill>
                  <a:srgbClr val="212168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212168"/>
                </a:solidFill>
                <a:latin typeface="Comic Sans MS"/>
                <a:cs typeface="Comic Sans MS"/>
              </a:rPr>
              <a:t>geliş</a:t>
            </a:r>
            <a:r>
              <a:rPr sz="3200" b="1" spc="5" dirty="0">
                <a:solidFill>
                  <a:srgbClr val="212168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212168"/>
                </a:solidFill>
                <a:latin typeface="Comic Sans MS"/>
                <a:cs typeface="Comic Sans MS"/>
              </a:rPr>
              <a:t>biçimlerine</a:t>
            </a:r>
            <a:r>
              <a:rPr sz="3200" b="1" dirty="0">
                <a:solidFill>
                  <a:srgbClr val="212168"/>
                </a:solidFill>
                <a:latin typeface="Comic Sans MS"/>
                <a:cs typeface="Comic Sans MS"/>
              </a:rPr>
              <a:t> göre</a:t>
            </a:r>
            <a:endParaRPr sz="3200" dirty="0">
              <a:latin typeface="Comic Sans MS"/>
              <a:cs typeface="Comic Sans MS"/>
            </a:endParaRPr>
          </a:p>
          <a:p>
            <a:pPr marL="933450" indent="-920750">
              <a:lnSpc>
                <a:spcPct val="100000"/>
              </a:lnSpc>
              <a:spcBef>
                <a:spcPts val="765"/>
              </a:spcBef>
              <a:buAutoNum type="romanUcPeriod"/>
              <a:tabLst>
                <a:tab pos="933450" algn="l"/>
              </a:tabLst>
            </a:pPr>
            <a:r>
              <a:rPr sz="3200" b="1" spc="-5" dirty="0">
                <a:solidFill>
                  <a:srgbClr val="FF6600"/>
                </a:solidFill>
                <a:latin typeface="Comic Sans MS"/>
                <a:cs typeface="Comic Sans MS"/>
              </a:rPr>
              <a:t>Oluş</a:t>
            </a:r>
            <a:r>
              <a:rPr sz="3200" b="1" spc="-3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6600"/>
                </a:solidFill>
                <a:latin typeface="Comic Sans MS"/>
                <a:cs typeface="Comic Sans MS"/>
              </a:rPr>
              <a:t>nedenine</a:t>
            </a:r>
            <a:r>
              <a:rPr sz="3200" b="1" spc="-5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6600"/>
                </a:solidFill>
                <a:latin typeface="Comic Sans MS"/>
                <a:cs typeface="Comic Sans MS"/>
              </a:rPr>
              <a:t>göre</a:t>
            </a:r>
            <a:endParaRPr sz="3200" dirty="0">
              <a:latin typeface="Comic Sans MS"/>
              <a:cs typeface="Comic Sans MS"/>
            </a:endParaRPr>
          </a:p>
          <a:p>
            <a:pPr marL="355600" marR="5080" indent="-343535">
              <a:lnSpc>
                <a:spcPct val="100000"/>
              </a:lnSpc>
              <a:spcBef>
                <a:spcPts val="775"/>
              </a:spcBef>
              <a:buAutoNum type="romanUcPeriod"/>
              <a:tabLst>
                <a:tab pos="711200" algn="l"/>
              </a:tabLst>
            </a:pPr>
            <a:r>
              <a:rPr sz="3200" b="1" dirty="0">
                <a:solidFill>
                  <a:srgbClr val="0C788E"/>
                </a:solidFill>
                <a:latin typeface="Comic Sans MS"/>
                <a:cs typeface="Comic Sans MS"/>
              </a:rPr>
              <a:t>Meydana</a:t>
            </a:r>
            <a:r>
              <a:rPr sz="3200" b="1" spc="-30" dirty="0">
                <a:solidFill>
                  <a:srgbClr val="0C788E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C788E"/>
                </a:solidFill>
                <a:latin typeface="Comic Sans MS"/>
                <a:cs typeface="Comic Sans MS"/>
              </a:rPr>
              <a:t>geldiği</a:t>
            </a:r>
            <a:r>
              <a:rPr sz="3200" b="1" spc="-20" dirty="0">
                <a:solidFill>
                  <a:srgbClr val="0C788E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C788E"/>
                </a:solidFill>
                <a:latin typeface="Comic Sans MS"/>
                <a:cs typeface="Comic Sans MS"/>
              </a:rPr>
              <a:t>hücre</a:t>
            </a:r>
            <a:r>
              <a:rPr sz="3200" b="1" spc="-5" dirty="0">
                <a:solidFill>
                  <a:srgbClr val="0C788E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C788E"/>
                </a:solidFill>
                <a:latin typeface="Comic Sans MS"/>
                <a:cs typeface="Comic Sans MS"/>
              </a:rPr>
              <a:t>tipine</a:t>
            </a:r>
            <a:r>
              <a:rPr sz="3200" b="1" spc="-15" dirty="0">
                <a:solidFill>
                  <a:srgbClr val="0C788E"/>
                </a:solidFill>
                <a:latin typeface="Comic Sans MS"/>
                <a:cs typeface="Comic Sans MS"/>
              </a:rPr>
              <a:t> </a:t>
            </a:r>
            <a:r>
              <a:rPr sz="3200" b="1" dirty="0" err="1">
                <a:solidFill>
                  <a:srgbClr val="0C788E"/>
                </a:solidFill>
                <a:latin typeface="Comic Sans MS"/>
                <a:cs typeface="Comic Sans MS"/>
              </a:rPr>
              <a:t>göre</a:t>
            </a:r>
            <a:r>
              <a:rPr sz="3200" b="1" dirty="0">
                <a:solidFill>
                  <a:srgbClr val="0C788E"/>
                </a:solidFill>
                <a:latin typeface="Comic Sans MS"/>
                <a:cs typeface="Comic Sans MS"/>
              </a:rPr>
              <a:t> </a:t>
            </a:r>
            <a:r>
              <a:rPr sz="3200" b="1" spc="-1370" dirty="0">
                <a:solidFill>
                  <a:srgbClr val="0C788E"/>
                </a:solidFill>
                <a:latin typeface="Comic Sans MS"/>
                <a:cs typeface="Comic Sans MS"/>
              </a:rPr>
              <a:t> </a:t>
            </a:r>
            <a:endParaRPr lang="tr-TR" sz="3200" b="1" spc="-1370" dirty="0" smtClean="0">
              <a:solidFill>
                <a:srgbClr val="0C788E"/>
              </a:solidFill>
              <a:latin typeface="Comic Sans MS"/>
              <a:cs typeface="Comic Sans MS"/>
            </a:endParaRPr>
          </a:p>
          <a:p>
            <a:pPr marL="355600" marR="5080" indent="-343535">
              <a:lnSpc>
                <a:spcPct val="100000"/>
              </a:lnSpc>
              <a:spcBef>
                <a:spcPts val="775"/>
              </a:spcBef>
              <a:tabLst>
                <a:tab pos="711200" algn="l"/>
              </a:tabLst>
            </a:pPr>
            <a:r>
              <a:rPr sz="3200" b="1" spc="-5" dirty="0" err="1" smtClean="0">
                <a:latin typeface="Comic Sans MS"/>
                <a:cs typeface="Comic Sans MS"/>
              </a:rPr>
              <a:t>gruplandırılabilirler</a:t>
            </a:r>
            <a:r>
              <a:rPr sz="3200" b="1" spc="-5" dirty="0">
                <a:latin typeface="Comic Sans MS"/>
                <a:cs typeface="Comic Sans MS"/>
              </a:rPr>
              <a:t>.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1610" y="1176273"/>
            <a:ext cx="7101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omic Sans MS"/>
                <a:cs typeface="Comic Sans MS"/>
              </a:rPr>
              <a:t>Büyüklüklerine</a:t>
            </a:r>
            <a:r>
              <a:rPr sz="3600" b="1" dirty="0">
                <a:latin typeface="Comic Sans MS"/>
                <a:cs typeface="Comic Sans MS"/>
              </a:rPr>
              <a:t> göre</a:t>
            </a:r>
            <a:r>
              <a:rPr sz="3600" b="1" spc="-35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mutasyonlar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145919"/>
            <a:ext cx="8096884" cy="39579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22300" marR="676275" indent="-609600">
              <a:lnSpc>
                <a:spcPct val="101099"/>
              </a:lnSpc>
              <a:spcBef>
                <a:spcPts val="6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252573"/>
                </a:solidFill>
                <a:latin typeface="Comic Sans MS"/>
                <a:cs typeface="Comic Sans MS"/>
              </a:rPr>
              <a:t>Mikroskopik </a:t>
            </a:r>
            <a:r>
              <a:rPr sz="2400" spc="-5" dirty="0">
                <a:solidFill>
                  <a:srgbClr val="252573"/>
                </a:solidFill>
                <a:latin typeface="Comic Sans MS"/>
                <a:cs typeface="Comic Sans MS"/>
              </a:rPr>
              <a:t>(makro mutasyonlar; kromozom </a:t>
            </a:r>
            <a:r>
              <a:rPr sz="2400" spc="-705" dirty="0">
                <a:solidFill>
                  <a:srgbClr val="252573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252573"/>
                </a:solidFill>
                <a:latin typeface="Comic Sans MS"/>
                <a:cs typeface="Comic Sans MS"/>
              </a:rPr>
              <a:t>mutasyonları)</a:t>
            </a:r>
            <a:endParaRPr sz="2400" dirty="0">
              <a:latin typeface="Comic Sans MS"/>
              <a:cs typeface="Comic Sans MS"/>
            </a:endParaRPr>
          </a:p>
          <a:p>
            <a:pPr marL="556260">
              <a:lnSpc>
                <a:spcPct val="100000"/>
              </a:lnSpc>
              <a:spcBef>
                <a:spcPts val="580"/>
              </a:spcBef>
              <a:tabLst>
                <a:tab pos="2042160" algn="l"/>
              </a:tabLst>
            </a:pPr>
            <a:r>
              <a:rPr sz="2400" spc="-5" dirty="0">
                <a:latin typeface="Comic Sans MS"/>
                <a:cs typeface="Comic Sans MS"/>
              </a:rPr>
              <a:t>-2000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kb	ve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daha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büyük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 dirty="0">
              <a:latin typeface="Comic Sans MS"/>
              <a:cs typeface="Comic Sans MS"/>
            </a:endParaRPr>
          </a:p>
          <a:p>
            <a:pPr marL="622300" marR="996315" indent="-609600">
              <a:lnSpc>
                <a:spcPct val="101200"/>
              </a:lnSpc>
              <a:buAutoNum type="alphaUcPeriod" startAt="2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252573"/>
                </a:solidFill>
                <a:latin typeface="Comic Sans MS"/>
                <a:cs typeface="Comic Sans MS"/>
              </a:rPr>
              <a:t>Submikroskopik</a:t>
            </a:r>
            <a:r>
              <a:rPr sz="3200" spc="5" dirty="0">
                <a:solidFill>
                  <a:srgbClr val="252573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252573"/>
                </a:solidFill>
                <a:latin typeface="Comic Sans MS"/>
                <a:cs typeface="Comic Sans MS"/>
              </a:rPr>
              <a:t>(mikro</a:t>
            </a:r>
            <a:r>
              <a:rPr sz="2400" spc="-10" dirty="0">
                <a:solidFill>
                  <a:srgbClr val="252573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252573"/>
                </a:solidFill>
                <a:latin typeface="Comic Sans MS"/>
                <a:cs typeface="Comic Sans MS"/>
              </a:rPr>
              <a:t>mutasyonlar; </a:t>
            </a:r>
            <a:r>
              <a:rPr sz="2400" dirty="0">
                <a:solidFill>
                  <a:srgbClr val="252573"/>
                </a:solidFill>
                <a:latin typeface="Comic Sans MS"/>
                <a:cs typeface="Comic Sans MS"/>
              </a:rPr>
              <a:t>gen </a:t>
            </a:r>
            <a:r>
              <a:rPr sz="2400" spc="-705" dirty="0">
                <a:solidFill>
                  <a:srgbClr val="252573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252573"/>
                </a:solidFill>
                <a:latin typeface="Comic Sans MS"/>
                <a:cs typeface="Comic Sans MS"/>
              </a:rPr>
              <a:t>mutasyonları)</a:t>
            </a:r>
            <a:endParaRPr sz="2400" dirty="0">
              <a:latin typeface="Comic Sans MS"/>
              <a:cs typeface="Comic Sans MS"/>
            </a:endParaRPr>
          </a:p>
          <a:p>
            <a:pPr marL="1134110" lvl="1" indent="-216535">
              <a:lnSpc>
                <a:spcPct val="100000"/>
              </a:lnSpc>
              <a:spcBef>
                <a:spcPts val="575"/>
              </a:spcBef>
              <a:buChar char="-"/>
              <a:tabLst>
                <a:tab pos="1134745" algn="l"/>
              </a:tabLst>
            </a:pPr>
            <a:r>
              <a:rPr sz="2400" spc="-5" dirty="0">
                <a:latin typeface="Comic Sans MS"/>
                <a:cs typeface="Comic Sans MS"/>
              </a:rPr>
              <a:t>Bir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tek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baz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yada</a:t>
            </a:r>
            <a:endParaRPr sz="2400" dirty="0">
              <a:latin typeface="Comic Sans MS"/>
              <a:cs typeface="Comic Sans MS"/>
            </a:endParaRPr>
          </a:p>
          <a:p>
            <a:pPr marL="622300" marR="5080" lvl="1" indent="295910">
              <a:lnSpc>
                <a:spcPct val="100000"/>
              </a:lnSpc>
              <a:spcBef>
                <a:spcPts val="580"/>
              </a:spcBef>
              <a:buChar char="-"/>
              <a:tabLst>
                <a:tab pos="1134745" algn="l"/>
              </a:tabLst>
            </a:pPr>
            <a:r>
              <a:rPr sz="2400" spc="-5" dirty="0">
                <a:latin typeface="Comic Sans MS"/>
                <a:cs typeface="Comic Sans MS"/>
              </a:rPr>
              <a:t>mikroskop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düzeyinde değerlendirilmeyecek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kadar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küçük </a:t>
            </a:r>
            <a:r>
              <a:rPr sz="2400" dirty="0">
                <a:latin typeface="Comic Sans MS"/>
                <a:cs typeface="Comic Sans MS"/>
              </a:rPr>
              <a:t>olan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mutasyonlar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3470" y="1109218"/>
            <a:ext cx="73653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252573"/>
                </a:solidFill>
                <a:latin typeface="Comic Sans MS"/>
                <a:cs typeface="Comic Sans MS"/>
              </a:rPr>
              <a:t>A-Mikroskopik</a:t>
            </a:r>
            <a:r>
              <a:rPr sz="4400" b="1" spc="-55" dirty="0">
                <a:solidFill>
                  <a:srgbClr val="252573"/>
                </a:solidFill>
                <a:latin typeface="Comic Sans MS"/>
                <a:cs typeface="Comic Sans MS"/>
              </a:rPr>
              <a:t> </a:t>
            </a:r>
            <a:r>
              <a:rPr sz="4400" b="1" dirty="0">
                <a:solidFill>
                  <a:srgbClr val="252573"/>
                </a:solidFill>
                <a:latin typeface="Comic Sans MS"/>
                <a:cs typeface="Comic Sans MS"/>
              </a:rPr>
              <a:t>mutasyonlar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2286000"/>
            <a:ext cx="745807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lang="tr-TR" sz="2800" spc="-10" dirty="0" smtClean="0">
                <a:latin typeface="Comic Sans MS"/>
                <a:cs typeface="Comic Sans MS"/>
              </a:rPr>
              <a:t>     </a:t>
            </a:r>
            <a:r>
              <a:rPr sz="2800" spc="-10" dirty="0" err="1" smtClean="0">
                <a:latin typeface="Comic Sans MS"/>
                <a:cs typeface="Comic Sans MS"/>
              </a:rPr>
              <a:t>Işık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ya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da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elektron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mikroskoplarla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kolaylıkla 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ve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kromozom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düzeyinde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saptanabilen: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total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kromozom,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kromozom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kolu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veya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2000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kb </a:t>
            </a:r>
            <a:r>
              <a:rPr sz="2800" spc="-5" dirty="0">
                <a:latin typeface="Comic Sans MS"/>
                <a:cs typeface="Comic Sans MS"/>
              </a:rPr>
              <a:t> büyüklüğündeki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mutasyonlara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denir 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(Makromutasyonlar).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084834"/>
            <a:ext cx="7968615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Diploit </a:t>
            </a:r>
            <a:r>
              <a:rPr sz="2400" spc="-5" dirty="0">
                <a:latin typeface="Comic Sans MS"/>
                <a:cs typeface="Comic Sans MS"/>
              </a:rPr>
              <a:t>organizmalarda </a:t>
            </a:r>
            <a:r>
              <a:rPr sz="2400" dirty="0">
                <a:latin typeface="Comic Sans MS"/>
                <a:cs typeface="Comic Sans MS"/>
              </a:rPr>
              <a:t>genellikle </a:t>
            </a:r>
            <a:r>
              <a:rPr sz="2400" spc="-5" dirty="0">
                <a:latin typeface="Comic Sans MS"/>
                <a:cs typeface="Comic Sans MS"/>
              </a:rPr>
              <a:t>iki </a:t>
            </a:r>
            <a:r>
              <a:rPr sz="2400" dirty="0">
                <a:latin typeface="Comic Sans MS"/>
                <a:cs typeface="Comic Sans MS"/>
              </a:rPr>
              <a:t>haploit </a:t>
            </a:r>
            <a:r>
              <a:rPr sz="2400" spc="-10" dirty="0">
                <a:latin typeface="Comic Sans MS"/>
                <a:cs typeface="Comic Sans MS"/>
              </a:rPr>
              <a:t>kromozom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takımı bulunmaktadır</a:t>
            </a:r>
            <a:r>
              <a:rPr sz="2400" dirty="0">
                <a:latin typeface="Comic Sans MS"/>
                <a:cs typeface="Comic Sans MS"/>
              </a:rPr>
              <a:t> ancak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bazı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durumlarda</a:t>
            </a:r>
            <a:endParaRPr sz="2400" dirty="0">
              <a:latin typeface="Comic Sans MS"/>
              <a:cs typeface="Comic Sans MS"/>
            </a:endParaRPr>
          </a:p>
          <a:p>
            <a:pPr marL="355600" marR="240029">
              <a:lnSpc>
                <a:spcPct val="100000"/>
              </a:lnSpc>
            </a:pPr>
            <a:r>
              <a:rPr sz="2400" b="1" spc="-5" dirty="0">
                <a:latin typeface="Comic Sans MS"/>
                <a:cs typeface="Comic Sans MS"/>
              </a:rPr>
              <a:t>kromozom </a:t>
            </a:r>
            <a:r>
              <a:rPr sz="2400" b="1" dirty="0">
                <a:latin typeface="Comic Sans MS"/>
                <a:cs typeface="Comic Sans MS"/>
              </a:rPr>
              <a:t>sayısında </a:t>
            </a:r>
            <a:r>
              <a:rPr sz="2400" b="1" spc="-5" dirty="0">
                <a:latin typeface="Comic Sans MS"/>
                <a:cs typeface="Comic Sans MS"/>
              </a:rPr>
              <a:t>değişiklikler, </a:t>
            </a:r>
            <a:r>
              <a:rPr sz="2400" b="1" dirty="0">
                <a:latin typeface="Comic Sans MS"/>
                <a:cs typeface="Comic Sans MS"/>
              </a:rPr>
              <a:t>parça </a:t>
            </a:r>
            <a:r>
              <a:rPr sz="2400" b="1" spc="-5" dirty="0">
                <a:latin typeface="Comic Sans MS"/>
                <a:cs typeface="Comic Sans MS"/>
              </a:rPr>
              <a:t>eksilmesi, </a:t>
            </a:r>
            <a:r>
              <a:rPr sz="2400" b="1" spc="-10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eklenmesi veya </a:t>
            </a:r>
            <a:r>
              <a:rPr sz="2400" b="1" spc="-10" dirty="0">
                <a:latin typeface="Comic Sans MS"/>
                <a:cs typeface="Comic Sans MS"/>
              </a:rPr>
              <a:t>tekrarlanması, </a:t>
            </a:r>
            <a:r>
              <a:rPr sz="2400" b="1" spc="-5" dirty="0">
                <a:latin typeface="Comic Sans MS"/>
                <a:cs typeface="Comic Sans MS"/>
              </a:rPr>
              <a:t>kromozomlar </a:t>
            </a:r>
            <a:r>
              <a:rPr sz="2400" b="1" spc="-10" dirty="0">
                <a:latin typeface="Comic Sans MS"/>
                <a:cs typeface="Comic Sans MS"/>
              </a:rPr>
              <a:t>arası </a:t>
            </a:r>
            <a:r>
              <a:rPr sz="2400" b="1" spc="-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parça </a:t>
            </a:r>
            <a:r>
              <a:rPr sz="2400" b="1" spc="-10" dirty="0">
                <a:latin typeface="Comic Sans MS"/>
                <a:cs typeface="Comic Sans MS"/>
              </a:rPr>
              <a:t>değişimleri </a:t>
            </a:r>
            <a:r>
              <a:rPr sz="2400" b="1" dirty="0">
                <a:latin typeface="Comic Sans MS"/>
                <a:cs typeface="Comic Sans MS"/>
              </a:rPr>
              <a:t>gibi </a:t>
            </a:r>
            <a:r>
              <a:rPr sz="2400" b="1" spc="-5" dirty="0">
                <a:latin typeface="Comic Sans MS"/>
                <a:cs typeface="Comic Sans MS"/>
              </a:rPr>
              <a:t>nedenlerle değişiklikler 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olabilmektedir.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Kromozomal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sapmalar özellikle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b="1" i="1" spc="-5" dirty="0">
                <a:latin typeface="Comic Sans MS"/>
                <a:cs typeface="Comic Sans MS"/>
              </a:rPr>
              <a:t>Sitogenetik</a:t>
            </a:r>
            <a:r>
              <a:rPr sz="2400" b="1" i="1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dalının</a:t>
            </a:r>
            <a:endParaRPr sz="24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konusudur.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340" y="1048258"/>
            <a:ext cx="7623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2090" algn="l"/>
              </a:tabLst>
            </a:pPr>
            <a:r>
              <a:rPr sz="2400" b="1" i="1" spc="-5" dirty="0">
                <a:latin typeface="Comic Sans MS"/>
                <a:cs typeface="Comic Sans MS"/>
              </a:rPr>
              <a:t>Kromozomal</a:t>
            </a:r>
            <a:r>
              <a:rPr sz="2400" b="1" i="1" spc="5" dirty="0">
                <a:latin typeface="Comic Sans MS"/>
                <a:cs typeface="Comic Sans MS"/>
              </a:rPr>
              <a:t> </a:t>
            </a:r>
            <a:r>
              <a:rPr sz="2400" b="1" i="1" dirty="0">
                <a:latin typeface="Comic Sans MS"/>
                <a:cs typeface="Comic Sans MS"/>
              </a:rPr>
              <a:t>Mutasyonlar,</a:t>
            </a:r>
            <a:r>
              <a:rPr sz="2400" b="1" i="1" spc="10" dirty="0">
                <a:latin typeface="Comic Sans MS"/>
                <a:cs typeface="Comic Sans MS"/>
              </a:rPr>
              <a:t> </a:t>
            </a:r>
            <a:r>
              <a:rPr sz="2400" b="1" i="1" spc="-5" dirty="0">
                <a:latin typeface="Comic Sans MS"/>
                <a:cs typeface="Comic Sans MS"/>
              </a:rPr>
              <a:t>iki</a:t>
            </a:r>
            <a:r>
              <a:rPr sz="2400" b="1" i="1" spc="5" dirty="0">
                <a:latin typeface="Comic Sans MS"/>
                <a:cs typeface="Comic Sans MS"/>
              </a:rPr>
              <a:t> </a:t>
            </a:r>
            <a:r>
              <a:rPr sz="2400" b="1" i="1" spc="-5" dirty="0">
                <a:latin typeface="Comic Sans MS"/>
                <a:cs typeface="Comic Sans MS"/>
              </a:rPr>
              <a:t>temel	grupta</a:t>
            </a:r>
            <a:r>
              <a:rPr sz="2400" b="1" i="1" spc="-65" dirty="0">
                <a:latin typeface="Comic Sans MS"/>
                <a:cs typeface="Comic Sans MS"/>
              </a:rPr>
              <a:t> </a:t>
            </a:r>
            <a:r>
              <a:rPr sz="2400" b="1" i="1" spc="-5" dirty="0">
                <a:latin typeface="Comic Sans MS"/>
                <a:cs typeface="Comic Sans MS"/>
              </a:rPr>
              <a:t>toplanır;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913966"/>
            <a:ext cx="659955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b="1" i="1" spc="-5" dirty="0">
                <a:solidFill>
                  <a:srgbClr val="000090"/>
                </a:solidFill>
                <a:latin typeface="Comic Sans MS"/>
                <a:cs typeface="Comic Sans MS"/>
              </a:rPr>
              <a:t>1</a:t>
            </a:r>
            <a:r>
              <a:rPr sz="3600" b="1" i="1" dirty="0">
                <a:solidFill>
                  <a:srgbClr val="000090"/>
                </a:solidFill>
                <a:latin typeface="Comic Sans MS"/>
                <a:cs typeface="Comic Sans MS"/>
              </a:rPr>
              <a:t>.</a:t>
            </a:r>
            <a:r>
              <a:rPr sz="3600" b="1" i="1" spc="-700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sz="3200" b="1" i="1" spc="-5" dirty="0">
                <a:solidFill>
                  <a:srgbClr val="000090"/>
                </a:solidFill>
                <a:latin typeface="Comic Sans MS"/>
                <a:cs typeface="Comic Sans MS"/>
              </a:rPr>
              <a:t>Sayıs</a:t>
            </a:r>
            <a:r>
              <a:rPr sz="3200" b="1" i="1" spc="-15" dirty="0">
                <a:solidFill>
                  <a:srgbClr val="000090"/>
                </a:solidFill>
                <a:latin typeface="Comic Sans MS"/>
                <a:cs typeface="Comic Sans MS"/>
              </a:rPr>
              <a:t>a</a:t>
            </a:r>
            <a:r>
              <a:rPr sz="3200" b="1" i="1" dirty="0">
                <a:solidFill>
                  <a:srgbClr val="000090"/>
                </a:solidFill>
                <a:latin typeface="Comic Sans MS"/>
                <a:cs typeface="Comic Sans MS"/>
              </a:rPr>
              <a:t>l Kr</a:t>
            </a:r>
            <a:r>
              <a:rPr sz="3200" b="1" i="1" spc="-20" dirty="0">
                <a:solidFill>
                  <a:srgbClr val="000090"/>
                </a:solidFill>
                <a:latin typeface="Comic Sans MS"/>
                <a:cs typeface="Comic Sans MS"/>
              </a:rPr>
              <a:t>o</a:t>
            </a:r>
            <a:r>
              <a:rPr sz="3200" b="1" i="1" spc="5" dirty="0">
                <a:solidFill>
                  <a:srgbClr val="000090"/>
                </a:solidFill>
                <a:latin typeface="Comic Sans MS"/>
                <a:cs typeface="Comic Sans MS"/>
              </a:rPr>
              <a:t>m</a:t>
            </a:r>
            <a:r>
              <a:rPr sz="3200" b="1" i="1" spc="-15" dirty="0">
                <a:solidFill>
                  <a:srgbClr val="000090"/>
                </a:solidFill>
                <a:latin typeface="Comic Sans MS"/>
                <a:cs typeface="Comic Sans MS"/>
              </a:rPr>
              <a:t>o</a:t>
            </a:r>
            <a:r>
              <a:rPr sz="3200" b="1" i="1" spc="-5" dirty="0">
                <a:solidFill>
                  <a:srgbClr val="000090"/>
                </a:solidFill>
                <a:latin typeface="Comic Sans MS"/>
                <a:cs typeface="Comic Sans MS"/>
              </a:rPr>
              <a:t>zo</a:t>
            </a:r>
            <a:r>
              <a:rPr sz="3200" b="1" i="1" spc="5" dirty="0">
                <a:solidFill>
                  <a:srgbClr val="000090"/>
                </a:solidFill>
                <a:latin typeface="Comic Sans MS"/>
                <a:cs typeface="Comic Sans MS"/>
              </a:rPr>
              <a:t>m</a:t>
            </a:r>
            <a:r>
              <a:rPr sz="3200" b="1" i="1" spc="15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sz="3200" b="1" i="1" spc="-5" dirty="0">
                <a:solidFill>
                  <a:srgbClr val="000090"/>
                </a:solidFill>
                <a:latin typeface="Comic Sans MS"/>
                <a:cs typeface="Comic Sans MS"/>
              </a:rPr>
              <a:t>Ano</a:t>
            </a:r>
            <a:r>
              <a:rPr sz="3200" b="1" i="1" spc="-15" dirty="0">
                <a:solidFill>
                  <a:srgbClr val="000090"/>
                </a:solidFill>
                <a:latin typeface="Comic Sans MS"/>
                <a:cs typeface="Comic Sans MS"/>
              </a:rPr>
              <a:t>m</a:t>
            </a:r>
            <a:r>
              <a:rPr sz="3200" b="1" i="1" dirty="0">
                <a:solidFill>
                  <a:srgbClr val="000090"/>
                </a:solidFill>
                <a:latin typeface="Comic Sans MS"/>
                <a:cs typeface="Comic Sans MS"/>
              </a:rPr>
              <a:t>ali</a:t>
            </a:r>
            <a:r>
              <a:rPr sz="3200" b="1" i="1" spc="-10" dirty="0">
                <a:solidFill>
                  <a:srgbClr val="000090"/>
                </a:solidFill>
                <a:latin typeface="Comic Sans MS"/>
                <a:cs typeface="Comic Sans MS"/>
              </a:rPr>
              <a:t>l</a:t>
            </a:r>
            <a:r>
              <a:rPr sz="3200" b="1" i="1" spc="-5" dirty="0">
                <a:solidFill>
                  <a:srgbClr val="000090"/>
                </a:solidFill>
                <a:latin typeface="Comic Sans MS"/>
                <a:cs typeface="Comic Sans MS"/>
              </a:rPr>
              <a:t>eri: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459862"/>
            <a:ext cx="7611109" cy="31832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22300" marR="5080" lvl="1" indent="-610235">
              <a:lnSpc>
                <a:spcPts val="3020"/>
              </a:lnSpc>
              <a:spcBef>
                <a:spcPts val="480"/>
              </a:spcBef>
              <a:buFont typeface="Comic Sans MS"/>
              <a:buAutoNum type="alphaLcPeriod"/>
              <a:tabLst>
                <a:tab pos="639445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Öploidi</a:t>
            </a:r>
            <a:r>
              <a:rPr sz="2800" b="1" u="heavy" spc="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: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Haploid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yapının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katları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şeklindeki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kromozom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artış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ya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da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azalışları.</a:t>
            </a:r>
            <a:endParaRPr sz="2800" dirty="0">
              <a:latin typeface="Comic Sans MS"/>
              <a:cs typeface="Comic Sans MS"/>
            </a:endParaRPr>
          </a:p>
          <a:p>
            <a:pPr marL="876935" lvl="2" indent="-255270">
              <a:lnSpc>
                <a:spcPct val="100000"/>
              </a:lnSpc>
              <a:spcBef>
                <a:spcPts val="295"/>
              </a:spcBef>
              <a:buChar char="-"/>
              <a:tabLst>
                <a:tab pos="877569" algn="l"/>
                <a:tab pos="2847975" algn="l"/>
              </a:tabLst>
            </a:pPr>
            <a:r>
              <a:rPr sz="2800" spc="-5" dirty="0">
                <a:latin typeface="Comic Sans MS"/>
                <a:cs typeface="Comic Sans MS"/>
              </a:rPr>
              <a:t>Monoploidi	: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n </a:t>
            </a:r>
            <a:r>
              <a:rPr sz="2800" spc="-10" dirty="0">
                <a:latin typeface="Comic Sans MS"/>
                <a:cs typeface="Comic Sans MS"/>
              </a:rPr>
              <a:t>sayıda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kromozom</a:t>
            </a:r>
            <a:endParaRPr sz="2800" dirty="0">
              <a:latin typeface="Comic Sans MS"/>
              <a:cs typeface="Comic Sans MS"/>
            </a:endParaRPr>
          </a:p>
          <a:p>
            <a:pPr marL="876935" lvl="2" indent="-255270">
              <a:lnSpc>
                <a:spcPct val="100000"/>
              </a:lnSpc>
              <a:spcBef>
                <a:spcPts val="340"/>
              </a:spcBef>
              <a:buChar char="-"/>
              <a:tabLst>
                <a:tab pos="877569" algn="l"/>
                <a:tab pos="2863850" algn="l"/>
              </a:tabLst>
            </a:pPr>
            <a:r>
              <a:rPr sz="2800" spc="-5" dirty="0">
                <a:latin typeface="Comic Sans MS"/>
                <a:cs typeface="Comic Sans MS"/>
              </a:rPr>
              <a:t>Diploidi	: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2n</a:t>
            </a:r>
            <a:endParaRPr sz="2800" dirty="0">
              <a:latin typeface="Comic Sans MS"/>
              <a:cs typeface="Comic Sans MS"/>
            </a:endParaRPr>
          </a:p>
          <a:p>
            <a:pPr marL="876935" lvl="2" indent="-255270">
              <a:lnSpc>
                <a:spcPct val="100000"/>
              </a:lnSpc>
              <a:spcBef>
                <a:spcPts val="334"/>
              </a:spcBef>
              <a:buChar char="-"/>
              <a:tabLst>
                <a:tab pos="877569" algn="l"/>
                <a:tab pos="2913380" algn="l"/>
              </a:tabLst>
            </a:pPr>
            <a:r>
              <a:rPr sz="2800" spc="-5" dirty="0">
                <a:latin typeface="Comic Sans MS"/>
                <a:cs typeface="Comic Sans MS"/>
              </a:rPr>
              <a:t>Triploidi	: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3n</a:t>
            </a:r>
            <a:endParaRPr sz="2800" dirty="0">
              <a:latin typeface="Comic Sans MS"/>
              <a:cs typeface="Comic Sans MS"/>
            </a:endParaRPr>
          </a:p>
          <a:p>
            <a:pPr marL="876935" lvl="2" indent="-255270">
              <a:lnSpc>
                <a:spcPct val="100000"/>
              </a:lnSpc>
              <a:spcBef>
                <a:spcPts val="340"/>
              </a:spcBef>
              <a:buChar char="-"/>
              <a:tabLst>
                <a:tab pos="877569" algn="l"/>
                <a:tab pos="3037840" algn="l"/>
              </a:tabLst>
            </a:pPr>
            <a:r>
              <a:rPr sz="2800" spc="-5" dirty="0">
                <a:latin typeface="Comic Sans MS"/>
                <a:cs typeface="Comic Sans MS"/>
              </a:rPr>
              <a:t>Tetraploidi	: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4n</a:t>
            </a:r>
            <a:endParaRPr sz="2800" dirty="0">
              <a:latin typeface="Comic Sans MS"/>
              <a:cs typeface="Comic Sans MS"/>
            </a:endParaRPr>
          </a:p>
          <a:p>
            <a:pPr marL="876935" lvl="2" indent="-255270">
              <a:lnSpc>
                <a:spcPct val="100000"/>
              </a:lnSpc>
              <a:spcBef>
                <a:spcPts val="335"/>
              </a:spcBef>
              <a:buChar char="-"/>
              <a:tabLst>
                <a:tab pos="877569" algn="l"/>
                <a:tab pos="2997200" algn="l"/>
              </a:tabLst>
            </a:pPr>
            <a:r>
              <a:rPr sz="2800" spc="-5" dirty="0">
                <a:latin typeface="Comic Sans MS"/>
                <a:cs typeface="Comic Sans MS"/>
              </a:rPr>
              <a:t>Pentaploidi	: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5n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891</Words>
  <Application>Microsoft Office PowerPoint</Application>
  <PresentationFormat>Ekran Gösterisi (4:3)</PresentationFormat>
  <Paragraphs>198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Office Theme</vt:lpstr>
      <vt:lpstr>Temel Genetik  Kavramlar-7</vt:lpstr>
      <vt:lpstr>Slayt 2</vt:lpstr>
      <vt:lpstr>Mutasyon: Genomik yapıda (DNA  ya da RNA) meydana gelen değişikliklerin tümüne denir</vt:lpstr>
      <vt:lpstr>Slayt 4</vt:lpstr>
      <vt:lpstr>MUTASYONLAR</vt:lpstr>
      <vt:lpstr>Büyüklüklerine göre mutasyonlar</vt:lpstr>
      <vt:lpstr>A-Mikroskopik mutasyonlar</vt:lpstr>
      <vt:lpstr>Slayt 8</vt:lpstr>
      <vt:lpstr>1. Sayısal Kromozom Anomalileri: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B-Submikroskopik mutasyonlar  (gen mutasyonları)</vt:lpstr>
      <vt:lpstr>Yer Değişim Mutasyonları Baz çifti yer değişim mutasyonları, bir nükleotidin diğer bir  nükleotide değişimi şeklinde görülmektedir.</vt:lpstr>
      <vt:lpstr>Slayt 19</vt:lpstr>
      <vt:lpstr>Aynı kimyasal özelliklere sahip farklı bir amino asit  üretilmesine bağlı olarak yine aynı etkiye sahip protein  üretiliyorsa Nötral mutasyon adı verilir.</vt:lpstr>
      <vt:lpstr>Farklı aminoasitlerin kodlanmasına neden olup söz konusu  proteini ve fonksiyonunu değiştiriyorsa Yanlış anlam  (missense) mutasyonu adı verilir.</vt:lpstr>
      <vt:lpstr>Normalde bir amino asidi ifade eden kodon, bitirme koduna  dönüşüyorsa Anlamsız (nonsense) Mutasyon adı verilir.</vt:lpstr>
      <vt:lpstr>Çerçeve Kayması Mutasyonu</vt:lpstr>
      <vt:lpstr>Yabanıl tip</vt:lpstr>
      <vt:lpstr>Slayt 25</vt:lpstr>
      <vt:lpstr>Fenotipteki etkilerine göre  mutasyonlar</vt:lpstr>
      <vt:lpstr>2- Fonksiyon artışı mutasyonları:Bu tür  mutasyonlar nedeniyle gen ürünü yeni ve  normal olmayan (hypermorph) bir  fonksiyon kazanmaktadır.</vt:lpstr>
      <vt:lpstr>Slayt 28</vt:lpstr>
      <vt:lpstr>Tersinir mutasyon  (reverse mutasyon)</vt:lpstr>
      <vt:lpstr>Oluş Nedenine Göre Mutasyonlar</vt:lpstr>
      <vt:lpstr>Şekillendiği Hücre Tipine Göre  Mutasyonlar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dell</cp:lastModifiedBy>
  <cp:revision>14</cp:revision>
  <dcterms:created xsi:type="dcterms:W3CDTF">2021-10-19T09:20:01Z</dcterms:created>
  <dcterms:modified xsi:type="dcterms:W3CDTF">2021-11-05T10:16:50Z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2021-10-19T00:00:00Z</vt:filetime>
  </property>
</Properties>
</file>