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Köpek ve Kedilerde Uygun Tohumlama Zamanı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</a:p>
        </p:txBody>
      </p:sp>
      <p:sp>
        <p:nvSpPr>
          <p:cNvPr id="134147" name="4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sz="2400" smtClean="0"/>
              <a:t>En uygun tohumlama zamanın belirlenmesinde esas faktör </a:t>
            </a:r>
            <a:r>
              <a:rPr lang="tr-TR" sz="2400" b="1" smtClean="0"/>
              <a:t>ovulasyon zamanın </a:t>
            </a:r>
            <a:r>
              <a:rPr lang="tr-TR" sz="2400" smtClean="0"/>
              <a:t>bilinmesidir</a:t>
            </a:r>
          </a:p>
          <a:p>
            <a:pPr algn="just"/>
            <a:r>
              <a:rPr lang="tr-TR" sz="2400" smtClean="0"/>
              <a:t>Bunun dışında; </a:t>
            </a:r>
            <a:r>
              <a:rPr lang="tr-TR" sz="2400" b="1" smtClean="0"/>
              <a:t>ovum </a:t>
            </a:r>
            <a:r>
              <a:rPr lang="tr-TR" sz="2400" smtClean="0"/>
              <a:t>ve </a:t>
            </a:r>
            <a:r>
              <a:rPr lang="tr-TR" sz="2400" b="1" smtClean="0"/>
              <a:t>spermatozoonun fertil yaşam süreleri</a:t>
            </a:r>
            <a:r>
              <a:rPr lang="tr-TR" sz="2400" smtClean="0"/>
              <a:t>, </a:t>
            </a:r>
            <a:r>
              <a:rPr lang="tr-TR" sz="2400" b="1" smtClean="0"/>
              <a:t>tohumlama yöntemi</a:t>
            </a:r>
            <a:r>
              <a:rPr lang="tr-TR" sz="2400" smtClean="0"/>
              <a:t>, </a:t>
            </a:r>
            <a:r>
              <a:rPr lang="tr-TR" sz="2400" b="1" smtClean="0"/>
              <a:t>spermanın saklanma koşulları </a:t>
            </a:r>
            <a:r>
              <a:rPr lang="tr-TR" sz="2400" smtClean="0"/>
              <a:t>ve </a:t>
            </a:r>
            <a:r>
              <a:rPr lang="tr-TR" sz="2400" b="1" smtClean="0"/>
              <a:t>kalitesi</a:t>
            </a:r>
            <a:r>
              <a:rPr lang="tr-TR" sz="2400" smtClean="0"/>
              <a:t> de uygun tohumlama zamanının ayarlanmasında dikkate alınması gereken kriterlerdir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5411" name="2 İçerik Yer Tutucusu"/>
          <p:cNvSpPr>
            <a:spLocks noGrp="1"/>
          </p:cNvSpPr>
          <p:nvPr>
            <p:ph idx="1"/>
          </p:nvPr>
        </p:nvSpPr>
        <p:spPr>
          <a:xfrm>
            <a:off x="1258888" y="1341438"/>
            <a:ext cx="5257800" cy="4525962"/>
          </a:xfrm>
        </p:spPr>
        <p:txBody>
          <a:bodyPr/>
          <a:lstStyle/>
          <a:p>
            <a:r>
              <a:rPr lang="tr-TR" b="1" u="sng" smtClean="0"/>
              <a:t>Köpek</a:t>
            </a:r>
          </a:p>
          <a:p>
            <a:endParaRPr lang="tr-TR" b="1" u="sng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11188" y="1844675"/>
          <a:ext cx="6096000" cy="4933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7472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/>
                        <a:t>9 gün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14739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/>
                        <a:t>Östrusun</a:t>
                      </a:r>
                      <a:r>
                        <a:rPr lang="tr-TR" sz="1800" kern="1200" dirty="0"/>
                        <a:t> başlangıcından sonraki 48-73. saatler arası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96-144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48-72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1473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Östrusun başlangıcından sonraki 48. ve 96.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/>
                        <a:t>Kateter</a:t>
                      </a:r>
                      <a:r>
                        <a:rPr lang="tr-TR" sz="1800" kern="1200" dirty="0" smtClean="0"/>
                        <a:t> </a:t>
                      </a:r>
                      <a:r>
                        <a:rPr lang="tr-TR" sz="1800" kern="1200" dirty="0" err="1" smtClean="0"/>
                        <a:t>Yöntemİ</a:t>
                      </a:r>
                      <a:r>
                        <a:rPr lang="tr-TR" sz="1800" kern="120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/>
                        <a:t>Vagina</a:t>
                      </a:r>
                      <a:r>
                        <a:rPr lang="tr-TR" sz="1800" kern="1200" dirty="0"/>
                        <a:t> veya </a:t>
                      </a:r>
                      <a:r>
                        <a:rPr lang="tr-TR" sz="1800" kern="1200" dirty="0" err="1"/>
                        <a:t>Corpus</a:t>
                      </a:r>
                      <a:r>
                        <a:rPr lang="tr-TR" sz="1800" kern="1200" dirty="0"/>
                        <a:t> </a:t>
                      </a:r>
                      <a:r>
                        <a:rPr lang="tr-TR" sz="1800" kern="1200" dirty="0" err="1"/>
                        <a:t>Uteri</a:t>
                      </a:r>
                      <a:r>
                        <a:rPr lang="tr-TR" sz="1800" kern="1200" dirty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</a:rPr>
                        <a:t>Uterus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Cornu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veya 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Corpus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7459" name="2 İçerik Yer Tutucusu"/>
          <p:cNvSpPr>
            <a:spLocks noGrp="1"/>
          </p:cNvSpPr>
          <p:nvPr>
            <p:ph idx="1"/>
          </p:nvPr>
        </p:nvSpPr>
        <p:spPr>
          <a:xfrm>
            <a:off x="1187624" y="1196752"/>
            <a:ext cx="5257800" cy="4525963"/>
          </a:xfrm>
        </p:spPr>
        <p:txBody>
          <a:bodyPr/>
          <a:lstStyle/>
          <a:p>
            <a:r>
              <a:rPr lang="tr-TR" b="1" u="sng" dirty="0" smtClean="0"/>
              <a:t>Kedi</a:t>
            </a:r>
          </a:p>
          <a:p>
            <a:endParaRPr lang="tr-TR" b="1" u="sng" dirty="0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899592" y="1700808"/>
          <a:ext cx="6096000" cy="5786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880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Çiftleşme </a:t>
                      </a:r>
                      <a:r>
                        <a:rPr lang="tr-TR" sz="18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ve </a:t>
                      </a:r>
                      <a:r>
                        <a:rPr lang="tr-TR" sz="1800" b="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ovulasyon</a:t>
                      </a:r>
                      <a:r>
                        <a:rPr lang="tr-TR" sz="1800" b="0" kern="120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olursa 2-5 </a:t>
                      </a:r>
                      <a:r>
                        <a:rPr lang="tr-TR" sz="18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gün Çiftleşme </a:t>
                      </a:r>
                      <a:r>
                        <a:rPr lang="tr-TR" sz="1800" b="0" kern="120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olmazsa </a:t>
                      </a:r>
                      <a:r>
                        <a:rPr lang="tr-TR" sz="1800" b="0" kern="120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7-10 </a:t>
                      </a:r>
                      <a:r>
                        <a:rPr lang="tr-TR" sz="18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gün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Provake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ovulasyon</a:t>
                      </a:r>
                      <a:endParaRPr lang="tr-TR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24-36 saat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8-16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GnRH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veya</a:t>
                      </a:r>
                      <a:r>
                        <a:rPr lang="tr-TR" sz="1800" kern="1200" baseline="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hCG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uygulandıktan yaklaşık 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24-48 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saat sonra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ovulasyon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şekillenir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Kateter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Yöntem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Vagina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veya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Corpus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Uteri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Corpus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Tohumlama için Sperma Alma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Köpeklerde: penis masajı</a:t>
            </a:r>
          </a:p>
          <a:p>
            <a:r>
              <a:rPr lang="tr-TR" dirty="0" err="1" smtClean="0"/>
              <a:t>Ejakulat</a:t>
            </a:r>
            <a:r>
              <a:rPr lang="tr-TR" dirty="0" smtClean="0"/>
              <a:t>: 3 fraksiyonda gerçekleşir</a:t>
            </a:r>
          </a:p>
          <a:p>
            <a:r>
              <a:rPr lang="tr-TR" dirty="0" smtClean="0"/>
              <a:t>İlk fraksiyon prostat sıvısı ağırlıklı (</a:t>
            </a:r>
            <a:r>
              <a:rPr lang="tr-TR" dirty="0" err="1" smtClean="0"/>
              <a:t>üretranın</a:t>
            </a:r>
            <a:r>
              <a:rPr lang="tr-TR" dirty="0" smtClean="0"/>
              <a:t> temizlenmesi amacıyla)</a:t>
            </a:r>
          </a:p>
          <a:p>
            <a:r>
              <a:rPr lang="tr-TR" dirty="0" smtClean="0"/>
              <a:t>İkinci fraksiyon sperma </a:t>
            </a:r>
          </a:p>
          <a:p>
            <a:r>
              <a:rPr lang="tr-TR" dirty="0" smtClean="0"/>
              <a:t>Üçüncü fraksiyon prostat (kanalda kalan spermaların boşaltılması amacıyla)</a:t>
            </a:r>
          </a:p>
          <a:p>
            <a:r>
              <a:rPr lang="tr-TR" dirty="0" err="1" smtClean="0"/>
              <a:t>Ejakülat</a:t>
            </a:r>
            <a:r>
              <a:rPr lang="tr-TR" dirty="0" smtClean="0"/>
              <a:t> miktarı </a:t>
            </a:r>
            <a:r>
              <a:rPr lang="tr-TR" dirty="0" err="1" smtClean="0"/>
              <a:t>ort</a:t>
            </a:r>
            <a:r>
              <a:rPr lang="tr-TR" dirty="0" smtClean="0"/>
              <a:t> 10-12ml (ırklara göre farklılık gösterebilir)</a:t>
            </a:r>
          </a:p>
          <a:p>
            <a:r>
              <a:rPr lang="tr-TR" dirty="0" smtClean="0"/>
              <a:t>Sperma miktarı </a:t>
            </a:r>
            <a:r>
              <a:rPr lang="tr-TR" dirty="0" err="1" smtClean="0"/>
              <a:t>ort</a:t>
            </a:r>
            <a:r>
              <a:rPr lang="tr-TR" dirty="0" smtClean="0"/>
              <a:t> 2-5 ml (ırklara göre farklılık gösterebilir)</a:t>
            </a:r>
          </a:p>
          <a:p>
            <a:r>
              <a:rPr lang="tr-TR" dirty="0" smtClean="0"/>
              <a:t>Sperma yoğunluğu </a:t>
            </a:r>
            <a:r>
              <a:rPr lang="tr-TR" dirty="0" err="1" smtClean="0"/>
              <a:t>ort</a:t>
            </a:r>
            <a:r>
              <a:rPr lang="tr-TR" dirty="0" smtClean="0"/>
              <a:t> 200-300 milyon/ml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Kedilerde: </a:t>
            </a:r>
            <a:r>
              <a:rPr lang="tr-TR" dirty="0" err="1" smtClean="0"/>
              <a:t>elektroejakülatör</a:t>
            </a:r>
            <a:endParaRPr lang="tr-TR" dirty="0" smtClean="0"/>
          </a:p>
          <a:p>
            <a:r>
              <a:rPr lang="tr-TR" dirty="0" smtClean="0"/>
              <a:t>4-6 volt</a:t>
            </a:r>
          </a:p>
          <a:p>
            <a:r>
              <a:rPr lang="tr-TR" dirty="0" err="1" smtClean="0"/>
              <a:t>Sedasyon</a:t>
            </a:r>
            <a:r>
              <a:rPr lang="tr-TR" dirty="0" smtClean="0"/>
              <a:t> altında</a:t>
            </a:r>
          </a:p>
          <a:p>
            <a:r>
              <a:rPr lang="tr-TR" dirty="0" err="1" smtClean="0"/>
              <a:t>Ejakulat</a:t>
            </a:r>
            <a:r>
              <a:rPr lang="tr-TR" dirty="0" smtClean="0"/>
              <a:t> ve sperma miktarı </a:t>
            </a:r>
            <a:r>
              <a:rPr lang="tr-TR" dirty="0" err="1" smtClean="0"/>
              <a:t>ort</a:t>
            </a:r>
            <a:r>
              <a:rPr lang="tr-TR" smtClean="0"/>
              <a:t> 0.1 ml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Ekran Gösterisi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Köpek ve Kedilerde Uygun Tohumlama Zamanı</vt:lpstr>
      <vt:lpstr>Uygun Tohumlama Zamanı</vt:lpstr>
      <vt:lpstr>Uygun Tohumlama Zamanı</vt:lpstr>
      <vt:lpstr>Uygun Tohumlama Zamanı</vt:lpstr>
      <vt:lpstr>Tohumlama için Sperma Alma Yöntemleri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 ve Kedilerde Uygun Tohumlama Zamanı</dc:title>
  <dc:creator>Borga TIRPAN</dc:creator>
  <cp:lastModifiedBy>masa üstü</cp:lastModifiedBy>
  <cp:revision>4</cp:revision>
  <dcterms:created xsi:type="dcterms:W3CDTF">2017-11-06T12:01:42Z</dcterms:created>
  <dcterms:modified xsi:type="dcterms:W3CDTF">2018-06-29T16:49:32Z</dcterms:modified>
</cp:coreProperties>
</file>