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162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Köpek ve Kedilerde Uygun Tohumlama Zamanı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smtClean="0"/>
              <a:t>Uygun Tohumlama Zamanı</a:t>
            </a:r>
          </a:p>
        </p:txBody>
      </p:sp>
      <p:sp>
        <p:nvSpPr>
          <p:cNvPr id="134147" name="4 İçerik Yer Tutucusu"/>
          <p:cNvSpPr>
            <a:spLocks noGrp="1"/>
          </p:cNvSpPr>
          <p:nvPr>
            <p:ph idx="1"/>
          </p:nvPr>
        </p:nvSpPr>
        <p:spPr>
          <a:xfrm>
            <a:off x="684213" y="1600200"/>
            <a:ext cx="6119812" cy="4525963"/>
          </a:xfrm>
        </p:spPr>
        <p:txBody>
          <a:bodyPr/>
          <a:lstStyle/>
          <a:p>
            <a:pPr algn="just"/>
            <a:r>
              <a:rPr lang="tr-TR" sz="2400" smtClean="0"/>
              <a:t>En uygun tohumlama zamanın belirlenmesinde esas faktör </a:t>
            </a:r>
            <a:r>
              <a:rPr lang="tr-TR" sz="2400" b="1" smtClean="0"/>
              <a:t>ovulasyon zamanın </a:t>
            </a:r>
            <a:r>
              <a:rPr lang="tr-TR" sz="2400" smtClean="0"/>
              <a:t>bilinmesidir</a:t>
            </a:r>
          </a:p>
          <a:p>
            <a:pPr algn="just"/>
            <a:r>
              <a:rPr lang="tr-TR" sz="2400" smtClean="0"/>
              <a:t>Bunun dışında; </a:t>
            </a:r>
            <a:r>
              <a:rPr lang="tr-TR" sz="2400" b="1" smtClean="0"/>
              <a:t>ovum </a:t>
            </a:r>
            <a:r>
              <a:rPr lang="tr-TR" sz="2400" smtClean="0"/>
              <a:t>ve </a:t>
            </a:r>
            <a:r>
              <a:rPr lang="tr-TR" sz="2400" b="1" smtClean="0"/>
              <a:t>spermatozoonun fertil yaşam süreleri</a:t>
            </a:r>
            <a:r>
              <a:rPr lang="tr-TR" sz="2400" smtClean="0"/>
              <a:t>, </a:t>
            </a:r>
            <a:r>
              <a:rPr lang="tr-TR" sz="2400" b="1" smtClean="0"/>
              <a:t>tohumlama yöntemi</a:t>
            </a:r>
            <a:r>
              <a:rPr lang="tr-TR" sz="2400" smtClean="0"/>
              <a:t>, </a:t>
            </a:r>
            <a:r>
              <a:rPr lang="tr-TR" sz="2400" b="1" smtClean="0"/>
              <a:t>spermanın saklanma koşulları </a:t>
            </a:r>
            <a:r>
              <a:rPr lang="tr-TR" sz="2400" smtClean="0"/>
              <a:t>ve </a:t>
            </a:r>
            <a:r>
              <a:rPr lang="tr-TR" sz="2400" b="1" smtClean="0"/>
              <a:t>kalitesi</a:t>
            </a:r>
            <a:r>
              <a:rPr lang="tr-TR" sz="2400" smtClean="0"/>
              <a:t> de uygun tohumlama zamanının ayarlanmasında dikkate alınması gereken kriterlerdir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smtClean="0"/>
              <a:t>Uygun Tohumlama Zamanı</a:t>
            </a:r>
            <a:endParaRPr lang="tr-TR" smtClean="0"/>
          </a:p>
        </p:txBody>
      </p:sp>
      <p:sp>
        <p:nvSpPr>
          <p:cNvPr id="145411" name="2 İçerik Yer Tutucusu"/>
          <p:cNvSpPr>
            <a:spLocks noGrp="1"/>
          </p:cNvSpPr>
          <p:nvPr>
            <p:ph idx="1"/>
          </p:nvPr>
        </p:nvSpPr>
        <p:spPr>
          <a:xfrm>
            <a:off x="1258888" y="1341438"/>
            <a:ext cx="5257800" cy="4525962"/>
          </a:xfrm>
        </p:spPr>
        <p:txBody>
          <a:bodyPr/>
          <a:lstStyle/>
          <a:p>
            <a:r>
              <a:rPr lang="tr-TR" b="1" u="sng" smtClean="0"/>
              <a:t>Köpek</a:t>
            </a:r>
          </a:p>
          <a:p>
            <a:endParaRPr lang="tr-TR" b="1" u="sng" smtClean="0"/>
          </a:p>
        </p:txBody>
      </p:sp>
      <p:graphicFrame>
        <p:nvGraphicFramePr>
          <p:cNvPr id="5" name="4 Tablo"/>
          <p:cNvGraphicFramePr>
            <a:graphicFrameLocks noGrp="1"/>
          </p:cNvGraphicFramePr>
          <p:nvPr/>
        </p:nvGraphicFramePr>
        <p:xfrm>
          <a:off x="611188" y="1844675"/>
          <a:ext cx="6096000" cy="4933158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3048000"/>
                <a:gridCol w="3048000"/>
              </a:tblGrid>
              <a:tr h="474721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Östrus</a:t>
                      </a:r>
                      <a:r>
                        <a:rPr lang="tr-TR" dirty="0" smtClean="0"/>
                        <a:t> süresi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b="0" kern="1200" dirty="0"/>
                        <a:t>9 gün </a:t>
                      </a:r>
                      <a:endParaRPr lang="tr-TR" sz="11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</a:tr>
              <a:tr h="714739">
                <a:tc>
                  <a:txBody>
                    <a:bodyPr/>
                    <a:lstStyle/>
                    <a:p>
                      <a:r>
                        <a:rPr lang="tr-TR" b="1" dirty="0" err="1" smtClean="0"/>
                        <a:t>Ovulasyon</a:t>
                      </a:r>
                      <a:r>
                        <a:rPr lang="tr-TR" b="1" dirty="0" smtClean="0"/>
                        <a:t> zamanı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kern="1200" dirty="0" err="1"/>
                        <a:t>Östrusun</a:t>
                      </a:r>
                      <a:r>
                        <a:rPr lang="tr-TR" sz="1800" kern="1200" dirty="0"/>
                        <a:t> başlangıcından sonraki 48-73. saatler arası </a:t>
                      </a:r>
                      <a:endParaRPr lang="tr-T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</a:tr>
              <a:tr h="474721">
                <a:tc>
                  <a:txBody>
                    <a:bodyPr/>
                    <a:lstStyle/>
                    <a:p>
                      <a:r>
                        <a:rPr lang="tr-TR" b="1" dirty="0" smtClean="0"/>
                        <a:t>Sperm </a:t>
                      </a:r>
                      <a:r>
                        <a:rPr lang="tr-TR" b="1" dirty="0" err="1" smtClean="0"/>
                        <a:t>fertil</a:t>
                      </a:r>
                      <a:r>
                        <a:rPr lang="tr-TR" b="1" dirty="0" smtClean="0"/>
                        <a:t> yaşam süresi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kern="1200"/>
                        <a:t>96-144 saat </a:t>
                      </a:r>
                      <a:endParaRPr lang="tr-T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</a:tr>
              <a:tr h="474721">
                <a:tc>
                  <a:txBody>
                    <a:bodyPr/>
                    <a:lstStyle/>
                    <a:p>
                      <a:r>
                        <a:rPr lang="tr-TR" b="1" dirty="0" err="1" smtClean="0"/>
                        <a:t>Ovum</a:t>
                      </a:r>
                      <a:r>
                        <a:rPr lang="tr-TR" b="1" dirty="0" smtClean="0"/>
                        <a:t> </a:t>
                      </a:r>
                      <a:r>
                        <a:rPr lang="tr-TR" b="1" dirty="0" err="1" smtClean="0"/>
                        <a:t>fertil</a:t>
                      </a:r>
                      <a:r>
                        <a:rPr lang="tr-TR" b="1" dirty="0" smtClean="0"/>
                        <a:t> yaşam süresi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kern="1200"/>
                        <a:t>48-72 saat </a:t>
                      </a:r>
                      <a:endParaRPr lang="tr-T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</a:tr>
              <a:tr h="714739">
                <a:tc>
                  <a:txBody>
                    <a:bodyPr/>
                    <a:lstStyle/>
                    <a:p>
                      <a:r>
                        <a:rPr lang="tr-TR" b="1" dirty="0" smtClean="0"/>
                        <a:t>Uygun tohumlama</a:t>
                      </a:r>
                      <a:r>
                        <a:rPr lang="tr-TR" b="1" baseline="0" dirty="0" smtClean="0"/>
                        <a:t> zamanı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kern="1200"/>
                        <a:t>Östrusun başlangıcından sonraki 48. ve 96. saat </a:t>
                      </a:r>
                      <a:endParaRPr lang="tr-T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</a:tr>
              <a:tr h="474721">
                <a:tc>
                  <a:txBody>
                    <a:bodyPr/>
                    <a:lstStyle/>
                    <a:p>
                      <a:r>
                        <a:rPr lang="tr-TR" b="1" dirty="0" smtClean="0"/>
                        <a:t>Tohumlama</a:t>
                      </a:r>
                      <a:r>
                        <a:rPr lang="tr-TR" b="1" baseline="0" dirty="0" smtClean="0"/>
                        <a:t> yöntemi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kern="1200" dirty="0" err="1" smtClean="0"/>
                        <a:t>Kateter</a:t>
                      </a:r>
                      <a:r>
                        <a:rPr lang="tr-TR" sz="1800" kern="1200" dirty="0" smtClean="0"/>
                        <a:t> </a:t>
                      </a:r>
                      <a:r>
                        <a:rPr lang="tr-TR" sz="1800" kern="1200" dirty="0" err="1" smtClean="0"/>
                        <a:t>Yöntemİ</a:t>
                      </a:r>
                      <a:r>
                        <a:rPr lang="tr-TR" sz="1800" kern="1200" dirty="0" smtClean="0"/>
                        <a:t> </a:t>
                      </a:r>
                      <a:endParaRPr lang="tr-T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</a:tr>
              <a:tr h="474721">
                <a:tc>
                  <a:txBody>
                    <a:bodyPr/>
                    <a:lstStyle/>
                    <a:p>
                      <a:r>
                        <a:rPr lang="tr-TR" b="1" dirty="0" smtClean="0"/>
                        <a:t>Spermanın bırakıldığı yer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kern="1200" dirty="0" err="1"/>
                        <a:t>Vagina</a:t>
                      </a:r>
                      <a:r>
                        <a:rPr lang="tr-TR" sz="1800" kern="1200" dirty="0"/>
                        <a:t> veya </a:t>
                      </a:r>
                      <a:r>
                        <a:rPr lang="tr-TR" sz="1800" kern="1200" dirty="0" err="1"/>
                        <a:t>Corpus</a:t>
                      </a:r>
                      <a:r>
                        <a:rPr lang="tr-TR" sz="1800" kern="1200" dirty="0"/>
                        <a:t> </a:t>
                      </a:r>
                      <a:r>
                        <a:rPr lang="tr-TR" sz="1800" kern="1200" dirty="0" err="1"/>
                        <a:t>Uteri</a:t>
                      </a:r>
                      <a:r>
                        <a:rPr lang="tr-TR" sz="1800" kern="1200" dirty="0"/>
                        <a:t> </a:t>
                      </a:r>
                      <a:endParaRPr lang="tr-T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</a:tr>
              <a:tr h="474721">
                <a:tc>
                  <a:txBody>
                    <a:bodyPr/>
                    <a:lstStyle/>
                    <a:p>
                      <a:r>
                        <a:rPr lang="tr-TR" b="1" dirty="0" smtClean="0"/>
                        <a:t>Tohumlama</a:t>
                      </a:r>
                      <a:r>
                        <a:rPr lang="tr-TR" b="1" baseline="0" dirty="0" smtClean="0"/>
                        <a:t> yöntemi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Laparoskopik</a:t>
                      </a:r>
                      <a:r>
                        <a:rPr lang="tr-TR" dirty="0" smtClean="0"/>
                        <a:t> Yöntem</a:t>
                      </a:r>
                      <a:endParaRPr lang="tr-TR" dirty="0"/>
                    </a:p>
                  </a:txBody>
                  <a:tcPr/>
                </a:tc>
              </a:tr>
              <a:tr h="474721">
                <a:tc>
                  <a:txBody>
                    <a:bodyPr/>
                    <a:lstStyle/>
                    <a:p>
                      <a:r>
                        <a:rPr lang="tr-TR" b="1" dirty="0" smtClean="0"/>
                        <a:t>Spermanın bırakıldığı yer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>
                          <a:solidFill>
                            <a:schemeClr val="tx1"/>
                          </a:solidFill>
                        </a:rPr>
                        <a:t>Uterus</a:t>
                      </a:r>
                      <a:r>
                        <a:rPr lang="tr-TR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  <a:p>
                      <a:r>
                        <a:rPr lang="tr-TR" baseline="0" dirty="0" smtClean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tr-TR" baseline="0" dirty="0" err="1" smtClean="0">
                          <a:solidFill>
                            <a:schemeClr val="tx1"/>
                          </a:solidFill>
                        </a:rPr>
                        <a:t>Cornu</a:t>
                      </a:r>
                      <a:r>
                        <a:rPr lang="tr-TR" baseline="0" dirty="0" smtClean="0">
                          <a:solidFill>
                            <a:schemeClr val="tx1"/>
                          </a:solidFill>
                        </a:rPr>
                        <a:t> veya </a:t>
                      </a:r>
                      <a:r>
                        <a:rPr lang="tr-TR" baseline="0" dirty="0" err="1" smtClean="0">
                          <a:solidFill>
                            <a:schemeClr val="tx1"/>
                          </a:solidFill>
                        </a:rPr>
                        <a:t>Corpus</a:t>
                      </a:r>
                      <a:r>
                        <a:rPr lang="tr-TR" baseline="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tr-T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smtClean="0"/>
              <a:t>Uygun Tohumlama Zamanı</a:t>
            </a:r>
            <a:endParaRPr lang="tr-TR" smtClean="0"/>
          </a:p>
        </p:txBody>
      </p:sp>
      <p:sp>
        <p:nvSpPr>
          <p:cNvPr id="147459" name="2 İçerik Yer Tutucusu"/>
          <p:cNvSpPr>
            <a:spLocks noGrp="1"/>
          </p:cNvSpPr>
          <p:nvPr>
            <p:ph idx="1"/>
          </p:nvPr>
        </p:nvSpPr>
        <p:spPr>
          <a:xfrm>
            <a:off x="1187624" y="1196752"/>
            <a:ext cx="5257800" cy="4525963"/>
          </a:xfrm>
        </p:spPr>
        <p:txBody>
          <a:bodyPr/>
          <a:lstStyle/>
          <a:p>
            <a:r>
              <a:rPr lang="tr-TR" b="1" u="sng" dirty="0" smtClean="0"/>
              <a:t>Kedi</a:t>
            </a:r>
          </a:p>
          <a:p>
            <a:endParaRPr lang="tr-TR" b="1" u="sng" dirty="0" smtClean="0"/>
          </a:p>
        </p:txBody>
      </p:sp>
      <p:graphicFrame>
        <p:nvGraphicFramePr>
          <p:cNvPr id="5" name="4 Tablo"/>
          <p:cNvGraphicFramePr>
            <a:graphicFrameLocks noGrp="1"/>
          </p:cNvGraphicFramePr>
          <p:nvPr/>
        </p:nvGraphicFramePr>
        <p:xfrm>
          <a:off x="899592" y="1700808"/>
          <a:ext cx="6096000" cy="578696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3048000"/>
                <a:gridCol w="3048000"/>
              </a:tblGrid>
              <a:tr h="488054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Östrus</a:t>
                      </a:r>
                      <a:r>
                        <a:rPr lang="tr-TR" dirty="0" smtClean="0"/>
                        <a:t> süresi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b="0" kern="1200" dirty="0" smtClean="0">
                          <a:solidFill>
                            <a:srgbClr val="000000"/>
                          </a:solidFill>
                          <a:latin typeface="Century Gothic"/>
                          <a:ea typeface="Times New Roman"/>
                          <a:cs typeface="Arial"/>
                        </a:rPr>
                        <a:t>Çiftleşme </a:t>
                      </a:r>
                      <a:r>
                        <a:rPr lang="tr-TR" sz="1800" b="0" kern="1200" dirty="0" smtClean="0">
                          <a:solidFill>
                            <a:srgbClr val="000000"/>
                          </a:solidFill>
                          <a:latin typeface="Century Gothic"/>
                          <a:ea typeface="Times New Roman"/>
                          <a:cs typeface="Arial"/>
                        </a:rPr>
                        <a:t>ve </a:t>
                      </a:r>
                      <a:r>
                        <a:rPr lang="tr-TR" sz="1800" b="0" kern="1200" dirty="0" err="1" smtClean="0">
                          <a:solidFill>
                            <a:srgbClr val="000000"/>
                          </a:solidFill>
                          <a:latin typeface="Century Gothic"/>
                          <a:ea typeface="Times New Roman"/>
                          <a:cs typeface="Arial"/>
                        </a:rPr>
                        <a:t>ovulasyon</a:t>
                      </a:r>
                      <a:r>
                        <a:rPr lang="tr-TR" sz="1800" b="0" kern="1200" smtClean="0">
                          <a:solidFill>
                            <a:srgbClr val="000000"/>
                          </a:solidFill>
                          <a:latin typeface="Century Gothic"/>
                          <a:ea typeface="Times New Roman"/>
                          <a:cs typeface="Arial"/>
                        </a:rPr>
                        <a:t> olursa 2-5 </a:t>
                      </a:r>
                      <a:r>
                        <a:rPr lang="tr-TR" sz="1800" b="0" kern="1200" dirty="0" smtClean="0">
                          <a:solidFill>
                            <a:srgbClr val="000000"/>
                          </a:solidFill>
                          <a:latin typeface="Century Gothic"/>
                          <a:ea typeface="Times New Roman"/>
                          <a:cs typeface="Arial"/>
                        </a:rPr>
                        <a:t>gün Çiftleşme </a:t>
                      </a:r>
                      <a:r>
                        <a:rPr lang="tr-TR" sz="1800" b="0" kern="1200" smtClean="0">
                          <a:solidFill>
                            <a:srgbClr val="000000"/>
                          </a:solidFill>
                          <a:latin typeface="Century Gothic"/>
                          <a:ea typeface="Times New Roman"/>
                          <a:cs typeface="Arial"/>
                        </a:rPr>
                        <a:t>olmazsa </a:t>
                      </a:r>
                      <a:r>
                        <a:rPr lang="tr-TR" sz="1800" b="0" kern="1200" smtClean="0">
                          <a:solidFill>
                            <a:srgbClr val="000000"/>
                          </a:solidFill>
                          <a:latin typeface="Century Gothic"/>
                          <a:ea typeface="Times New Roman"/>
                          <a:cs typeface="Arial"/>
                        </a:rPr>
                        <a:t>7-10 </a:t>
                      </a:r>
                      <a:r>
                        <a:rPr lang="tr-TR" sz="1800" b="0" kern="1200" dirty="0" smtClean="0">
                          <a:solidFill>
                            <a:srgbClr val="000000"/>
                          </a:solidFill>
                          <a:latin typeface="Century Gothic"/>
                          <a:ea typeface="Times New Roman"/>
                          <a:cs typeface="Arial"/>
                        </a:rPr>
                        <a:t>gün </a:t>
                      </a:r>
                      <a:endParaRPr lang="tr-TR" sz="11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</a:tr>
              <a:tr h="488054">
                <a:tc>
                  <a:txBody>
                    <a:bodyPr/>
                    <a:lstStyle/>
                    <a:p>
                      <a:r>
                        <a:rPr lang="tr-TR" b="1" dirty="0" err="1" smtClean="0"/>
                        <a:t>Ovulasyon</a:t>
                      </a:r>
                      <a:r>
                        <a:rPr lang="tr-TR" b="1" dirty="0" smtClean="0"/>
                        <a:t> zamanı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 err="1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Provake</a:t>
                      </a:r>
                      <a:r>
                        <a:rPr lang="tr-TR" sz="1800" baseline="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tr-TR" sz="18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ovulasyon</a:t>
                      </a:r>
                      <a:endParaRPr lang="tr-TR" sz="18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/>
                </a:tc>
              </a:tr>
              <a:tr h="488054">
                <a:tc>
                  <a:txBody>
                    <a:bodyPr/>
                    <a:lstStyle/>
                    <a:p>
                      <a:r>
                        <a:rPr lang="tr-TR" b="1" dirty="0" smtClean="0"/>
                        <a:t>Sperm </a:t>
                      </a:r>
                      <a:r>
                        <a:rPr lang="tr-TR" b="1" dirty="0" err="1" smtClean="0"/>
                        <a:t>fertil</a:t>
                      </a:r>
                      <a:r>
                        <a:rPr lang="tr-TR" b="1" dirty="0" smtClean="0"/>
                        <a:t> yaşam süresi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kern="1200" dirty="0">
                          <a:solidFill>
                            <a:srgbClr val="000000"/>
                          </a:solidFill>
                          <a:latin typeface="Century Gothic"/>
                          <a:ea typeface="Times New Roman"/>
                          <a:cs typeface="Arial"/>
                        </a:rPr>
                        <a:t>24-36 saat </a:t>
                      </a:r>
                      <a:endParaRPr lang="tr-T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</a:tr>
              <a:tr h="488054">
                <a:tc>
                  <a:txBody>
                    <a:bodyPr/>
                    <a:lstStyle/>
                    <a:p>
                      <a:r>
                        <a:rPr lang="tr-TR" b="1" dirty="0" err="1" smtClean="0"/>
                        <a:t>Ovum</a:t>
                      </a:r>
                      <a:r>
                        <a:rPr lang="tr-TR" b="1" dirty="0" smtClean="0"/>
                        <a:t> </a:t>
                      </a:r>
                      <a:r>
                        <a:rPr lang="tr-TR" b="1" dirty="0" err="1" smtClean="0"/>
                        <a:t>fertil</a:t>
                      </a:r>
                      <a:r>
                        <a:rPr lang="tr-TR" b="1" dirty="0" smtClean="0"/>
                        <a:t> yaşam süresi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kern="1200">
                          <a:solidFill>
                            <a:srgbClr val="000000"/>
                          </a:solidFill>
                          <a:latin typeface="Century Gothic"/>
                          <a:ea typeface="Times New Roman"/>
                          <a:cs typeface="Arial"/>
                        </a:rPr>
                        <a:t>8-16 saat </a:t>
                      </a:r>
                      <a:endParaRPr lang="tr-T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</a:tr>
              <a:tr h="488054">
                <a:tc>
                  <a:txBody>
                    <a:bodyPr/>
                    <a:lstStyle/>
                    <a:p>
                      <a:r>
                        <a:rPr lang="tr-TR" b="1" dirty="0" smtClean="0"/>
                        <a:t>Uygun tohumlama</a:t>
                      </a:r>
                      <a:r>
                        <a:rPr lang="tr-TR" b="1" baseline="0" dirty="0" smtClean="0"/>
                        <a:t> zamanı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kern="1200" dirty="0" err="1" smtClean="0">
                          <a:solidFill>
                            <a:srgbClr val="000000"/>
                          </a:solidFill>
                          <a:latin typeface="Century Gothic"/>
                          <a:ea typeface="Times New Roman"/>
                          <a:cs typeface="Arial"/>
                        </a:rPr>
                        <a:t>GnRH</a:t>
                      </a:r>
                      <a:r>
                        <a:rPr lang="tr-TR" sz="1800" kern="1200" dirty="0" smtClean="0">
                          <a:solidFill>
                            <a:srgbClr val="000000"/>
                          </a:solidFill>
                          <a:latin typeface="Century Gothic"/>
                          <a:ea typeface="Times New Roman"/>
                          <a:cs typeface="Arial"/>
                        </a:rPr>
                        <a:t> veya</a:t>
                      </a:r>
                      <a:r>
                        <a:rPr lang="tr-TR" sz="1800" kern="1200" baseline="0" dirty="0" smtClean="0">
                          <a:solidFill>
                            <a:srgbClr val="000000"/>
                          </a:solidFill>
                          <a:latin typeface="Century Gothic"/>
                          <a:ea typeface="Times New Roman"/>
                          <a:cs typeface="Arial"/>
                        </a:rPr>
                        <a:t> </a:t>
                      </a:r>
                      <a:r>
                        <a:rPr lang="tr-TR" sz="1800" kern="1200" dirty="0" err="1" smtClean="0">
                          <a:solidFill>
                            <a:srgbClr val="000000"/>
                          </a:solidFill>
                          <a:latin typeface="Century Gothic"/>
                          <a:ea typeface="Times New Roman"/>
                          <a:cs typeface="Arial"/>
                        </a:rPr>
                        <a:t>hCG</a:t>
                      </a:r>
                      <a:r>
                        <a:rPr lang="tr-TR" sz="1800" kern="1200" dirty="0" smtClean="0">
                          <a:solidFill>
                            <a:srgbClr val="000000"/>
                          </a:solidFill>
                          <a:latin typeface="Century Gothic"/>
                          <a:ea typeface="Times New Roman"/>
                          <a:cs typeface="Arial"/>
                        </a:rPr>
                        <a:t> </a:t>
                      </a:r>
                      <a:r>
                        <a:rPr lang="tr-TR" sz="1800" kern="1200" dirty="0">
                          <a:solidFill>
                            <a:srgbClr val="000000"/>
                          </a:solidFill>
                          <a:latin typeface="Century Gothic"/>
                          <a:ea typeface="Times New Roman"/>
                          <a:cs typeface="Arial"/>
                        </a:rPr>
                        <a:t>uygulandıktan yaklaşık </a:t>
                      </a:r>
                      <a:r>
                        <a:rPr lang="tr-TR" sz="1800" kern="1200" dirty="0" smtClean="0">
                          <a:solidFill>
                            <a:srgbClr val="000000"/>
                          </a:solidFill>
                          <a:latin typeface="Century Gothic"/>
                          <a:ea typeface="Times New Roman"/>
                          <a:cs typeface="Arial"/>
                        </a:rPr>
                        <a:t>24-48 </a:t>
                      </a:r>
                      <a:r>
                        <a:rPr lang="tr-TR" sz="1800" kern="1200" dirty="0">
                          <a:solidFill>
                            <a:srgbClr val="000000"/>
                          </a:solidFill>
                          <a:latin typeface="Century Gothic"/>
                          <a:ea typeface="Times New Roman"/>
                          <a:cs typeface="Arial"/>
                        </a:rPr>
                        <a:t>saat sonra </a:t>
                      </a:r>
                      <a:r>
                        <a:rPr lang="tr-TR" sz="1800" kern="1200" dirty="0" err="1" smtClean="0">
                          <a:solidFill>
                            <a:srgbClr val="000000"/>
                          </a:solidFill>
                          <a:latin typeface="Century Gothic"/>
                          <a:ea typeface="Times New Roman"/>
                          <a:cs typeface="Arial"/>
                        </a:rPr>
                        <a:t>ovulasyon</a:t>
                      </a:r>
                      <a:r>
                        <a:rPr lang="tr-TR" sz="1800" kern="1200" dirty="0" smtClean="0">
                          <a:solidFill>
                            <a:srgbClr val="000000"/>
                          </a:solidFill>
                          <a:latin typeface="Century Gothic"/>
                          <a:ea typeface="Times New Roman"/>
                          <a:cs typeface="Arial"/>
                        </a:rPr>
                        <a:t> şekillenir</a:t>
                      </a:r>
                      <a:endParaRPr lang="tr-T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</a:tr>
              <a:tr h="488054">
                <a:tc>
                  <a:txBody>
                    <a:bodyPr/>
                    <a:lstStyle/>
                    <a:p>
                      <a:r>
                        <a:rPr lang="tr-TR" b="1" dirty="0" smtClean="0"/>
                        <a:t>Tohumlama</a:t>
                      </a:r>
                      <a:r>
                        <a:rPr lang="tr-TR" b="1" baseline="0" dirty="0" smtClean="0"/>
                        <a:t> yöntemi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kern="1200" dirty="0" err="1" smtClean="0">
                          <a:solidFill>
                            <a:srgbClr val="000000"/>
                          </a:solidFill>
                          <a:latin typeface="Century Gothic"/>
                          <a:ea typeface="Times New Roman"/>
                          <a:cs typeface="Arial"/>
                        </a:rPr>
                        <a:t>Kateter</a:t>
                      </a:r>
                      <a:r>
                        <a:rPr lang="tr-TR" sz="1800" kern="1200" dirty="0" smtClean="0">
                          <a:solidFill>
                            <a:srgbClr val="000000"/>
                          </a:solidFill>
                          <a:latin typeface="Century Gothic"/>
                          <a:ea typeface="Times New Roman"/>
                          <a:cs typeface="Arial"/>
                        </a:rPr>
                        <a:t> </a:t>
                      </a:r>
                      <a:r>
                        <a:rPr lang="tr-TR" sz="1800" kern="1200" dirty="0">
                          <a:solidFill>
                            <a:srgbClr val="000000"/>
                          </a:solidFill>
                          <a:latin typeface="Century Gothic"/>
                          <a:ea typeface="Times New Roman"/>
                          <a:cs typeface="Arial"/>
                        </a:rPr>
                        <a:t>Yöntem </a:t>
                      </a:r>
                      <a:endParaRPr lang="tr-T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</a:tr>
              <a:tr h="488054">
                <a:tc>
                  <a:txBody>
                    <a:bodyPr/>
                    <a:lstStyle/>
                    <a:p>
                      <a:r>
                        <a:rPr lang="tr-TR" b="1" dirty="0" smtClean="0"/>
                        <a:t>Spermanın bırakıldığı yer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kern="1200" dirty="0" err="1">
                          <a:solidFill>
                            <a:srgbClr val="000000"/>
                          </a:solidFill>
                          <a:latin typeface="Century Gothic"/>
                          <a:ea typeface="Times New Roman"/>
                          <a:cs typeface="Arial"/>
                        </a:rPr>
                        <a:t>Vagina</a:t>
                      </a:r>
                      <a:r>
                        <a:rPr lang="tr-TR" sz="1800" kern="1200" dirty="0">
                          <a:solidFill>
                            <a:srgbClr val="000000"/>
                          </a:solidFill>
                          <a:latin typeface="Century Gothic"/>
                          <a:ea typeface="Times New Roman"/>
                          <a:cs typeface="Arial"/>
                        </a:rPr>
                        <a:t> veya </a:t>
                      </a:r>
                      <a:r>
                        <a:rPr lang="tr-TR" sz="1800" kern="1200" dirty="0" err="1">
                          <a:solidFill>
                            <a:srgbClr val="000000"/>
                          </a:solidFill>
                          <a:latin typeface="Century Gothic"/>
                          <a:ea typeface="Times New Roman"/>
                          <a:cs typeface="Arial"/>
                        </a:rPr>
                        <a:t>Corpus</a:t>
                      </a:r>
                      <a:r>
                        <a:rPr lang="tr-TR" sz="1800" kern="1200" dirty="0">
                          <a:solidFill>
                            <a:srgbClr val="000000"/>
                          </a:solidFill>
                          <a:latin typeface="Century Gothic"/>
                          <a:ea typeface="Times New Roman"/>
                          <a:cs typeface="Arial"/>
                        </a:rPr>
                        <a:t> </a:t>
                      </a:r>
                      <a:r>
                        <a:rPr lang="tr-TR" sz="1800" kern="1200" dirty="0" err="1">
                          <a:solidFill>
                            <a:srgbClr val="000000"/>
                          </a:solidFill>
                          <a:latin typeface="Century Gothic"/>
                          <a:ea typeface="Times New Roman"/>
                          <a:cs typeface="Arial"/>
                        </a:rPr>
                        <a:t>Uteri</a:t>
                      </a:r>
                      <a:r>
                        <a:rPr lang="tr-TR" sz="1800" kern="1200" dirty="0">
                          <a:solidFill>
                            <a:srgbClr val="000000"/>
                          </a:solidFill>
                          <a:latin typeface="Century Gothic"/>
                          <a:ea typeface="Times New Roman"/>
                          <a:cs typeface="Arial"/>
                        </a:rPr>
                        <a:t> </a:t>
                      </a:r>
                      <a:endParaRPr lang="tr-T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</a:tr>
              <a:tr h="488054">
                <a:tc>
                  <a:txBody>
                    <a:bodyPr/>
                    <a:lstStyle/>
                    <a:p>
                      <a:r>
                        <a:rPr lang="tr-TR" b="1" dirty="0" smtClean="0"/>
                        <a:t>Tohumlama</a:t>
                      </a:r>
                      <a:r>
                        <a:rPr lang="tr-TR" b="1" baseline="0" dirty="0" smtClean="0"/>
                        <a:t> yöntemi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Laparoskopik</a:t>
                      </a:r>
                      <a:r>
                        <a:rPr lang="tr-TR" dirty="0" smtClean="0"/>
                        <a:t> Yöntem</a:t>
                      </a:r>
                      <a:endParaRPr lang="tr-TR" dirty="0"/>
                    </a:p>
                  </a:txBody>
                  <a:tcPr/>
                </a:tc>
              </a:tr>
              <a:tr h="488054">
                <a:tc>
                  <a:txBody>
                    <a:bodyPr/>
                    <a:lstStyle/>
                    <a:p>
                      <a:r>
                        <a:rPr lang="tr-TR" b="1" dirty="0" smtClean="0"/>
                        <a:t>Spermanın bırakıldığı yer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Corpus</a:t>
                      </a:r>
                      <a:r>
                        <a:rPr lang="tr-TR" dirty="0" smtClean="0"/>
                        <a:t> </a:t>
                      </a:r>
                      <a:r>
                        <a:rPr lang="tr-TR" dirty="0" err="1" smtClean="0"/>
                        <a:t>Uteri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Tohumlama için Sperma Alma Yöntemleri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smtClean="0"/>
              <a:t>Köpeklerde: penis masajı</a:t>
            </a:r>
          </a:p>
          <a:p>
            <a:r>
              <a:rPr lang="tr-TR" dirty="0" err="1" smtClean="0"/>
              <a:t>Ejakulat</a:t>
            </a:r>
            <a:r>
              <a:rPr lang="tr-TR" dirty="0" smtClean="0"/>
              <a:t>: 3 fraksiyonda gerçekleşir</a:t>
            </a:r>
          </a:p>
          <a:p>
            <a:r>
              <a:rPr lang="tr-TR" dirty="0" smtClean="0"/>
              <a:t>İlk fraksiyon prostat sıvısı ağırlıklı (</a:t>
            </a:r>
            <a:r>
              <a:rPr lang="tr-TR" dirty="0" err="1" smtClean="0"/>
              <a:t>üretranın</a:t>
            </a:r>
            <a:r>
              <a:rPr lang="tr-TR" dirty="0" smtClean="0"/>
              <a:t> temizlenmesi amacıyla)</a:t>
            </a:r>
          </a:p>
          <a:p>
            <a:r>
              <a:rPr lang="tr-TR" dirty="0" smtClean="0"/>
              <a:t>İkinci fraksiyon sperma </a:t>
            </a:r>
          </a:p>
          <a:p>
            <a:r>
              <a:rPr lang="tr-TR" dirty="0" smtClean="0"/>
              <a:t>Üçüncü fraksiyon prostat (kanalda kalan spermaların boşaltılması amacıyla)</a:t>
            </a:r>
          </a:p>
          <a:p>
            <a:r>
              <a:rPr lang="tr-TR" dirty="0" err="1" smtClean="0"/>
              <a:t>Ejakülat</a:t>
            </a:r>
            <a:r>
              <a:rPr lang="tr-TR" dirty="0" smtClean="0"/>
              <a:t> miktarı </a:t>
            </a:r>
            <a:r>
              <a:rPr lang="tr-TR" dirty="0" err="1" smtClean="0"/>
              <a:t>ort</a:t>
            </a:r>
            <a:r>
              <a:rPr lang="tr-TR" dirty="0" smtClean="0"/>
              <a:t> 10-12ml (ırklara göre farklılık gösterebilir)</a:t>
            </a:r>
          </a:p>
          <a:p>
            <a:r>
              <a:rPr lang="tr-TR" dirty="0" smtClean="0"/>
              <a:t>Sperma miktarı </a:t>
            </a:r>
            <a:r>
              <a:rPr lang="tr-TR" dirty="0" err="1" smtClean="0"/>
              <a:t>ort</a:t>
            </a:r>
            <a:r>
              <a:rPr lang="tr-TR" dirty="0" smtClean="0"/>
              <a:t> 2-5 ml (ırklara göre farklılık gösterebilir)</a:t>
            </a:r>
          </a:p>
          <a:p>
            <a:r>
              <a:rPr lang="tr-TR" dirty="0" smtClean="0"/>
              <a:t>Sperma yoğunluğu </a:t>
            </a:r>
            <a:r>
              <a:rPr lang="tr-TR" dirty="0" err="1" smtClean="0"/>
              <a:t>ort</a:t>
            </a:r>
            <a:r>
              <a:rPr lang="tr-TR" dirty="0" smtClean="0"/>
              <a:t> 200-300 milyon/ml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Kedilerde: </a:t>
            </a:r>
            <a:r>
              <a:rPr lang="tr-TR" dirty="0" err="1" smtClean="0"/>
              <a:t>elektroejakülatör</a:t>
            </a:r>
            <a:endParaRPr lang="tr-TR" dirty="0" smtClean="0"/>
          </a:p>
          <a:p>
            <a:r>
              <a:rPr lang="tr-TR" dirty="0" smtClean="0"/>
              <a:t>4-6 volt</a:t>
            </a:r>
          </a:p>
          <a:p>
            <a:r>
              <a:rPr lang="tr-TR" dirty="0" err="1" smtClean="0"/>
              <a:t>Sedasyon</a:t>
            </a:r>
            <a:r>
              <a:rPr lang="tr-TR" dirty="0" smtClean="0"/>
              <a:t> altında</a:t>
            </a:r>
          </a:p>
          <a:p>
            <a:r>
              <a:rPr lang="tr-TR" dirty="0" err="1" smtClean="0"/>
              <a:t>Ejakulat</a:t>
            </a:r>
            <a:r>
              <a:rPr lang="tr-TR" dirty="0" smtClean="0"/>
              <a:t> ve sperma miktarı </a:t>
            </a:r>
            <a:r>
              <a:rPr lang="tr-TR" dirty="0" err="1" smtClean="0"/>
              <a:t>ort</a:t>
            </a:r>
            <a:r>
              <a:rPr lang="tr-TR" smtClean="0"/>
              <a:t> 0.1 ml</a:t>
            </a:r>
            <a:endParaRPr lang="tr-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253</Words>
  <Application>Microsoft Office PowerPoint</Application>
  <PresentationFormat>Ekran Gösterisi (4:3)</PresentationFormat>
  <Paragraphs>58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Ofis Teması</vt:lpstr>
      <vt:lpstr>Köpek ve Kedilerde Uygun Tohumlama Zamanı</vt:lpstr>
      <vt:lpstr>Uygun Tohumlama Zamanı</vt:lpstr>
      <vt:lpstr>Uygun Tohumlama Zamanı</vt:lpstr>
      <vt:lpstr>Uygun Tohumlama Zamanı</vt:lpstr>
      <vt:lpstr>Tohumlama için Sperma Alma Yöntemleri</vt:lpstr>
      <vt:lpstr>Slayt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Köpek ve Kedilerde Uygun Tohumlama Zamanı</dc:title>
  <dc:creator>Borga TIRPAN</dc:creator>
  <cp:lastModifiedBy>masa üstü</cp:lastModifiedBy>
  <cp:revision>4</cp:revision>
  <dcterms:created xsi:type="dcterms:W3CDTF">2017-11-06T12:01:42Z</dcterms:created>
  <dcterms:modified xsi:type="dcterms:W3CDTF">2018-06-29T16:49:32Z</dcterms:modified>
</cp:coreProperties>
</file>