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93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567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623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75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89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436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75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67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11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11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770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AF8D0-1CDB-4DD2-88A5-B27639FA71C4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9001A-7EA7-45CD-94B8-F18DE7885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624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İç Geçerlik – Dış Geçerlik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0053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İç ve Dış Geçerlik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81240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b="1" dirty="0" smtClean="0"/>
              <a:t>İç geçerlik: </a:t>
            </a:r>
            <a:r>
              <a:rPr lang="tr-TR" dirty="0" smtClean="0"/>
              <a:t>Bağımlı </a:t>
            </a:r>
            <a:r>
              <a:rPr lang="tr-TR" dirty="0"/>
              <a:t>değişkende gözlenen değişmelerin, bağımsız değişkenle </a:t>
            </a:r>
            <a:r>
              <a:rPr lang="tr-TR" dirty="0" err="1"/>
              <a:t>açıklanabilirlik</a:t>
            </a:r>
            <a:r>
              <a:rPr lang="tr-TR" dirty="0"/>
              <a:t> </a:t>
            </a:r>
            <a:r>
              <a:rPr lang="tr-TR" dirty="0" smtClean="0"/>
              <a:t>derecesidir.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b="1" dirty="0" smtClean="0"/>
              <a:t>Dış geçerlik: </a:t>
            </a:r>
            <a:r>
              <a:rPr lang="tr-TR" dirty="0" smtClean="0"/>
              <a:t>Sonuçların </a:t>
            </a:r>
            <a:r>
              <a:rPr lang="tr-TR" dirty="0"/>
              <a:t>deneklerin seçildiği büyük gruplara, evrene </a:t>
            </a:r>
            <a:r>
              <a:rPr lang="tr-TR" dirty="0" err="1"/>
              <a:t>genellenebilirlik</a:t>
            </a:r>
            <a:r>
              <a:rPr lang="tr-TR" dirty="0"/>
              <a:t> </a:t>
            </a:r>
            <a:r>
              <a:rPr lang="tr-TR" dirty="0" smtClean="0"/>
              <a:t>derecesidir. </a:t>
            </a:r>
          </a:p>
          <a:p>
            <a:endParaRPr lang="tr-TR" dirty="0"/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(Büyüköztürk vd.,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627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İç Geçerliği Etkileyen Faktörler (Büyüköztürk vd., 2013; </a:t>
            </a:r>
            <a:r>
              <a:rPr lang="tr-TR" sz="3600" b="1" dirty="0" err="1" smtClean="0"/>
              <a:t>Karasar</a:t>
            </a:r>
            <a:r>
              <a:rPr lang="tr-TR" sz="3600" b="1" dirty="0" smtClean="0"/>
              <a:t>, </a:t>
            </a:r>
            <a:r>
              <a:rPr lang="tr-TR" sz="3600" b="1" dirty="0" smtClean="0"/>
              <a:t>2012)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1905" cy="47035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Zaman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Denenen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bağımsız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dışında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kalan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önemli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diğer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bazı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zamanla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denenen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gibi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olabilmektedir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Zaman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uzadıkça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bu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tür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istemedik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kontrolü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güç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olmaktadır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Seçimi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yansız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atanmaması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eşleştirmenin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olamaması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durumunda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daha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başlangıçta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oluşması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söz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konusu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olacaktır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Olgunlaşması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Özellikle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zamana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bağlı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yürütülen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çalışmalarda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örneğin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boylamsal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çalışmalarda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uygulamalar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arasında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değişim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olgunlaşmaya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bağlı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olarak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sınırları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dışındaki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yaşantılarında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farklılaşma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03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İç Geçerliği Etkileyen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Veri</a:t>
            </a:r>
            <a:r>
              <a:rPr lang="en-US" altLang="tr-TR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Toplama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Aracı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Araç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ölçme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araçlarının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koşullarda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farklılaşması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durumunda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ortaya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çıkar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Bu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tehdit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re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verilen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testlerin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gözlemcilerin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birey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objeleri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değerlendirmeleri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gerektiği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ortaya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çıkabilir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Geçmişi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süresince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geçmiş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olarak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tanımlanabilen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ve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bilinmeyen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etkileyebilir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Araştırmacılar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geçmiş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lerinin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yol açacağı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 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kurtulmak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mani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ülasyon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dışında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deneyim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ere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seçerler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555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İç Geçerliği Etkileyen Faktörler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Kaybı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başladıktan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sonra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çeşitli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nedenlerle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deneyden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ayrılabilirler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Yansız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atama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eşleştirme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oluşturulan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kaybının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sonuçlar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etkili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Bu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başla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gıçta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büyük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tutulması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yararlı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Öntest</a:t>
            </a:r>
            <a:r>
              <a:rPr lang="en-US" altLang="tr-TR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Deney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Öncesi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Ölçüm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testin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belirli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aralıklarla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kez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uygulanması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kişinin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testin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formuna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içeriğine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aşina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nedeniyle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sontest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puanları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belli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etkiye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3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İç Geçerliği Etkileyen Faktörler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4659"/>
            <a:ext cx="10856495" cy="497656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cs typeface="Calibri" panose="020F0502020204030204" pitchFamily="34" charset="0"/>
              </a:rPr>
              <a:t>Etkileş</a:t>
            </a:r>
            <a:r>
              <a:rPr lang="tr-TR" altLang="tr-TR" i="1" u="sng" dirty="0">
                <a:cs typeface="Calibri" panose="020F0502020204030204" pitchFamily="34" charset="0"/>
              </a:rPr>
              <a:t>i</a:t>
            </a:r>
            <a:r>
              <a:rPr lang="en-US" altLang="tr-TR" i="1" u="sng" dirty="0">
                <a:cs typeface="Calibri" panose="020F0502020204030204" pitchFamily="34" charset="0"/>
              </a:rPr>
              <a:t>m </a:t>
            </a:r>
            <a:r>
              <a:rPr lang="en-US" altLang="tr-TR" i="1" u="sng" dirty="0" err="1">
                <a:cs typeface="Calibri" panose="020F0502020204030204" pitchFamily="34" charset="0"/>
              </a:rPr>
              <a:t>Etkisi</a:t>
            </a:r>
            <a:r>
              <a:rPr lang="en-US" altLang="tr-TR" i="1" u="sng" dirty="0">
                <a:cs typeface="Calibri" panose="020F0502020204030204" pitchFamily="34" charset="0"/>
              </a:rPr>
              <a:t>:</a:t>
            </a:r>
            <a:r>
              <a:rPr lang="en-US" altLang="tr-TR" i="1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Bağımlı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değişken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üzerinde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etkisi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incelenen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iki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ya</a:t>
            </a:r>
            <a:r>
              <a:rPr lang="en-US" altLang="tr-TR" dirty="0"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cs typeface="Calibri" panose="020F0502020204030204" pitchFamily="34" charset="0"/>
              </a:rPr>
              <a:t>daha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fazla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değişkenin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kombinasyonu</a:t>
            </a:r>
            <a:r>
              <a:rPr lang="en-US" altLang="tr-TR" dirty="0"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cs typeface="Calibri" panose="020F0502020204030204" pitchFamily="34" charset="0"/>
              </a:rPr>
              <a:t>bu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değişkenlerin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birbirinden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bağımsız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bir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şekildeki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etkilerinden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farklı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bir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etkiye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sahip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olabilir</a:t>
            </a:r>
            <a:r>
              <a:rPr lang="en-US" altLang="tr-TR" dirty="0">
                <a:cs typeface="Calibri" panose="020F0502020204030204" pitchFamily="34" charset="0"/>
              </a:rPr>
              <a:t>. </a:t>
            </a:r>
            <a:r>
              <a:rPr lang="tr-TR" altLang="tr-TR" dirty="0">
                <a:cs typeface="Calibri" panose="020F0502020204030204" pitchFamily="34" charset="0"/>
              </a:rPr>
              <a:t>Bu durum özellikle y</a:t>
            </a:r>
            <a:r>
              <a:rPr lang="en-US" altLang="tr-TR" dirty="0" err="1">
                <a:cs typeface="Calibri" panose="020F0502020204030204" pitchFamily="34" charset="0"/>
              </a:rPr>
              <a:t>ansız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atamanın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olmadığı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durumlarda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önemli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olabilir</a:t>
            </a:r>
            <a:r>
              <a:rPr lang="en-US" altLang="tr-TR" dirty="0" smtClean="0">
                <a:cs typeface="Calibri" panose="020F0502020204030204" pitchFamily="34" charset="0"/>
              </a:rPr>
              <a:t>.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u="sng" dirty="0" err="1" smtClean="0"/>
              <a:t>Beklenti</a:t>
            </a:r>
            <a:r>
              <a:rPr lang="en-US" altLang="tr-TR" i="1" u="sng" dirty="0" smtClean="0"/>
              <a:t> </a:t>
            </a:r>
            <a:r>
              <a:rPr lang="tr-TR" altLang="tr-TR" i="1" u="sng" dirty="0"/>
              <a:t>E</a:t>
            </a:r>
            <a:r>
              <a:rPr lang="en-US" altLang="tr-TR" i="1" u="sng" dirty="0" err="1"/>
              <a:t>tkisi</a:t>
            </a:r>
            <a:r>
              <a:rPr lang="en-US" altLang="tr-TR" i="1" dirty="0"/>
              <a:t>: </a:t>
            </a:r>
            <a:r>
              <a:rPr lang="en-US" altLang="tr-TR" dirty="0" err="1"/>
              <a:t>Deneklerin</a:t>
            </a:r>
            <a:r>
              <a:rPr lang="en-US" altLang="tr-TR" dirty="0"/>
              <a:t> </a:t>
            </a:r>
            <a:r>
              <a:rPr lang="en-US" altLang="tr-TR" dirty="0" err="1"/>
              <a:t>ya</a:t>
            </a:r>
            <a:r>
              <a:rPr lang="en-US" altLang="tr-TR" dirty="0"/>
              <a:t> da </a:t>
            </a:r>
            <a:r>
              <a:rPr lang="en-US" altLang="tr-TR" dirty="0" err="1"/>
              <a:t>araştırmacıların</a:t>
            </a:r>
            <a:r>
              <a:rPr lang="en-US" altLang="tr-TR" dirty="0"/>
              <a:t> </a:t>
            </a:r>
            <a:r>
              <a:rPr lang="en-US" altLang="tr-TR" dirty="0" err="1"/>
              <a:t>deneysel</a:t>
            </a:r>
            <a:r>
              <a:rPr lang="en-US" altLang="tr-TR" dirty="0"/>
              <a:t> </a:t>
            </a:r>
            <a:r>
              <a:rPr lang="en-US" altLang="tr-TR" dirty="0" err="1"/>
              <a:t>koşullar</a:t>
            </a:r>
            <a:r>
              <a:rPr lang="en-US" altLang="tr-TR" dirty="0"/>
              <a:t> </a:t>
            </a:r>
            <a:r>
              <a:rPr lang="en-US" altLang="tr-TR" dirty="0" err="1"/>
              <a:t>hakkında</a:t>
            </a:r>
            <a:r>
              <a:rPr lang="en-US" altLang="tr-TR" dirty="0"/>
              <a:t> </a:t>
            </a:r>
            <a:r>
              <a:rPr lang="en-US" altLang="tr-TR" dirty="0" err="1"/>
              <a:t>oluşan</a:t>
            </a:r>
            <a:r>
              <a:rPr lang="en-US" altLang="tr-TR" dirty="0"/>
              <a:t> </a:t>
            </a:r>
            <a:r>
              <a:rPr lang="en-US" altLang="tr-TR" dirty="0" err="1"/>
              <a:t>beklentileri</a:t>
            </a:r>
            <a:r>
              <a:rPr lang="en-US" altLang="tr-TR" dirty="0"/>
              <a:t>, </a:t>
            </a:r>
            <a:r>
              <a:rPr lang="en-US" altLang="tr-TR" dirty="0" err="1"/>
              <a:t>sonuçları</a:t>
            </a:r>
            <a:r>
              <a:rPr lang="en-US" altLang="tr-TR" dirty="0"/>
              <a:t> </a:t>
            </a:r>
            <a:r>
              <a:rPr lang="en-US" altLang="tr-TR" dirty="0" err="1"/>
              <a:t>ya</a:t>
            </a:r>
            <a:r>
              <a:rPr lang="en-US" altLang="tr-TR" dirty="0"/>
              <a:t> da </a:t>
            </a:r>
            <a:r>
              <a:rPr lang="en-US" altLang="tr-TR" dirty="0" err="1"/>
              <a:t>performansları</a:t>
            </a:r>
            <a:r>
              <a:rPr lang="en-US" altLang="tr-TR" dirty="0"/>
              <a:t> </a:t>
            </a:r>
            <a:r>
              <a:rPr lang="en-US" altLang="tr-TR" dirty="0" err="1"/>
              <a:t>beklenti</a:t>
            </a:r>
            <a:r>
              <a:rPr lang="en-US" altLang="tr-TR" dirty="0"/>
              <a:t> </a:t>
            </a:r>
            <a:r>
              <a:rPr lang="en-US" altLang="tr-TR" dirty="0" err="1"/>
              <a:t>yönünde</a:t>
            </a:r>
            <a:r>
              <a:rPr lang="en-US" altLang="tr-TR" dirty="0"/>
              <a:t> </a:t>
            </a:r>
            <a:r>
              <a:rPr lang="en-US" altLang="tr-TR" dirty="0" err="1"/>
              <a:t>etkileyebilir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u="sng" dirty="0" err="1" smtClean="0"/>
              <a:t>İstatistiksel</a:t>
            </a:r>
            <a:r>
              <a:rPr lang="en-US" altLang="tr-TR" i="1" u="sng" dirty="0" smtClean="0"/>
              <a:t> </a:t>
            </a:r>
            <a:r>
              <a:rPr lang="en-US" altLang="tr-TR" i="1" u="sng" dirty="0" err="1"/>
              <a:t>Regresyon</a:t>
            </a:r>
            <a:r>
              <a:rPr lang="en-US" altLang="tr-TR" i="1" dirty="0"/>
              <a:t>: </a:t>
            </a:r>
            <a:r>
              <a:rPr lang="en-US" altLang="tr-TR" dirty="0" err="1"/>
              <a:t>Özellikle</a:t>
            </a:r>
            <a:r>
              <a:rPr lang="en-US" altLang="tr-TR" dirty="0"/>
              <a:t> </a:t>
            </a:r>
            <a:r>
              <a:rPr lang="en-US" altLang="tr-TR" dirty="0" err="1"/>
              <a:t>performans</a:t>
            </a:r>
            <a:r>
              <a:rPr lang="en-US" altLang="tr-TR" dirty="0"/>
              <a:t> </a:t>
            </a:r>
            <a:r>
              <a:rPr lang="en-US" altLang="tr-TR" dirty="0" err="1"/>
              <a:t>testleri</a:t>
            </a:r>
            <a:r>
              <a:rPr lang="en-US" altLang="tr-TR" dirty="0"/>
              <a:t> </a:t>
            </a:r>
            <a:r>
              <a:rPr lang="en-US" altLang="tr-TR" dirty="0" err="1"/>
              <a:t>için</a:t>
            </a:r>
            <a:r>
              <a:rPr lang="en-US" altLang="tr-TR" dirty="0"/>
              <a:t> </a:t>
            </a:r>
            <a:r>
              <a:rPr lang="en-US" altLang="tr-TR" dirty="0" err="1"/>
              <a:t>geçerlidir</a:t>
            </a:r>
            <a:r>
              <a:rPr lang="en-US" altLang="tr-TR" dirty="0"/>
              <a:t>. </a:t>
            </a:r>
            <a:r>
              <a:rPr lang="en-US" altLang="tr-TR" dirty="0" err="1"/>
              <a:t>Regresyon</a:t>
            </a:r>
            <a:r>
              <a:rPr lang="en-US" altLang="tr-TR" dirty="0"/>
              <a:t> </a:t>
            </a:r>
            <a:r>
              <a:rPr lang="en-US" altLang="tr-TR" dirty="0" err="1"/>
              <a:t>ortalamaya</a:t>
            </a:r>
            <a:r>
              <a:rPr lang="en-US" altLang="tr-TR" dirty="0"/>
              <a:t> </a:t>
            </a:r>
            <a:r>
              <a:rPr lang="en-US" altLang="tr-TR" dirty="0" err="1"/>
              <a:t>doğru</a:t>
            </a:r>
            <a:r>
              <a:rPr lang="en-US" altLang="tr-TR" dirty="0"/>
              <a:t> </a:t>
            </a:r>
            <a:r>
              <a:rPr lang="en-US" altLang="tr-TR" dirty="0" err="1"/>
              <a:t>çekilme</a:t>
            </a:r>
            <a:r>
              <a:rPr lang="en-US" altLang="tr-TR" dirty="0"/>
              <a:t> </a:t>
            </a:r>
            <a:r>
              <a:rPr lang="en-US" altLang="tr-TR" dirty="0" err="1"/>
              <a:t>ya</a:t>
            </a:r>
            <a:r>
              <a:rPr lang="en-US" altLang="tr-TR" dirty="0"/>
              <a:t> da </a:t>
            </a:r>
            <a:r>
              <a:rPr lang="en-US" altLang="tr-TR" dirty="0" err="1"/>
              <a:t>gerilemelidir</a:t>
            </a:r>
            <a:r>
              <a:rPr lang="en-US" alt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9578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Dış Geçerliği Etkileyen Faktörler (Büyüköztürk vd., 2013)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Örnekleme</a:t>
            </a:r>
            <a:r>
              <a:rPr lang="en-US" altLang="tr-TR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Sınırlı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alandan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seçilen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kişilerin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başka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yerlerdeki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kişileri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temsil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etmesi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çok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değildir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Bu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sonuç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araştırmaya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dahil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bireyler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geçerli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olur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Tepkisellik</a:t>
            </a:r>
            <a:r>
              <a:rPr lang="en-US" altLang="tr-TR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Beklentilerin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i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katıldığını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ölçme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cı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işleme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edindikleri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bilgiler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bu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tür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bilgiye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olmayanlara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göre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koşullardaki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davranışlarını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farklılaştırabilir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122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Dış Geçerliği Etkileyen </a:t>
            </a:r>
            <a:r>
              <a:rPr lang="tr-TR" sz="3600" b="1" dirty="0" smtClean="0"/>
              <a:t>Faktörler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i="1" u="sng" dirty="0" smtClean="0">
              <a:cs typeface="Calibri Light" panose="020F03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u="sng" dirty="0" err="1" smtClean="0">
                <a:cs typeface="Calibri Light" panose="020F0302020204030204" pitchFamily="34" charset="0"/>
              </a:rPr>
              <a:t>Öntest</a:t>
            </a:r>
            <a:r>
              <a:rPr lang="tr-TR" altLang="tr-TR" i="1" u="sng" dirty="0">
                <a:cs typeface="Calibri Light" panose="020F0302020204030204" pitchFamily="34" charset="0"/>
              </a:rPr>
              <a:t>/</a:t>
            </a:r>
            <a:r>
              <a:rPr lang="en-US" altLang="tr-TR" i="1" u="sng" dirty="0" err="1">
                <a:cs typeface="Calibri Light" panose="020F0302020204030204" pitchFamily="34" charset="0"/>
              </a:rPr>
              <a:t>Deneysel</a:t>
            </a:r>
            <a:r>
              <a:rPr lang="en-US" altLang="tr-TR" i="1" u="sng" dirty="0">
                <a:cs typeface="Calibri Light" panose="020F0302020204030204" pitchFamily="34" charset="0"/>
              </a:rPr>
              <a:t> </a:t>
            </a:r>
            <a:r>
              <a:rPr lang="en-US" altLang="tr-TR" i="1" u="sng" dirty="0" err="1">
                <a:cs typeface="Calibri Light" panose="020F0302020204030204" pitchFamily="34" charset="0"/>
              </a:rPr>
              <a:t>Değişken</a:t>
            </a:r>
            <a:r>
              <a:rPr lang="en-US" altLang="tr-TR" i="1" u="sng" dirty="0">
                <a:cs typeface="Calibri Light" panose="020F0302020204030204" pitchFamily="34" charset="0"/>
              </a:rPr>
              <a:t> </a:t>
            </a:r>
            <a:r>
              <a:rPr lang="en-US" altLang="tr-TR" i="1" u="sng" dirty="0" err="1">
                <a:cs typeface="Calibri Light" panose="020F0302020204030204" pitchFamily="34" charset="0"/>
              </a:rPr>
              <a:t>Etkileşim</a:t>
            </a:r>
            <a:r>
              <a:rPr lang="en-US" altLang="tr-TR" i="1" u="sng" dirty="0">
                <a:cs typeface="Calibri Light" panose="020F0302020204030204" pitchFamily="34" charset="0"/>
              </a:rPr>
              <a:t> </a:t>
            </a:r>
            <a:r>
              <a:rPr lang="en-US" altLang="tr-TR" i="1" u="sng" dirty="0" err="1">
                <a:cs typeface="Calibri Light" panose="020F0302020204030204" pitchFamily="34" charset="0"/>
              </a:rPr>
              <a:t>Etkisi</a:t>
            </a:r>
            <a:r>
              <a:rPr lang="en-US" altLang="tr-TR" i="1" u="sng" dirty="0">
                <a:cs typeface="Calibri Light" panose="020F0302020204030204" pitchFamily="34" charset="0"/>
              </a:rPr>
              <a:t>:</a:t>
            </a:r>
            <a:r>
              <a:rPr lang="en-US" altLang="tr-TR" i="1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öncesi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ölçme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ile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deneysel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değişkenin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etkileşimi</a:t>
            </a:r>
            <a:r>
              <a:rPr lang="en-US" altLang="tr-TR" dirty="0">
                <a:cs typeface="Calibri Light" panose="020F0302020204030204" pitchFamily="34" charset="0"/>
              </a:rPr>
              <a:t>, </a:t>
            </a:r>
            <a:r>
              <a:rPr lang="en-US" altLang="tr-TR" dirty="0" err="1">
                <a:cs typeface="Calibri Light" panose="020F0302020204030204" pitchFamily="34" charset="0"/>
              </a:rPr>
              <a:t>sadece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deneysel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değişkene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bağlı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değişmeden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farklı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etki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ortaya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çıkartabilir</a:t>
            </a:r>
            <a:r>
              <a:rPr lang="en-US" altLang="tr-TR" dirty="0">
                <a:cs typeface="Calibri Light" panose="020F0302020204030204" pitchFamily="34" charset="0"/>
              </a:rPr>
              <a:t>. </a:t>
            </a:r>
            <a:r>
              <a:rPr lang="en-US" altLang="tr-TR" dirty="0" err="1">
                <a:cs typeface="Calibri Light" panose="020F0302020204030204" pitchFamily="34" charset="0"/>
              </a:rPr>
              <a:t>Öntest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uygulanmayan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durum </a:t>
            </a:r>
            <a:r>
              <a:rPr lang="en-US" altLang="tr-TR" dirty="0" err="1">
                <a:cs typeface="Calibri Light" panose="020F0302020204030204" pitchFamily="34" charset="0"/>
              </a:rPr>
              <a:t>ile</a:t>
            </a:r>
            <a:r>
              <a:rPr lang="en-US" altLang="tr-TR" dirty="0">
                <a:cs typeface="Calibri Light" panose="020F0302020204030204" pitchFamily="34" charset="0"/>
              </a:rPr>
              <a:t>, </a:t>
            </a:r>
            <a:r>
              <a:rPr lang="en-US" altLang="tr-TR" dirty="0" err="1">
                <a:cs typeface="Calibri Light" panose="020F0302020204030204" pitchFamily="34" charset="0"/>
              </a:rPr>
              <a:t>ön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testin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uygulan</a:t>
            </a:r>
            <a:r>
              <a:rPr lang="tr-TR" altLang="tr-TR" dirty="0" err="1">
                <a:cs typeface="Calibri Light" panose="020F0302020204030204" pitchFamily="34" charset="0"/>
              </a:rPr>
              <a:t>dı</a:t>
            </a:r>
            <a:r>
              <a:rPr lang="en-US" altLang="tr-TR" dirty="0" err="1">
                <a:cs typeface="Calibri Light" panose="020F0302020204030204" pitchFamily="34" charset="0"/>
              </a:rPr>
              <a:t>ğı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deneyde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oluşacak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değişkenlik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farklıdır</a:t>
            </a:r>
            <a:r>
              <a:rPr lang="en-US" altLang="tr-TR" dirty="0">
                <a:cs typeface="Calibri Light" panose="020F0302020204030204" pitchFamily="34" charset="0"/>
              </a:rPr>
              <a:t>.</a:t>
            </a:r>
            <a:endParaRPr lang="tr-TR" altLang="tr-TR" dirty="0"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822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</a:t>
            </a:r>
            <a:r>
              <a:rPr lang="tr-TR" sz="2200" dirty="0" smtClean="0"/>
              <a:t>ve </a:t>
            </a:r>
            <a:r>
              <a:rPr lang="tr-TR" sz="2200" dirty="0"/>
              <a:t>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7857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547</Words>
  <Application>Microsoft Office PowerPoint</Application>
  <PresentationFormat>Geniş ekran</PresentationFormat>
  <Paragraphs>41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İç Geçerlik – Dış Geçerlik</vt:lpstr>
      <vt:lpstr>İç ve Dış Geçerlik</vt:lpstr>
      <vt:lpstr>İç Geçerliği Etkileyen Faktörler (Büyüköztürk vd., 2013; Karasar, 2012)</vt:lpstr>
      <vt:lpstr>İç Geçerliği Etkileyen Faktörler</vt:lpstr>
      <vt:lpstr>İç Geçerliği Etkileyen Faktörler</vt:lpstr>
      <vt:lpstr>İç Geçerliği Etkileyen Faktörler</vt:lpstr>
      <vt:lpstr>Dış Geçerliği Etkileyen Faktörler (Büyüköztürk vd., 2013)</vt:lpstr>
      <vt:lpstr>Dış Geçerliği Etkileyen Faktörler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İç Geçerlik – Dış Geçerlik</dc:title>
  <dc:creator>TUGCE</dc:creator>
  <cp:lastModifiedBy>TUGCE</cp:lastModifiedBy>
  <cp:revision>1</cp:revision>
  <dcterms:created xsi:type="dcterms:W3CDTF">2018-01-30T12:14:08Z</dcterms:created>
  <dcterms:modified xsi:type="dcterms:W3CDTF">2018-01-30T12:17:48Z</dcterms:modified>
</cp:coreProperties>
</file>