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tr-TR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ÇEVRE</a:t>
            </a:r>
            <a:r>
              <a:rPr lang="tr-TR" dirty="0" smtClean="0"/>
              <a:t> POLİTİKALARI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14. </a:t>
            </a:r>
            <a:r>
              <a:rPr lang="tr-TR" dirty="0" smtClean="0"/>
              <a:t>Hafta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Prof.Dr.Kıvılcım</a:t>
            </a:r>
            <a:r>
              <a:rPr lang="tr-TR" dirty="0" smtClean="0"/>
              <a:t> ERTAN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1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endParaRPr lang="tr-TR" i="1" dirty="0"/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i="1" dirty="0"/>
              <a:t>Etik</a:t>
            </a:r>
            <a:r>
              <a:rPr lang="tr-TR" dirty="0"/>
              <a:t> kavramı, kullananların ve değişik kullanışlarının yöneldiği amaçlarla, çok geniş bir alanı kapsamına alır</a:t>
            </a:r>
            <a:r>
              <a:rPr lang="tr-TR" dirty="0" smtClean="0"/>
              <a:t>.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tr-TR" dirty="0" smtClean="0"/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dirty="0" smtClean="0"/>
              <a:t>Louis </a:t>
            </a:r>
            <a:r>
              <a:rPr lang="tr-TR" dirty="0"/>
              <a:t>P. </a:t>
            </a:r>
            <a:r>
              <a:rPr lang="tr-TR" dirty="0" err="1"/>
              <a:t>Pojman</a:t>
            </a:r>
            <a:r>
              <a:rPr lang="tr-TR" dirty="0"/>
              <a:t> ve Paul </a:t>
            </a:r>
            <a:r>
              <a:rPr lang="tr-TR" dirty="0" err="1"/>
              <a:t>Pojman’a</a:t>
            </a:r>
            <a:r>
              <a:rPr lang="tr-TR" dirty="0"/>
              <a:t> göre ahlak, bir insanın ya da kültürün gelenekleri, ilkeleri ve uygulamaları iken, etik ise ahlak ve ahlak felsefesi belirleyen daha geniş bir alandır. 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548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tr-TR" dirty="0"/>
              <a:t>3 tür çevre etiğinden söz edilebilir: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1. </a:t>
            </a:r>
            <a:r>
              <a:rPr lang="tr-TR" dirty="0" err="1"/>
              <a:t>İnsanmerkezci</a:t>
            </a:r>
            <a:r>
              <a:rPr lang="tr-TR" dirty="0"/>
              <a:t> çevre etiği,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2. </a:t>
            </a:r>
            <a:r>
              <a:rPr lang="tr-TR" dirty="0" err="1"/>
              <a:t>Canlımerkezci</a:t>
            </a:r>
            <a:r>
              <a:rPr lang="tr-TR" dirty="0"/>
              <a:t> çevre etiği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/>
              <a:t>3. </a:t>
            </a:r>
            <a:r>
              <a:rPr lang="tr-TR" dirty="0" err="1"/>
              <a:t>Çevremerkezci</a:t>
            </a:r>
            <a:r>
              <a:rPr lang="tr-TR" dirty="0"/>
              <a:t> çevre etiği</a:t>
            </a:r>
            <a:r>
              <a:rPr lang="tr-TR" dirty="0" smtClean="0"/>
              <a:t>.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err="1"/>
              <a:t>İnsanmerkezci</a:t>
            </a:r>
            <a:r>
              <a:rPr lang="tr-TR" dirty="0"/>
              <a:t> etik yaklaşımın yetersizlikleri, yeni etik yaklaşımların doğuşunun zorunluluğunu anlayabilmek için bilinmesi gerekir.  </a:t>
            </a:r>
          </a:p>
          <a:p>
            <a:pPr marL="640080" lvl="1" indent="-274320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58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Canlımerkezci</a:t>
            </a:r>
            <a:r>
              <a:rPr lang="tr-TR" dirty="0"/>
              <a:t> çevre etiği, etiğin ilgi alanına yalnızca insanları koyan ve sadece insanı </a:t>
            </a:r>
            <a:r>
              <a:rPr lang="tr-TR" dirty="0" err="1" smtClean="0"/>
              <a:t>degerli</a:t>
            </a:r>
            <a:r>
              <a:rPr lang="tr-TR" dirty="0" smtClean="0"/>
              <a:t> </a:t>
            </a:r>
            <a:r>
              <a:rPr lang="tr-TR" dirty="0"/>
              <a:t>gören yaklaşımın tersine, insan dışındaki canlı varlıkları </a:t>
            </a:r>
            <a:r>
              <a:rPr lang="tr-TR" dirty="0" smtClean="0"/>
              <a:t>etiğin </a:t>
            </a:r>
            <a:r>
              <a:rPr lang="tr-TR" dirty="0"/>
              <a:t>konusu haline getiren ve değerli olduklarına inanan bir yaklaşımdır.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54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Canlımerkezci</a:t>
            </a:r>
            <a:r>
              <a:rPr lang="tr-TR" dirty="0"/>
              <a:t> etik yaklaşımın temelini oluşturan düşüncelerden birisi de hayvan hakları düşüncesidir. Hayvanlara ve başka canlılara karşı duyulan ahlaki ilgi konusunun ilk çağdaş tartışmalarına </a:t>
            </a:r>
            <a:r>
              <a:rPr lang="tr-TR" dirty="0" err="1"/>
              <a:t>Joel</a:t>
            </a:r>
            <a:r>
              <a:rPr lang="tr-TR" dirty="0"/>
              <a:t> </a:t>
            </a:r>
            <a:r>
              <a:rPr lang="tr-TR" dirty="0" err="1"/>
              <a:t>Feinberg’in</a:t>
            </a:r>
            <a:r>
              <a:rPr lang="tr-TR" dirty="0"/>
              <a:t> Hayvanların ve Doğmamış Kuşakların Hakları  isimli çalışmasında rastlıyoruz (</a:t>
            </a:r>
            <a:r>
              <a:rPr lang="tr-TR" dirty="0" err="1"/>
              <a:t>des</a:t>
            </a:r>
            <a:r>
              <a:rPr lang="tr-TR" dirty="0"/>
              <a:t> </a:t>
            </a:r>
            <a:r>
              <a:rPr lang="tr-TR" dirty="0" err="1"/>
              <a:t>Jardins</a:t>
            </a:r>
            <a:r>
              <a:rPr lang="tr-TR" dirty="0"/>
              <a:t>, s. 217).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75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dirty="0"/>
              <a:t>Çevre merkezci etik yaklaşım, çevre korumada yalnızca insanlar ve diğer canlı varlıkların değil, cansız varlıkların ve özellikle ekosistemin de etik ilgi alanına sokulması gereğini </a:t>
            </a:r>
            <a:r>
              <a:rPr lang="tr-TR" dirty="0" smtClean="0"/>
              <a:t>savun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tr-TR" dirty="0"/>
              <a:t>Son yıllarda çevre etiği üzerine çalışmalar yapan birçok yazar, İngiliz Bilim adamı James </a:t>
            </a:r>
            <a:r>
              <a:rPr lang="tr-TR" dirty="0" err="1"/>
              <a:t>Lovelock’un</a:t>
            </a:r>
            <a:r>
              <a:rPr lang="tr-TR" dirty="0"/>
              <a:t> ve Amerikalı Biyolog </a:t>
            </a:r>
            <a:r>
              <a:rPr lang="tr-TR" dirty="0" err="1"/>
              <a:t>Lynn</a:t>
            </a:r>
            <a:r>
              <a:rPr lang="tr-TR" dirty="0"/>
              <a:t> </a:t>
            </a:r>
            <a:r>
              <a:rPr lang="tr-TR" dirty="0" err="1"/>
              <a:t>Margulis’in</a:t>
            </a:r>
            <a:r>
              <a:rPr lang="tr-TR" dirty="0"/>
              <a:t> öncülüğünde, yeryüzünün bir canlı organizma olarak anlaşılabileceğini ön görmüşlerdir (</a:t>
            </a:r>
            <a:r>
              <a:rPr lang="tr-TR" dirty="0" err="1"/>
              <a:t>Lovelock</a:t>
            </a:r>
            <a:r>
              <a:rPr lang="tr-TR" dirty="0"/>
              <a:t>, 1979 ve Sagan-</a:t>
            </a:r>
            <a:r>
              <a:rPr lang="tr-TR" dirty="0" err="1"/>
              <a:t>Margilus</a:t>
            </a:r>
            <a:r>
              <a:rPr lang="tr-TR" dirty="0"/>
              <a:t>, 1983).  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dirty="0" smtClean="0"/>
              <a:t>maktadır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728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Keleş, Ruşen (2013), 100 Soruda Çevre, Yakın Kitabevi Yayınları, İzmir.</a:t>
            </a:r>
          </a:p>
          <a:p>
            <a:pPr>
              <a:spcAft>
                <a:spcPts val="0"/>
              </a:spcAft>
              <a:defRPr/>
            </a:pPr>
            <a:r>
              <a:rPr lang="tr-TR" dirty="0"/>
              <a:t>James </a:t>
            </a:r>
            <a:r>
              <a:rPr lang="tr-TR" dirty="0" err="1"/>
              <a:t>Lovelock</a:t>
            </a:r>
            <a:r>
              <a:rPr lang="tr-TR" dirty="0"/>
              <a:t> (1979), </a:t>
            </a:r>
            <a:r>
              <a:rPr lang="tr-TR" dirty="0" err="1"/>
              <a:t>Gaia</a:t>
            </a:r>
            <a:r>
              <a:rPr lang="tr-TR" dirty="0"/>
              <a:t>, </a:t>
            </a:r>
            <a:r>
              <a:rPr lang="tr-TR" b="1" dirty="0"/>
              <a:t>A New </a:t>
            </a:r>
            <a:r>
              <a:rPr lang="tr-TR" b="1" dirty="0" err="1"/>
              <a:t>Look</a:t>
            </a:r>
            <a:r>
              <a:rPr lang="tr-TR" b="1" dirty="0"/>
              <a:t> at Life on Earth,</a:t>
            </a:r>
            <a:r>
              <a:rPr lang="tr-TR" dirty="0"/>
              <a:t> Oxford </a:t>
            </a:r>
            <a:r>
              <a:rPr lang="tr-TR" dirty="0" err="1"/>
              <a:t>University</a:t>
            </a:r>
            <a:r>
              <a:rPr lang="tr-TR" dirty="0"/>
              <a:t> Pres, Oxford.  </a:t>
            </a:r>
          </a:p>
          <a:p>
            <a:pPr>
              <a:spcAft>
                <a:spcPts val="0"/>
              </a:spcAft>
              <a:defRPr/>
            </a:pPr>
            <a:r>
              <a:rPr lang="tr-TR" dirty="0"/>
              <a:t>James </a:t>
            </a:r>
            <a:r>
              <a:rPr lang="tr-TR" dirty="0" err="1"/>
              <a:t>Lovelock</a:t>
            </a:r>
            <a:r>
              <a:rPr lang="tr-TR" dirty="0"/>
              <a:t> (1988), </a:t>
            </a:r>
            <a:r>
              <a:rPr lang="tr-TR" b="1" dirty="0" err="1"/>
              <a:t>The</a:t>
            </a:r>
            <a:r>
              <a:rPr lang="tr-TR" b="1" dirty="0"/>
              <a:t> </a:t>
            </a:r>
            <a:r>
              <a:rPr lang="tr-TR" b="1" dirty="0" err="1"/>
              <a:t>Ages</a:t>
            </a:r>
            <a:r>
              <a:rPr lang="tr-TR" b="1" dirty="0"/>
              <a:t> of </a:t>
            </a:r>
            <a:r>
              <a:rPr lang="tr-TR" b="1" dirty="0" err="1"/>
              <a:t>Gaia</a:t>
            </a:r>
            <a:r>
              <a:rPr lang="tr-TR" b="1" dirty="0"/>
              <a:t>: A </a:t>
            </a:r>
            <a:r>
              <a:rPr lang="tr-TR" b="1" dirty="0" err="1"/>
              <a:t>Biography</a:t>
            </a:r>
            <a:r>
              <a:rPr lang="tr-TR" b="1" dirty="0"/>
              <a:t> of </a:t>
            </a:r>
            <a:r>
              <a:rPr lang="tr-TR" b="1" dirty="0" err="1"/>
              <a:t>Our</a:t>
            </a:r>
            <a:r>
              <a:rPr lang="tr-TR" b="1" dirty="0"/>
              <a:t> </a:t>
            </a:r>
            <a:r>
              <a:rPr lang="tr-TR" b="1" dirty="0" err="1"/>
              <a:t>Living</a:t>
            </a:r>
            <a:r>
              <a:rPr lang="tr-TR" b="1" dirty="0"/>
              <a:t> Planet</a:t>
            </a:r>
            <a:r>
              <a:rPr lang="tr-TR" dirty="0"/>
              <a:t>, Oxford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Oxford.</a:t>
            </a:r>
          </a:p>
          <a:p>
            <a:pPr>
              <a:spcAft>
                <a:spcPts val="0"/>
              </a:spcAft>
              <a:defRPr/>
            </a:pPr>
            <a:r>
              <a:rPr lang="tr-TR" dirty="0" err="1"/>
              <a:t>Dorian</a:t>
            </a:r>
            <a:r>
              <a:rPr lang="tr-TR" dirty="0"/>
              <a:t> Sagan, </a:t>
            </a:r>
            <a:r>
              <a:rPr lang="tr-TR" dirty="0" err="1"/>
              <a:t>Lynn</a:t>
            </a:r>
            <a:r>
              <a:rPr lang="tr-TR" dirty="0"/>
              <a:t> </a:t>
            </a:r>
            <a:r>
              <a:rPr lang="tr-TR" dirty="0" err="1"/>
              <a:t>Margulis</a:t>
            </a:r>
            <a:r>
              <a:rPr lang="tr-TR" dirty="0"/>
              <a:t> (1983), ‘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Gaia</a:t>
            </a:r>
            <a:r>
              <a:rPr lang="tr-TR" dirty="0"/>
              <a:t> </a:t>
            </a:r>
            <a:r>
              <a:rPr lang="tr-TR" dirty="0" err="1"/>
              <a:t>Perspective</a:t>
            </a:r>
            <a:r>
              <a:rPr lang="tr-TR" dirty="0"/>
              <a:t> of </a:t>
            </a:r>
            <a:r>
              <a:rPr lang="tr-TR" dirty="0" err="1"/>
              <a:t>Ecology</a:t>
            </a:r>
            <a:r>
              <a:rPr lang="tr-TR" dirty="0"/>
              <a:t>’, </a:t>
            </a:r>
            <a:r>
              <a:rPr lang="tr-TR" b="1" dirty="0" err="1"/>
              <a:t>Ecologist</a:t>
            </a:r>
            <a:r>
              <a:rPr lang="tr-TR" dirty="0"/>
              <a:t>, Volume : 13, No : 5, s. 160-167.</a:t>
            </a:r>
            <a:endParaRPr lang="tr-TR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5090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114</TotalTime>
  <Words>281</Words>
  <Application>Microsoft Office PowerPoint</Application>
  <PresentationFormat>Ekran Gösterisi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Calisto MT</vt:lpstr>
      <vt:lpstr>Mistral</vt:lpstr>
      <vt:lpstr>Wingdings 2</vt:lpstr>
      <vt:lpstr>Travelogue</vt:lpstr>
      <vt:lpstr>ÇEVRE POLİTİKALARI 14. Hafta</vt:lpstr>
      <vt:lpstr>Çevre</vt:lpstr>
      <vt:lpstr>Çevre</vt:lpstr>
      <vt:lpstr>Çevre</vt:lpstr>
      <vt:lpstr>Çevre</vt:lpstr>
      <vt:lpstr>Çevre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YURTTAŞLIK</dc:title>
  <dc:creator>Apple</dc:creator>
  <cp:lastModifiedBy>KIVILCIM ERTAN</cp:lastModifiedBy>
  <cp:revision>27</cp:revision>
  <dcterms:created xsi:type="dcterms:W3CDTF">2014-03-19T06:29:54Z</dcterms:created>
  <dcterms:modified xsi:type="dcterms:W3CDTF">2019-11-29T13:06:23Z</dcterms:modified>
</cp:coreProperties>
</file>