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8" r:id="rId3"/>
    <p:sldId id="289" r:id="rId4"/>
    <p:sldId id="290" r:id="rId5"/>
    <p:sldId id="291" r:id="rId6"/>
    <p:sldId id="292" r:id="rId7"/>
    <p:sldId id="287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1676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419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191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434609"/>
            <a:ext cx="374904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2551176"/>
            <a:ext cx="3749040" cy="31455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Aft>
                <a:spcPts val="10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798020" y="538594"/>
            <a:ext cx="1808485" cy="516710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150174">
            <a:off x="4827538" y="836203"/>
            <a:ext cx="3657600" cy="493776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55093">
            <a:off x="2359666" y="458370"/>
            <a:ext cx="4424669" cy="3079124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835967" y="278688"/>
            <a:ext cx="1695954" cy="4845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85255">
            <a:off x="2866028" y="3182426"/>
            <a:ext cx="1695954" cy="484558"/>
          </a:xfrm>
          <a:prstGeom prst="rect">
            <a:avLst/>
          </a:prstGeom>
        </p:spPr>
      </p:pic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150321">
            <a:off x="4329929" y="546774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317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80673">
            <a:off x="699762" y="451178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3480" y="4800600"/>
            <a:ext cx="3246120" cy="1188720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415567" y="369110"/>
            <a:ext cx="3794703" cy="272976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0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0973137">
            <a:off x="530124" y="631160"/>
            <a:ext cx="3837559" cy="2604282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 rot="470783">
            <a:off x="708565" y="3070624"/>
            <a:ext cx="3918749" cy="282751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114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 rot="21240000">
            <a:off x="4717562" y="3396154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4876800"/>
            <a:ext cx="3048000" cy="118872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15" name="Picture 14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7428515" y="2619243"/>
            <a:ext cx="1580737" cy="451639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6339646" y="604321"/>
            <a:ext cx="1610332" cy="2025115"/>
          </a:xfrm>
          <a:prstGeom prst="rect">
            <a:avLst/>
          </a:prstGeom>
        </p:spPr>
      </p:pic>
      <p:pic>
        <p:nvPicPr>
          <p:cNvPr id="13" name="Picture 12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4891846" y="985321"/>
            <a:ext cx="1610332" cy="2025115"/>
          </a:xfrm>
          <a:prstGeom prst="rect">
            <a:avLst/>
          </a:prstGeom>
        </p:spPr>
      </p:pic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 rot="247118">
            <a:off x="5075220" y="1165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 rot="271248">
            <a:off x="6523020" y="784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519045" y="2873698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193488">
            <a:off x="610678" y="450635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 rot="21240000">
            <a:off x="455724" y="3551615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2286000" indent="-457200">
              <a:defRPr/>
            </a:lvl6pPr>
            <a:lvl7pPr marL="2286000" indent="-457200">
              <a:defRPr/>
            </a:lvl7pPr>
            <a:lvl8pPr marL="2286000" indent="-457200">
              <a:defRPr/>
            </a:lvl8pPr>
            <a:lvl9pPr marL="2286000" indent="-457200">
              <a:defRPr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634" y="577849"/>
            <a:ext cx="1882589" cy="5461001"/>
          </a:xfrm>
        </p:spPr>
        <p:txBody>
          <a:bodyPr vert="eaVert"/>
          <a:lstStyle>
            <a:lvl1pPr>
              <a:defRPr sz="440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4" y="577849"/>
            <a:ext cx="5768788" cy="546100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vertical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2859" y="1562100"/>
            <a:ext cx="152400" cy="37338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2057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800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572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66660">
            <a:off x="5138374" y="599839"/>
            <a:ext cx="1610332" cy="2025115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29776">
            <a:off x="2072772" y="555386"/>
            <a:ext cx="1610332" cy="2025115"/>
          </a:xfrm>
          <a:prstGeom prst="rect">
            <a:avLst/>
          </a:prstGeom>
        </p:spPr>
      </p:pic>
      <p:sp>
        <p:nvSpPr>
          <p:cNvPr id="12" name="Picture Placeholder 2"/>
          <p:cNvSpPr>
            <a:spLocks noGrp="1"/>
          </p:cNvSpPr>
          <p:nvPr>
            <p:ph type="pic" idx="14"/>
          </p:nvPr>
        </p:nvSpPr>
        <p:spPr>
          <a:xfrm rot="21254634">
            <a:off x="2256146" y="735839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/>
          </p:nvPr>
        </p:nvSpPr>
        <p:spPr>
          <a:xfrm rot="21315648">
            <a:off x="5321748" y="780292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pic>
        <p:nvPicPr>
          <p:cNvPr id="14" name="Picture 13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1790">
            <a:off x="3591963" y="936015"/>
            <a:ext cx="1610332" cy="2025115"/>
          </a:xfrm>
          <a:prstGeom prst="rect">
            <a:avLst/>
          </a:prstGeom>
        </p:spPr>
      </p:pic>
      <p:sp>
        <p:nvSpPr>
          <p:cNvPr id="17" name="Picture Placeholder 2"/>
          <p:cNvSpPr>
            <a:spLocks noGrp="1"/>
          </p:cNvSpPr>
          <p:nvPr>
            <p:ph type="pic" idx="17"/>
          </p:nvPr>
        </p:nvSpPr>
        <p:spPr>
          <a:xfrm rot="100778">
            <a:off x="3775337" y="1116468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282700"/>
            <a:ext cx="8001000" cy="1917700"/>
          </a:xfrm>
        </p:spPr>
        <p:txBody>
          <a:bodyPr anchor="b" anchorCtr="0">
            <a:noAutofit/>
          </a:bodyPr>
          <a:lstStyle>
            <a:lvl1pPr algn="ctr">
              <a:defRPr sz="5600" b="0" cap="none" baseline="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3644153"/>
            <a:ext cx="8001000" cy="833718"/>
          </a:xfrm>
        </p:spPr>
        <p:txBody>
          <a:bodyPr anchor="t" anchorCtr="0"/>
          <a:lstStyle>
            <a:lvl1pPr marL="0" indent="0" algn="ctr">
              <a:spcAft>
                <a:spcPts val="0"/>
              </a:spcAft>
              <a:buNone/>
              <a:defRPr sz="20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33528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346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346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346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153" y="443752"/>
            <a:ext cx="3749040" cy="1707777"/>
          </a:xfrm>
        </p:spPr>
        <p:txBody>
          <a:bodyPr anchor="b">
            <a:noAutofit/>
          </a:bodyPr>
          <a:lstStyle>
            <a:lvl1pPr algn="ctr">
              <a:defRPr sz="3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7494" y="430306"/>
            <a:ext cx="3749040" cy="560854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2000"/>
            </a:lvl6pPr>
            <a:lvl7pPr marL="2290763" indent="-461963">
              <a:defRPr sz="2000"/>
            </a:lvl7pPr>
            <a:lvl8pPr marL="2290763" indent="-461963">
              <a:defRPr sz="2000"/>
            </a:lvl8pPr>
            <a:lvl9pPr marL="2290763" indent="-461963"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6153" y="2554940"/>
            <a:ext cx="3749040" cy="3146613"/>
          </a:xfrm>
        </p:spPr>
        <p:txBody>
          <a:bodyPr>
            <a:normAutofit/>
          </a:bodyPr>
          <a:lstStyle>
            <a:lvl1pPr marL="0" indent="0" algn="ctr">
              <a:spcAft>
                <a:spcPts val="1000"/>
              </a:spcAft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PageOverlay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15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905000"/>
            <a:ext cx="80010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721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46220" y="6158753"/>
            <a:ext cx="10515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0"/>
        </a:spcBef>
        <a:spcAft>
          <a:spcPts val="2000"/>
        </a:spcAft>
        <a:buFont typeface="Wingdings 2" pitchFamily="18" charset="2"/>
        <a:buChar char="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61963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3205163" indent="-461963" algn="l" defTabSz="914400" rtl="0" eaLnBrk="1" latinLnBrk="0" hangingPunct="1">
        <a:spcBef>
          <a:spcPts val="0"/>
        </a:spcBef>
        <a:spcAft>
          <a:spcPts val="600"/>
        </a:spcAft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61963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4119563" indent="-461963" algn="l" defTabSz="914400" rtl="0" eaLnBrk="1" latinLnBrk="0" hangingPunct="1">
        <a:spcBef>
          <a:spcPts val="0"/>
        </a:spcBef>
        <a:spcAft>
          <a:spcPts val="600"/>
        </a:spcAft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ÇEVRE</a:t>
            </a:r>
            <a:r>
              <a:rPr lang="tr-TR" dirty="0" smtClean="0"/>
              <a:t> POLİTİKALARI</a:t>
            </a:r>
            <a:r>
              <a:rPr lang="tr-TR" smtClean="0"/>
              <a:t/>
            </a:r>
            <a:br>
              <a:rPr lang="tr-TR" smtClean="0"/>
            </a:br>
            <a:r>
              <a:rPr lang="tr-TR" smtClean="0"/>
              <a:t>14. </a:t>
            </a:r>
            <a:r>
              <a:rPr lang="tr-TR" dirty="0" smtClean="0"/>
              <a:t>Hafta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Prof.Dr.Kıvılcım</a:t>
            </a:r>
            <a:r>
              <a:rPr lang="tr-TR" dirty="0" smtClean="0"/>
              <a:t> ERTAN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018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Çevre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None/>
              <a:defRPr/>
            </a:pPr>
            <a:endParaRPr lang="tr-TR" i="1" dirty="0"/>
          </a:p>
          <a:p>
            <a:pPr marL="0" indent="0">
              <a:spcAft>
                <a:spcPts val="0"/>
              </a:spcAft>
              <a:buNone/>
              <a:defRPr/>
            </a:pPr>
            <a:r>
              <a:rPr lang="tr-TR" i="1" dirty="0"/>
              <a:t>Etik</a:t>
            </a:r>
            <a:r>
              <a:rPr lang="tr-TR" dirty="0"/>
              <a:t> kavramı, kullananların ve değişik kullanışlarının yöneldiği amaçlarla, çok geniş bir alanı kapsamına alır</a:t>
            </a:r>
            <a:r>
              <a:rPr lang="tr-TR" dirty="0" smtClean="0"/>
              <a:t>.</a:t>
            </a:r>
          </a:p>
          <a:p>
            <a:pPr marL="0" indent="0">
              <a:spcAft>
                <a:spcPts val="0"/>
              </a:spcAft>
              <a:buNone/>
              <a:defRPr/>
            </a:pPr>
            <a:endParaRPr lang="tr-TR" dirty="0" smtClean="0"/>
          </a:p>
          <a:p>
            <a:pPr marL="0" indent="0">
              <a:spcAft>
                <a:spcPts val="0"/>
              </a:spcAft>
              <a:buNone/>
              <a:defRPr/>
            </a:pPr>
            <a:r>
              <a:rPr lang="tr-TR" dirty="0" smtClean="0"/>
              <a:t>Louis </a:t>
            </a:r>
            <a:r>
              <a:rPr lang="tr-TR" dirty="0"/>
              <a:t>P. </a:t>
            </a:r>
            <a:r>
              <a:rPr lang="tr-TR" dirty="0" err="1"/>
              <a:t>Pojman</a:t>
            </a:r>
            <a:r>
              <a:rPr lang="tr-TR" dirty="0"/>
              <a:t> ve Paul </a:t>
            </a:r>
            <a:r>
              <a:rPr lang="tr-TR" dirty="0" err="1"/>
              <a:t>Pojman’a</a:t>
            </a:r>
            <a:r>
              <a:rPr lang="tr-TR" dirty="0"/>
              <a:t> göre ahlak, bir insanın ya da kültürün gelenekleri, ilkeleri ve uygulamaları iken, etik ise ahlak ve ahlak felsefesi belirleyen daha geniş bir alandır. </a:t>
            </a:r>
          </a:p>
          <a:p>
            <a:pPr marL="0" indent="0">
              <a:spcAft>
                <a:spcPts val="0"/>
              </a:spcAft>
              <a:buNone/>
              <a:defRPr/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5480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Çevre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None/>
              <a:defRPr/>
            </a:pPr>
            <a:r>
              <a:rPr lang="tr-TR" dirty="0"/>
              <a:t>3 tür çevre etiğinden söz edilebilir: </a:t>
            </a:r>
          </a:p>
          <a:p>
            <a:pPr marL="640080" lvl="1" indent="-274320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/>
              <a:t>1. </a:t>
            </a:r>
            <a:r>
              <a:rPr lang="tr-TR" dirty="0" err="1"/>
              <a:t>İnsanmerkezci</a:t>
            </a:r>
            <a:r>
              <a:rPr lang="tr-TR" dirty="0"/>
              <a:t> çevre etiği, </a:t>
            </a:r>
          </a:p>
          <a:p>
            <a:pPr marL="640080" lvl="1" indent="-274320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/>
              <a:t>2. </a:t>
            </a:r>
            <a:r>
              <a:rPr lang="tr-TR" dirty="0" err="1"/>
              <a:t>Canlımerkezci</a:t>
            </a:r>
            <a:r>
              <a:rPr lang="tr-TR" dirty="0"/>
              <a:t> çevre etiği </a:t>
            </a:r>
          </a:p>
          <a:p>
            <a:pPr marL="640080" lvl="1" indent="-274320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/>
              <a:t>3. </a:t>
            </a:r>
            <a:r>
              <a:rPr lang="tr-TR" dirty="0" err="1"/>
              <a:t>Çevremerkezci</a:t>
            </a:r>
            <a:r>
              <a:rPr lang="tr-TR" dirty="0"/>
              <a:t> çevre etiği</a:t>
            </a:r>
            <a:r>
              <a:rPr lang="tr-TR" dirty="0" smtClean="0"/>
              <a:t>.</a:t>
            </a:r>
          </a:p>
          <a:p>
            <a:pPr marL="640080" lvl="1" indent="-274320">
              <a:spcAft>
                <a:spcPts val="0"/>
              </a:spcAft>
              <a:buFont typeface="Wingdings 2"/>
              <a:buChar char=""/>
              <a:defRPr/>
            </a:pPr>
            <a:endParaRPr lang="tr-TR" dirty="0"/>
          </a:p>
          <a:p>
            <a:pPr marL="640080" lvl="1" indent="-274320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err="1"/>
              <a:t>İnsanmerkezci</a:t>
            </a:r>
            <a:r>
              <a:rPr lang="tr-TR" dirty="0"/>
              <a:t> etik yaklaşımın yetersizlikleri, yeni etik yaklaşımların doğuşunun zorunluluğunu anlayabilmek için bilinmesi gerekir.  </a:t>
            </a:r>
          </a:p>
          <a:p>
            <a:pPr marL="640080" lvl="1" indent="-274320">
              <a:spcAft>
                <a:spcPts val="0"/>
              </a:spcAft>
              <a:buFont typeface="Wingdings 2"/>
              <a:buChar char=""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5811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Çevre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Canlımerkezci</a:t>
            </a:r>
            <a:r>
              <a:rPr lang="tr-TR" dirty="0"/>
              <a:t> çevre etiği, etiğin ilgi alanına yalnızca insanları koyan ve sadece insanı </a:t>
            </a:r>
            <a:r>
              <a:rPr lang="tr-TR" dirty="0" err="1" smtClean="0"/>
              <a:t>degerli</a:t>
            </a:r>
            <a:r>
              <a:rPr lang="tr-TR" dirty="0" smtClean="0"/>
              <a:t> </a:t>
            </a:r>
            <a:r>
              <a:rPr lang="tr-TR" dirty="0"/>
              <a:t>gören yaklaşımın tersine, insan dışındaki canlı varlıkları </a:t>
            </a:r>
            <a:r>
              <a:rPr lang="tr-TR" dirty="0" smtClean="0"/>
              <a:t>etiğin </a:t>
            </a:r>
            <a:r>
              <a:rPr lang="tr-TR" dirty="0"/>
              <a:t>konusu haline getiren ve değerli olduklarına inanan bir yaklaşımdır.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2542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Çevre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Canlımerkezci</a:t>
            </a:r>
            <a:r>
              <a:rPr lang="tr-TR" dirty="0"/>
              <a:t> etik yaklaşımın temelini oluşturan düşüncelerden birisi de hayvan hakları düşüncesidir. Hayvanlara ve başka canlılara karşı duyulan ahlaki ilgi konusunun ilk çağdaş tartışmalarına </a:t>
            </a:r>
            <a:r>
              <a:rPr lang="tr-TR" dirty="0" err="1"/>
              <a:t>Joel</a:t>
            </a:r>
            <a:r>
              <a:rPr lang="tr-TR" dirty="0"/>
              <a:t> </a:t>
            </a:r>
            <a:r>
              <a:rPr lang="tr-TR" dirty="0" err="1"/>
              <a:t>Feinberg’in</a:t>
            </a:r>
            <a:r>
              <a:rPr lang="tr-TR" dirty="0"/>
              <a:t> Hayvanların ve Doğmamış Kuşakların Hakları  isimli çalışmasında rastlıyoruz (</a:t>
            </a:r>
            <a:r>
              <a:rPr lang="tr-TR" dirty="0" err="1"/>
              <a:t>des</a:t>
            </a:r>
            <a:r>
              <a:rPr lang="tr-TR" dirty="0"/>
              <a:t> </a:t>
            </a:r>
            <a:r>
              <a:rPr lang="tr-TR" dirty="0" err="1"/>
              <a:t>Jardins</a:t>
            </a:r>
            <a:r>
              <a:rPr lang="tr-TR" dirty="0"/>
              <a:t>, s. 217).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9758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Çevre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tr-TR" dirty="0"/>
              <a:t>Çevre merkezci etik yaklaşım, çevre korumada yalnızca insanlar ve diğer canlı varlıkların değil, cansız varlıkların ve özellikle ekosistemin de etik ilgi alanına sokulması gereğini </a:t>
            </a:r>
            <a:r>
              <a:rPr lang="tr-TR" dirty="0" smtClean="0"/>
              <a:t>savun</a:t>
            </a:r>
          </a:p>
          <a:p>
            <a:pPr marL="0" indent="0">
              <a:spcAft>
                <a:spcPts val="0"/>
              </a:spcAft>
              <a:buNone/>
              <a:defRPr/>
            </a:pPr>
            <a:r>
              <a:rPr lang="tr-TR" dirty="0"/>
              <a:t>Son yıllarda çevre etiği üzerine çalışmalar yapan birçok yazar, İngiliz Bilim adamı James </a:t>
            </a:r>
            <a:r>
              <a:rPr lang="tr-TR" dirty="0" err="1"/>
              <a:t>Lovelock’un</a:t>
            </a:r>
            <a:r>
              <a:rPr lang="tr-TR" dirty="0"/>
              <a:t> ve Amerikalı Biyolog </a:t>
            </a:r>
            <a:r>
              <a:rPr lang="tr-TR" dirty="0" err="1"/>
              <a:t>Lynn</a:t>
            </a:r>
            <a:r>
              <a:rPr lang="tr-TR" dirty="0"/>
              <a:t> </a:t>
            </a:r>
            <a:r>
              <a:rPr lang="tr-TR" dirty="0" err="1"/>
              <a:t>Margulis’in</a:t>
            </a:r>
            <a:r>
              <a:rPr lang="tr-TR" dirty="0"/>
              <a:t> öncülüğünde, yeryüzünün bir canlı organizma olarak anlaşılabileceğini ön görmüşlerdir (</a:t>
            </a:r>
            <a:r>
              <a:rPr lang="tr-TR" dirty="0" err="1"/>
              <a:t>Lovelock</a:t>
            </a:r>
            <a:r>
              <a:rPr lang="tr-TR" dirty="0"/>
              <a:t>, 1979 ve Sagan-</a:t>
            </a:r>
            <a:r>
              <a:rPr lang="tr-TR" dirty="0" err="1"/>
              <a:t>Margilus</a:t>
            </a:r>
            <a:r>
              <a:rPr lang="tr-TR" dirty="0"/>
              <a:t>, 1983).   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tr-TR" dirty="0" smtClean="0"/>
              <a:t>maktadır</a:t>
            </a:r>
            <a:r>
              <a:rPr lang="tr-TR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7282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Keleş, Ruşen (2013), 100 Soruda Çevre, Yakın Kitabevi Yayınları, İzmir.</a:t>
            </a:r>
          </a:p>
          <a:p>
            <a:pPr>
              <a:spcAft>
                <a:spcPts val="0"/>
              </a:spcAft>
              <a:defRPr/>
            </a:pPr>
            <a:r>
              <a:rPr lang="tr-TR" dirty="0"/>
              <a:t>James </a:t>
            </a:r>
            <a:r>
              <a:rPr lang="tr-TR" dirty="0" err="1"/>
              <a:t>Lovelock</a:t>
            </a:r>
            <a:r>
              <a:rPr lang="tr-TR" dirty="0"/>
              <a:t> (1979), </a:t>
            </a:r>
            <a:r>
              <a:rPr lang="tr-TR" dirty="0" err="1"/>
              <a:t>Gaia</a:t>
            </a:r>
            <a:r>
              <a:rPr lang="tr-TR" dirty="0"/>
              <a:t>, </a:t>
            </a:r>
            <a:r>
              <a:rPr lang="tr-TR" b="1" dirty="0"/>
              <a:t>A New </a:t>
            </a:r>
            <a:r>
              <a:rPr lang="tr-TR" b="1" dirty="0" err="1"/>
              <a:t>Look</a:t>
            </a:r>
            <a:r>
              <a:rPr lang="tr-TR" b="1" dirty="0"/>
              <a:t> at Life on Earth,</a:t>
            </a:r>
            <a:r>
              <a:rPr lang="tr-TR" dirty="0"/>
              <a:t> Oxford </a:t>
            </a:r>
            <a:r>
              <a:rPr lang="tr-TR" dirty="0" err="1"/>
              <a:t>University</a:t>
            </a:r>
            <a:r>
              <a:rPr lang="tr-TR" dirty="0"/>
              <a:t> Pres, Oxford.  </a:t>
            </a:r>
          </a:p>
          <a:p>
            <a:pPr>
              <a:spcAft>
                <a:spcPts val="0"/>
              </a:spcAft>
              <a:defRPr/>
            </a:pPr>
            <a:r>
              <a:rPr lang="tr-TR" dirty="0"/>
              <a:t>James </a:t>
            </a:r>
            <a:r>
              <a:rPr lang="tr-TR" dirty="0" err="1"/>
              <a:t>Lovelock</a:t>
            </a:r>
            <a:r>
              <a:rPr lang="tr-TR" dirty="0"/>
              <a:t> (1988),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Ages</a:t>
            </a:r>
            <a:r>
              <a:rPr lang="tr-TR" b="1" dirty="0"/>
              <a:t> of </a:t>
            </a:r>
            <a:r>
              <a:rPr lang="tr-TR" b="1" dirty="0" err="1"/>
              <a:t>Gaia</a:t>
            </a:r>
            <a:r>
              <a:rPr lang="tr-TR" b="1" dirty="0"/>
              <a:t>: A </a:t>
            </a:r>
            <a:r>
              <a:rPr lang="tr-TR" b="1" dirty="0" err="1"/>
              <a:t>Biography</a:t>
            </a:r>
            <a:r>
              <a:rPr lang="tr-TR" b="1" dirty="0"/>
              <a:t> of </a:t>
            </a:r>
            <a:r>
              <a:rPr lang="tr-TR" b="1" dirty="0" err="1"/>
              <a:t>Our</a:t>
            </a:r>
            <a:r>
              <a:rPr lang="tr-TR" b="1" dirty="0"/>
              <a:t> </a:t>
            </a:r>
            <a:r>
              <a:rPr lang="tr-TR" b="1" dirty="0" err="1"/>
              <a:t>Living</a:t>
            </a:r>
            <a:r>
              <a:rPr lang="tr-TR" b="1" dirty="0"/>
              <a:t> Planet</a:t>
            </a:r>
            <a:r>
              <a:rPr lang="tr-TR" dirty="0"/>
              <a:t>, Oxford </a:t>
            </a:r>
            <a:r>
              <a:rPr lang="tr-TR" dirty="0" err="1"/>
              <a:t>University</a:t>
            </a:r>
            <a:r>
              <a:rPr lang="tr-TR" dirty="0"/>
              <a:t> </a:t>
            </a:r>
            <a:r>
              <a:rPr lang="tr-TR" dirty="0" err="1"/>
              <a:t>Press</a:t>
            </a:r>
            <a:r>
              <a:rPr lang="tr-TR" dirty="0"/>
              <a:t>, Oxford.</a:t>
            </a:r>
          </a:p>
          <a:p>
            <a:pPr>
              <a:spcAft>
                <a:spcPts val="0"/>
              </a:spcAft>
              <a:defRPr/>
            </a:pPr>
            <a:r>
              <a:rPr lang="tr-TR" dirty="0" err="1"/>
              <a:t>Dorian</a:t>
            </a:r>
            <a:r>
              <a:rPr lang="tr-TR" dirty="0"/>
              <a:t> Sagan, </a:t>
            </a:r>
            <a:r>
              <a:rPr lang="tr-TR" dirty="0" err="1"/>
              <a:t>Lynn</a:t>
            </a:r>
            <a:r>
              <a:rPr lang="tr-TR" dirty="0"/>
              <a:t> </a:t>
            </a:r>
            <a:r>
              <a:rPr lang="tr-TR" dirty="0" err="1"/>
              <a:t>Margulis</a:t>
            </a:r>
            <a:r>
              <a:rPr lang="tr-TR" dirty="0"/>
              <a:t> (1983), ‘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Gaia</a:t>
            </a:r>
            <a:r>
              <a:rPr lang="tr-TR" dirty="0"/>
              <a:t> </a:t>
            </a:r>
            <a:r>
              <a:rPr lang="tr-TR" dirty="0" err="1"/>
              <a:t>Perspective</a:t>
            </a:r>
            <a:r>
              <a:rPr lang="tr-TR" dirty="0"/>
              <a:t> of </a:t>
            </a:r>
            <a:r>
              <a:rPr lang="tr-TR" dirty="0" err="1"/>
              <a:t>Ecology</a:t>
            </a:r>
            <a:r>
              <a:rPr lang="tr-TR" dirty="0"/>
              <a:t>’, </a:t>
            </a:r>
            <a:r>
              <a:rPr lang="tr-TR" b="1" dirty="0" err="1"/>
              <a:t>Ecologist</a:t>
            </a:r>
            <a:r>
              <a:rPr lang="tr-TR" dirty="0"/>
              <a:t>, Volume : 13, No : 5, s. 160-167.</a:t>
            </a:r>
            <a:endParaRPr lang="tr-TR" i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50907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avelogue">
  <a:themeElements>
    <a:clrScheme name="Travelogue">
      <a:dk1>
        <a:sysClr val="windowText" lastClr="000000"/>
      </a:dk1>
      <a:lt1>
        <a:srgbClr val="EAC968"/>
      </a:lt1>
      <a:dk2>
        <a:srgbClr val="2A2515"/>
      </a:dk2>
      <a:lt2>
        <a:srgbClr val="82682C"/>
      </a:lt2>
      <a:accent1>
        <a:srgbClr val="B74D21"/>
      </a:accent1>
      <a:accent2>
        <a:srgbClr val="A32323"/>
      </a:accent2>
      <a:accent3>
        <a:srgbClr val="4576A3"/>
      </a:accent3>
      <a:accent4>
        <a:srgbClr val="615D9A"/>
      </a:accent4>
      <a:accent5>
        <a:srgbClr val="67924B"/>
      </a:accent5>
      <a:accent6>
        <a:srgbClr val="BF7B1B"/>
      </a:accent6>
      <a:hlink>
        <a:srgbClr val="99350B"/>
      </a:hlink>
      <a:folHlink>
        <a:srgbClr val="785140"/>
      </a:folHlink>
    </a:clrScheme>
    <a:fontScheme name="Travelogue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Travelogu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6600000" sx="102000" sy="102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88900" dist="63500" dir="2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sunset" dir="t">
              <a:rot lat="0" lon="0" rev="4200000"/>
            </a:lightRig>
          </a:scene3d>
          <a:sp3d>
            <a:bevelT w="635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0000"/>
                <a:hueMod val="85000"/>
                <a:satMod val="300000"/>
                <a:lumMod val="100000"/>
              </a:schemeClr>
            </a:gs>
            <a:gs pos="40000">
              <a:schemeClr val="phClr">
                <a:tint val="45000"/>
                <a:shade val="99000"/>
                <a:hueMod val="95000"/>
                <a:satMod val="300000"/>
                <a:lumMod val="100000"/>
              </a:schemeClr>
            </a:gs>
            <a:gs pos="100000">
              <a:schemeClr val="phClr">
                <a:shade val="20000"/>
                <a:hueMod val="95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70000"/>
                <a:satMod val="2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Travelogue.thmx</Template>
  <TotalTime>114</TotalTime>
  <Words>281</Words>
  <Application>Microsoft Office PowerPoint</Application>
  <PresentationFormat>Ekran Gösterisi (4:3)</PresentationFormat>
  <Paragraphs>28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Calisto MT</vt:lpstr>
      <vt:lpstr>Mistral</vt:lpstr>
      <vt:lpstr>Wingdings 2</vt:lpstr>
      <vt:lpstr>Travelogue</vt:lpstr>
      <vt:lpstr>ÇEVRE POLİTİKALARI 14. Hafta</vt:lpstr>
      <vt:lpstr>Çevre</vt:lpstr>
      <vt:lpstr>Çevre</vt:lpstr>
      <vt:lpstr>Çevre</vt:lpstr>
      <vt:lpstr>Çevre</vt:lpstr>
      <vt:lpstr>Çevre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 VE YURTTAŞLIK</dc:title>
  <dc:creator>Apple</dc:creator>
  <cp:lastModifiedBy>KIVILCIM ERTAN</cp:lastModifiedBy>
  <cp:revision>27</cp:revision>
  <dcterms:created xsi:type="dcterms:W3CDTF">2014-03-19T06:29:54Z</dcterms:created>
  <dcterms:modified xsi:type="dcterms:W3CDTF">2019-11-29T13:06:23Z</dcterms:modified>
</cp:coreProperties>
</file>