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5" r:id="rId3"/>
    <p:sldId id="276" r:id="rId4"/>
    <p:sldId id="277" r:id="rId5"/>
    <p:sldId id="278" r:id="rId6"/>
    <p:sldId id="279" r:id="rId7"/>
    <p:sldId id="27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4/30/2021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4/30/2021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4/30/2021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r.wikipedia.org/wiki/Miyelin" TargetMode="External"/><Relationship Id="rId2" Type="http://schemas.openxmlformats.org/officeDocument/2006/relationships/hyperlink" Target="https://www.beyin.gen.tr/" TargetMode="External"/><Relationship Id="rId1" Type="http://schemas.openxmlformats.org/officeDocument/2006/relationships/slideLayout" Target="../slideLayouts/slideLayout2.xml"/><Relationship Id="rId5" Type="http://schemas.openxmlformats.org/officeDocument/2006/relationships/hyperlink" Target="https://www.researchgate.net/publication/346008725_Sinir_Sistemi_Gelisimi" TargetMode="External"/><Relationship Id="rId4" Type="http://schemas.openxmlformats.org/officeDocument/2006/relationships/hyperlink" Target="https://tr.wikipedia.org/wiki/Sinap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BEYİN </a:t>
            </a:r>
            <a:r>
              <a:rPr lang="tr-TR" dirty="0" smtClean="0"/>
              <a:t>VE ÖĞRENME</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ENDER DURUALP</a:t>
            </a:r>
          </a:p>
          <a:p>
            <a:r>
              <a:rPr lang="tr-TR" dirty="0" smtClean="0"/>
              <a:t>ANKARA ÜNİVERSİTESİ SAĞLIK BİLİMLERİ FAKÜLTESİ </a:t>
            </a:r>
          </a:p>
          <a:p>
            <a:r>
              <a:rPr lang="tr-TR" dirty="0" smtClean="0"/>
              <a:t>ÇOCUK GELİŞİMİ BÖLÜMÜ</a:t>
            </a:r>
            <a:endParaRPr lang="tr-TR" dirty="0"/>
          </a:p>
        </p:txBody>
      </p:sp>
    </p:spTree>
    <p:extLst>
      <p:ext uri="{BB962C8B-B14F-4D97-AF65-F5344CB8AC3E}">
        <p14:creationId xmlns:p14="http://schemas.microsoft.com/office/powerpoint/2010/main" val="4189243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smtClean="0"/>
              <a:t>Beynin en önemli işlevi öğrenmeyi sağlamaktır.</a:t>
            </a:r>
          </a:p>
          <a:p>
            <a:r>
              <a:rPr lang="tr-TR" sz="2400" dirty="0" smtClean="0"/>
              <a:t>Beynin öğrenme kapasitesi uçsuz bucaksızdır.</a:t>
            </a:r>
          </a:p>
          <a:p>
            <a:r>
              <a:rPr lang="tr-TR" sz="2400" dirty="0" smtClean="0"/>
              <a:t>Beynin işlevsel olarak farklı alanları vardır. Ancak bir bütün olarak çalışmaktadır.</a:t>
            </a:r>
          </a:p>
          <a:p>
            <a:r>
              <a:rPr lang="tr-TR" sz="2400" dirty="0" smtClean="0"/>
              <a:t>Beynin bölümleri (sağ-sol </a:t>
            </a:r>
            <a:r>
              <a:rPr lang="tr-TR" sz="2400" dirty="0" err="1" smtClean="0"/>
              <a:t>hemisfer</a:t>
            </a:r>
            <a:r>
              <a:rPr lang="tr-TR" sz="2400" dirty="0" smtClean="0"/>
              <a:t>, loblar, ön-orta-arka beyin)</a:t>
            </a:r>
            <a:endParaRPr lang="tr-TR" sz="2400" dirty="0"/>
          </a:p>
          <a:p>
            <a:pPr marL="0" indent="0">
              <a:buNone/>
            </a:pPr>
            <a:r>
              <a:rPr lang="tr-TR" sz="2400" dirty="0" smtClean="0"/>
              <a:t>            </a:t>
            </a:r>
            <a:endParaRPr lang="tr-TR" sz="2400" dirty="0"/>
          </a:p>
        </p:txBody>
      </p:sp>
    </p:spTree>
    <p:extLst>
      <p:ext uri="{BB962C8B-B14F-4D97-AF65-F5344CB8AC3E}">
        <p14:creationId xmlns:p14="http://schemas.microsoft.com/office/powerpoint/2010/main" val="987484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Öğrenme ile ilgili oluşumlar</a:t>
            </a:r>
            <a:endParaRPr lang="tr-TR" dirty="0"/>
          </a:p>
        </p:txBody>
      </p:sp>
      <p:sp>
        <p:nvSpPr>
          <p:cNvPr id="3" name="İçerik Yer Tutucusu 2"/>
          <p:cNvSpPr>
            <a:spLocks noGrp="1"/>
          </p:cNvSpPr>
          <p:nvPr>
            <p:ph idx="1"/>
          </p:nvPr>
        </p:nvSpPr>
        <p:spPr>
          <a:xfrm>
            <a:off x="677333" y="1828801"/>
            <a:ext cx="10569787" cy="4212562"/>
          </a:xfrm>
        </p:spPr>
        <p:txBody>
          <a:bodyPr>
            <a:noAutofit/>
          </a:bodyPr>
          <a:lstStyle/>
          <a:p>
            <a:r>
              <a:rPr lang="tr-TR" sz="2000" dirty="0" smtClean="0"/>
              <a:t>Orta beyin</a:t>
            </a:r>
          </a:p>
          <a:p>
            <a:pPr lvl="1"/>
            <a:r>
              <a:rPr lang="tr-TR" sz="2000" dirty="0" err="1" smtClean="0"/>
              <a:t>Corpus</a:t>
            </a:r>
            <a:r>
              <a:rPr lang="tr-TR" sz="2000" dirty="0" smtClean="0"/>
              <a:t> </a:t>
            </a:r>
            <a:r>
              <a:rPr lang="tr-TR" sz="2000" dirty="0" err="1" smtClean="0"/>
              <a:t>callosum</a:t>
            </a:r>
            <a:r>
              <a:rPr lang="tr-TR" sz="2000" dirty="0" smtClean="0"/>
              <a:t>: Bir </a:t>
            </a:r>
            <a:r>
              <a:rPr lang="tr-TR" sz="2000" dirty="0" err="1" smtClean="0"/>
              <a:t>hemisferin</a:t>
            </a:r>
            <a:r>
              <a:rPr lang="tr-TR" sz="2000" dirty="0" smtClean="0"/>
              <a:t> diğer </a:t>
            </a:r>
            <a:r>
              <a:rPr lang="tr-TR" sz="2000" dirty="0" err="1" smtClean="0"/>
              <a:t>hemisferin</a:t>
            </a:r>
            <a:r>
              <a:rPr lang="tr-TR" sz="2000" dirty="0" smtClean="0"/>
              <a:t> yaptığından haberdar olmasını sağlar.</a:t>
            </a:r>
          </a:p>
          <a:p>
            <a:pPr lvl="1"/>
            <a:r>
              <a:rPr lang="tr-TR" sz="2000" dirty="0" err="1" smtClean="0"/>
              <a:t>Talamus</a:t>
            </a:r>
            <a:r>
              <a:rPr lang="tr-TR" sz="2000" dirty="0" smtClean="0"/>
              <a:t>: Duyu organlarından gelen bilgileri alır, beynin diğer bölümlerine gönderir.</a:t>
            </a:r>
          </a:p>
          <a:p>
            <a:pPr lvl="1"/>
            <a:r>
              <a:rPr lang="tr-TR" sz="2000" dirty="0" smtClean="0"/>
              <a:t>Hipokampus: bilginin işleyen bellekten uzun süreli belleğe aktarılması sırasında öğrenmeyi sağlar. Anlamlandırma açısından önemlidir.</a:t>
            </a:r>
          </a:p>
          <a:p>
            <a:pPr lvl="1"/>
            <a:r>
              <a:rPr lang="tr-TR" sz="2000" dirty="0" err="1" smtClean="0"/>
              <a:t>Amigdala</a:t>
            </a:r>
            <a:r>
              <a:rPr lang="tr-TR" sz="2000" dirty="0" smtClean="0"/>
              <a:t>: Duyu organlarından gelen bilginin işlenmesi ve beynin duygusal hafızasının kodlanmasından sorumludur.</a:t>
            </a:r>
          </a:p>
          <a:p>
            <a:r>
              <a:rPr lang="tr-TR" sz="2000" dirty="0" smtClean="0"/>
              <a:t>Alt beyin</a:t>
            </a:r>
          </a:p>
          <a:p>
            <a:pPr lvl="1"/>
            <a:r>
              <a:rPr lang="tr-TR" sz="2000" dirty="0" err="1" smtClean="0"/>
              <a:t>Serebellum</a:t>
            </a:r>
            <a:r>
              <a:rPr lang="tr-TR" sz="2000" dirty="0" smtClean="0"/>
              <a:t>: Hareket, duruş, koordinasyon, denge, motor hafıza ve yenilikleri öğrenmeden sorumludur.</a:t>
            </a:r>
            <a:endParaRPr lang="tr-TR" sz="2000" dirty="0"/>
          </a:p>
        </p:txBody>
      </p:sp>
    </p:spTree>
    <p:extLst>
      <p:ext uri="{BB962C8B-B14F-4D97-AF65-F5344CB8AC3E}">
        <p14:creationId xmlns:p14="http://schemas.microsoft.com/office/powerpoint/2010/main" val="242968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Loblar </a:t>
            </a:r>
            <a:endParaRPr lang="tr-TR" dirty="0"/>
          </a:p>
        </p:txBody>
      </p:sp>
      <p:sp>
        <p:nvSpPr>
          <p:cNvPr id="3" name="İçerik Yer Tutucusu 2"/>
          <p:cNvSpPr>
            <a:spLocks noGrp="1"/>
          </p:cNvSpPr>
          <p:nvPr>
            <p:ph idx="1"/>
          </p:nvPr>
        </p:nvSpPr>
        <p:spPr/>
        <p:txBody>
          <a:bodyPr>
            <a:normAutofit/>
          </a:bodyPr>
          <a:lstStyle/>
          <a:p>
            <a:r>
              <a:rPr lang="tr-TR" sz="2400" dirty="0" err="1" smtClean="0"/>
              <a:t>Frontal</a:t>
            </a:r>
            <a:r>
              <a:rPr lang="tr-TR" sz="2400" dirty="0" smtClean="0"/>
              <a:t> lob: Yaratıcılık, problem çözme, planlama, duygular, düşünme ve hareketlerden sorumludur.</a:t>
            </a:r>
          </a:p>
          <a:p>
            <a:r>
              <a:rPr lang="tr-TR" sz="2400" dirty="0" err="1" smtClean="0"/>
              <a:t>Parietal</a:t>
            </a:r>
            <a:r>
              <a:rPr lang="tr-TR" sz="2400" dirty="0" smtClean="0"/>
              <a:t> lob: Acıyı hissetme, dokunma duyusu, vücut sıcaklığını düzenleme, dil fonksiyonlarını yerine getirir. </a:t>
            </a:r>
          </a:p>
          <a:p>
            <a:r>
              <a:rPr lang="tr-TR" sz="2400" dirty="0" err="1" smtClean="0"/>
              <a:t>Temporal</a:t>
            </a:r>
            <a:r>
              <a:rPr lang="tr-TR" sz="2400" dirty="0" smtClean="0"/>
              <a:t> lob: Duyma, bellek, anlamlandırma fonksiyonlarını yerini getirir. </a:t>
            </a:r>
          </a:p>
          <a:p>
            <a:r>
              <a:rPr lang="tr-TR" sz="2400" dirty="0" err="1" smtClean="0"/>
              <a:t>Oksipital</a:t>
            </a:r>
            <a:r>
              <a:rPr lang="tr-TR" sz="2400" dirty="0" smtClean="0"/>
              <a:t> lob: Görme işlevinden sorumludur. </a:t>
            </a:r>
            <a:endParaRPr lang="tr-TR" sz="2400" dirty="0"/>
          </a:p>
        </p:txBody>
      </p:sp>
    </p:spTree>
    <p:extLst>
      <p:ext uri="{BB962C8B-B14F-4D97-AF65-F5344CB8AC3E}">
        <p14:creationId xmlns:p14="http://schemas.microsoft.com/office/powerpoint/2010/main" val="3563148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Hemisferler</a:t>
            </a:r>
            <a:r>
              <a:rPr lang="tr-TR" dirty="0" smtClean="0"/>
              <a:t> </a:t>
            </a:r>
            <a:endParaRPr lang="tr-TR" dirty="0"/>
          </a:p>
        </p:txBody>
      </p:sp>
      <p:sp>
        <p:nvSpPr>
          <p:cNvPr id="3" name="İçerik Yer Tutucusu 2"/>
          <p:cNvSpPr>
            <a:spLocks noGrp="1"/>
          </p:cNvSpPr>
          <p:nvPr>
            <p:ph idx="1"/>
          </p:nvPr>
        </p:nvSpPr>
        <p:spPr>
          <a:xfrm>
            <a:off x="677334" y="2160589"/>
            <a:ext cx="9563946" cy="3880773"/>
          </a:xfrm>
        </p:spPr>
        <p:txBody>
          <a:bodyPr>
            <a:normAutofit/>
          </a:bodyPr>
          <a:lstStyle/>
          <a:p>
            <a:r>
              <a:rPr lang="tr-TR" sz="2000" dirty="0" smtClean="0"/>
              <a:t>İki </a:t>
            </a:r>
            <a:r>
              <a:rPr lang="tr-TR" sz="2000" dirty="0" err="1" smtClean="0"/>
              <a:t>hemisfer</a:t>
            </a:r>
            <a:r>
              <a:rPr lang="tr-TR" sz="2000" dirty="0" smtClean="0"/>
              <a:t> birbiri ile ilişki biçimde çalışır. Bazen birlikte bazen tek başına çalışırlar. </a:t>
            </a:r>
          </a:p>
          <a:p>
            <a:r>
              <a:rPr lang="tr-TR" sz="2000" dirty="0" smtClean="0"/>
              <a:t>Sağ </a:t>
            </a:r>
            <a:r>
              <a:rPr lang="tr-TR" sz="2000" dirty="0" err="1" smtClean="0"/>
              <a:t>hemisfer</a:t>
            </a:r>
            <a:r>
              <a:rPr lang="tr-TR" sz="2000" dirty="0" smtClean="0"/>
              <a:t>: Vücudun sol bölgesini kontrol eder. Grafik, harita, çizgi gibi görsel şekil ve imajların kullanılması, açık uçlu fikirlerin işlenmesi, sezginin kullanılmasından sorumludur. </a:t>
            </a:r>
          </a:p>
          <a:p>
            <a:r>
              <a:rPr lang="tr-TR" sz="2000" dirty="0" smtClean="0"/>
              <a:t>Sol </a:t>
            </a:r>
            <a:r>
              <a:rPr lang="tr-TR" sz="2000" dirty="0" err="1" smtClean="0"/>
              <a:t>hemisfer</a:t>
            </a:r>
            <a:r>
              <a:rPr lang="tr-TR" sz="2000" dirty="0" smtClean="0"/>
              <a:t>: Vücudun sağ bölgesini kontrol eder. Konuşma, yazma merkezleri burada bulunur. Matematiksel işlevler, yön bulma, mantıksal sıralama, karar verme, harfleri yorumlama, dil ile ilgili fonksiyonların işlenmesi, düşünce ve fikirlerin sınıflandırılması, sayı ve hesaplama işleri, analizden sorumludur.</a:t>
            </a:r>
            <a:endParaRPr lang="tr-TR" sz="2000" dirty="0"/>
          </a:p>
        </p:txBody>
      </p:sp>
    </p:spTree>
    <p:extLst>
      <p:ext uri="{BB962C8B-B14F-4D97-AF65-F5344CB8AC3E}">
        <p14:creationId xmlns:p14="http://schemas.microsoft.com/office/powerpoint/2010/main" val="220275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sz="2400" dirty="0" smtClean="0"/>
              <a:t>Korteks, düşünme ve duyular yoluyla algılamadan sorumludur. </a:t>
            </a:r>
          </a:p>
          <a:p>
            <a:r>
              <a:rPr lang="tr-TR" sz="2400" dirty="0" smtClean="0"/>
              <a:t>Beynin öğrenmesinde </a:t>
            </a:r>
            <a:r>
              <a:rPr lang="tr-TR" sz="2400" dirty="0" err="1" smtClean="0"/>
              <a:t>limbik</a:t>
            </a:r>
            <a:r>
              <a:rPr lang="tr-TR" sz="2400" dirty="0" smtClean="0"/>
              <a:t> sistem önemli bir yer tutar. Çevreden gelen uyarıları beyinde düzenler, beden ile çevre arasındaki dengeyi sağlar.</a:t>
            </a:r>
            <a:endParaRPr lang="tr-TR" sz="2400" dirty="0"/>
          </a:p>
        </p:txBody>
      </p:sp>
    </p:spTree>
    <p:extLst>
      <p:ext uri="{BB962C8B-B14F-4D97-AF65-F5344CB8AC3E}">
        <p14:creationId xmlns:p14="http://schemas.microsoft.com/office/powerpoint/2010/main" val="1580034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a:xfrm>
            <a:off x="677334" y="1645921"/>
            <a:ext cx="8596668" cy="4395442"/>
          </a:xfrm>
        </p:spPr>
        <p:txBody>
          <a:bodyPr/>
          <a:lstStyle/>
          <a:p>
            <a:r>
              <a:rPr lang="tr-TR" u="sng" dirty="0" smtClean="0">
                <a:solidFill>
                  <a:schemeClr val="tx1"/>
                </a:solidFill>
                <a:hlinkClick r:id="rId2"/>
              </a:rPr>
              <a:t>Aral N. (2015) Beyin gelişimi. Duyuların Gelişimi ve Desteklenmesi </a:t>
            </a:r>
            <a:r>
              <a:rPr lang="tr-TR" u="sng" dirty="0" err="1" smtClean="0">
                <a:solidFill>
                  <a:schemeClr val="tx1"/>
                </a:solidFill>
                <a:hlinkClick r:id="rId2"/>
              </a:rPr>
              <a:t>Ed</a:t>
            </a:r>
            <a:r>
              <a:rPr lang="tr-TR" u="sng" dirty="0" smtClean="0">
                <a:solidFill>
                  <a:schemeClr val="tx1"/>
                </a:solidFill>
                <a:hlinkClick r:id=""/>
              </a:rPr>
              <a:t>: M. Yıldız-Bıçakçı. Ankara: Eğiten Kitap.</a:t>
            </a:r>
          </a:p>
          <a:p>
            <a:r>
              <a:rPr lang="tr-TR" u="sng" dirty="0" smtClean="0">
                <a:solidFill>
                  <a:schemeClr val="tx1"/>
                </a:solidFill>
                <a:hlinkClick r:id=""/>
              </a:rPr>
              <a:t>Doğan, H. (2018). Beyin gelişimi. Çocuk gelişimi. </a:t>
            </a:r>
            <a:r>
              <a:rPr lang="tr-TR" u="sng" dirty="0" err="1" smtClean="0">
                <a:solidFill>
                  <a:schemeClr val="tx1"/>
                </a:solidFill>
                <a:hlinkClick r:id="rId2"/>
              </a:rPr>
              <a:t>Ed</a:t>
            </a:r>
            <a:r>
              <a:rPr lang="tr-TR" u="sng" dirty="0" smtClean="0">
                <a:solidFill>
                  <a:schemeClr val="tx1"/>
                </a:solidFill>
                <a:hlinkClick r:id="rId2"/>
              </a:rPr>
              <a:t>: </a:t>
            </a:r>
            <a:r>
              <a:rPr lang="tr-TR" u="sng" dirty="0">
                <a:solidFill>
                  <a:schemeClr val="tx1"/>
                </a:solidFill>
                <a:hlinkClick r:id="rId2"/>
              </a:rPr>
              <a:t>N. </a:t>
            </a:r>
            <a:r>
              <a:rPr lang="tr-TR" u="sng" dirty="0" smtClean="0">
                <a:solidFill>
                  <a:schemeClr val="tx1"/>
                </a:solidFill>
                <a:hlinkClick r:id=""/>
              </a:rPr>
              <a:t>Aral ve Z.F. Temel. Ankara: Hedef.</a:t>
            </a:r>
          </a:p>
          <a:p>
            <a:r>
              <a:rPr lang="tr-TR" u="sng" dirty="0" smtClean="0">
                <a:solidFill>
                  <a:schemeClr val="tx1"/>
                </a:solidFill>
                <a:hlinkClick r:id=""/>
              </a:rPr>
              <a:t>Aral, N. ve Doğan-Keskin, A. (2018). Beynin yapısı ve beyin gelişimi. Erken Çocukluk döneminde Gelişim I. Ankara: Anı.</a:t>
            </a:r>
          </a:p>
          <a:p>
            <a:r>
              <a:rPr lang="tr-TR" u="sng" dirty="0">
                <a:solidFill>
                  <a:schemeClr val="tx1"/>
                </a:solidFill>
                <a:hlinkClick r:id="rId3"/>
              </a:rPr>
              <a:t>https://</a:t>
            </a:r>
            <a:r>
              <a:rPr lang="tr-TR" u="sng" dirty="0" smtClean="0">
                <a:solidFill>
                  <a:schemeClr val="tx1"/>
                </a:solidFill>
                <a:hlinkClick r:id="rId3"/>
              </a:rPr>
              <a:t>tr.wikipedia.org/wiki/Miyelin</a:t>
            </a:r>
            <a:endParaRPr lang="tr-TR" u="sng" dirty="0">
              <a:solidFill>
                <a:schemeClr val="tx1"/>
              </a:solidFill>
            </a:endParaRPr>
          </a:p>
          <a:p>
            <a:r>
              <a:rPr lang="tr-TR" dirty="0" smtClean="0">
                <a:hlinkClick r:id="rId4"/>
              </a:rPr>
              <a:t>https</a:t>
            </a:r>
            <a:r>
              <a:rPr lang="tr-TR" dirty="0">
                <a:hlinkClick r:id="rId4"/>
              </a:rPr>
              <a:t>://</a:t>
            </a:r>
            <a:r>
              <a:rPr lang="tr-TR" dirty="0" smtClean="0">
                <a:hlinkClick r:id="rId4"/>
              </a:rPr>
              <a:t>tr.wikipedia.org/wiki/Sinaps</a:t>
            </a:r>
            <a:endParaRPr lang="tr-TR" dirty="0" smtClean="0"/>
          </a:p>
          <a:p>
            <a:r>
              <a:rPr lang="tr-TR" dirty="0">
                <a:hlinkClick r:id="rId5"/>
              </a:rPr>
              <a:t>https://</a:t>
            </a:r>
            <a:r>
              <a:rPr lang="tr-TR" dirty="0" smtClean="0">
                <a:hlinkClick r:id="rId5"/>
              </a:rPr>
              <a:t>www.researchgate.net/publication/346008725_Sinir_Sistemi_Gelisimi</a:t>
            </a:r>
            <a:endParaRPr lang="tr-TR" dirty="0"/>
          </a:p>
          <a:p>
            <a:pPr marL="0" indent="0">
              <a:buNone/>
            </a:pPr>
            <a:endParaRPr lang="tr-TR" dirty="0"/>
          </a:p>
        </p:txBody>
      </p:sp>
    </p:spTree>
    <p:extLst>
      <p:ext uri="{BB962C8B-B14F-4D97-AF65-F5344CB8AC3E}">
        <p14:creationId xmlns:p14="http://schemas.microsoft.com/office/powerpoint/2010/main" val="95324343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320</TotalTime>
  <Words>407</Words>
  <Application>Microsoft Office PowerPoint</Application>
  <PresentationFormat>Geniş ekran</PresentationFormat>
  <Paragraphs>35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Trebuchet MS</vt:lpstr>
      <vt:lpstr>Wingdings 3</vt:lpstr>
      <vt:lpstr>Yüzeyler</vt:lpstr>
      <vt:lpstr>BEYİN VE ÖĞRENME</vt:lpstr>
      <vt:lpstr>PowerPoint Sunusu</vt:lpstr>
      <vt:lpstr>Öğrenme ile ilgili oluşumlar</vt:lpstr>
      <vt:lpstr>Loblar </vt:lpstr>
      <vt:lpstr>Hemisferler </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BEYNİN FONKSİYONLARI</dc:title>
  <dc:creator>Ender Durualp</dc:creator>
  <cp:lastModifiedBy>Ender Durualp</cp:lastModifiedBy>
  <cp:revision>43</cp:revision>
  <dcterms:created xsi:type="dcterms:W3CDTF">2021-03-13T16:12:55Z</dcterms:created>
  <dcterms:modified xsi:type="dcterms:W3CDTF">2021-04-30T14:52:58Z</dcterms:modified>
</cp:coreProperties>
</file>