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6C0C-86EF-4698-8D19-3BEAA0FD5969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62B4-9316-4969-8800-131790F8D7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6C0C-86EF-4698-8D19-3BEAA0FD5969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62B4-9316-4969-8800-131790F8D7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6C0C-86EF-4698-8D19-3BEAA0FD5969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62B4-9316-4969-8800-131790F8D7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6C0C-86EF-4698-8D19-3BEAA0FD5969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62B4-9316-4969-8800-131790F8D7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6C0C-86EF-4698-8D19-3BEAA0FD5969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62B4-9316-4969-8800-131790F8D7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6C0C-86EF-4698-8D19-3BEAA0FD5969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62B4-9316-4969-8800-131790F8D7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6C0C-86EF-4698-8D19-3BEAA0FD5969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62B4-9316-4969-8800-131790F8D7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6C0C-86EF-4698-8D19-3BEAA0FD5969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62B4-9316-4969-8800-131790F8D7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6C0C-86EF-4698-8D19-3BEAA0FD5969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62B4-9316-4969-8800-131790F8D7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6C0C-86EF-4698-8D19-3BEAA0FD5969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62B4-9316-4969-8800-131790F8D7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6C0C-86EF-4698-8D19-3BEAA0FD5969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7162B4-9316-4969-8800-131790F8D7D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A06C0C-86EF-4698-8D19-3BEAA0FD5969}" type="datetimeFigureOut">
              <a:rPr lang="tr-TR" smtClean="0"/>
              <a:pPr/>
              <a:t>26.12.2017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7162B4-9316-4969-8800-131790F8D7D3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KBB Acilleri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Doç.Dr</a:t>
            </a:r>
            <a:r>
              <a:rPr lang="tr-TR" dirty="0" smtClean="0"/>
              <a:t>.Süha BETON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Hava Yolu Obstrüksiyonu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Anaflaksi</a:t>
            </a:r>
            <a:r>
              <a:rPr lang="tr-TR" b="1" dirty="0" smtClean="0"/>
              <a:t> ve </a:t>
            </a:r>
            <a:r>
              <a:rPr lang="tr-TR" b="1" dirty="0" err="1" smtClean="0"/>
              <a:t>anjioödem</a:t>
            </a:r>
            <a:r>
              <a:rPr lang="tr-TR" b="1" dirty="0" smtClean="0"/>
              <a:t>: </a:t>
            </a:r>
            <a:r>
              <a:rPr lang="tr-TR" dirty="0" smtClean="0"/>
              <a:t>Adrenalin, </a:t>
            </a:r>
            <a:r>
              <a:rPr lang="tr-TR" dirty="0" err="1" smtClean="0"/>
              <a:t>prednol</a:t>
            </a:r>
            <a:r>
              <a:rPr lang="tr-TR" dirty="0" smtClean="0"/>
              <a:t>, </a:t>
            </a:r>
            <a:r>
              <a:rPr lang="tr-TR" dirty="0" err="1" smtClean="0"/>
              <a:t>inhaler</a:t>
            </a:r>
            <a:r>
              <a:rPr lang="tr-TR" dirty="0" smtClean="0"/>
              <a:t>, </a:t>
            </a:r>
            <a:r>
              <a:rPr lang="tr-TR" dirty="0" err="1" smtClean="0"/>
              <a:t>entübasyon</a:t>
            </a:r>
            <a:r>
              <a:rPr lang="tr-TR" dirty="0" smtClean="0"/>
              <a:t> ve </a:t>
            </a:r>
            <a:r>
              <a:rPr lang="tr-TR" dirty="0" err="1" smtClean="0"/>
              <a:t>trakeotomi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" name="3 Resim" descr="anjioö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5713760" cy="37784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Hava Yolu Obstrüksiyonu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Larenks</a:t>
            </a:r>
            <a:r>
              <a:rPr lang="tr-TR" b="1" dirty="0" smtClean="0"/>
              <a:t>, </a:t>
            </a:r>
            <a:r>
              <a:rPr lang="tr-TR" b="1" dirty="0" err="1" smtClean="0"/>
              <a:t>tiroid</a:t>
            </a:r>
            <a:r>
              <a:rPr lang="tr-TR" b="1" dirty="0" smtClean="0"/>
              <a:t>, dil kökü, </a:t>
            </a:r>
            <a:r>
              <a:rPr lang="tr-TR" b="1" dirty="0" err="1" smtClean="0"/>
              <a:t>trakea</a:t>
            </a:r>
            <a:r>
              <a:rPr lang="tr-TR" b="1" dirty="0" smtClean="0"/>
              <a:t> kanserleri</a:t>
            </a:r>
            <a:endParaRPr lang="tr-TR" b="1" dirty="0"/>
          </a:p>
        </p:txBody>
      </p:sp>
      <p:pic>
        <p:nvPicPr>
          <p:cNvPr id="1026" name="Picture 2" descr="C:\Users\TOSHIBA\Downloads\Supraglottik lrx 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16160"/>
            <a:ext cx="7574810" cy="4260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Hava Yolu Obstrüksiyonu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Vokal </a:t>
            </a:r>
            <a:r>
              <a:rPr lang="tr-TR" b="1" dirty="0" err="1" smtClean="0"/>
              <a:t>Kord</a:t>
            </a:r>
            <a:r>
              <a:rPr lang="tr-TR" b="1" dirty="0" smtClean="0"/>
              <a:t> Paralizileri: </a:t>
            </a:r>
            <a:r>
              <a:rPr lang="tr-TR" dirty="0" smtClean="0"/>
              <a:t>Geçirilmiş cerrahi öyküsü</a:t>
            </a:r>
            <a:endParaRPr lang="tr-TR" dirty="0"/>
          </a:p>
        </p:txBody>
      </p:sp>
      <p:pic>
        <p:nvPicPr>
          <p:cNvPr id="2050" name="Picture 2" descr="C:\Users\TOSHIBA\Downloads\CV paraliz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6336704" cy="3823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Hava Yolu Obstrüksiyonu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Maksillofasiyal</a:t>
            </a:r>
            <a:r>
              <a:rPr lang="tr-TR" b="1" dirty="0" smtClean="0"/>
              <a:t> travma : </a:t>
            </a:r>
            <a:r>
              <a:rPr lang="tr-TR" dirty="0" smtClean="0"/>
              <a:t>Yeterli ağız açıklığı sağlanamadığından zor  </a:t>
            </a:r>
            <a:r>
              <a:rPr lang="tr-TR" dirty="0" err="1" smtClean="0"/>
              <a:t>entübasyona</a:t>
            </a:r>
            <a:r>
              <a:rPr lang="tr-TR" dirty="0" smtClean="0"/>
              <a:t> adaydır.</a:t>
            </a:r>
          </a:p>
          <a:p>
            <a:r>
              <a:rPr lang="tr-TR" b="1" dirty="0" err="1" smtClean="0"/>
              <a:t>Konjenital</a:t>
            </a:r>
            <a:r>
              <a:rPr lang="tr-TR" b="1" dirty="0" smtClean="0"/>
              <a:t> </a:t>
            </a:r>
          </a:p>
          <a:p>
            <a:pPr>
              <a:buNone/>
            </a:pPr>
            <a:r>
              <a:rPr lang="tr-TR" dirty="0" smtClean="0"/>
              <a:t>  </a:t>
            </a:r>
            <a:r>
              <a:rPr lang="tr-TR" sz="1800" dirty="0" err="1" smtClean="0"/>
              <a:t>Laringomalazi</a:t>
            </a: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   </a:t>
            </a:r>
            <a:r>
              <a:rPr lang="tr-TR" sz="1800" dirty="0" err="1" smtClean="0"/>
              <a:t>Bilateral</a:t>
            </a:r>
            <a:r>
              <a:rPr lang="tr-TR" sz="1800" dirty="0" smtClean="0"/>
              <a:t> </a:t>
            </a:r>
            <a:r>
              <a:rPr lang="tr-TR" sz="1800" dirty="0" err="1" smtClean="0"/>
              <a:t>koanal</a:t>
            </a:r>
            <a:r>
              <a:rPr lang="tr-TR" sz="1800" dirty="0" smtClean="0"/>
              <a:t> </a:t>
            </a:r>
            <a:r>
              <a:rPr lang="tr-TR" sz="1800" dirty="0" err="1" smtClean="0"/>
              <a:t>atrezi</a:t>
            </a: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   </a:t>
            </a:r>
            <a:r>
              <a:rPr lang="tr-TR" sz="1800" dirty="0" err="1" smtClean="0"/>
              <a:t>Subglottik</a:t>
            </a:r>
            <a:r>
              <a:rPr lang="tr-TR" sz="1800" dirty="0" smtClean="0"/>
              <a:t> </a:t>
            </a:r>
            <a:r>
              <a:rPr lang="tr-TR" sz="1800" dirty="0" err="1" smtClean="0"/>
              <a:t>stenoz</a:t>
            </a: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   </a:t>
            </a:r>
            <a:r>
              <a:rPr lang="tr-TR" sz="1800" dirty="0" err="1" smtClean="0"/>
              <a:t>Subglottik</a:t>
            </a:r>
            <a:r>
              <a:rPr lang="tr-TR" sz="1800" dirty="0" smtClean="0"/>
              <a:t> </a:t>
            </a:r>
            <a:r>
              <a:rPr lang="tr-TR" sz="1800" dirty="0" err="1" smtClean="0"/>
              <a:t>hemanjiom</a:t>
            </a: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   </a:t>
            </a:r>
            <a:r>
              <a:rPr lang="tr-TR" sz="1800" dirty="0" err="1" smtClean="0"/>
              <a:t>Glottik</a:t>
            </a:r>
            <a:r>
              <a:rPr lang="tr-TR" sz="1800" dirty="0" smtClean="0"/>
              <a:t> web/</a:t>
            </a:r>
            <a:r>
              <a:rPr lang="tr-TR" sz="1800" dirty="0" err="1" smtClean="0"/>
              <a:t>atrezi</a:t>
            </a:r>
            <a:endParaRPr lang="tr-TR" sz="1800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3 Resim" descr="larenksanomali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573016"/>
            <a:ext cx="5688632" cy="18855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</a:t>
            </a:r>
            <a:r>
              <a:rPr lang="tr-TR" dirty="0" err="1" smtClean="0"/>
              <a:t>Maksillofasiyal</a:t>
            </a:r>
            <a:r>
              <a:rPr lang="tr-TR" dirty="0" smtClean="0"/>
              <a:t> Travmalar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Nazal </a:t>
            </a:r>
            <a:r>
              <a:rPr lang="tr-TR" b="1" dirty="0" err="1" smtClean="0"/>
              <a:t>fraktür</a:t>
            </a:r>
            <a:r>
              <a:rPr lang="tr-TR" b="1" dirty="0" smtClean="0"/>
              <a:t>:  </a:t>
            </a:r>
            <a:r>
              <a:rPr lang="tr-TR" dirty="0" smtClean="0"/>
              <a:t>Tanıda FM radyolojiden daha değerlidir. Muayenede </a:t>
            </a:r>
            <a:r>
              <a:rPr lang="tr-TR" dirty="0" err="1" smtClean="0"/>
              <a:t>krepitasyon</a:t>
            </a:r>
            <a:r>
              <a:rPr lang="tr-TR" dirty="0" smtClean="0"/>
              <a:t>, </a:t>
            </a:r>
            <a:r>
              <a:rPr lang="tr-TR" dirty="0" err="1" smtClean="0"/>
              <a:t>eksternal</a:t>
            </a:r>
            <a:r>
              <a:rPr lang="tr-TR" dirty="0" smtClean="0"/>
              <a:t> </a:t>
            </a:r>
            <a:r>
              <a:rPr lang="tr-TR" dirty="0" err="1" smtClean="0"/>
              <a:t>deformite</a:t>
            </a:r>
            <a:r>
              <a:rPr lang="tr-TR" dirty="0" smtClean="0"/>
              <a:t>, </a:t>
            </a:r>
            <a:r>
              <a:rPr lang="tr-TR" dirty="0" err="1" smtClean="0"/>
              <a:t>deviasyon</a:t>
            </a:r>
            <a:r>
              <a:rPr lang="tr-TR" dirty="0" smtClean="0"/>
              <a:t>,</a:t>
            </a:r>
            <a:r>
              <a:rPr lang="tr-TR" dirty="0" err="1" smtClean="0"/>
              <a:t>epistaksis</a:t>
            </a:r>
            <a:r>
              <a:rPr lang="tr-TR" dirty="0" smtClean="0"/>
              <a:t>, nazal obstrüksiyon</a:t>
            </a:r>
          </a:p>
          <a:p>
            <a:r>
              <a:rPr lang="tr-TR" dirty="0" smtClean="0"/>
              <a:t>Tedavi:Kanamanın durdurulması (mümkün olduğunca konservatif davranarak)</a:t>
            </a:r>
          </a:p>
          <a:p>
            <a:pPr>
              <a:buNone/>
            </a:pPr>
            <a:r>
              <a:rPr lang="tr-TR" dirty="0" smtClean="0"/>
              <a:t>   Redüksiyon (en geç 10. Günde)</a:t>
            </a:r>
          </a:p>
          <a:p>
            <a:pPr>
              <a:buNone/>
            </a:pPr>
            <a:r>
              <a:rPr lang="tr-TR" dirty="0" smtClean="0"/>
              <a:t>   Redüksiyon için ideal dönem 5. Gün (ödem çözülünce)</a:t>
            </a:r>
          </a:p>
          <a:p>
            <a:endParaRPr lang="tr-TR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nazal fr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844824"/>
            <a:ext cx="5372100" cy="2952750"/>
          </a:xfrm>
          <a:prstGeom prst="rect">
            <a:avLst/>
          </a:prstGeom>
        </p:spPr>
      </p:pic>
      <p:pic>
        <p:nvPicPr>
          <p:cNvPr id="5" name="4 Resim" descr="nazal frx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532" y="1844824"/>
            <a:ext cx="3366396" cy="2952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Septal</a:t>
            </a:r>
            <a:r>
              <a:rPr lang="tr-TR" b="1" dirty="0" smtClean="0"/>
              <a:t> </a:t>
            </a:r>
            <a:r>
              <a:rPr lang="tr-TR" b="1" dirty="0" err="1" smtClean="0"/>
              <a:t>hematom</a:t>
            </a:r>
            <a:r>
              <a:rPr lang="tr-TR" b="1" dirty="0" smtClean="0"/>
              <a:t>:  </a:t>
            </a:r>
            <a:r>
              <a:rPr lang="tr-TR" dirty="0" smtClean="0"/>
              <a:t>Travma sonrası birkaç günde gelişen burun tıkanıklığı. Tedavi edilmezse </a:t>
            </a:r>
            <a:r>
              <a:rPr lang="tr-TR" dirty="0" err="1" smtClean="0"/>
              <a:t>abseleşir</a:t>
            </a:r>
            <a:r>
              <a:rPr lang="tr-TR" dirty="0" smtClean="0"/>
              <a:t> ve kıkırdak </a:t>
            </a:r>
            <a:r>
              <a:rPr lang="tr-TR" dirty="0" err="1" smtClean="0"/>
              <a:t>nekroze</a:t>
            </a:r>
            <a:r>
              <a:rPr lang="tr-TR" dirty="0" smtClean="0"/>
              <a:t> olur, semer burun </a:t>
            </a:r>
            <a:r>
              <a:rPr lang="tr-TR" dirty="0" err="1" smtClean="0"/>
              <a:t>deformitesi</a:t>
            </a:r>
            <a:r>
              <a:rPr lang="tr-TR" dirty="0" smtClean="0"/>
              <a:t> oluşur.</a:t>
            </a:r>
          </a:p>
          <a:p>
            <a:pPr>
              <a:buNone/>
            </a:pPr>
            <a:r>
              <a:rPr lang="tr-TR" b="1" dirty="0" smtClean="0"/>
              <a:t>   </a:t>
            </a:r>
            <a:r>
              <a:rPr lang="tr-TR" dirty="0" smtClean="0"/>
              <a:t>Tedavide </a:t>
            </a:r>
            <a:r>
              <a:rPr lang="tr-TR" dirty="0" err="1" smtClean="0"/>
              <a:t>insizyon</a:t>
            </a:r>
            <a:r>
              <a:rPr lang="tr-TR" dirty="0" smtClean="0"/>
              <a:t> yapılır.</a:t>
            </a:r>
          </a:p>
          <a:p>
            <a:pPr>
              <a:buNone/>
            </a:pPr>
            <a:r>
              <a:rPr lang="tr-TR" b="1" dirty="0" smtClean="0"/>
              <a:t>   </a:t>
            </a:r>
            <a:r>
              <a:rPr lang="tr-TR" dirty="0" err="1" smtClean="0"/>
              <a:t>Hematom</a:t>
            </a:r>
            <a:r>
              <a:rPr lang="tr-TR" dirty="0" smtClean="0"/>
              <a:t> boşaltılır.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err="1" smtClean="0"/>
              <a:t>Anterior</a:t>
            </a:r>
            <a:r>
              <a:rPr lang="tr-TR" dirty="0" smtClean="0"/>
              <a:t> tampon konulur.</a:t>
            </a:r>
          </a:p>
          <a:p>
            <a:pPr>
              <a:buNone/>
            </a:pPr>
            <a:r>
              <a:rPr lang="tr-TR" b="1" dirty="0" smtClean="0"/>
              <a:t>   </a:t>
            </a:r>
            <a:r>
              <a:rPr lang="tr-TR" dirty="0" smtClean="0"/>
              <a:t>Antibiyotik verilir.</a:t>
            </a:r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/>
          </a:p>
        </p:txBody>
      </p:sp>
      <p:pic>
        <p:nvPicPr>
          <p:cNvPr id="4" name="3 Resim" descr="septal hema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356992"/>
            <a:ext cx="3240360" cy="26762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Maksilla</a:t>
            </a:r>
            <a:r>
              <a:rPr lang="tr-TR" b="1" dirty="0" smtClean="0"/>
              <a:t>, </a:t>
            </a:r>
            <a:r>
              <a:rPr lang="tr-TR" b="1" dirty="0" err="1" smtClean="0"/>
              <a:t>blowout</a:t>
            </a:r>
            <a:r>
              <a:rPr lang="tr-TR" b="1" dirty="0" smtClean="0"/>
              <a:t> ve </a:t>
            </a:r>
            <a:r>
              <a:rPr lang="tr-TR" b="1" dirty="0" err="1" smtClean="0"/>
              <a:t>mandibula</a:t>
            </a:r>
            <a:r>
              <a:rPr lang="tr-TR" b="1" dirty="0" smtClean="0"/>
              <a:t> </a:t>
            </a:r>
            <a:r>
              <a:rPr lang="tr-TR" b="1" dirty="0" err="1" smtClean="0"/>
              <a:t>fraktürleri</a:t>
            </a:r>
            <a:r>
              <a:rPr lang="tr-TR" b="1" dirty="0" smtClean="0"/>
              <a:t>:</a:t>
            </a:r>
          </a:p>
          <a:p>
            <a:pPr>
              <a:buNone/>
            </a:pPr>
            <a:r>
              <a:rPr lang="tr-TR" dirty="0" smtClean="0"/>
              <a:t>   Mutlaka sistemik ve tekrarlayan muayene yapılmalıdır.</a:t>
            </a:r>
          </a:p>
          <a:p>
            <a:pPr>
              <a:buNone/>
            </a:pPr>
            <a:r>
              <a:rPr lang="tr-TR" dirty="0" smtClean="0"/>
              <a:t>   Hava yolu ilk değerlendirilmesi gereken durumdur.</a:t>
            </a:r>
          </a:p>
          <a:p>
            <a:pPr>
              <a:buNone/>
            </a:pPr>
            <a:r>
              <a:rPr lang="tr-TR" dirty="0" smtClean="0"/>
              <a:t>   Kanama varsa durdurulmalıdır.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err="1" smtClean="0"/>
              <a:t>Grafi</a:t>
            </a:r>
            <a:r>
              <a:rPr lang="tr-TR" dirty="0" smtClean="0"/>
              <a:t> ve BT çekilerek hastalar BOS </a:t>
            </a:r>
            <a:r>
              <a:rPr lang="tr-TR" dirty="0" err="1" smtClean="0"/>
              <a:t>rinore</a:t>
            </a:r>
            <a:r>
              <a:rPr lang="tr-TR" dirty="0" smtClean="0"/>
              <a:t> ve </a:t>
            </a:r>
            <a:r>
              <a:rPr lang="tr-TR" dirty="0" err="1" smtClean="0"/>
              <a:t>pnömosefali</a:t>
            </a:r>
            <a:r>
              <a:rPr lang="tr-TR" dirty="0" smtClean="0"/>
              <a:t> açısından mutlaka değerlendirilmeli, BOS </a:t>
            </a:r>
            <a:r>
              <a:rPr lang="tr-TR" dirty="0" err="1" smtClean="0"/>
              <a:t>rinore</a:t>
            </a:r>
            <a:r>
              <a:rPr lang="tr-TR" dirty="0" smtClean="0"/>
              <a:t> şüphesi varsa nazal tampon konulmamalıdır.</a:t>
            </a:r>
          </a:p>
          <a:p>
            <a:pPr>
              <a:buNone/>
            </a:pPr>
            <a:r>
              <a:rPr lang="tr-TR" dirty="0" smtClean="0"/>
              <a:t>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Ekstenal</a:t>
            </a:r>
            <a:r>
              <a:rPr lang="tr-TR" dirty="0" smtClean="0"/>
              <a:t> </a:t>
            </a:r>
            <a:r>
              <a:rPr lang="tr-TR" dirty="0" err="1" smtClean="0"/>
              <a:t>deformite</a:t>
            </a:r>
            <a:r>
              <a:rPr lang="tr-TR" dirty="0" smtClean="0"/>
              <a:t>, göz hareketlerinde kısıtlılık, </a:t>
            </a:r>
            <a:r>
              <a:rPr lang="tr-TR" dirty="0" err="1" smtClean="0"/>
              <a:t>diplopi</a:t>
            </a:r>
            <a:r>
              <a:rPr lang="tr-TR" dirty="0" smtClean="0"/>
              <a:t>, ağız açıklığında kısıtlılık, </a:t>
            </a:r>
            <a:r>
              <a:rPr lang="tr-TR" dirty="0" err="1" smtClean="0"/>
              <a:t>enoftalmus</a:t>
            </a:r>
            <a:r>
              <a:rPr lang="tr-TR" dirty="0" smtClean="0"/>
              <a:t> ana semptomlardır. </a:t>
            </a:r>
          </a:p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9" name="4 İçerik Yer Tutucusu" descr="lef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160469"/>
            <a:ext cx="5544616" cy="36975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mandibu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844824"/>
            <a:ext cx="3528392" cy="2664296"/>
          </a:xfrm>
        </p:spPr>
      </p:pic>
      <p:pic>
        <p:nvPicPr>
          <p:cNvPr id="5" name="4 Resim" descr="blow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5"/>
            <a:ext cx="3744416" cy="2704300"/>
          </a:xfrm>
          <a:prstGeom prst="rect">
            <a:avLst/>
          </a:prstGeom>
        </p:spPr>
      </p:pic>
      <p:pic>
        <p:nvPicPr>
          <p:cNvPr id="6" name="5 Resim" descr="zygo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879" y="4653136"/>
            <a:ext cx="3755960" cy="2204864"/>
          </a:xfrm>
          <a:prstGeom prst="rect">
            <a:avLst/>
          </a:prstGeom>
        </p:spPr>
      </p:pic>
      <p:pic>
        <p:nvPicPr>
          <p:cNvPr id="7" name="6 Resim" descr="frontal.jpg"/>
          <p:cNvPicPr>
            <a:picLocks noChangeAspect="1"/>
          </p:cNvPicPr>
          <p:nvPr/>
        </p:nvPicPr>
        <p:blipFill>
          <a:blip r:embed="rId5" cstate="print"/>
          <a:srcRect b="16841"/>
          <a:stretch>
            <a:fillRect/>
          </a:stretch>
        </p:blipFill>
        <p:spPr>
          <a:xfrm>
            <a:off x="4644008" y="4653137"/>
            <a:ext cx="3579374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Hava Yolu Obstrüksiyonu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KBB pratiğinin en acil durumudur.</a:t>
            </a:r>
          </a:p>
          <a:p>
            <a:r>
              <a:rPr lang="tr-TR" sz="2400" dirty="0" smtClean="0"/>
              <a:t>Çocuklarda görülen akut sorunlar sıklıkla enfeksiyonlara ve doğumsal nedenlere bağlıdır.</a:t>
            </a:r>
          </a:p>
          <a:p>
            <a:endParaRPr lang="tr-TR" sz="2400" dirty="0" smtClean="0"/>
          </a:p>
          <a:p>
            <a:r>
              <a:rPr lang="tr-TR" sz="2400" dirty="0" smtClean="0"/>
              <a:t>İleri yaştaki kişilerde </a:t>
            </a:r>
            <a:r>
              <a:rPr lang="tr-TR" sz="2400" dirty="0" err="1" smtClean="0"/>
              <a:t>neoplastik</a:t>
            </a:r>
            <a:r>
              <a:rPr lang="tr-TR" sz="2400" dirty="0" smtClean="0"/>
              <a:t> ve nörolojik kaynaklı kronik sorunlar ön plana çıkmaktadır.</a:t>
            </a:r>
          </a:p>
          <a:p>
            <a:endParaRPr lang="tr-TR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r>
              <a:rPr lang="tr-TR" dirty="0" err="1" smtClean="0"/>
              <a:t>Maksillofasiyal</a:t>
            </a:r>
            <a:r>
              <a:rPr lang="tr-TR" dirty="0" smtClean="0"/>
              <a:t> Travmalar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Tedavi:</a:t>
            </a:r>
          </a:p>
          <a:p>
            <a:pPr>
              <a:buNone/>
            </a:pPr>
            <a:r>
              <a:rPr lang="tr-TR" dirty="0" smtClean="0"/>
              <a:t>   Hava yolu güvenliği sağlandıktan sonra(gerekirse </a:t>
            </a:r>
            <a:r>
              <a:rPr lang="tr-TR" dirty="0" err="1" smtClean="0"/>
              <a:t>trakeotomi</a:t>
            </a:r>
            <a:r>
              <a:rPr lang="tr-TR" dirty="0" smtClean="0"/>
              <a:t> açılır), </a:t>
            </a:r>
            <a:r>
              <a:rPr lang="tr-TR" dirty="0" err="1" smtClean="0"/>
              <a:t>fraktürün</a:t>
            </a:r>
            <a:r>
              <a:rPr lang="tr-TR" dirty="0" smtClean="0"/>
              <a:t> </a:t>
            </a:r>
            <a:r>
              <a:rPr lang="tr-TR" dirty="0" err="1" smtClean="0"/>
              <a:t>eksternal</a:t>
            </a:r>
            <a:r>
              <a:rPr lang="tr-TR" dirty="0" smtClean="0"/>
              <a:t> </a:t>
            </a:r>
            <a:r>
              <a:rPr lang="tr-TR" dirty="0" err="1" smtClean="0"/>
              <a:t>deformite</a:t>
            </a:r>
            <a:r>
              <a:rPr lang="tr-TR" dirty="0" smtClean="0"/>
              <a:t> oluşturması, fonksiyonel bozukluk, görme bozukluğu,</a:t>
            </a:r>
          </a:p>
          <a:p>
            <a:pPr>
              <a:buNone/>
            </a:pPr>
            <a:r>
              <a:rPr lang="tr-TR" dirty="0" smtClean="0"/>
              <a:t>   BOS </a:t>
            </a:r>
            <a:r>
              <a:rPr lang="tr-TR" dirty="0" err="1" smtClean="0"/>
              <a:t>rinoresi</a:t>
            </a:r>
            <a:r>
              <a:rPr lang="tr-TR" dirty="0" smtClean="0"/>
              <a:t> varlığına göre genelde 1 hafta içinde cerrahi planlanır. ( redüksiyon+</a:t>
            </a:r>
            <a:r>
              <a:rPr lang="tr-TR" dirty="0" err="1" smtClean="0"/>
              <a:t>fiksasyon</a:t>
            </a:r>
            <a:r>
              <a:rPr lang="tr-TR" dirty="0" smtClean="0"/>
              <a:t>) 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Yabancı Cisimler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Burunda yabancı cisimler </a:t>
            </a:r>
            <a:r>
              <a:rPr lang="tr-TR" dirty="0" err="1" smtClean="0"/>
              <a:t>posteriora</a:t>
            </a:r>
            <a:r>
              <a:rPr lang="tr-TR" dirty="0" smtClean="0"/>
              <a:t> doğru kaçarsa hava yolu tıkanabileceğinden dikkatli davranılmalı, gerekirse genel anestezi kullanmaktan çekinilmemelidir.</a:t>
            </a:r>
          </a:p>
          <a:p>
            <a:r>
              <a:rPr lang="tr-TR" dirty="0" smtClean="0"/>
              <a:t>Kulaktaki yabancı cisimler için TM korunmalı ve DKY </a:t>
            </a:r>
            <a:r>
              <a:rPr lang="tr-TR" dirty="0" err="1" smtClean="0"/>
              <a:t>travmatize</a:t>
            </a:r>
            <a:r>
              <a:rPr lang="tr-TR" dirty="0" smtClean="0"/>
              <a:t> edilmemelidir.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7" name="3 İçerik Yer Tutucusu" descr="kulak y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672584"/>
            <a:ext cx="2664296" cy="2185416"/>
          </a:xfrm>
          <a:prstGeom prst="rect">
            <a:avLst/>
          </a:prstGeom>
        </p:spPr>
      </p:pic>
      <p:pic>
        <p:nvPicPr>
          <p:cNvPr id="8" name="7 Resim" descr="Burun yabancı cis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580990"/>
            <a:ext cx="3024336" cy="227701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Kulak Ağrısı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Akut </a:t>
            </a:r>
            <a:r>
              <a:rPr lang="tr-TR" b="1" dirty="0" err="1" smtClean="0"/>
              <a:t>eksternal</a:t>
            </a:r>
            <a:r>
              <a:rPr lang="tr-TR" b="1" dirty="0" smtClean="0"/>
              <a:t> </a:t>
            </a:r>
            <a:r>
              <a:rPr lang="tr-TR" b="1" dirty="0" err="1" smtClean="0"/>
              <a:t>otit</a:t>
            </a:r>
            <a:r>
              <a:rPr lang="tr-TR" b="1" dirty="0" smtClean="0"/>
              <a:t>: </a:t>
            </a:r>
          </a:p>
          <a:p>
            <a:pPr>
              <a:buNone/>
            </a:pPr>
            <a:r>
              <a:rPr lang="tr-TR" b="1" dirty="0" smtClean="0"/>
              <a:t>   </a:t>
            </a:r>
            <a:r>
              <a:rPr lang="tr-TR" dirty="0" smtClean="0"/>
              <a:t>Yeni başlayan ağrı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err="1" smtClean="0"/>
              <a:t>Tragus</a:t>
            </a:r>
            <a:r>
              <a:rPr lang="tr-TR" dirty="0" smtClean="0"/>
              <a:t> hassasiyeti</a:t>
            </a:r>
          </a:p>
          <a:p>
            <a:pPr>
              <a:buNone/>
            </a:pPr>
            <a:r>
              <a:rPr lang="tr-TR" dirty="0" smtClean="0"/>
              <a:t>   Kepçeyi hareket ettirmekle ağrı</a:t>
            </a:r>
          </a:p>
          <a:p>
            <a:pPr>
              <a:buNone/>
            </a:pPr>
            <a:r>
              <a:rPr lang="tr-TR" dirty="0" smtClean="0"/>
              <a:t>   Dış kulak yolunda ödem (bazen akıntı)</a:t>
            </a:r>
          </a:p>
          <a:p>
            <a:pPr>
              <a:buNone/>
            </a:pPr>
            <a:r>
              <a:rPr lang="tr-TR" dirty="0" smtClean="0"/>
              <a:t>   İşitme sıklıkla normal</a:t>
            </a:r>
          </a:p>
          <a:p>
            <a:pPr>
              <a:buNone/>
            </a:pPr>
            <a:r>
              <a:rPr lang="tr-TR" dirty="0" smtClean="0"/>
              <a:t>   Tedavide antibiyotikli ve </a:t>
            </a:r>
            <a:r>
              <a:rPr lang="tr-TR" dirty="0" err="1" smtClean="0"/>
              <a:t>steroidli</a:t>
            </a:r>
            <a:r>
              <a:rPr lang="tr-TR" dirty="0" smtClean="0"/>
              <a:t> damlalar kullanılır.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smtClean="0"/>
              <a:t>    </a:t>
            </a:r>
            <a:endParaRPr lang="tr-TR" b="1" dirty="0"/>
          </a:p>
        </p:txBody>
      </p:sp>
      <p:pic>
        <p:nvPicPr>
          <p:cNvPr id="4" name="3 Resim" descr="ext ot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7696" y="2132856"/>
            <a:ext cx="2736304" cy="21056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3400" b="1" dirty="0" smtClean="0"/>
              <a:t>Akut </a:t>
            </a:r>
            <a:r>
              <a:rPr lang="tr-TR" sz="3400" b="1" dirty="0" err="1" smtClean="0"/>
              <a:t>Otitis</a:t>
            </a:r>
            <a:r>
              <a:rPr lang="tr-TR" sz="3400" b="1" dirty="0" smtClean="0"/>
              <a:t> </a:t>
            </a:r>
            <a:r>
              <a:rPr lang="tr-TR" sz="3400" b="1" dirty="0" err="1" smtClean="0"/>
              <a:t>Media</a:t>
            </a:r>
            <a:r>
              <a:rPr lang="tr-TR" sz="3400" b="1" dirty="0" smtClean="0"/>
              <a:t>:</a:t>
            </a:r>
          </a:p>
          <a:p>
            <a:pPr>
              <a:buNone/>
            </a:pPr>
            <a:r>
              <a:rPr lang="tr-TR" dirty="0" smtClean="0"/>
              <a:t>   Yeni başlayan ağrı (ve akıntı)</a:t>
            </a:r>
          </a:p>
          <a:p>
            <a:pPr>
              <a:buNone/>
            </a:pPr>
            <a:r>
              <a:rPr lang="tr-TR" dirty="0" smtClean="0"/>
              <a:t>   Kulakta dolgunluk ve işitme kaybı</a:t>
            </a:r>
          </a:p>
          <a:p>
            <a:pPr>
              <a:buNone/>
            </a:pPr>
            <a:r>
              <a:rPr lang="tr-TR" dirty="0" smtClean="0"/>
              <a:t>   Çocuklarda hafif ateş</a:t>
            </a:r>
          </a:p>
          <a:p>
            <a:pPr>
              <a:buNone/>
            </a:pPr>
            <a:r>
              <a:rPr lang="tr-TR" dirty="0" smtClean="0"/>
              <a:t>   Kulak zarında </a:t>
            </a:r>
            <a:r>
              <a:rPr lang="tr-TR" dirty="0" err="1" smtClean="0"/>
              <a:t>hiperemi</a:t>
            </a:r>
            <a:r>
              <a:rPr lang="tr-TR" dirty="0" smtClean="0"/>
              <a:t>, bombelik</a:t>
            </a:r>
          </a:p>
          <a:p>
            <a:pPr>
              <a:buNone/>
            </a:pPr>
            <a:r>
              <a:rPr lang="tr-TR" dirty="0" smtClean="0"/>
              <a:t>   Tedavi medikal, gerekirse </a:t>
            </a:r>
            <a:r>
              <a:rPr lang="tr-TR" dirty="0" err="1" smtClean="0"/>
              <a:t>parasentez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Komplikasyon düşün!!!</a:t>
            </a:r>
          </a:p>
          <a:p>
            <a:pPr>
              <a:buNone/>
            </a:pPr>
            <a:r>
              <a:rPr lang="tr-TR" dirty="0" smtClean="0"/>
              <a:t> –  Şiddetli </a:t>
            </a:r>
            <a:r>
              <a:rPr lang="tr-TR" dirty="0" err="1" smtClean="0"/>
              <a:t>başağrısı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–   Bacaklı ateş</a:t>
            </a:r>
          </a:p>
          <a:p>
            <a:pPr>
              <a:buNone/>
            </a:pPr>
            <a:r>
              <a:rPr lang="tr-TR" dirty="0" smtClean="0"/>
              <a:t>–   Yüksek ateş</a:t>
            </a:r>
          </a:p>
          <a:p>
            <a:pPr>
              <a:buNone/>
            </a:pPr>
            <a:r>
              <a:rPr lang="tr-TR" dirty="0" smtClean="0"/>
              <a:t>–   </a:t>
            </a:r>
            <a:r>
              <a:rPr lang="tr-TR" dirty="0" err="1" smtClean="0"/>
              <a:t>Fasial</a:t>
            </a:r>
            <a:r>
              <a:rPr lang="tr-TR" dirty="0" smtClean="0"/>
              <a:t> paralizi</a:t>
            </a:r>
          </a:p>
          <a:p>
            <a:pPr>
              <a:buNone/>
            </a:pPr>
            <a:r>
              <a:rPr lang="tr-TR" dirty="0" smtClean="0"/>
              <a:t>–   Görme bulanıklığı (</a:t>
            </a:r>
            <a:r>
              <a:rPr lang="tr-TR" dirty="0" err="1" smtClean="0"/>
              <a:t>KİBAS’a</a:t>
            </a:r>
            <a:r>
              <a:rPr lang="tr-TR" dirty="0" smtClean="0"/>
              <a:t> bağlı </a:t>
            </a:r>
            <a:r>
              <a:rPr lang="tr-TR" dirty="0" err="1" smtClean="0"/>
              <a:t>papil</a:t>
            </a:r>
            <a:r>
              <a:rPr lang="tr-TR" dirty="0" smtClean="0"/>
              <a:t> ödemi sonucu)</a:t>
            </a:r>
          </a:p>
          <a:p>
            <a:pPr>
              <a:buNone/>
            </a:pPr>
            <a:r>
              <a:rPr lang="tr-TR" dirty="0" smtClean="0"/>
              <a:t>–   </a:t>
            </a:r>
            <a:r>
              <a:rPr lang="tr-TR" dirty="0" err="1" smtClean="0"/>
              <a:t>Kranial</a:t>
            </a:r>
            <a:r>
              <a:rPr lang="tr-TR" dirty="0" smtClean="0"/>
              <a:t> sinir paralizileri</a:t>
            </a:r>
          </a:p>
          <a:p>
            <a:pPr>
              <a:buNone/>
            </a:pPr>
            <a:r>
              <a:rPr lang="tr-TR" dirty="0" smtClean="0"/>
              <a:t>–   </a:t>
            </a:r>
            <a:r>
              <a:rPr lang="tr-TR" dirty="0" err="1" smtClean="0"/>
              <a:t>Mastoid</a:t>
            </a:r>
            <a:r>
              <a:rPr lang="tr-TR" dirty="0" smtClean="0"/>
              <a:t> </a:t>
            </a:r>
            <a:r>
              <a:rPr lang="tr-TR" dirty="0" err="1" smtClean="0"/>
              <a:t>palpasyonunda</a:t>
            </a:r>
            <a:r>
              <a:rPr lang="tr-TR" dirty="0" smtClean="0"/>
              <a:t> ağrı</a:t>
            </a:r>
          </a:p>
          <a:p>
            <a:pPr>
              <a:buNone/>
            </a:pPr>
            <a:r>
              <a:rPr lang="tr-TR" dirty="0" smtClean="0"/>
              <a:t>–   </a:t>
            </a:r>
            <a:r>
              <a:rPr lang="tr-TR" dirty="0" err="1" smtClean="0"/>
              <a:t>Mastoidde</a:t>
            </a:r>
            <a:r>
              <a:rPr lang="tr-TR" dirty="0" smtClean="0"/>
              <a:t> </a:t>
            </a:r>
            <a:r>
              <a:rPr lang="tr-TR" dirty="0" err="1" smtClean="0"/>
              <a:t>hiperemi</a:t>
            </a:r>
            <a:r>
              <a:rPr lang="tr-TR" dirty="0" smtClean="0"/>
              <a:t>, şişlik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b="1" dirty="0"/>
          </a:p>
        </p:txBody>
      </p:sp>
      <p:pic>
        <p:nvPicPr>
          <p:cNvPr id="6" name="5 Resim" descr="akutotitisme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276872"/>
            <a:ext cx="3059832" cy="23254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</a:t>
            </a:r>
            <a:r>
              <a:rPr lang="tr-TR" dirty="0" err="1" smtClean="0"/>
              <a:t>Fasial</a:t>
            </a:r>
            <a:r>
              <a:rPr lang="tr-TR" dirty="0" smtClean="0"/>
              <a:t> Paralizi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–        </a:t>
            </a:r>
            <a:r>
              <a:rPr lang="tr-TR" dirty="0" err="1" smtClean="0"/>
              <a:t>Bell’s</a:t>
            </a:r>
            <a:r>
              <a:rPr lang="tr-TR" dirty="0" smtClean="0"/>
              <a:t> </a:t>
            </a:r>
            <a:r>
              <a:rPr lang="tr-TR" dirty="0" err="1" smtClean="0"/>
              <a:t>palsy</a:t>
            </a:r>
            <a:r>
              <a:rPr lang="tr-TR" dirty="0" smtClean="0"/>
              <a:t> (%70)</a:t>
            </a:r>
          </a:p>
          <a:p>
            <a:pPr>
              <a:buNone/>
            </a:pPr>
            <a:r>
              <a:rPr lang="tr-TR" dirty="0" smtClean="0"/>
              <a:t>–        Travma (</a:t>
            </a:r>
            <a:r>
              <a:rPr lang="tr-TR" dirty="0" err="1" smtClean="0"/>
              <a:t>temporal</a:t>
            </a:r>
            <a:r>
              <a:rPr lang="tr-TR" dirty="0" smtClean="0"/>
              <a:t> kemik kırığı veya </a:t>
            </a:r>
            <a:r>
              <a:rPr lang="tr-TR" dirty="0" err="1" smtClean="0"/>
              <a:t>parotis</a:t>
            </a:r>
            <a:r>
              <a:rPr lang="tr-TR" dirty="0" smtClean="0"/>
              <a:t> travması)</a:t>
            </a:r>
          </a:p>
          <a:p>
            <a:pPr>
              <a:buNone/>
            </a:pPr>
            <a:r>
              <a:rPr lang="tr-TR" dirty="0" smtClean="0"/>
              <a:t>–        </a:t>
            </a:r>
            <a:r>
              <a:rPr lang="tr-TR" dirty="0" err="1" smtClean="0"/>
              <a:t>Otitis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(akut/kronik) komplikasyonu</a:t>
            </a:r>
          </a:p>
          <a:p>
            <a:pPr>
              <a:buNone/>
            </a:pPr>
            <a:r>
              <a:rPr lang="tr-TR" dirty="0" smtClean="0"/>
              <a:t>–        </a:t>
            </a:r>
            <a:r>
              <a:rPr lang="tr-TR" dirty="0" err="1" smtClean="0"/>
              <a:t>Herpes</a:t>
            </a:r>
            <a:r>
              <a:rPr lang="tr-TR" dirty="0" smtClean="0"/>
              <a:t> </a:t>
            </a:r>
            <a:r>
              <a:rPr lang="tr-TR" dirty="0" err="1" smtClean="0"/>
              <a:t>Zoster</a:t>
            </a:r>
            <a:r>
              <a:rPr lang="tr-TR" dirty="0" smtClean="0"/>
              <a:t> </a:t>
            </a:r>
            <a:r>
              <a:rPr lang="tr-TR" dirty="0" err="1" smtClean="0"/>
              <a:t>Oticus</a:t>
            </a:r>
            <a:r>
              <a:rPr lang="tr-TR" dirty="0" smtClean="0"/>
              <a:t> (</a:t>
            </a:r>
            <a:r>
              <a:rPr lang="tr-TR" dirty="0" err="1" smtClean="0"/>
              <a:t>Ramsey</a:t>
            </a:r>
            <a:r>
              <a:rPr lang="tr-TR" dirty="0" smtClean="0"/>
              <a:t>-</a:t>
            </a:r>
            <a:r>
              <a:rPr lang="tr-TR" dirty="0" err="1" smtClean="0"/>
              <a:t>Hunt</a:t>
            </a:r>
            <a:r>
              <a:rPr lang="tr-TR" dirty="0" smtClean="0"/>
              <a:t> </a:t>
            </a:r>
            <a:r>
              <a:rPr lang="tr-TR" dirty="0" err="1" smtClean="0"/>
              <a:t>Send</a:t>
            </a:r>
            <a:r>
              <a:rPr lang="tr-TR" dirty="0" smtClean="0"/>
              <a:t>)</a:t>
            </a:r>
          </a:p>
          <a:p>
            <a:pPr>
              <a:buNone/>
            </a:pPr>
            <a:r>
              <a:rPr lang="tr-TR" dirty="0" smtClean="0"/>
              <a:t>–        Tümörler (</a:t>
            </a:r>
            <a:r>
              <a:rPr lang="tr-TR" dirty="0" err="1" smtClean="0"/>
              <a:t>parotis</a:t>
            </a:r>
            <a:r>
              <a:rPr lang="tr-TR" dirty="0" smtClean="0"/>
              <a:t> tümörleri, akustik </a:t>
            </a:r>
            <a:r>
              <a:rPr lang="tr-TR" dirty="0" err="1" smtClean="0"/>
              <a:t>nörinoma</a:t>
            </a:r>
            <a:r>
              <a:rPr lang="tr-TR" dirty="0" smtClean="0"/>
              <a:t>, </a:t>
            </a:r>
            <a:r>
              <a:rPr lang="tr-TR" dirty="0" err="1" smtClean="0"/>
              <a:t>temporal</a:t>
            </a:r>
            <a:r>
              <a:rPr lang="tr-TR" dirty="0" smtClean="0"/>
              <a:t> kemik tümörleri)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r>
              <a:rPr lang="tr-TR" dirty="0" err="1" smtClean="0"/>
              <a:t>Fasial</a:t>
            </a:r>
            <a:r>
              <a:rPr lang="tr-TR" dirty="0" smtClean="0"/>
              <a:t> Paralizi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r-TR" dirty="0" smtClean="0"/>
              <a:t>Ayrıntılı KBB muayenesi ve nörolojik muayene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dirty="0" err="1" smtClean="0"/>
              <a:t>Temporal</a:t>
            </a:r>
            <a:r>
              <a:rPr lang="tr-TR" dirty="0" smtClean="0"/>
              <a:t> kemik kırığı, </a:t>
            </a:r>
            <a:r>
              <a:rPr lang="tr-TR" dirty="0" err="1" smtClean="0"/>
              <a:t>parotis</a:t>
            </a:r>
            <a:r>
              <a:rPr lang="tr-TR" dirty="0" smtClean="0"/>
              <a:t> bölgesi travmaları olabilir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AOM / KOM komplikasyonu ise acil cerrahi gerekir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Dış kulak yolunda veziküller görülebilir (</a:t>
            </a:r>
            <a:r>
              <a:rPr lang="tr-TR" dirty="0" err="1" smtClean="0"/>
              <a:t>Ramsey</a:t>
            </a:r>
            <a:r>
              <a:rPr lang="tr-TR" dirty="0" smtClean="0"/>
              <a:t>-</a:t>
            </a:r>
            <a:r>
              <a:rPr lang="tr-TR" dirty="0" err="1" smtClean="0"/>
              <a:t>Hunt</a:t>
            </a:r>
            <a:r>
              <a:rPr lang="tr-TR" dirty="0" smtClean="0"/>
              <a:t> Sendromu)</a:t>
            </a:r>
          </a:p>
          <a:p>
            <a:pPr>
              <a:buFont typeface="Wingdings" pitchFamily="2" charset="2"/>
              <a:buChar char="§"/>
            </a:pPr>
            <a:r>
              <a:rPr lang="tr-TR" dirty="0" err="1" smtClean="0"/>
              <a:t>Diapozon</a:t>
            </a:r>
            <a:r>
              <a:rPr lang="tr-TR" dirty="0" smtClean="0"/>
              <a:t> testleri (+ işitme testleri)</a:t>
            </a:r>
          </a:p>
          <a:p>
            <a:pPr>
              <a:buNone/>
            </a:pPr>
            <a:r>
              <a:rPr lang="tr-TR" dirty="0" smtClean="0"/>
              <a:t>   İşitme kaybı varsa </a:t>
            </a:r>
            <a:r>
              <a:rPr lang="tr-TR" dirty="0" err="1" smtClean="0"/>
              <a:t>Ramsey</a:t>
            </a:r>
            <a:r>
              <a:rPr lang="tr-TR" dirty="0" smtClean="0"/>
              <a:t>-</a:t>
            </a:r>
            <a:r>
              <a:rPr lang="tr-TR" dirty="0" err="1" smtClean="0"/>
              <a:t>Hunt</a:t>
            </a:r>
            <a:r>
              <a:rPr lang="tr-TR" dirty="0" smtClean="0"/>
              <a:t> Sendromu, akustik </a:t>
            </a:r>
            <a:r>
              <a:rPr lang="tr-TR" dirty="0" err="1" smtClean="0"/>
              <a:t>nörinom</a:t>
            </a:r>
            <a:r>
              <a:rPr lang="tr-TR" dirty="0" smtClean="0"/>
              <a:t> olabilir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r>
              <a:rPr lang="tr-TR" dirty="0" err="1" smtClean="0"/>
              <a:t>Fasial</a:t>
            </a:r>
            <a:r>
              <a:rPr lang="tr-TR" dirty="0" smtClean="0"/>
              <a:t> Paralizi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– </a:t>
            </a:r>
            <a:r>
              <a:rPr lang="tr-TR" dirty="0" err="1" smtClean="0"/>
              <a:t>Bell’s</a:t>
            </a:r>
            <a:r>
              <a:rPr lang="tr-TR" dirty="0" smtClean="0"/>
              <a:t> </a:t>
            </a:r>
            <a:r>
              <a:rPr lang="tr-TR" dirty="0" err="1" smtClean="0"/>
              <a:t>palsy</a:t>
            </a:r>
            <a:r>
              <a:rPr lang="tr-TR" dirty="0" smtClean="0"/>
              <a:t>: </a:t>
            </a:r>
            <a:r>
              <a:rPr lang="tr-TR" dirty="0" err="1" smtClean="0"/>
              <a:t>Steroid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– </a:t>
            </a:r>
            <a:r>
              <a:rPr lang="tr-TR" dirty="0" err="1" smtClean="0"/>
              <a:t>Ramsey</a:t>
            </a:r>
            <a:r>
              <a:rPr lang="tr-TR" dirty="0" smtClean="0"/>
              <a:t>-</a:t>
            </a:r>
            <a:r>
              <a:rPr lang="tr-TR" dirty="0" err="1" smtClean="0"/>
              <a:t>Hunt</a:t>
            </a:r>
            <a:r>
              <a:rPr lang="tr-TR" dirty="0" smtClean="0"/>
              <a:t> Sendromu: </a:t>
            </a:r>
            <a:r>
              <a:rPr lang="tr-TR" dirty="0" err="1" smtClean="0"/>
              <a:t>Steroid</a:t>
            </a:r>
            <a:r>
              <a:rPr lang="tr-TR" dirty="0" smtClean="0"/>
              <a:t> + </a:t>
            </a:r>
            <a:r>
              <a:rPr lang="tr-TR" dirty="0" err="1" smtClean="0"/>
              <a:t>Asiklovir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– AOM/KOM komplikasyonu: Acil cerrahi (</a:t>
            </a:r>
            <a:r>
              <a:rPr lang="tr-TR" dirty="0" err="1" smtClean="0"/>
              <a:t>mastoidektomi</a:t>
            </a:r>
            <a:r>
              <a:rPr lang="tr-TR" dirty="0" smtClean="0"/>
              <a:t>, </a:t>
            </a:r>
            <a:r>
              <a:rPr lang="tr-TR" dirty="0" err="1" smtClean="0"/>
              <a:t>fasial</a:t>
            </a:r>
            <a:r>
              <a:rPr lang="tr-TR" dirty="0" smtClean="0"/>
              <a:t> </a:t>
            </a:r>
            <a:r>
              <a:rPr lang="tr-TR" dirty="0" err="1" smtClean="0"/>
              <a:t>dekompresyon</a:t>
            </a:r>
            <a:r>
              <a:rPr lang="tr-TR" dirty="0" smtClean="0"/>
              <a:t>, </a:t>
            </a:r>
            <a:r>
              <a:rPr lang="tr-TR" dirty="0" err="1" smtClean="0"/>
              <a:t>ventilasyon</a:t>
            </a:r>
            <a:r>
              <a:rPr lang="tr-TR" dirty="0" smtClean="0"/>
              <a:t> tüpü)</a:t>
            </a:r>
          </a:p>
          <a:p>
            <a:pPr>
              <a:buNone/>
            </a:pPr>
            <a:r>
              <a:rPr lang="tr-TR" dirty="0" smtClean="0"/>
              <a:t>– Travma: </a:t>
            </a:r>
            <a:r>
              <a:rPr lang="tr-TR" dirty="0" err="1" smtClean="0"/>
              <a:t>Fasial</a:t>
            </a:r>
            <a:r>
              <a:rPr lang="tr-TR" dirty="0" smtClean="0"/>
              <a:t> sinir </a:t>
            </a:r>
            <a:r>
              <a:rPr lang="tr-TR" dirty="0" err="1" smtClean="0"/>
              <a:t>kesisi</a:t>
            </a:r>
            <a:r>
              <a:rPr lang="tr-TR" dirty="0" smtClean="0"/>
              <a:t> varsa hemen onarılmalıdır.</a:t>
            </a:r>
          </a:p>
          <a:p>
            <a:pPr>
              <a:buNone/>
            </a:pPr>
            <a:r>
              <a:rPr lang="tr-TR" dirty="0" smtClean="0"/>
              <a:t>– Tümörler: Cerrahi </a:t>
            </a:r>
            <a:r>
              <a:rPr lang="tr-TR" dirty="0" err="1" smtClean="0"/>
              <a:t>eksizyon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r>
              <a:rPr lang="tr-TR" dirty="0" err="1" smtClean="0"/>
              <a:t>Fasial</a:t>
            </a:r>
            <a:r>
              <a:rPr lang="tr-TR" dirty="0" smtClean="0"/>
              <a:t> Paralizi</a:t>
            </a:r>
            <a:endParaRPr lang="tr-TR" dirty="0"/>
          </a:p>
        </p:txBody>
      </p:sp>
      <p:pic>
        <p:nvPicPr>
          <p:cNvPr id="6" name="5 İçerik Yer Tutucusu" descr="ramsay-hunt-sendrom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7093019" cy="438943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Ani İşitme Kaybı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Ani başlayan, </a:t>
            </a:r>
            <a:r>
              <a:rPr lang="tr-TR" dirty="0" err="1" smtClean="0"/>
              <a:t>ard</a:t>
            </a:r>
            <a:r>
              <a:rPr lang="tr-TR" dirty="0" smtClean="0"/>
              <a:t> arda 3 frekansta en az 30 </a:t>
            </a:r>
            <a:r>
              <a:rPr lang="tr-TR" dirty="0" err="1" smtClean="0"/>
              <a:t>db</a:t>
            </a:r>
            <a:r>
              <a:rPr lang="tr-TR" dirty="0" smtClean="0"/>
              <a:t> </a:t>
            </a:r>
            <a:r>
              <a:rPr lang="tr-TR" dirty="0" err="1" smtClean="0"/>
              <a:t>lik</a:t>
            </a:r>
            <a:r>
              <a:rPr lang="tr-TR" dirty="0" smtClean="0"/>
              <a:t> </a:t>
            </a:r>
            <a:r>
              <a:rPr lang="tr-TR" dirty="0" err="1" smtClean="0"/>
              <a:t>sensörinöral</a:t>
            </a:r>
            <a:r>
              <a:rPr lang="tr-TR" dirty="0" smtClean="0"/>
              <a:t> tipte işitme kaybıdır.</a:t>
            </a:r>
          </a:p>
          <a:p>
            <a:r>
              <a:rPr lang="tr-TR" dirty="0" smtClean="0"/>
              <a:t>Genellikle </a:t>
            </a:r>
            <a:r>
              <a:rPr lang="tr-TR" dirty="0" err="1" smtClean="0"/>
              <a:t>idiopatik</a:t>
            </a:r>
            <a:r>
              <a:rPr lang="tr-TR" dirty="0" smtClean="0"/>
              <a:t> ve </a:t>
            </a:r>
            <a:r>
              <a:rPr lang="tr-TR" dirty="0" err="1" smtClean="0"/>
              <a:t>unilateraldir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Medikal acildir ve 72 saat içinde tedavi başlanmazsa kalıcı olabilir.</a:t>
            </a:r>
          </a:p>
          <a:p>
            <a:r>
              <a:rPr lang="tr-TR" dirty="0" smtClean="0"/>
              <a:t>Tedavide sistemik ya da </a:t>
            </a:r>
            <a:r>
              <a:rPr lang="tr-TR" dirty="0" err="1" smtClean="0"/>
              <a:t>intratimpanik</a:t>
            </a:r>
            <a:r>
              <a:rPr lang="tr-TR" dirty="0" smtClean="0"/>
              <a:t> </a:t>
            </a:r>
            <a:r>
              <a:rPr lang="tr-TR" dirty="0" err="1" smtClean="0"/>
              <a:t>steroid</a:t>
            </a:r>
            <a:r>
              <a:rPr lang="tr-TR" dirty="0" smtClean="0"/>
              <a:t> uygulaması, B ve E vitamini, </a:t>
            </a:r>
            <a:r>
              <a:rPr lang="tr-TR" dirty="0" err="1" smtClean="0"/>
              <a:t>viral</a:t>
            </a:r>
            <a:r>
              <a:rPr lang="tr-TR" dirty="0" smtClean="0"/>
              <a:t> etiyoloji ise </a:t>
            </a:r>
            <a:r>
              <a:rPr lang="tr-TR" dirty="0" err="1" smtClean="0"/>
              <a:t>asiklovir</a:t>
            </a:r>
            <a:r>
              <a:rPr lang="tr-TR" dirty="0" smtClean="0"/>
              <a:t> eklenebilir.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</a:t>
            </a:r>
            <a:r>
              <a:rPr lang="tr-TR" dirty="0" err="1" smtClean="0"/>
              <a:t>Vertigo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Periferik</a:t>
            </a:r>
            <a:r>
              <a:rPr lang="tr-TR" dirty="0" smtClean="0"/>
              <a:t> kaynaklı nedenler</a:t>
            </a:r>
          </a:p>
          <a:p>
            <a:pPr>
              <a:buNone/>
            </a:pPr>
            <a:r>
              <a:rPr lang="tr-TR" sz="2000" dirty="0" err="1" smtClean="0"/>
              <a:t>Meniere</a:t>
            </a:r>
            <a:r>
              <a:rPr lang="tr-TR" sz="2000" dirty="0" smtClean="0"/>
              <a:t> hastalığı: Ataklar halinde gelen işitme kaybının da eşlik ettiği </a:t>
            </a:r>
            <a:r>
              <a:rPr lang="tr-TR" sz="2000" dirty="0" err="1" smtClean="0"/>
              <a:t>vertigo</a:t>
            </a:r>
            <a:r>
              <a:rPr lang="tr-TR" sz="2000" dirty="0" smtClean="0"/>
              <a:t> nedenidir.</a:t>
            </a:r>
          </a:p>
          <a:p>
            <a:pPr>
              <a:buNone/>
            </a:pPr>
            <a:r>
              <a:rPr lang="tr-TR" sz="2000" dirty="0" err="1" smtClean="0"/>
              <a:t>Benign</a:t>
            </a:r>
            <a:r>
              <a:rPr lang="tr-TR" sz="2000" dirty="0" smtClean="0"/>
              <a:t> </a:t>
            </a:r>
            <a:r>
              <a:rPr lang="tr-TR" sz="2000" dirty="0" err="1" smtClean="0"/>
              <a:t>paroksismal</a:t>
            </a:r>
            <a:r>
              <a:rPr lang="tr-TR" sz="2000" dirty="0" smtClean="0"/>
              <a:t> </a:t>
            </a:r>
            <a:r>
              <a:rPr lang="tr-TR" sz="2000" dirty="0" err="1" smtClean="0"/>
              <a:t>pozisyonel</a:t>
            </a:r>
            <a:r>
              <a:rPr lang="tr-TR" sz="2000" dirty="0" smtClean="0"/>
              <a:t> </a:t>
            </a:r>
            <a:r>
              <a:rPr lang="tr-TR" sz="2000" dirty="0" err="1" smtClean="0"/>
              <a:t>vertigo</a:t>
            </a:r>
            <a:r>
              <a:rPr lang="tr-TR" sz="2000" dirty="0" smtClean="0"/>
              <a:t>: En sık nedenidir.</a:t>
            </a:r>
          </a:p>
          <a:p>
            <a:pPr>
              <a:buNone/>
            </a:pPr>
            <a:r>
              <a:rPr lang="tr-TR" sz="2000" dirty="0" err="1" smtClean="0"/>
              <a:t>Labirentitler</a:t>
            </a:r>
            <a:r>
              <a:rPr lang="tr-TR" sz="2000" dirty="0" smtClean="0"/>
              <a:t> : Akut </a:t>
            </a:r>
            <a:r>
              <a:rPr lang="tr-TR" sz="2000" dirty="0" err="1" smtClean="0"/>
              <a:t>otit</a:t>
            </a:r>
            <a:r>
              <a:rPr lang="tr-TR" sz="2000" dirty="0" smtClean="0"/>
              <a:t> komplikasyonu-----Cerrahi</a:t>
            </a:r>
          </a:p>
          <a:p>
            <a:pPr>
              <a:buNone/>
            </a:pPr>
            <a:r>
              <a:rPr lang="tr-TR" sz="2000" dirty="0" smtClean="0"/>
              <a:t>Travma</a:t>
            </a:r>
          </a:p>
          <a:p>
            <a:r>
              <a:rPr lang="tr-TR" sz="2000" dirty="0" smtClean="0"/>
              <a:t>Tedavide anti-</a:t>
            </a:r>
            <a:r>
              <a:rPr lang="tr-TR" sz="2000" dirty="0" err="1" smtClean="0"/>
              <a:t>vertijinöz</a:t>
            </a:r>
            <a:r>
              <a:rPr lang="tr-TR" sz="2000" dirty="0" smtClean="0"/>
              <a:t> ilaçlar (</a:t>
            </a:r>
            <a:r>
              <a:rPr lang="tr-TR" sz="2000" dirty="0" err="1" smtClean="0"/>
              <a:t>dimenhidrinat</a:t>
            </a:r>
            <a:r>
              <a:rPr lang="tr-TR" sz="2000" dirty="0" smtClean="0"/>
              <a:t>), kusma fazlaysa damar yolu + iv sıvı, gerekirse anti-</a:t>
            </a:r>
            <a:r>
              <a:rPr lang="tr-TR" sz="2000" dirty="0" err="1" smtClean="0"/>
              <a:t>emetik</a:t>
            </a:r>
            <a:r>
              <a:rPr lang="tr-TR" sz="2000" dirty="0" smtClean="0"/>
              <a:t>, yatak </a:t>
            </a:r>
            <a:r>
              <a:rPr lang="tr-TR" sz="2000" dirty="0" err="1" smtClean="0"/>
              <a:t>istirahati</a:t>
            </a:r>
            <a:r>
              <a:rPr lang="tr-TR" sz="2000" dirty="0" smtClean="0"/>
              <a:t>,ani baş-boyun hareketlerinden kaçınma</a:t>
            </a:r>
          </a:p>
          <a:p>
            <a:r>
              <a:rPr lang="tr-TR" sz="2000" dirty="0" smtClean="0"/>
              <a:t>BPPV de </a:t>
            </a:r>
            <a:r>
              <a:rPr lang="tr-TR" sz="2000" dirty="0" err="1" smtClean="0"/>
              <a:t>Epley</a:t>
            </a:r>
            <a:r>
              <a:rPr lang="tr-TR" sz="2000" dirty="0" smtClean="0"/>
              <a:t> manevrası</a:t>
            </a:r>
          </a:p>
          <a:p>
            <a:r>
              <a:rPr lang="tr-TR" sz="2000" dirty="0" err="1" smtClean="0"/>
              <a:t>Meniere</a:t>
            </a:r>
            <a:r>
              <a:rPr lang="tr-TR" sz="2000" dirty="0" smtClean="0"/>
              <a:t> de tuz kısıtlayıcı diyet</a:t>
            </a:r>
          </a:p>
          <a:p>
            <a:r>
              <a:rPr lang="tr-TR" sz="2000" dirty="0" err="1" smtClean="0"/>
              <a:t>Labirentitte</a:t>
            </a:r>
            <a:r>
              <a:rPr lang="tr-TR" sz="2000" dirty="0" smtClean="0"/>
              <a:t> antibiyotik  </a:t>
            </a:r>
          </a:p>
          <a:p>
            <a:r>
              <a:rPr lang="tr-TR" sz="2000" dirty="0" smtClean="0"/>
              <a:t>Uzun dönemde </a:t>
            </a:r>
            <a:r>
              <a:rPr lang="tr-TR" sz="2000" dirty="0" err="1" smtClean="0"/>
              <a:t>vestibüler</a:t>
            </a:r>
            <a:r>
              <a:rPr lang="tr-TR" sz="2000" dirty="0" smtClean="0"/>
              <a:t> rehabilitasyon egzersizleri</a:t>
            </a:r>
          </a:p>
          <a:p>
            <a:pPr>
              <a:buFont typeface="Arial" pitchFamily="34" charset="0"/>
              <a:buChar char="•"/>
            </a:pPr>
            <a:endParaRPr lang="tr-TR" sz="2000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Hava Yolu Obstrüksiyonu- </a:t>
            </a:r>
            <a:r>
              <a:rPr lang="tr-TR" dirty="0" err="1" smtClean="0"/>
              <a:t>Anamnez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dirty="0" smtClean="0"/>
              <a:t>Solunum yolu tıkanıklığı öncesinde meydana gelen olaylar soruşturulur. </a:t>
            </a:r>
          </a:p>
          <a:p>
            <a:pPr>
              <a:lnSpc>
                <a:spcPct val="90000"/>
              </a:lnSpc>
            </a:pPr>
            <a:r>
              <a:rPr lang="tr-TR" sz="2400" dirty="0" smtClean="0"/>
              <a:t>Travma, </a:t>
            </a:r>
            <a:r>
              <a:rPr lang="tr-TR" sz="2400" dirty="0" err="1" smtClean="0"/>
              <a:t>allerjik</a:t>
            </a:r>
            <a:r>
              <a:rPr lang="tr-TR" sz="2400" dirty="0" smtClean="0"/>
              <a:t> reaksiyon veya </a:t>
            </a:r>
            <a:r>
              <a:rPr lang="tr-TR" sz="2400" dirty="0" err="1" smtClean="0"/>
              <a:t>aspirasyon</a:t>
            </a:r>
            <a:r>
              <a:rPr lang="tr-TR" sz="2400" dirty="0" smtClean="0"/>
              <a:t> ipuçları araştırılır. </a:t>
            </a:r>
          </a:p>
          <a:p>
            <a:pPr>
              <a:lnSpc>
                <a:spcPct val="90000"/>
              </a:lnSpc>
            </a:pPr>
            <a:r>
              <a:rPr lang="tr-TR" sz="2400" dirty="0" smtClean="0"/>
              <a:t>Hastanın bu duruma ne kadar süre içinde girdiği öğrenilir.</a:t>
            </a:r>
          </a:p>
          <a:p>
            <a:pPr>
              <a:lnSpc>
                <a:spcPct val="90000"/>
              </a:lnSpc>
            </a:pPr>
            <a:r>
              <a:rPr lang="tr-TR" sz="2400" dirty="0" smtClean="0"/>
              <a:t>Önceden yaşanan solunum sıkıntıları, ateş, yutma güçlüğü, yabancı cisim, </a:t>
            </a:r>
            <a:r>
              <a:rPr lang="tr-TR" sz="2400" dirty="0" err="1" smtClean="0"/>
              <a:t>aspirasyon</a:t>
            </a:r>
            <a:r>
              <a:rPr lang="tr-TR" sz="2400" dirty="0" smtClean="0"/>
              <a:t> özellikleri araştırılır. </a:t>
            </a:r>
          </a:p>
          <a:p>
            <a:endParaRPr lang="tr-TR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</a:t>
            </a:r>
            <a:r>
              <a:rPr lang="tr-TR" dirty="0" err="1" smtClean="0"/>
              <a:t>Rinosinüzit</a:t>
            </a:r>
            <a:r>
              <a:rPr lang="tr-TR" dirty="0" smtClean="0"/>
              <a:t> Komplikasyonları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Komplikasyon bulguları:</a:t>
            </a:r>
          </a:p>
          <a:p>
            <a:pPr>
              <a:buNone/>
            </a:pPr>
            <a:r>
              <a:rPr lang="tr-TR" dirty="0" smtClean="0"/>
              <a:t>–        Yüksek ateş</a:t>
            </a:r>
          </a:p>
          <a:p>
            <a:pPr>
              <a:buNone/>
            </a:pPr>
            <a:r>
              <a:rPr lang="tr-TR" dirty="0" smtClean="0"/>
              <a:t>–        Şiddetli </a:t>
            </a:r>
            <a:r>
              <a:rPr lang="tr-TR" dirty="0" err="1" smtClean="0"/>
              <a:t>başağrısı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–        </a:t>
            </a:r>
            <a:r>
              <a:rPr lang="tr-TR" dirty="0" err="1" smtClean="0"/>
              <a:t>Frontal</a:t>
            </a:r>
            <a:r>
              <a:rPr lang="tr-TR" dirty="0" smtClean="0"/>
              <a:t> bölgede ödem</a:t>
            </a:r>
          </a:p>
          <a:p>
            <a:pPr>
              <a:buNone/>
            </a:pPr>
            <a:r>
              <a:rPr lang="tr-TR" dirty="0" smtClean="0"/>
              <a:t>–        Yanak üzerinde ödem</a:t>
            </a:r>
          </a:p>
          <a:p>
            <a:pPr>
              <a:buNone/>
            </a:pPr>
            <a:r>
              <a:rPr lang="tr-TR" dirty="0" smtClean="0"/>
              <a:t>–        Uykuya meyil</a:t>
            </a:r>
          </a:p>
          <a:p>
            <a:pPr>
              <a:buNone/>
            </a:pPr>
            <a:r>
              <a:rPr lang="tr-TR" dirty="0" smtClean="0"/>
              <a:t>–        Bilinç bulanıklığı</a:t>
            </a:r>
          </a:p>
          <a:p>
            <a:pPr>
              <a:buNone/>
            </a:pPr>
            <a:r>
              <a:rPr lang="tr-TR" dirty="0" smtClean="0"/>
              <a:t>–        </a:t>
            </a:r>
            <a:r>
              <a:rPr lang="tr-TR" dirty="0" err="1" smtClean="0"/>
              <a:t>Periorbital</a:t>
            </a:r>
            <a:r>
              <a:rPr lang="tr-TR" dirty="0" smtClean="0"/>
              <a:t> </a:t>
            </a:r>
            <a:r>
              <a:rPr lang="tr-TR" dirty="0" err="1" smtClean="0"/>
              <a:t>eritem</a:t>
            </a:r>
            <a:r>
              <a:rPr lang="tr-TR" dirty="0" smtClean="0"/>
              <a:t>, ödem</a:t>
            </a:r>
          </a:p>
          <a:p>
            <a:pPr>
              <a:buNone/>
            </a:pPr>
            <a:r>
              <a:rPr lang="tr-TR" dirty="0" smtClean="0"/>
              <a:t>–        Görme kaybı</a:t>
            </a:r>
          </a:p>
          <a:p>
            <a:pPr>
              <a:buNone/>
            </a:pPr>
            <a:r>
              <a:rPr lang="tr-TR" dirty="0" smtClean="0"/>
              <a:t>Tedavide iv antibiyotik ve cerrahi.</a:t>
            </a:r>
          </a:p>
          <a:p>
            <a:endParaRPr lang="tr-TR" dirty="0"/>
          </a:p>
        </p:txBody>
      </p:sp>
      <p:pic>
        <p:nvPicPr>
          <p:cNvPr id="4" name="3 Resim" descr="perio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132856"/>
            <a:ext cx="3456384" cy="24027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Etiyoloji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Yabancı cisim </a:t>
            </a:r>
            <a:r>
              <a:rPr lang="tr-TR" b="1" dirty="0" err="1" smtClean="0"/>
              <a:t>aspirasyonu</a:t>
            </a:r>
            <a:r>
              <a:rPr lang="tr-TR" b="1" dirty="0" smtClean="0"/>
              <a:t>: </a:t>
            </a:r>
            <a:r>
              <a:rPr lang="tr-TR" dirty="0" smtClean="0"/>
              <a:t>En sık çocuklarda olmakla birlikte yaşlı </a:t>
            </a:r>
            <a:r>
              <a:rPr lang="tr-TR" dirty="0" err="1" smtClean="0"/>
              <a:t>demansı</a:t>
            </a:r>
            <a:r>
              <a:rPr lang="tr-TR" dirty="0" smtClean="0"/>
              <a:t> olan hastalarda da görülebilir.</a:t>
            </a:r>
          </a:p>
          <a:p>
            <a:r>
              <a:rPr lang="tr-TR" b="1" dirty="0" smtClean="0"/>
              <a:t>Enfeksiyonlar: </a:t>
            </a:r>
          </a:p>
          <a:p>
            <a:pPr>
              <a:buNone/>
            </a:pPr>
            <a:r>
              <a:rPr lang="tr-TR" b="1" dirty="0" smtClean="0"/>
              <a:t>     </a:t>
            </a:r>
            <a:r>
              <a:rPr lang="tr-TR" b="1" dirty="0" err="1" smtClean="0"/>
              <a:t>Epiglottit</a:t>
            </a:r>
            <a:r>
              <a:rPr lang="tr-TR" b="1" dirty="0" smtClean="0"/>
              <a:t>: </a:t>
            </a:r>
            <a:r>
              <a:rPr lang="tr-TR" dirty="0" smtClean="0"/>
              <a:t>Genellikle çocuklarda görülür.</a:t>
            </a:r>
          </a:p>
          <a:p>
            <a:pPr>
              <a:buNone/>
            </a:pPr>
            <a:r>
              <a:rPr lang="tr-TR" dirty="0" smtClean="0"/>
              <a:t>     Etkeni </a:t>
            </a:r>
            <a:r>
              <a:rPr lang="tr-TR" dirty="0" err="1" smtClean="0"/>
              <a:t>Hemophilus</a:t>
            </a:r>
            <a:r>
              <a:rPr lang="tr-TR" dirty="0" smtClean="0"/>
              <a:t> </a:t>
            </a:r>
            <a:r>
              <a:rPr lang="tr-TR" dirty="0" err="1" smtClean="0"/>
              <a:t>influenza</a:t>
            </a:r>
            <a:r>
              <a:rPr lang="tr-TR" dirty="0" smtClean="0"/>
              <a:t> Tip-B</a:t>
            </a:r>
          </a:p>
          <a:p>
            <a:pPr>
              <a:buNone/>
            </a:pPr>
            <a:r>
              <a:rPr lang="tr-TR" dirty="0" smtClean="0"/>
              <a:t>     En temel semptomları şiddetli boğaz ağrısı +                    </a:t>
            </a:r>
            <a:r>
              <a:rPr lang="tr-TR" dirty="0" err="1" smtClean="0"/>
              <a:t>dispne</a:t>
            </a:r>
            <a:r>
              <a:rPr lang="tr-TR" dirty="0" smtClean="0"/>
              <a:t> +yüksek ateş vardır</a:t>
            </a:r>
          </a:p>
          <a:p>
            <a:pPr>
              <a:buNone/>
            </a:pPr>
            <a:r>
              <a:rPr lang="tr-TR" dirty="0" smtClean="0"/>
              <a:t>     Hot </a:t>
            </a:r>
            <a:r>
              <a:rPr lang="tr-TR" dirty="0" err="1" smtClean="0"/>
              <a:t>potato</a:t>
            </a:r>
            <a:r>
              <a:rPr lang="tr-TR" dirty="0" smtClean="0"/>
              <a:t> </a:t>
            </a:r>
            <a:r>
              <a:rPr lang="tr-TR" dirty="0" err="1" smtClean="0"/>
              <a:t>voice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Yumuşak doku dozunda yan </a:t>
            </a:r>
            <a:r>
              <a:rPr lang="tr-TR" dirty="0" err="1" smtClean="0"/>
              <a:t>grafide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Baş parmak işareti</a:t>
            </a:r>
          </a:p>
          <a:p>
            <a:pPr>
              <a:buNone/>
            </a:pPr>
            <a:r>
              <a:rPr lang="tr-TR" dirty="0" smtClean="0"/>
              <a:t>     </a:t>
            </a:r>
            <a:r>
              <a:rPr lang="tr-TR" dirty="0" err="1" smtClean="0"/>
              <a:t>İndirekt</a:t>
            </a:r>
            <a:r>
              <a:rPr lang="tr-TR" dirty="0" smtClean="0"/>
              <a:t> </a:t>
            </a:r>
            <a:r>
              <a:rPr lang="tr-TR" dirty="0" err="1" smtClean="0"/>
              <a:t>laringoskopi</a:t>
            </a:r>
            <a:r>
              <a:rPr lang="tr-TR" dirty="0" smtClean="0"/>
              <a:t> tam obstrüksiyona neden olabilir.</a:t>
            </a:r>
          </a:p>
          <a:p>
            <a:pPr>
              <a:buNone/>
            </a:pPr>
            <a:r>
              <a:rPr lang="tr-TR" dirty="0" smtClean="0"/>
              <a:t>     </a:t>
            </a:r>
            <a:r>
              <a:rPr lang="tr-TR" dirty="0" err="1" smtClean="0"/>
              <a:t>Antibiyoterapi</a:t>
            </a:r>
            <a:r>
              <a:rPr lang="tr-TR" dirty="0" smtClean="0"/>
              <a:t> + </a:t>
            </a:r>
            <a:r>
              <a:rPr lang="tr-TR" u="sng" dirty="0" smtClean="0"/>
              <a:t>mutlaka</a:t>
            </a:r>
            <a:r>
              <a:rPr lang="tr-TR" dirty="0" smtClean="0"/>
              <a:t> 72 saat süreyle </a:t>
            </a:r>
            <a:r>
              <a:rPr lang="tr-TR" dirty="0" err="1" smtClean="0"/>
              <a:t>entübasyon</a:t>
            </a:r>
            <a:r>
              <a:rPr lang="tr-TR" dirty="0" smtClean="0"/>
              <a:t> uygulanır(nadiren </a:t>
            </a:r>
            <a:r>
              <a:rPr lang="tr-TR" dirty="0" err="1" smtClean="0"/>
              <a:t>trakeotomi</a:t>
            </a:r>
            <a:r>
              <a:rPr lang="tr-TR" dirty="0" smtClean="0"/>
              <a:t> gerekir)</a:t>
            </a:r>
          </a:p>
          <a:p>
            <a:pPr>
              <a:buNone/>
            </a:pPr>
            <a:endParaRPr lang="tr-TR" b="1" dirty="0" smtClean="0"/>
          </a:p>
          <a:p>
            <a:endParaRPr lang="tr-TR" dirty="0"/>
          </a:p>
        </p:txBody>
      </p:sp>
      <p:pic>
        <p:nvPicPr>
          <p:cNvPr id="4" name="3 Resim" descr="img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8762" y="2428868"/>
            <a:ext cx="2695238" cy="27047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38912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Peritonsiller</a:t>
            </a:r>
            <a:r>
              <a:rPr lang="tr-TR" b="1" dirty="0" smtClean="0"/>
              <a:t> </a:t>
            </a:r>
            <a:r>
              <a:rPr lang="tr-TR" b="1" dirty="0" err="1" smtClean="0"/>
              <a:t>abse</a:t>
            </a:r>
            <a:r>
              <a:rPr lang="tr-TR" b="1" dirty="0" smtClean="0"/>
              <a:t>: </a:t>
            </a:r>
          </a:p>
          <a:p>
            <a:pPr>
              <a:buNone/>
            </a:pPr>
            <a:r>
              <a:rPr lang="tr-TR" dirty="0" smtClean="0"/>
              <a:t>   Akut </a:t>
            </a:r>
            <a:r>
              <a:rPr lang="tr-TR" dirty="0" err="1" smtClean="0"/>
              <a:t>tonsillitin</a:t>
            </a:r>
            <a:r>
              <a:rPr lang="tr-TR" dirty="0" smtClean="0"/>
              <a:t> bir komplikasyonu 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err="1" smtClean="0"/>
              <a:t>Parafarengeal</a:t>
            </a:r>
            <a:r>
              <a:rPr lang="tr-TR" dirty="0" smtClean="0"/>
              <a:t> yayılım!! 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err="1" smtClean="0"/>
              <a:t>Flexible</a:t>
            </a:r>
            <a:r>
              <a:rPr lang="tr-TR" dirty="0" smtClean="0"/>
              <a:t> endoskopla muayene  ve </a:t>
            </a:r>
          </a:p>
          <a:p>
            <a:pPr>
              <a:buNone/>
            </a:pPr>
            <a:r>
              <a:rPr lang="tr-TR" dirty="0" smtClean="0"/>
              <a:t>   şüphe halinde boyun BT </a:t>
            </a:r>
          </a:p>
          <a:p>
            <a:pPr>
              <a:buNone/>
            </a:pPr>
            <a:r>
              <a:rPr lang="tr-TR" dirty="0" smtClean="0"/>
              <a:t>  Tedavi drenaj, iv antibiyotik</a:t>
            </a:r>
          </a:p>
          <a:p>
            <a:pPr>
              <a:buNone/>
            </a:pPr>
            <a:r>
              <a:rPr lang="tr-TR" dirty="0" smtClean="0"/>
              <a:t>  ve enfeksiyon geçtikten sonra</a:t>
            </a:r>
          </a:p>
          <a:p>
            <a:pPr>
              <a:buNone/>
            </a:pPr>
            <a:r>
              <a:rPr lang="tr-TR" dirty="0" smtClean="0"/>
              <a:t>  </a:t>
            </a:r>
            <a:r>
              <a:rPr lang="tr-TR" dirty="0" err="1" smtClean="0"/>
              <a:t>tonsillektomidir</a:t>
            </a:r>
            <a:r>
              <a:rPr lang="tr-TR" dirty="0" smtClean="0"/>
              <a:t>. </a:t>
            </a:r>
            <a:endParaRPr lang="tr-TR" b="1" dirty="0" smtClean="0"/>
          </a:p>
          <a:p>
            <a:pPr>
              <a:buNone/>
            </a:pPr>
            <a:r>
              <a:rPr lang="tr-TR" dirty="0" smtClean="0"/>
              <a:t>      </a:t>
            </a:r>
            <a:endParaRPr lang="tr-TR" dirty="0"/>
          </a:p>
        </p:txBody>
      </p:sp>
      <p:pic>
        <p:nvPicPr>
          <p:cNvPr id="1026" name="Picture 2" descr="C:\Users\user\Desktop\vlcsnap-2016-09-19-14h57m36s6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071546"/>
            <a:ext cx="3500430" cy="2625323"/>
          </a:xfrm>
          <a:prstGeom prst="rect">
            <a:avLst/>
          </a:prstGeom>
          <a:noFill/>
        </p:spPr>
      </p:pic>
      <p:pic>
        <p:nvPicPr>
          <p:cNvPr id="5" name="4 Resim" descr="Bean-009-Peritonsillar_Abs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695041"/>
            <a:ext cx="3500430" cy="31629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3100" b="1" dirty="0" err="1" smtClean="0"/>
              <a:t>Parafarengeal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abse</a:t>
            </a:r>
            <a:r>
              <a:rPr lang="tr-TR" sz="3100" b="1" dirty="0" smtClean="0"/>
              <a:t>: </a:t>
            </a:r>
          </a:p>
          <a:p>
            <a:pPr>
              <a:buNone/>
            </a:pPr>
            <a:r>
              <a:rPr lang="tr-TR" dirty="0" smtClean="0"/>
              <a:t>    Genellikle </a:t>
            </a:r>
            <a:r>
              <a:rPr lang="tr-TR" dirty="0" err="1" smtClean="0"/>
              <a:t>tonsillit</a:t>
            </a:r>
            <a:r>
              <a:rPr lang="tr-TR" dirty="0" smtClean="0"/>
              <a:t> komplikasyonu ya da ağız içi girişimlerden sonra( diş çekimi gibi) görülür.</a:t>
            </a:r>
          </a:p>
          <a:p>
            <a:pPr>
              <a:buNone/>
            </a:pPr>
            <a:r>
              <a:rPr lang="tr-TR" dirty="0" smtClean="0"/>
              <a:t>    Boğaz ağrısı, boyunda asimetri ve şişlik, boyun-çene hareketlerinde kısıtlılık, ateş, genel durum bozukluğu, </a:t>
            </a:r>
            <a:r>
              <a:rPr lang="tr-TR" dirty="0" err="1" smtClean="0"/>
              <a:t>disfaji</a:t>
            </a:r>
            <a:r>
              <a:rPr lang="tr-TR" dirty="0" smtClean="0"/>
              <a:t>, ses kısıklığı, nefes darlığı şikayetleri olabilir.</a:t>
            </a:r>
          </a:p>
          <a:p>
            <a:pPr>
              <a:buNone/>
            </a:pPr>
            <a:r>
              <a:rPr lang="tr-TR" dirty="0" smtClean="0"/>
              <a:t>    Ateş, üşüme ve titreme, ağrı, </a:t>
            </a:r>
            <a:r>
              <a:rPr lang="tr-TR" dirty="0" err="1" smtClean="0"/>
              <a:t>disfaji</a:t>
            </a:r>
            <a:r>
              <a:rPr lang="tr-TR" dirty="0" smtClean="0"/>
              <a:t> , </a:t>
            </a:r>
            <a:r>
              <a:rPr lang="tr-TR" dirty="0" err="1" smtClean="0"/>
              <a:t>trismus</a:t>
            </a:r>
            <a:r>
              <a:rPr lang="tr-TR" dirty="0" smtClean="0"/>
              <a:t> görülebilir. </a:t>
            </a:r>
          </a:p>
          <a:p>
            <a:pPr>
              <a:buNone/>
            </a:pPr>
            <a:r>
              <a:rPr lang="tr-TR" dirty="0" smtClean="0"/>
              <a:t>    FM de hasta </a:t>
            </a:r>
            <a:r>
              <a:rPr lang="tr-TR" dirty="0" err="1" smtClean="0"/>
              <a:t>toksik</a:t>
            </a:r>
            <a:r>
              <a:rPr lang="tr-TR" dirty="0" smtClean="0"/>
              <a:t> görünümdedir. Boyunda şişlik boyun çene hareketlerinde kısıtlılık olabilir. </a:t>
            </a:r>
          </a:p>
          <a:p>
            <a:pPr>
              <a:buNone/>
            </a:pPr>
            <a:r>
              <a:rPr lang="tr-TR" dirty="0" smtClean="0"/>
              <a:t>    BT tanı ve cerrahi kararı açısından önem taşır.</a:t>
            </a:r>
          </a:p>
          <a:p>
            <a:pPr>
              <a:buNone/>
            </a:pPr>
            <a:r>
              <a:rPr lang="tr-TR" dirty="0" smtClean="0"/>
              <a:t>    Mutlaka hava yolu değerlendirilmeli ve </a:t>
            </a:r>
            <a:r>
              <a:rPr lang="tr-TR" dirty="0" err="1" smtClean="0"/>
              <a:t>trakeotomi</a:t>
            </a:r>
            <a:r>
              <a:rPr lang="tr-TR" dirty="0" smtClean="0"/>
              <a:t> düşünülmelidir. </a:t>
            </a:r>
          </a:p>
          <a:p>
            <a:pPr>
              <a:buNone/>
            </a:pPr>
            <a:r>
              <a:rPr lang="tr-TR" dirty="0" smtClean="0"/>
              <a:t>    Tedavi: Hava yolu güvenliği sağlanması, iv </a:t>
            </a:r>
            <a:r>
              <a:rPr lang="tr-TR" dirty="0" err="1" smtClean="0"/>
              <a:t>antibiyoterapi</a:t>
            </a:r>
            <a:r>
              <a:rPr lang="tr-TR" dirty="0" smtClean="0"/>
              <a:t>, drenajdır.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sz="4200" b="1" dirty="0" err="1" smtClean="0"/>
              <a:t>Retrofarengeal</a:t>
            </a:r>
            <a:r>
              <a:rPr lang="tr-TR" sz="4200" b="1" dirty="0" smtClean="0"/>
              <a:t> </a:t>
            </a:r>
            <a:r>
              <a:rPr lang="tr-TR" sz="4200" b="1" dirty="0" err="1" smtClean="0"/>
              <a:t>abse</a:t>
            </a:r>
            <a:r>
              <a:rPr lang="tr-TR" sz="4200" b="1" dirty="0" smtClean="0"/>
              <a:t>:</a:t>
            </a:r>
          </a:p>
          <a:p>
            <a:pPr>
              <a:buNone/>
            </a:pPr>
            <a:r>
              <a:rPr lang="tr-TR" sz="2400" dirty="0" smtClean="0"/>
              <a:t>     </a:t>
            </a:r>
            <a:r>
              <a:rPr lang="tr-TR" sz="2800" dirty="0" smtClean="0"/>
              <a:t>Dört yaşın altındaki çocuklarda daha fonksiyonel olan </a:t>
            </a:r>
            <a:r>
              <a:rPr lang="tr-TR" sz="2800" dirty="0" err="1" smtClean="0"/>
              <a:t>retrofarengeal</a:t>
            </a:r>
            <a:r>
              <a:rPr lang="tr-TR" sz="2800" dirty="0" smtClean="0"/>
              <a:t> lenf </a:t>
            </a:r>
            <a:r>
              <a:rPr lang="tr-TR" sz="2800" dirty="0" err="1" smtClean="0"/>
              <a:t>ganglionlarının</a:t>
            </a:r>
            <a:r>
              <a:rPr lang="tr-TR" sz="2800" dirty="0" smtClean="0"/>
              <a:t> enfeksiyonu sonucunda </a:t>
            </a:r>
            <a:r>
              <a:rPr lang="tr-TR" sz="2800" dirty="0" err="1" smtClean="0"/>
              <a:t>lenfadenit</a:t>
            </a:r>
            <a:r>
              <a:rPr lang="tr-TR" sz="2800" dirty="0" smtClean="0"/>
              <a:t>, </a:t>
            </a:r>
            <a:r>
              <a:rPr lang="tr-TR" sz="2800" dirty="0" err="1" smtClean="0"/>
              <a:t>sellülit</a:t>
            </a:r>
            <a:r>
              <a:rPr lang="tr-TR" sz="2800" dirty="0" smtClean="0"/>
              <a:t>, </a:t>
            </a:r>
            <a:r>
              <a:rPr lang="tr-TR" sz="2800" dirty="0" err="1" smtClean="0"/>
              <a:t>abse</a:t>
            </a:r>
            <a:r>
              <a:rPr lang="tr-TR" sz="2800" dirty="0" smtClean="0"/>
              <a:t>, gelişimi ortaya çıkabilir ve </a:t>
            </a:r>
            <a:r>
              <a:rPr lang="tr-TR" sz="2800" dirty="0" err="1" smtClean="0"/>
              <a:t>orofarenks</a:t>
            </a:r>
            <a:r>
              <a:rPr lang="tr-TR" sz="2800" dirty="0" smtClean="0"/>
              <a:t> seviyesinde hava yolu obstrüksiyonuna neden olabilir.</a:t>
            </a:r>
          </a:p>
          <a:p>
            <a:pPr>
              <a:buNone/>
            </a:pPr>
            <a:r>
              <a:rPr lang="tr-TR" sz="2800" dirty="0" smtClean="0"/>
              <a:t>    </a:t>
            </a:r>
          </a:p>
          <a:p>
            <a:pPr>
              <a:buNone/>
            </a:pPr>
            <a:r>
              <a:rPr lang="tr-TR" sz="2800" dirty="0" smtClean="0"/>
              <a:t>     Sistemik enfeksiyon bulguları ,genel durum bozukluğu,boyun    hareketlerinde sertlik, </a:t>
            </a:r>
            <a:r>
              <a:rPr lang="tr-TR" sz="2800" dirty="0" err="1" smtClean="0"/>
              <a:t>orofarenks</a:t>
            </a:r>
            <a:r>
              <a:rPr lang="tr-TR" sz="2800" dirty="0" smtClean="0"/>
              <a:t> arka duvarında itilme,</a:t>
            </a:r>
          </a:p>
          <a:p>
            <a:pPr>
              <a:buNone/>
            </a:pPr>
            <a:r>
              <a:rPr lang="tr-TR" sz="2800" dirty="0" smtClean="0"/>
              <a:t>    </a:t>
            </a:r>
          </a:p>
          <a:p>
            <a:pPr>
              <a:buNone/>
            </a:pPr>
            <a:r>
              <a:rPr lang="tr-TR" sz="2800" dirty="0" smtClean="0"/>
              <a:t>     Boyunun </a:t>
            </a:r>
            <a:r>
              <a:rPr lang="tr-TR" sz="2800" dirty="0" err="1" smtClean="0"/>
              <a:t>lateral</a:t>
            </a:r>
            <a:r>
              <a:rPr lang="tr-TR" sz="2800" dirty="0" smtClean="0"/>
              <a:t> direkt </a:t>
            </a:r>
            <a:r>
              <a:rPr lang="tr-TR" sz="2800" dirty="0" err="1" smtClean="0"/>
              <a:t>grafisi</a:t>
            </a:r>
            <a:r>
              <a:rPr lang="tr-TR" sz="2800" dirty="0" smtClean="0"/>
              <a:t> ve BT tanıda yardımcıdır.</a:t>
            </a:r>
          </a:p>
          <a:p>
            <a:pPr>
              <a:buNone/>
            </a:pPr>
            <a:r>
              <a:rPr lang="tr-TR" sz="2800" dirty="0" smtClean="0"/>
              <a:t>    </a:t>
            </a:r>
          </a:p>
          <a:p>
            <a:pPr>
              <a:buNone/>
            </a:pPr>
            <a:r>
              <a:rPr lang="tr-TR" sz="2800" dirty="0" smtClean="0"/>
              <a:t>     Tedavide hava yolu güvenliği sağladıktan sonra  </a:t>
            </a:r>
            <a:r>
              <a:rPr lang="tr-TR" sz="2800" dirty="0" err="1" smtClean="0"/>
              <a:t>eksternal</a:t>
            </a:r>
            <a:r>
              <a:rPr lang="tr-TR" sz="2800" dirty="0" smtClean="0"/>
              <a:t> ya da </a:t>
            </a:r>
            <a:r>
              <a:rPr lang="tr-TR" sz="2800" dirty="0" err="1" smtClean="0"/>
              <a:t>intraoral</a:t>
            </a:r>
            <a:r>
              <a:rPr lang="tr-TR" sz="2800" dirty="0" smtClean="0"/>
              <a:t> </a:t>
            </a:r>
            <a:r>
              <a:rPr lang="tr-TR" sz="2800" dirty="0" err="1" smtClean="0"/>
              <a:t>trendelenburg</a:t>
            </a:r>
            <a:r>
              <a:rPr lang="tr-TR" sz="2800" dirty="0" smtClean="0"/>
              <a:t> pozisyonunda drenaj, iv antibiyotiktir.</a:t>
            </a:r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retrofarengeal ab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2285992"/>
            <a:ext cx="4357686" cy="3643306"/>
          </a:xfrm>
        </p:spPr>
      </p:pic>
      <p:pic>
        <p:nvPicPr>
          <p:cNvPr id="5" name="4 Resim" descr="resim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5992"/>
            <a:ext cx="4810365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Hava Yolu Obstrüksiyonu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Enfeksiyoz</a:t>
            </a:r>
            <a:r>
              <a:rPr lang="tr-TR" dirty="0" smtClean="0"/>
              <a:t> nedenler arasında </a:t>
            </a:r>
            <a:r>
              <a:rPr lang="tr-TR" dirty="0" err="1" smtClean="0"/>
              <a:t>Ludvig</a:t>
            </a:r>
            <a:r>
              <a:rPr lang="tr-TR" dirty="0" smtClean="0"/>
              <a:t> anjini, difteri gibi nedenler de mevcuttur.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endParaRPr lang="tr-TR" dirty="0"/>
          </a:p>
        </p:txBody>
      </p:sp>
      <p:pic>
        <p:nvPicPr>
          <p:cNvPr id="4" name="3 Resim" descr="ludv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80928"/>
            <a:ext cx="2592288" cy="2771478"/>
          </a:xfrm>
          <a:prstGeom prst="rect">
            <a:avLst/>
          </a:prstGeom>
        </p:spPr>
      </p:pic>
      <p:pic>
        <p:nvPicPr>
          <p:cNvPr id="5" name="4 Resim" descr="difte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6891" y="2852936"/>
            <a:ext cx="3815535" cy="26642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531</TotalTime>
  <Words>942</Words>
  <Application>Microsoft Office PowerPoint</Application>
  <PresentationFormat>Ekran Gösterisi (4:3)</PresentationFormat>
  <Paragraphs>171</Paragraphs>
  <Slides>30</Slides>
  <Notes>0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6" baseType="lpstr">
      <vt:lpstr>Arial</vt:lpstr>
      <vt:lpstr>Calibri</vt:lpstr>
      <vt:lpstr>Constantia</vt:lpstr>
      <vt:lpstr>Wingdings</vt:lpstr>
      <vt:lpstr>Wingdings 2</vt:lpstr>
      <vt:lpstr>Akış</vt:lpstr>
      <vt:lpstr>KBB Acilleri</vt:lpstr>
      <vt:lpstr>    Hava Yolu Obstrüksiyonu</vt:lpstr>
      <vt:lpstr>Hava Yolu Obstrüksiyonu- Anamnez</vt:lpstr>
      <vt:lpstr> Etiyoloji</vt:lpstr>
      <vt:lpstr>PowerPoint Sunusu</vt:lpstr>
      <vt:lpstr>PowerPoint Sunusu</vt:lpstr>
      <vt:lpstr>PowerPoint Sunusu</vt:lpstr>
      <vt:lpstr>PowerPoint Sunusu</vt:lpstr>
      <vt:lpstr>   Hava Yolu Obstrüksiyonu</vt:lpstr>
      <vt:lpstr>   Hava Yolu Obstrüksiyonu</vt:lpstr>
      <vt:lpstr>   Hava Yolu Obstrüksiyonu</vt:lpstr>
      <vt:lpstr>   Hava Yolu Obstrüksiyonu</vt:lpstr>
      <vt:lpstr>   Hava Yolu Obstrüksiyonu</vt:lpstr>
      <vt:lpstr>    Maksillofasiyal Travmalar</vt:lpstr>
      <vt:lpstr>PowerPoint Sunusu</vt:lpstr>
      <vt:lpstr>PowerPoint Sunusu</vt:lpstr>
      <vt:lpstr>PowerPoint Sunusu</vt:lpstr>
      <vt:lpstr>PowerPoint Sunusu</vt:lpstr>
      <vt:lpstr>PowerPoint Sunusu</vt:lpstr>
      <vt:lpstr>   Maksillofasiyal Travmalar</vt:lpstr>
      <vt:lpstr>    Yabancı Cisimler</vt:lpstr>
      <vt:lpstr>    Kulak Ağrısı</vt:lpstr>
      <vt:lpstr>PowerPoint Sunusu</vt:lpstr>
      <vt:lpstr>    Fasial Paralizi</vt:lpstr>
      <vt:lpstr>   Fasial Paralizi</vt:lpstr>
      <vt:lpstr>   Fasial Paralizi</vt:lpstr>
      <vt:lpstr>   Fasial Paralizi</vt:lpstr>
      <vt:lpstr>   Ani İşitme Kaybı</vt:lpstr>
      <vt:lpstr>    Vertigo</vt:lpstr>
      <vt:lpstr>    Rinosinüzit Komplikasyonları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KBB Acilleri</dc:title>
  <dc:creator>user</dc:creator>
  <cp:lastModifiedBy>user</cp:lastModifiedBy>
  <cp:revision>43</cp:revision>
  <dcterms:created xsi:type="dcterms:W3CDTF">2016-09-19T07:32:02Z</dcterms:created>
  <dcterms:modified xsi:type="dcterms:W3CDTF">2017-12-26T06:44:05Z</dcterms:modified>
</cp:coreProperties>
</file>