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2" r:id="rId2"/>
    <p:sldId id="328" r:id="rId3"/>
    <p:sldId id="329" r:id="rId4"/>
    <p:sldId id="330" r:id="rId5"/>
    <p:sldId id="332" r:id="rId6"/>
    <p:sldId id="316" r:id="rId7"/>
    <p:sldId id="326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0"/>
    <p:restoredTop sz="88156" autoAdjust="0"/>
  </p:normalViewPr>
  <p:slideViewPr>
    <p:cSldViewPr snapToGrid="0" snapToObjects="1">
      <p:cViewPr varScale="1">
        <p:scale>
          <a:sx n="70" d="100"/>
          <a:sy n="70" d="100"/>
        </p:scale>
        <p:origin x="200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2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4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557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4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0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Strength of Materials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Stress and strain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Elastic behavior/</a:t>
            </a:r>
            <a:r>
              <a:rPr lang="en-US" b="1" u="sng" dirty="0">
                <a:solidFill>
                  <a:srgbClr val="C00000"/>
                </a:solidFill>
              </a:rPr>
              <a:t>Plastic behavior</a:t>
            </a:r>
            <a:r>
              <a:rPr lang="en-US" b="1" u="sng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>
                <a:solidFill>
                  <a:srgbClr val="C00000"/>
                </a:solidFill>
              </a:rPr>
              <a:t>Toughness and 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/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/>
              <a:t>Design and Safety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Plastic Deformation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483" y="1186710"/>
            <a:ext cx="834919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/>
              <a:t>Permanent, non-recoverable deformation.</a:t>
            </a:r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3112" y="1706107"/>
            <a:ext cx="2936755" cy="3411089"/>
            <a:chOff x="1364309" y="1706107"/>
            <a:chExt cx="2936755" cy="3411089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302927" y="2099733"/>
              <a:ext cx="948273" cy="169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1364309" y="1706107"/>
              <a:ext cx="2936755" cy="3411089"/>
              <a:chOff x="1364309" y="1706107"/>
              <a:chExt cx="2936755" cy="341108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405466" y="1761067"/>
                <a:ext cx="2895597" cy="3356129"/>
                <a:chOff x="1406046" y="1662468"/>
                <a:chExt cx="3907854" cy="3084440"/>
              </a:xfrm>
              <a:solidFill>
                <a:schemeClr val="bg1"/>
              </a:solidFill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 flipV="1">
                  <a:off x="1964267" y="1794934"/>
                  <a:ext cx="0" cy="2520000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964270" y="4331870"/>
                  <a:ext cx="2880000" cy="3066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Rectangle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35714" b="-6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𝜀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1" name="Rectangle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r="-30769" b="-682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3" name="Group 12"/>
              <p:cNvGrpSpPr/>
              <p:nvPr/>
            </p:nvGrpSpPr>
            <p:grpSpPr>
              <a:xfrm>
                <a:off x="1794933" y="2570674"/>
                <a:ext cx="2506131" cy="2421467"/>
                <a:chOff x="1794933" y="2570674"/>
                <a:chExt cx="2506131" cy="2421467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 flipV="1">
                  <a:off x="1794933" y="3149600"/>
                  <a:ext cx="541867" cy="152400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/>
                <p:cNvSpPr/>
                <p:nvPr/>
              </p:nvSpPr>
              <p:spPr>
                <a:xfrm rot="16200000">
                  <a:off x="2031997" y="2723074"/>
                  <a:ext cx="2421467" cy="2116667"/>
                </a:xfrm>
                <a:prstGeom prst="arc">
                  <a:avLst>
                    <a:gd name="adj1" fmla="val 18322620"/>
                    <a:gd name="adj2" fmla="val 0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1794933" y="2706137"/>
                <a:ext cx="897467" cy="201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998133" y="2726267"/>
                <a:ext cx="694267" cy="19473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862664" y="4687341"/>
                <a:ext cx="5020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/>
                  <a:t>0.002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2302927" y="1736044"/>
                <a:ext cx="0" cy="1440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378179" y="1706107"/>
                <a:ext cx="1008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/>
                  <a:t>Plastic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1364309" y="2471374"/>
                    <a:ext cx="488724" cy="39126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4309" y="2471374"/>
                    <a:ext cx="488724" cy="391261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0" name="Rectangle 29"/>
          <p:cNvSpPr/>
          <p:nvPr/>
        </p:nvSpPr>
        <p:spPr>
          <a:xfrm>
            <a:off x="91863" y="5323507"/>
            <a:ext cx="7968404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/>
              <a:t>For crystalline solids, deformation is occurred by slip which involves the motion of dislocation.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/>
              <a:t>For non-crystalline solids plastic deformation occurs by viscous flow.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5250" y="1844851"/>
            <a:ext cx="4155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Typical stress-strain curve for metal  showing both </a:t>
            </a:r>
            <a:r>
              <a:rPr lang="en-US" sz="1600" b="1" i="1" dirty="0"/>
              <a:t>elastic</a:t>
            </a:r>
            <a:r>
              <a:rPr lang="en-US" sz="1600" dirty="0"/>
              <a:t> and </a:t>
            </a:r>
            <a:r>
              <a:rPr lang="en-US" sz="1600" b="1" i="1" dirty="0"/>
              <a:t>plastic </a:t>
            </a:r>
            <a:r>
              <a:rPr lang="en-US" sz="1600" dirty="0"/>
              <a:t>deformation.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86935" y="2927333"/>
            <a:ext cx="340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97867" y="2927333"/>
                <a:ext cx="2475358" cy="1119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P-  Proportional limit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1600" b="1" dirty="0"/>
                  <a:t>- Yield strength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16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1600" b="1" dirty="0"/>
                  <a:t>- Strain rate</a:t>
                </a:r>
              </a:p>
              <a:p>
                <a:endParaRPr lang="en-US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867" y="2927333"/>
                <a:ext cx="2475358" cy="1119217"/>
              </a:xfrm>
              <a:prstGeom prst="rect">
                <a:avLst/>
              </a:prstGeom>
              <a:blipFill rotWithShape="0">
                <a:blip r:embed="rId9"/>
                <a:stretch>
                  <a:fillRect l="-1232" t="-1630" r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981203" y="2726267"/>
            <a:ext cx="0" cy="1920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10314" y="4655768"/>
                <a:ext cx="477247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314" y="4655768"/>
                <a:ext cx="477247" cy="391261"/>
              </a:xfrm>
              <a:prstGeom prst="rect">
                <a:avLst/>
              </a:prstGeom>
              <a:blipFill rotWithShape="0"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6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Tensile Strength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724" y="829038"/>
            <a:ext cx="83491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Maximum stress that can be sustained by a structure in tension.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Neck begins to form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The fracture strength corresponds to stress at fracture (F).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41801" y="3081366"/>
                <a:ext cx="678239" cy="366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charset="0"/>
                        </a:rPr>
                        <m:t>𝑻𝑺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01" y="3081366"/>
                <a:ext cx="678239" cy="3666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1336700" y="2344564"/>
            <a:ext cx="4014231" cy="3634617"/>
            <a:chOff x="1218169" y="1972038"/>
            <a:chExt cx="4014231" cy="3634617"/>
          </a:xfrm>
        </p:grpSpPr>
        <p:grpSp>
          <p:nvGrpSpPr>
            <p:cNvPr id="23" name="Group 22"/>
            <p:cNvGrpSpPr/>
            <p:nvPr/>
          </p:nvGrpSpPr>
          <p:grpSpPr>
            <a:xfrm>
              <a:off x="1218169" y="1972038"/>
              <a:ext cx="4014231" cy="3634617"/>
              <a:chOff x="1202269" y="2250526"/>
              <a:chExt cx="2895597" cy="335612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02269" y="2250526"/>
                <a:ext cx="2895597" cy="3356129"/>
                <a:chOff x="1406046" y="1662468"/>
                <a:chExt cx="3907854" cy="3084440"/>
              </a:xfrm>
              <a:solidFill>
                <a:schemeClr val="bg1"/>
              </a:solidFill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 flipV="1">
                  <a:off x="1964267" y="1794934"/>
                  <a:ext cx="0" cy="2520000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964270" y="4331870"/>
                  <a:ext cx="2880000" cy="3066"/>
                </a:xfrm>
                <a:prstGeom prst="straightConnector1">
                  <a:avLst/>
                </a:prstGeom>
                <a:grpFill/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Rectangle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06046" y="1662468"/>
                      <a:ext cx="456663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35714" b="-6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grp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latin typeface="Cambria Math" charset="0"/>
                              </a:rPr>
                              <m:t>𝜀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1" name="Rectangle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95067" y="4285243"/>
                      <a:ext cx="418833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r="-30769" b="-682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" name="Group 16"/>
              <p:cNvGrpSpPr/>
              <p:nvPr/>
            </p:nvGrpSpPr>
            <p:grpSpPr>
              <a:xfrm>
                <a:off x="1573291" y="3137133"/>
                <a:ext cx="2116667" cy="2367522"/>
                <a:chOff x="1573291" y="3137133"/>
                <a:chExt cx="2116667" cy="2367522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 flipV="1">
                  <a:off x="1616165" y="3571276"/>
                  <a:ext cx="186264" cy="1591784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/>
                <p:cNvSpPr/>
                <p:nvPr/>
              </p:nvSpPr>
              <p:spPr>
                <a:xfrm rot="16200000">
                  <a:off x="1447864" y="3262560"/>
                  <a:ext cx="2367522" cy="2116667"/>
                </a:xfrm>
                <a:prstGeom prst="arc">
                  <a:avLst>
                    <a:gd name="adj1" fmla="val 18322620"/>
                    <a:gd name="adj2" fmla="val 2479332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362015" y="338346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F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426610" y="2745961"/>
                <a:ext cx="386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M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H="1" flipV="1">
              <a:off x="1791586" y="2924609"/>
              <a:ext cx="1080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91863" y="5662167"/>
            <a:ext cx="8137737" cy="139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/>
              <a:t>Tensile strength may vary from 50 MPa (for aluminum) to 3000 MPa (for high strength steel)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Ductility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724" y="829038"/>
            <a:ext cx="80068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Ductility is a measure of the degree of plastic deformation that has been sustained at fracture.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/>
              <a:t>A material that experiences little or no plastic deformation upon fracture is termed as </a:t>
            </a:r>
            <a:r>
              <a:rPr lang="en-US" sz="2000" b="1" i="1" dirty="0"/>
              <a:t>brittle.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290" y="3093182"/>
            <a:ext cx="468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Ductility as percent elongation (%EL)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23067" y="3805159"/>
                <a:ext cx="2939587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charset="0"/>
                        </a:rPr>
                        <m:t>%</m:t>
                      </m:r>
                      <m:r>
                        <a:rPr lang="en-US" i="1">
                          <a:latin typeface="Cambria Math" charset="0"/>
                        </a:rPr>
                        <m:t>𝐸𝐿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067" y="3805159"/>
                <a:ext cx="2939587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04933" y="3766451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i="1" baseline="-25000" dirty="0"/>
              <a:t>f </a:t>
            </a:r>
            <a:r>
              <a:rPr lang="en-US" sz="1600" i="1" dirty="0"/>
              <a:t>; </a:t>
            </a:r>
            <a:r>
              <a:rPr lang="en-US" sz="1600" dirty="0"/>
              <a:t>fracture length</a:t>
            </a:r>
          </a:p>
          <a:p>
            <a:r>
              <a:rPr lang="en-US" sz="1600" i="1" dirty="0"/>
              <a:t>l</a:t>
            </a:r>
            <a:r>
              <a:rPr lang="en-US" sz="1600" i="1" baseline="-25000" dirty="0"/>
              <a:t>o</a:t>
            </a:r>
            <a:r>
              <a:rPr lang="en-US" sz="1600" i="1" dirty="0"/>
              <a:t> ; </a:t>
            </a:r>
            <a:r>
              <a:rPr lang="en-US" sz="1600" dirty="0"/>
              <a:t>original </a:t>
            </a:r>
            <a:r>
              <a:rPr lang="en-US" sz="1600" dirty="0" err="1"/>
              <a:t>lenght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290" y="4989716"/>
            <a:ext cx="452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Ductility as reduction in area (%RA)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665346" y="5521086"/>
                <a:ext cx="2939587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charset="0"/>
                        </a:rPr>
                        <m:t>%</m:t>
                      </m:r>
                      <m:r>
                        <a:rPr lang="en-US" b="0" i="1" smtClean="0">
                          <a:latin typeface="Cambria Math" charset="0"/>
                        </a:rPr>
                        <m:t>𝑅𝐴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latin typeface="Cambria Math" charset="0"/>
                        </a:rPr>
                        <m:t>𝑥</m:t>
                      </m:r>
                      <m:r>
                        <a:rPr lang="en-US" i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46" y="5521086"/>
                <a:ext cx="2939587" cy="6674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757333" y="5310239"/>
            <a:ext cx="1771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A</a:t>
            </a:r>
            <a:r>
              <a:rPr lang="en-US" sz="1600" i="1" baseline="-25000" dirty="0" err="1"/>
              <a:t>f</a:t>
            </a:r>
            <a:r>
              <a:rPr lang="en-US" sz="1600" i="1" baseline="-25000" dirty="0"/>
              <a:t> </a:t>
            </a:r>
            <a:r>
              <a:rPr lang="en-US" sz="1600" i="1" dirty="0"/>
              <a:t>; </a:t>
            </a:r>
            <a:r>
              <a:rPr lang="en-US" sz="1600" dirty="0"/>
              <a:t>fracture area</a:t>
            </a:r>
          </a:p>
          <a:p>
            <a:r>
              <a:rPr lang="en-US" sz="1600" i="1" dirty="0" err="1"/>
              <a:t>A</a:t>
            </a:r>
            <a:r>
              <a:rPr lang="en-US" sz="1600" i="1" baseline="-25000" dirty="0" err="1"/>
              <a:t>o</a:t>
            </a:r>
            <a:r>
              <a:rPr lang="en-US" sz="1600" i="1" dirty="0"/>
              <a:t> ; </a:t>
            </a:r>
            <a:r>
              <a:rPr lang="en-US" sz="1600" dirty="0"/>
              <a:t>original area</a:t>
            </a:r>
          </a:p>
        </p:txBody>
      </p:sp>
    </p:spTree>
    <p:extLst>
      <p:ext uri="{BB962C8B-B14F-4D97-AF65-F5344CB8AC3E}">
        <p14:creationId xmlns:p14="http://schemas.microsoft.com/office/powerpoint/2010/main" val="99200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Resilience and Toughness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2724" y="1184639"/>
                <a:ext cx="8006876" cy="599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/>
                  <a:t>The modulus of resilience (E</a:t>
                </a:r>
                <a:r>
                  <a:rPr lang="en-US" sz="2000" baseline="-25000" dirty="0"/>
                  <a:t>R</a:t>
                </a:r>
                <a:r>
                  <a:rPr lang="en-US" sz="2000" dirty="0"/>
                  <a:t>), the strain energy per unit volume required to stress a material from an unloaded state up to the point of yielding.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</a:pPr>
                <a:r>
                  <a:rPr lang="en-US" sz="2400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000" i="1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is the strain rate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/>
                  <a:t>Toughness is a property that is indicative of a material’s resistance to fracture.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/>
                  <a:t>The ability of a material to absorb energy and plastically deform before fracturing.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sz="2000" dirty="0"/>
                  <a:t>It is the area of engineering stress-strain curve up to the point of fracture.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sz="2000" b="1" i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4" y="1184639"/>
                <a:ext cx="8006876" cy="5992410"/>
              </a:xfrm>
              <a:prstGeom prst="rect">
                <a:avLst/>
              </a:prstGeom>
              <a:blipFill rotWithShape="0">
                <a:blip r:embed="rId3"/>
                <a:stretch>
                  <a:fillRect l="-685" r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82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780-41D9-B94A-B348-E9CC80232D38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0120" y="26067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Tensile Properties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53" y="1169804"/>
            <a:ext cx="834813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Yielding occurs at the onset of plastic deformation.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Yield strength (</a:t>
            </a:r>
            <a:r>
              <a:rPr lang="en-US" dirty="0" err="1"/>
              <a:t>σ</a:t>
            </a:r>
            <a:r>
              <a:rPr lang="en-US" baseline="-25000" dirty="0" err="1"/>
              <a:t>y</a:t>
            </a:r>
            <a:r>
              <a:rPr lang="en-US" dirty="0"/>
              <a:t>) is indicative of the stress at which plastic deformation occurs.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Tensile stress is the max. point in the engineering stress –strain curve.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Ductility is a measure of the degree to which a material will plastically deform by the time fracture occurs.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Ductility is measured in terms of percent elongation and reduction in area.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With increasing temperature values of elastic modulus, tensile and yield stress decrease, whereas ductility increases.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Ductile metals are normally more tougher than brittle materials.</a:t>
            </a:r>
          </a:p>
        </p:txBody>
      </p:sp>
    </p:spTree>
    <p:extLst>
      <p:ext uri="{BB962C8B-B14F-4D97-AF65-F5344CB8AC3E}">
        <p14:creationId xmlns:p14="http://schemas.microsoft.com/office/powerpoint/2010/main" val="109004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1780-41D9-B94A-B348-E9CC80232D38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True Stress and True Strain</a:t>
            </a:r>
          </a:p>
          <a:p>
            <a:pPr algn="l"/>
            <a:r>
              <a:rPr lang="en-US" sz="2800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966577"/>
                <a:ext cx="8247140" cy="475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/>
                  <a:t>True stress </a:t>
                </a:r>
                <a:r>
                  <a:rPr lang="en-US" sz="2000" dirty="0"/>
                  <a:t>is defined as the load divided by instantaneous cross-sectional area A</a:t>
                </a:r>
                <a:r>
                  <a:rPr lang="en-US" sz="2000" baseline="-25000" dirty="0"/>
                  <a:t>i</a:t>
                </a:r>
                <a:r>
                  <a:rPr lang="en-US" sz="2000" dirty="0"/>
                  <a:t> over which deformation is occurring.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𝑇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/>
                  <a:t>True strain </a:t>
                </a:r>
                <a:r>
                  <a:rPr lang="en-US" sz="2000" dirty="0"/>
                  <a:t>is defined as the natural logarithm of the ratio of instantaneous and original lengths.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𝜖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𝑇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𝑙𝑛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342900" indent="-34290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True stress-true strain relationship in plastic region of deformation (to the point of necking)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66577"/>
                <a:ext cx="8247140" cy="4759060"/>
              </a:xfrm>
              <a:prstGeom prst="rect">
                <a:avLst/>
              </a:prstGeom>
              <a:blipFill rotWithShape="0">
                <a:blip r:embed="rId2"/>
                <a:stretch>
                  <a:fillRect l="-665" r="-739" b="-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147733" y="3996266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i="1" baseline="-25000" dirty="0"/>
              <a:t>i </a:t>
            </a:r>
            <a:r>
              <a:rPr lang="en-US" sz="1600" dirty="0"/>
              <a:t>: instantaneous length</a:t>
            </a:r>
          </a:p>
          <a:p>
            <a:r>
              <a:rPr lang="en-US" sz="1600" i="1" dirty="0"/>
              <a:t>l</a:t>
            </a:r>
            <a:r>
              <a:rPr lang="en-US" sz="1600" i="1" baseline="-25000" dirty="0"/>
              <a:t>o</a:t>
            </a:r>
            <a:r>
              <a:rPr lang="en-US" sz="1600" dirty="0"/>
              <a:t> ; original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58967" y="5710536"/>
                <a:ext cx="15719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𝑇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b="0" i="1" smtClean="0">
                        <a:latin typeface="Cambria Math" charset="0"/>
                      </a:rPr>
                      <m:t>𝐾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𝜖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baseline="30000" dirty="0"/>
                  <a:t>n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67" y="5710536"/>
                <a:ext cx="1571905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2632" r="-1163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15725" y="5725637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K </a:t>
            </a:r>
            <a:r>
              <a:rPr lang="en-US" sz="1400" i="1" baseline="-25000" dirty="0"/>
              <a:t> </a:t>
            </a:r>
            <a:r>
              <a:rPr lang="en-US" sz="1400" dirty="0"/>
              <a:t>: constant (vary metal to </a:t>
            </a:r>
            <a:r>
              <a:rPr lang="en-US" sz="1400"/>
              <a:t>metal)</a:t>
            </a:r>
            <a:endParaRPr lang="en-US" sz="1400" dirty="0"/>
          </a:p>
          <a:p>
            <a:r>
              <a:rPr lang="en-US" sz="1400" i="1" dirty="0"/>
              <a:t>n </a:t>
            </a:r>
            <a:r>
              <a:rPr lang="en-US" sz="1400" dirty="0"/>
              <a:t>: strain hardening exponent (&lt;1)</a:t>
            </a:r>
          </a:p>
        </p:txBody>
      </p:sp>
    </p:spTree>
    <p:extLst>
      <p:ext uri="{BB962C8B-B14F-4D97-AF65-F5344CB8AC3E}">
        <p14:creationId xmlns:p14="http://schemas.microsoft.com/office/powerpoint/2010/main" val="15749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0683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8818</TotalTime>
  <Words>483</Words>
  <Application>Microsoft Macintosh PowerPoint</Application>
  <PresentationFormat>On-screen Show (4:3)</PresentationFormat>
  <Paragraphs>85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176</cp:revision>
  <dcterms:created xsi:type="dcterms:W3CDTF">2014-01-14T11:21:41Z</dcterms:created>
  <dcterms:modified xsi:type="dcterms:W3CDTF">2020-05-09T13:05:12Z</dcterms:modified>
</cp:coreProperties>
</file>