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312" r:id="rId2"/>
    <p:sldId id="328" r:id="rId3"/>
    <p:sldId id="329" r:id="rId4"/>
    <p:sldId id="330" r:id="rId5"/>
    <p:sldId id="332" r:id="rId6"/>
    <p:sldId id="316" r:id="rId7"/>
    <p:sldId id="326" r:id="rId8"/>
    <p:sldId id="33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090"/>
    <p:restoredTop sz="88156" autoAdjust="0"/>
  </p:normalViewPr>
  <p:slideViewPr>
    <p:cSldViewPr snapToGrid="0" snapToObjects="1">
      <p:cViewPr varScale="1">
        <p:scale>
          <a:sx n="70" d="100"/>
          <a:sy n="70" d="100"/>
        </p:scale>
        <p:origin x="200" y="5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5/9/20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190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22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492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30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32D4FF-3F6A-F143-980C-D4EB3FDC52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24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5/9/20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9432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8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0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7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55578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66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5/9/20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075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636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5/9/20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47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2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44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7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0" Type="http://schemas.openxmlformats.org/officeDocument/2006/relationships/image" Target="../media/image4.png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267E-47BA-954C-BFA0-2FBACE74D396}" type="slidenum">
              <a:rPr lang="en-US"/>
              <a:pPr/>
              <a:t>1</a:t>
            </a:fld>
            <a:endParaRPr lang="en-US"/>
          </a:p>
        </p:txBody>
      </p:sp>
      <p:sp>
        <p:nvSpPr>
          <p:cNvPr id="43010" name="Rectangle 1026"/>
          <p:cNvSpPr>
            <a:spLocks noChangeArrowheads="1"/>
          </p:cNvSpPr>
          <p:nvPr/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 eaLnBrk="1" hangingPunct="1"/>
            <a:endParaRPr lang="en-US" sz="38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/>
              <a:t>Strength of Materials</a:t>
            </a:r>
          </a:p>
        </p:txBody>
      </p:sp>
      <p:sp>
        <p:nvSpPr>
          <p:cNvPr id="3" name="Rectangle 2"/>
          <p:cNvSpPr/>
          <p:nvPr/>
        </p:nvSpPr>
        <p:spPr>
          <a:xfrm>
            <a:off x="311039" y="3083649"/>
            <a:ext cx="8048681" cy="21698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>• </a:t>
            </a:r>
            <a:r>
              <a:rPr lang="en-US" b="1" u="sng" dirty="0"/>
              <a:t>Stress and strain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• </a:t>
            </a:r>
            <a:r>
              <a:rPr lang="en-US" b="1" u="sng" dirty="0"/>
              <a:t>Elastic behavior/</a:t>
            </a:r>
            <a:r>
              <a:rPr lang="en-US" b="1" u="sng" dirty="0">
                <a:solidFill>
                  <a:srgbClr val="C00000"/>
                </a:solidFill>
              </a:rPr>
              <a:t>Plastic behavior</a:t>
            </a:r>
            <a:r>
              <a:rPr lang="en-US" b="1" u="sng" dirty="0"/>
              <a:t> </a:t>
            </a:r>
          </a:p>
          <a:p>
            <a:pPr algn="just">
              <a:lnSpc>
                <a:spcPct val="150000"/>
              </a:lnSpc>
            </a:pPr>
            <a:r>
              <a:rPr lang="en-US" dirty="0"/>
              <a:t>• </a:t>
            </a:r>
            <a:r>
              <a:rPr lang="en-US" b="1" u="sng" dirty="0">
                <a:solidFill>
                  <a:srgbClr val="C00000"/>
                </a:solidFill>
              </a:rPr>
              <a:t>Toughness and ductility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u="sng" dirty="0"/>
              <a:t>Hardness</a:t>
            </a:r>
          </a:p>
          <a:p>
            <a:pPr marL="285750" indent="-285750" algn="just">
              <a:lnSpc>
                <a:spcPct val="150000"/>
              </a:lnSpc>
              <a:buFont typeface="Arial" charset="0"/>
              <a:buChar char="•"/>
            </a:pPr>
            <a:r>
              <a:rPr lang="en-US" b="1" u="sng" dirty="0"/>
              <a:t>Design and Safety Factor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503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082B3-7375-D54F-AB5F-C44BFA75C8E7}" type="slidenum">
              <a:rPr lang="en-US"/>
              <a:pPr/>
              <a:t>2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Plastic Deformation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226483" y="1186710"/>
            <a:ext cx="8349192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dirty="0"/>
              <a:t>Permanent, non-recoverable deformation.</a:t>
            </a:r>
          </a:p>
          <a:p>
            <a:pPr marL="285750" indent="-285750"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653112" y="1706107"/>
            <a:ext cx="2936755" cy="3411089"/>
            <a:chOff x="1364309" y="1706107"/>
            <a:chExt cx="2936755" cy="3411089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2302927" y="2099733"/>
              <a:ext cx="948273" cy="1693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Group 27"/>
            <p:cNvGrpSpPr/>
            <p:nvPr/>
          </p:nvGrpSpPr>
          <p:grpSpPr>
            <a:xfrm>
              <a:off x="1364309" y="1706107"/>
              <a:ext cx="2936755" cy="3411089"/>
              <a:chOff x="1364309" y="1706107"/>
              <a:chExt cx="2936755" cy="3411089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1405466" y="1761067"/>
                <a:ext cx="2895597" cy="3356129"/>
                <a:chOff x="1406046" y="1662468"/>
                <a:chExt cx="3907854" cy="3084440"/>
              </a:xfrm>
              <a:solidFill>
                <a:schemeClr val="bg1"/>
              </a:solidFill>
            </p:grpSpPr>
            <p:cxnSp>
              <p:nvCxnSpPr>
                <p:cNvPr id="8" name="Straight Arrow Connector 7"/>
                <p:cNvCxnSpPr/>
                <p:nvPr/>
              </p:nvCxnSpPr>
              <p:spPr>
                <a:xfrm flipH="1" flipV="1">
                  <a:off x="1964267" y="1794934"/>
                  <a:ext cx="0" cy="2520000"/>
                </a:xfrm>
                <a:prstGeom prst="straightConnector1">
                  <a:avLst/>
                </a:prstGeom>
                <a:grpFill/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Arrow Connector 8"/>
                <p:cNvCxnSpPr/>
                <p:nvPr/>
              </p:nvCxnSpPr>
              <p:spPr>
                <a:xfrm>
                  <a:off x="1964270" y="4331870"/>
                  <a:ext cx="2880000" cy="3066"/>
                </a:xfrm>
                <a:prstGeom prst="straightConnector1">
                  <a:avLst/>
                </a:prstGeom>
                <a:grpFill/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" name="Rectangle 9"/>
                    <p:cNvSpPr/>
                    <p:nvPr/>
                  </p:nvSpPr>
                  <p:spPr>
                    <a:xfrm>
                      <a:off x="1406046" y="1662468"/>
                      <a:ext cx="456663" cy="461665"/>
                    </a:xfrm>
                    <a:prstGeom prst="rect">
                      <a:avLst/>
                    </a:prstGeom>
                    <a:grpFill/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400" i="1">
                                <a:latin typeface="Cambria Math" charset="0"/>
                              </a:rPr>
                              <m:t>𝜎</m:t>
                            </m:r>
                          </m:oMath>
                        </m:oMathPara>
                      </a14:m>
                      <a:endParaRPr lang="en-US" sz="2400" dirty="0"/>
                    </a:p>
                  </p:txBody>
                </p:sp>
              </mc:Choice>
              <mc:Fallback xmlns="">
                <p:sp>
                  <p:nvSpPr>
                    <p:cNvPr id="20" name="Rectangle 1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406046" y="1662468"/>
                      <a:ext cx="456663" cy="461665"/>
                    </a:xfrm>
                    <a:prstGeom prst="rect">
                      <a:avLst/>
                    </a:prstGeom>
                    <a:blipFill rotWithShape="0">
                      <a:blip r:embed="rId6"/>
                      <a:stretch>
                        <a:fillRect r="-35714" b="-6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" name="Rectangle 10"/>
                    <p:cNvSpPr/>
                    <p:nvPr/>
                  </p:nvSpPr>
                  <p:spPr>
                    <a:xfrm>
                      <a:off x="4895067" y="4285243"/>
                      <a:ext cx="418833" cy="461665"/>
                    </a:xfrm>
                    <a:prstGeom prst="rect">
                      <a:avLst/>
                    </a:prstGeom>
                    <a:grpFill/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400" i="1">
                                <a:latin typeface="Cambria Math" charset="0"/>
                              </a:rPr>
                              <m:t>𝜀</m:t>
                            </m:r>
                          </m:oMath>
                        </m:oMathPara>
                      </a14:m>
                      <a:endParaRPr lang="en-US" sz="2400" dirty="0"/>
                    </a:p>
                  </p:txBody>
                </p:sp>
              </mc:Choice>
              <mc:Fallback xmlns="">
                <p:sp>
                  <p:nvSpPr>
                    <p:cNvPr id="21" name="Rectangle 2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895067" y="4285243"/>
                      <a:ext cx="418833" cy="461665"/>
                    </a:xfrm>
                    <a:prstGeom prst="rect">
                      <a:avLst/>
                    </a:prstGeom>
                    <a:blipFill rotWithShape="0">
                      <a:blip r:embed="rId7"/>
                      <a:stretch>
                        <a:fillRect r="-30769" b="-6829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3" name="Group 12"/>
              <p:cNvGrpSpPr/>
              <p:nvPr/>
            </p:nvGrpSpPr>
            <p:grpSpPr>
              <a:xfrm>
                <a:off x="1794933" y="2570674"/>
                <a:ext cx="2506131" cy="2421467"/>
                <a:chOff x="1794933" y="2570674"/>
                <a:chExt cx="2506131" cy="2421467"/>
              </a:xfrm>
            </p:grpSpPr>
            <p:cxnSp>
              <p:nvCxnSpPr>
                <p:cNvPr id="3" name="Straight Connector 2"/>
                <p:cNvCxnSpPr/>
                <p:nvPr/>
              </p:nvCxnSpPr>
              <p:spPr>
                <a:xfrm flipV="1">
                  <a:off x="1794933" y="3149600"/>
                  <a:ext cx="541867" cy="1524000"/>
                </a:xfrm>
                <a:prstGeom prst="line">
                  <a:avLst/>
                </a:prstGeom>
                <a:ln w="2540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" name="Arc 11"/>
                <p:cNvSpPr/>
                <p:nvPr/>
              </p:nvSpPr>
              <p:spPr>
                <a:xfrm rot="16200000">
                  <a:off x="2031997" y="2723074"/>
                  <a:ext cx="2421467" cy="2116667"/>
                </a:xfrm>
                <a:prstGeom prst="arc">
                  <a:avLst>
                    <a:gd name="adj1" fmla="val 18322620"/>
                    <a:gd name="adj2" fmla="val 0"/>
                  </a:avLst>
                </a:prstGeom>
                <a:ln w="2540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5" name="Straight Connector 14"/>
              <p:cNvCxnSpPr/>
              <p:nvPr/>
            </p:nvCxnSpPr>
            <p:spPr>
              <a:xfrm>
                <a:off x="1794933" y="2706137"/>
                <a:ext cx="897467" cy="2013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flipH="1">
                <a:off x="1998133" y="2726267"/>
                <a:ext cx="694267" cy="194733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9"/>
              <p:cNvSpPr txBox="1"/>
              <p:nvPr/>
            </p:nvSpPr>
            <p:spPr>
              <a:xfrm>
                <a:off x="1862664" y="4687341"/>
                <a:ext cx="50206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/>
                  <a:t>0.002</a:t>
                </a: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flipH="1" flipV="1">
                <a:off x="2302927" y="1736044"/>
                <a:ext cx="0" cy="144000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/>
              <p:cNvSpPr txBox="1"/>
              <p:nvPr/>
            </p:nvSpPr>
            <p:spPr>
              <a:xfrm>
                <a:off x="2378179" y="1706107"/>
                <a:ext cx="100860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/>
                  <a:t>Plastic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Rectangle 26"/>
                  <p:cNvSpPr/>
                  <p:nvPr/>
                </p:nvSpPr>
                <p:spPr>
                  <a:xfrm>
                    <a:off x="1364309" y="2471374"/>
                    <a:ext cx="488724" cy="39126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𝑦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7" name="Rectangle 2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64309" y="2471374"/>
                    <a:ext cx="488724" cy="391261"/>
                  </a:xfrm>
                  <a:prstGeom prst="rect">
                    <a:avLst/>
                  </a:prstGeom>
                  <a:blipFill rotWithShape="0">
                    <a:blip r:embed="rId8"/>
                    <a:stretch>
                      <a:fillRect b="-3077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30" name="Rectangle 29"/>
          <p:cNvSpPr/>
          <p:nvPr/>
        </p:nvSpPr>
        <p:spPr>
          <a:xfrm>
            <a:off x="91863" y="5323507"/>
            <a:ext cx="7968404" cy="2336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dirty="0"/>
              <a:t>For crystalline solids, deformation is occurred by slip which involves the motion of dislocation.</a:t>
            </a:r>
          </a:p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dirty="0"/>
              <a:t>For non-crystalline solids plastic deformation occurs by viscous flow.</a:t>
            </a:r>
          </a:p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dirty="0"/>
          </a:p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5250" y="1844851"/>
            <a:ext cx="41550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/>
              <a:t>Typical stress-strain curve for metal  showing both </a:t>
            </a:r>
            <a:r>
              <a:rPr lang="en-US" sz="1600" b="1" i="1" dirty="0"/>
              <a:t>elastic</a:t>
            </a:r>
            <a:r>
              <a:rPr lang="en-US" sz="1600" dirty="0"/>
              <a:t> and </a:t>
            </a:r>
            <a:r>
              <a:rPr lang="en-US" sz="1600" b="1" i="1" dirty="0"/>
              <a:t>plastic </a:t>
            </a:r>
            <a:r>
              <a:rPr lang="en-US" sz="1600" dirty="0"/>
              <a:t>deformation.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286935" y="2927333"/>
            <a:ext cx="3401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/>
              <a:t>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097867" y="2927333"/>
                <a:ext cx="2475358" cy="1119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/>
                  <a:t>P-  Proportional limit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1" i="1">
                            <a:latin typeface="Cambria Math" charset="0"/>
                          </a:rPr>
                          <m:t>𝝈</m:t>
                        </m:r>
                      </m:e>
                      <m:sub>
                        <m:r>
                          <a:rPr lang="en-US" sz="1600" b="1" i="1">
                            <a:latin typeface="Cambria Math" charset="0"/>
                          </a:rPr>
                          <m:t>𝒚</m:t>
                        </m:r>
                      </m:sub>
                    </m:sSub>
                  </m:oMath>
                </a14:m>
                <a:r>
                  <a:rPr lang="en-US" sz="1600" b="1" dirty="0"/>
                  <a:t>- Yield strength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charset="0"/>
                          </a:rPr>
                          <m:t>𝜖</m:t>
                        </m:r>
                      </m:e>
                      <m:sub>
                        <m:r>
                          <a:rPr lang="en-US" sz="1600" i="1">
                            <a:latin typeface="Cambria Math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1600" b="1" dirty="0"/>
                  <a:t>- Strain rate</a:t>
                </a:r>
              </a:p>
              <a:p>
                <a:endParaRPr lang="en-US" sz="1600" b="1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7867" y="2927333"/>
                <a:ext cx="2475358" cy="1119217"/>
              </a:xfrm>
              <a:prstGeom prst="rect">
                <a:avLst/>
              </a:prstGeom>
              <a:blipFill rotWithShape="0">
                <a:blip r:embed="rId9"/>
                <a:stretch>
                  <a:fillRect l="-1232" t="-1630" r="-4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/>
          <p:cNvCxnSpPr/>
          <p:nvPr/>
        </p:nvCxnSpPr>
        <p:spPr>
          <a:xfrm>
            <a:off x="1981203" y="2726267"/>
            <a:ext cx="0" cy="19209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1810314" y="4655768"/>
                <a:ext cx="477247" cy="391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charset="0"/>
                            </a:rPr>
                            <m:t>𝜖</m:t>
                          </m:r>
                        </m:e>
                        <m:sub>
                          <m:r>
                            <a:rPr lang="en-US" i="1">
                              <a:latin typeface="Cambria Math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0314" y="4655768"/>
                <a:ext cx="477247" cy="391261"/>
              </a:xfrm>
              <a:prstGeom prst="rect">
                <a:avLst/>
              </a:prstGeom>
              <a:blipFill rotWithShape="0">
                <a:blip r:embed="rId10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4658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082B3-7375-D54F-AB5F-C44BFA75C8E7}" type="slidenum">
              <a:rPr lang="en-US"/>
              <a:pPr/>
              <a:t>3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Tensile Strength</a:t>
            </a:r>
          </a:p>
        </p:txBody>
      </p:sp>
      <p:sp>
        <p:nvSpPr>
          <p:cNvPr id="6" name="Rectangle 5"/>
          <p:cNvSpPr/>
          <p:nvPr/>
        </p:nvSpPr>
        <p:spPr>
          <a:xfrm>
            <a:off x="222724" y="829038"/>
            <a:ext cx="834919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sz="2000" dirty="0"/>
              <a:t>Maximum stress that can be sustained by a structure in tension.</a:t>
            </a:r>
          </a:p>
          <a:p>
            <a:pPr marL="285750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sz="2000" dirty="0"/>
              <a:t>Neck begins to form</a:t>
            </a:r>
          </a:p>
          <a:p>
            <a:pPr marL="285750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sz="2000" dirty="0"/>
              <a:t>The fracture strength corresponds to stress at fracture (F).</a:t>
            </a:r>
          </a:p>
          <a:p>
            <a:pPr marL="285750" indent="-285750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1241801" y="3081366"/>
                <a:ext cx="678239" cy="3666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charset="0"/>
                        </a:rPr>
                        <m:t>𝑻𝑺</m:t>
                      </m:r>
                    </m:oMath>
                  </m:oMathPara>
                </a14:m>
                <a:endParaRPr lang="en-US" sz="1600" b="1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1801" y="3081366"/>
                <a:ext cx="678239" cy="36664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Group 34"/>
          <p:cNvGrpSpPr/>
          <p:nvPr/>
        </p:nvGrpSpPr>
        <p:grpSpPr>
          <a:xfrm>
            <a:off x="1336700" y="2344564"/>
            <a:ext cx="4014231" cy="3634617"/>
            <a:chOff x="1218169" y="1972038"/>
            <a:chExt cx="4014231" cy="3634617"/>
          </a:xfrm>
        </p:grpSpPr>
        <p:grpSp>
          <p:nvGrpSpPr>
            <p:cNvPr id="23" name="Group 22"/>
            <p:cNvGrpSpPr/>
            <p:nvPr/>
          </p:nvGrpSpPr>
          <p:grpSpPr>
            <a:xfrm>
              <a:off x="1218169" y="1972038"/>
              <a:ext cx="4014231" cy="3634617"/>
              <a:chOff x="1202269" y="2250526"/>
              <a:chExt cx="2895597" cy="3356129"/>
            </a:xfrm>
          </p:grpSpPr>
          <p:grpSp>
            <p:nvGrpSpPr>
              <p:cNvPr id="7" name="Group 6"/>
              <p:cNvGrpSpPr/>
              <p:nvPr/>
            </p:nvGrpSpPr>
            <p:grpSpPr>
              <a:xfrm>
                <a:off x="1202269" y="2250526"/>
                <a:ext cx="2895597" cy="3356129"/>
                <a:chOff x="1406046" y="1662468"/>
                <a:chExt cx="3907854" cy="3084440"/>
              </a:xfrm>
              <a:solidFill>
                <a:schemeClr val="bg1"/>
              </a:solidFill>
            </p:grpSpPr>
            <p:cxnSp>
              <p:nvCxnSpPr>
                <p:cNvPr id="8" name="Straight Arrow Connector 7"/>
                <p:cNvCxnSpPr/>
                <p:nvPr/>
              </p:nvCxnSpPr>
              <p:spPr>
                <a:xfrm flipH="1" flipV="1">
                  <a:off x="1964267" y="1794934"/>
                  <a:ext cx="0" cy="2520000"/>
                </a:xfrm>
                <a:prstGeom prst="straightConnector1">
                  <a:avLst/>
                </a:prstGeom>
                <a:grpFill/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Arrow Connector 8"/>
                <p:cNvCxnSpPr/>
                <p:nvPr/>
              </p:nvCxnSpPr>
              <p:spPr>
                <a:xfrm>
                  <a:off x="1964270" y="4331870"/>
                  <a:ext cx="2880000" cy="3066"/>
                </a:xfrm>
                <a:prstGeom prst="straightConnector1">
                  <a:avLst/>
                </a:prstGeom>
                <a:grpFill/>
                <a:ln w="25400"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" name="Rectangle 9"/>
                    <p:cNvSpPr/>
                    <p:nvPr/>
                  </p:nvSpPr>
                  <p:spPr>
                    <a:xfrm>
                      <a:off x="1406046" y="1662468"/>
                      <a:ext cx="456663" cy="461665"/>
                    </a:xfrm>
                    <a:prstGeom prst="rect">
                      <a:avLst/>
                    </a:prstGeom>
                    <a:grpFill/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400" i="1">
                                <a:latin typeface="Cambria Math" charset="0"/>
                              </a:rPr>
                              <m:t>𝜎</m:t>
                            </m:r>
                          </m:oMath>
                        </m:oMathPara>
                      </a14:m>
                      <a:endParaRPr lang="en-US" sz="2400" dirty="0"/>
                    </a:p>
                  </p:txBody>
                </p:sp>
              </mc:Choice>
              <mc:Fallback xmlns="">
                <p:sp>
                  <p:nvSpPr>
                    <p:cNvPr id="20" name="Rectangle 1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406046" y="1662468"/>
                      <a:ext cx="456663" cy="461665"/>
                    </a:xfrm>
                    <a:prstGeom prst="rect">
                      <a:avLst/>
                    </a:prstGeom>
                    <a:blipFill rotWithShape="0">
                      <a:blip r:embed="rId6"/>
                      <a:stretch>
                        <a:fillRect r="-35714" b="-6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" name="Rectangle 10"/>
                    <p:cNvSpPr/>
                    <p:nvPr/>
                  </p:nvSpPr>
                  <p:spPr>
                    <a:xfrm>
                      <a:off x="4895067" y="4285243"/>
                      <a:ext cx="418833" cy="461665"/>
                    </a:xfrm>
                    <a:prstGeom prst="rect">
                      <a:avLst/>
                    </a:prstGeom>
                    <a:grpFill/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400" i="1">
                                <a:latin typeface="Cambria Math" charset="0"/>
                              </a:rPr>
                              <m:t>𝜀</m:t>
                            </m:r>
                          </m:oMath>
                        </m:oMathPara>
                      </a14:m>
                      <a:endParaRPr lang="en-US" sz="2400" dirty="0"/>
                    </a:p>
                  </p:txBody>
                </p:sp>
              </mc:Choice>
              <mc:Fallback xmlns="">
                <p:sp>
                  <p:nvSpPr>
                    <p:cNvPr id="21" name="Rectangle 2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895067" y="4285243"/>
                      <a:ext cx="418833" cy="461665"/>
                    </a:xfrm>
                    <a:prstGeom prst="rect">
                      <a:avLst/>
                    </a:prstGeom>
                    <a:blipFill rotWithShape="0">
                      <a:blip r:embed="rId7"/>
                      <a:stretch>
                        <a:fillRect r="-30769" b="-6829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7" name="Group 16"/>
              <p:cNvGrpSpPr/>
              <p:nvPr/>
            </p:nvGrpSpPr>
            <p:grpSpPr>
              <a:xfrm>
                <a:off x="1573291" y="3137133"/>
                <a:ext cx="2116667" cy="2367522"/>
                <a:chOff x="1573291" y="3137133"/>
                <a:chExt cx="2116667" cy="2367522"/>
              </a:xfrm>
            </p:grpSpPr>
            <p:cxnSp>
              <p:nvCxnSpPr>
                <p:cNvPr id="3" name="Straight Connector 2"/>
                <p:cNvCxnSpPr/>
                <p:nvPr/>
              </p:nvCxnSpPr>
              <p:spPr>
                <a:xfrm flipV="1">
                  <a:off x="1616165" y="3571276"/>
                  <a:ext cx="186264" cy="1591784"/>
                </a:xfrm>
                <a:prstGeom prst="line">
                  <a:avLst/>
                </a:prstGeom>
                <a:ln w="2540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" name="Arc 11"/>
                <p:cNvSpPr/>
                <p:nvPr/>
              </p:nvSpPr>
              <p:spPr>
                <a:xfrm rot="16200000">
                  <a:off x="1447864" y="3262560"/>
                  <a:ext cx="2367522" cy="2116667"/>
                </a:xfrm>
                <a:prstGeom prst="arc">
                  <a:avLst>
                    <a:gd name="adj1" fmla="val 18322620"/>
                    <a:gd name="adj2" fmla="val 2479332"/>
                  </a:avLst>
                </a:prstGeom>
                <a:ln w="25400">
                  <a:solidFill>
                    <a:srgbClr val="C0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" name="TextBox 31"/>
              <p:cNvSpPr txBox="1"/>
              <p:nvPr/>
            </p:nvSpPr>
            <p:spPr>
              <a:xfrm>
                <a:off x="3362015" y="3383460"/>
                <a:ext cx="332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/>
                  <a:t>F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2426610" y="2745961"/>
                <a:ext cx="38664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/>
                  <a:t>M</a:t>
                </a:r>
              </a:p>
            </p:txBody>
          </p:sp>
        </p:grpSp>
        <p:cxnSp>
          <p:nvCxnSpPr>
            <p:cNvPr id="21" name="Straight Connector 20"/>
            <p:cNvCxnSpPr/>
            <p:nvPr/>
          </p:nvCxnSpPr>
          <p:spPr>
            <a:xfrm flipH="1" flipV="1">
              <a:off x="1791586" y="2924609"/>
              <a:ext cx="1080000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Rectangle 35"/>
          <p:cNvSpPr/>
          <p:nvPr/>
        </p:nvSpPr>
        <p:spPr>
          <a:xfrm>
            <a:off x="91863" y="5662167"/>
            <a:ext cx="8137737" cy="1394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dirty="0"/>
              <a:t>Tensile strength may vary from 50 MPa (for aluminum) to 3000 MPa (for high strength steel)</a:t>
            </a:r>
          </a:p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71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082B3-7375-D54F-AB5F-C44BFA75C8E7}" type="slidenum">
              <a:rPr lang="en-US"/>
              <a:pPr/>
              <a:t>4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Ductility</a:t>
            </a:r>
          </a:p>
        </p:txBody>
      </p:sp>
      <p:sp>
        <p:nvSpPr>
          <p:cNvPr id="6" name="Rectangle 5"/>
          <p:cNvSpPr/>
          <p:nvPr/>
        </p:nvSpPr>
        <p:spPr>
          <a:xfrm>
            <a:off x="222724" y="829038"/>
            <a:ext cx="8006876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sz="2000" dirty="0"/>
              <a:t>Ductility is a measure of the degree of plastic deformation that has been sustained at fracture.</a:t>
            </a:r>
          </a:p>
          <a:p>
            <a:pPr marL="285750" indent="-285750" algn="just">
              <a:lnSpc>
                <a:spcPct val="150000"/>
              </a:lnSpc>
              <a:spcBef>
                <a:spcPct val="2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sz="2000" dirty="0"/>
              <a:t>A material that experiences little or no plastic deformation upon fracture is termed as </a:t>
            </a:r>
            <a:r>
              <a:rPr lang="en-US" sz="2000" b="1" i="1" dirty="0"/>
              <a:t>brittle.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95290" y="3093182"/>
            <a:ext cx="468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Ductility as percent elongation (%EL)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523067" y="3805159"/>
                <a:ext cx="2939587" cy="714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charset="0"/>
                        </a:rPr>
                        <m:t>%</m:t>
                      </m:r>
                      <m:r>
                        <a:rPr lang="en-US" i="1">
                          <a:latin typeface="Cambria Math" charset="0"/>
                        </a:rPr>
                        <m:t>𝐸𝐿</m:t>
                      </m:r>
                      <m:r>
                        <a:rPr lang="en-US" i="0">
                          <a:latin typeface="Cambria Math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charset="0"/>
                                    </a:rPr>
                                    <m:t>𝑓</m:t>
                                  </m:r>
                                </m:sub>
                              </m:sSub>
                              <m:r>
                                <a:rPr lang="en-US" i="0">
                                  <a:latin typeface="Cambria Math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charset="0"/>
                                    </a:rPr>
                                    <m:t>𝑜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i="1">
                          <a:latin typeface="Cambria Math" charset="0"/>
                        </a:rPr>
                        <m:t>𝑥</m:t>
                      </m:r>
                      <m:r>
                        <a:rPr lang="en-US" i="0">
                          <a:latin typeface="Cambria Math" charset="0"/>
                        </a:rPr>
                        <m:t>100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3067" y="3805159"/>
                <a:ext cx="2939587" cy="71468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5604933" y="3766451"/>
            <a:ext cx="1891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l</a:t>
            </a:r>
            <a:r>
              <a:rPr lang="en-US" sz="1600" i="1" baseline="-25000" dirty="0"/>
              <a:t>f </a:t>
            </a:r>
            <a:r>
              <a:rPr lang="en-US" sz="1600" i="1" dirty="0"/>
              <a:t>; </a:t>
            </a:r>
            <a:r>
              <a:rPr lang="en-US" sz="1600" dirty="0"/>
              <a:t>fracture length</a:t>
            </a:r>
          </a:p>
          <a:p>
            <a:r>
              <a:rPr lang="en-US" sz="1600" i="1" dirty="0"/>
              <a:t>l</a:t>
            </a:r>
            <a:r>
              <a:rPr lang="en-US" sz="1600" i="1" baseline="-25000" dirty="0"/>
              <a:t>o</a:t>
            </a:r>
            <a:r>
              <a:rPr lang="en-US" sz="1600" i="1" dirty="0"/>
              <a:t> ; </a:t>
            </a:r>
            <a:r>
              <a:rPr lang="en-US" sz="1600" dirty="0"/>
              <a:t>original </a:t>
            </a:r>
            <a:r>
              <a:rPr lang="en-US" sz="1600" dirty="0" err="1"/>
              <a:t>lenght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495290" y="4989716"/>
            <a:ext cx="4527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Ductility as reduction in area (%RA)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2665346" y="5521086"/>
                <a:ext cx="2939587" cy="6674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 charset="0"/>
                        </a:rPr>
                        <m:t>%</m:t>
                      </m:r>
                      <m:r>
                        <a:rPr lang="en-US" b="0" i="1" smtClean="0">
                          <a:latin typeface="Cambria Math" charset="0"/>
                        </a:rPr>
                        <m:t>𝑅𝐴</m:t>
                      </m:r>
                      <m:r>
                        <a:rPr lang="en-US" i="0">
                          <a:latin typeface="Cambria Math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i="0">
                                  <a:latin typeface="Cambria Math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𝑓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i="1">
                          <a:latin typeface="Cambria Math" charset="0"/>
                        </a:rPr>
                        <m:t>𝑥</m:t>
                      </m:r>
                      <m:r>
                        <a:rPr lang="en-US" i="0">
                          <a:latin typeface="Cambria Math" charset="0"/>
                        </a:rPr>
                        <m:t>100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5346" y="5521086"/>
                <a:ext cx="2939587" cy="66742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5757333" y="5310239"/>
            <a:ext cx="17716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/>
              <a:t>A</a:t>
            </a:r>
            <a:r>
              <a:rPr lang="en-US" sz="1600" i="1" baseline="-25000" dirty="0" err="1"/>
              <a:t>f</a:t>
            </a:r>
            <a:r>
              <a:rPr lang="en-US" sz="1600" i="1" baseline="-25000" dirty="0"/>
              <a:t> </a:t>
            </a:r>
            <a:r>
              <a:rPr lang="en-US" sz="1600" i="1" dirty="0"/>
              <a:t>; </a:t>
            </a:r>
            <a:r>
              <a:rPr lang="en-US" sz="1600" dirty="0"/>
              <a:t>fracture area</a:t>
            </a:r>
          </a:p>
          <a:p>
            <a:r>
              <a:rPr lang="en-US" sz="1600" i="1" dirty="0" err="1"/>
              <a:t>A</a:t>
            </a:r>
            <a:r>
              <a:rPr lang="en-US" sz="1600" i="1" baseline="-25000" dirty="0" err="1"/>
              <a:t>o</a:t>
            </a:r>
            <a:r>
              <a:rPr lang="en-US" sz="1600" i="1" dirty="0"/>
              <a:t> ; </a:t>
            </a:r>
            <a:r>
              <a:rPr lang="en-US" sz="1600" dirty="0"/>
              <a:t>original area</a:t>
            </a:r>
          </a:p>
        </p:txBody>
      </p:sp>
    </p:spTree>
    <p:extLst>
      <p:ext uri="{BB962C8B-B14F-4D97-AF65-F5344CB8AC3E}">
        <p14:creationId xmlns:p14="http://schemas.microsoft.com/office/powerpoint/2010/main" val="992006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082B3-7375-D54F-AB5F-C44BFA75C8E7}" type="slidenum">
              <a:rPr lang="en-US"/>
              <a:pPr/>
              <a:t>5</a:t>
            </a:fld>
            <a:endParaRPr lang="en-US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282520" y="1961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Resilience and Toughness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22724" y="1184639"/>
                <a:ext cx="8006876" cy="59924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sz="2000" dirty="0"/>
                  <a:t>The modulus of resilience (E</a:t>
                </a:r>
                <a:r>
                  <a:rPr lang="en-US" sz="2000" baseline="-25000" dirty="0"/>
                  <a:t>R</a:t>
                </a:r>
                <a:r>
                  <a:rPr lang="en-US" sz="2000" dirty="0"/>
                  <a:t>), the strain energy per unit volume required to stress a material from an unloaded state up to the point of yielding.</a:t>
                </a:r>
              </a:p>
              <a:p>
                <a:pPr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tx1"/>
                  </a:buClr>
                </a:pPr>
                <a:r>
                  <a:rPr lang="en-US" sz="2400" dirty="0"/>
                  <a:t>		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𝐸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𝑅</m:t>
                        </m:r>
                      </m:sub>
                    </m:sSub>
                    <m:r>
                      <a:rPr lang="en-US" sz="2400" i="1">
                        <a:latin typeface="Cambria Math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charset="0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 charset="0"/>
                          </a:rPr>
                          <m:t>2</m:t>
                        </m:r>
                      </m:den>
                    </m:f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𝑦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𝜖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2000" dirty="0"/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charset="0"/>
                          </a:rPr>
                          <m:t>𝜖</m:t>
                        </m:r>
                      </m:e>
                      <m:sub>
                        <m:r>
                          <a:rPr lang="en-US" sz="2000" i="1">
                            <a:latin typeface="Cambria Math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sz="2000" dirty="0"/>
                  <a:t> is the strain rate</a:t>
                </a:r>
              </a:p>
              <a:p>
                <a:pPr marL="285750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sz="2000" dirty="0"/>
                  <a:t>Toughness is a property that is indicative of a material’s resistance to fracture.</a:t>
                </a:r>
              </a:p>
              <a:p>
                <a:pPr marL="285750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sz="2000" dirty="0"/>
                  <a:t>The ability of a material to absorb energy and plastically deform before fracturing.</a:t>
                </a:r>
              </a:p>
              <a:p>
                <a:pPr marL="285750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r>
                  <a:rPr lang="en-US" sz="2000" dirty="0"/>
                  <a:t>It is the area of engineering stress-strain curve up to the point of fracture.</a:t>
                </a:r>
              </a:p>
              <a:p>
                <a:pPr marL="285750" indent="-285750"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tx1"/>
                  </a:buClr>
                  <a:buFont typeface="Arial" charset="0"/>
                  <a:buChar char="•"/>
                </a:pPr>
                <a:endParaRPr lang="en-US" sz="2000" b="1" i="1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724" y="1184639"/>
                <a:ext cx="8006876" cy="5992410"/>
              </a:xfrm>
              <a:prstGeom prst="rect">
                <a:avLst/>
              </a:prstGeom>
              <a:blipFill rotWithShape="0">
                <a:blip r:embed="rId3"/>
                <a:stretch>
                  <a:fillRect l="-685" r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7828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1780-41D9-B94A-B348-E9CC80232D38}" type="slidenum">
              <a:rPr lang="en-US"/>
              <a:pPr/>
              <a:t>6</a:t>
            </a:fld>
            <a:endParaRPr lang="en-US"/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130120" y="260672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Tensile Properties</a:t>
            </a:r>
          </a:p>
        </p:txBody>
      </p:sp>
      <p:sp>
        <p:nvSpPr>
          <p:cNvPr id="9" name="Rectangle 8"/>
          <p:cNvSpPr/>
          <p:nvPr/>
        </p:nvSpPr>
        <p:spPr>
          <a:xfrm>
            <a:off x="70853" y="1169804"/>
            <a:ext cx="8348133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/>
              <a:t>Yielding occurs at the onset of plastic deformation.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/>
              <a:t>Yield strength (</a:t>
            </a:r>
            <a:r>
              <a:rPr lang="en-US" dirty="0" err="1"/>
              <a:t>σ</a:t>
            </a:r>
            <a:r>
              <a:rPr lang="en-US" baseline="-25000" dirty="0" err="1"/>
              <a:t>y</a:t>
            </a:r>
            <a:r>
              <a:rPr lang="en-US" dirty="0"/>
              <a:t>) is indicative of the stress at which plastic deformation occurs.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/>
              <a:t>Tensile stress is the max. point in the engineering stress –strain curve.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/>
              <a:t>Ductility is a measure of the degree to which a material will plastically deform by the time fracture occurs.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/>
              <a:t>Ductility is measured in terms of percent elongation and reduction in area.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/>
              <a:t>With increasing temperature values of elastic modulus, tensile and yield stress decrease, whereas ductility increases.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dirty="0"/>
              <a:t>Ductile metals are normally more tougher than brittle materials.</a:t>
            </a:r>
          </a:p>
        </p:txBody>
      </p:sp>
    </p:spTree>
    <p:extLst>
      <p:ext uri="{BB962C8B-B14F-4D97-AF65-F5344CB8AC3E}">
        <p14:creationId xmlns:p14="http://schemas.microsoft.com/office/powerpoint/2010/main" val="1090044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31780-41D9-B94A-B348-E9CC80232D38}" type="slidenum">
              <a:rPr lang="en-US"/>
              <a:pPr/>
              <a:t>7</a:t>
            </a:fld>
            <a:endParaRPr lang="en-US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30120" y="4371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/>
              <a:t>True Stress and True Strain</a:t>
            </a:r>
          </a:p>
          <a:p>
            <a:pPr algn="l"/>
            <a:r>
              <a:rPr lang="en-US" sz="2800" dirty="0"/>
              <a:t>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0" y="966577"/>
                <a:ext cx="8247140" cy="4759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b="1" dirty="0"/>
                  <a:t>True stress </a:t>
                </a:r>
                <a:r>
                  <a:rPr lang="en-US" sz="2000" dirty="0"/>
                  <a:t>is defined as the load divided by instantaneous cross-sectional area A</a:t>
                </a:r>
                <a:r>
                  <a:rPr lang="en-US" sz="2000" baseline="-25000" dirty="0"/>
                  <a:t>i</a:t>
                </a:r>
                <a:r>
                  <a:rPr lang="en-US" sz="2000" dirty="0"/>
                  <a:t> over which deformation is occurring.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charset="0"/>
                            </a:rPr>
                            <m:t>𝜎</m:t>
                          </m:r>
                        </m:e>
                        <m:sub>
                          <m:r>
                            <a:rPr lang="en-US" sz="2000" i="1">
                              <a:latin typeface="Cambria Math" charset="0"/>
                            </a:rPr>
                            <m:t>𝑇</m:t>
                          </m:r>
                        </m:sub>
                      </m:sSub>
                      <m:r>
                        <a:rPr lang="en-US" sz="2000" i="1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 charset="0"/>
                            </a:rPr>
                            <m:t>𝐹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  <a:p>
                <a:pPr marL="285750" indent="-28575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b="1" dirty="0"/>
                  <a:t>True strain </a:t>
                </a:r>
                <a:r>
                  <a:rPr lang="en-US" sz="2000" dirty="0"/>
                  <a:t>is defined as the natural logarithm of the ratio of instantaneous and original lengths.</a:t>
                </a: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charset="0"/>
                            </a:rPr>
                            <m:t>𝜖</m:t>
                          </m:r>
                        </m:e>
                        <m:sub>
                          <m:r>
                            <a:rPr lang="en-US" sz="2000" i="1">
                              <a:latin typeface="Cambria Math" charset="0"/>
                            </a:rPr>
                            <m:t>𝑇</m:t>
                          </m:r>
                        </m:sub>
                      </m:sSub>
                      <m:r>
                        <a:rPr lang="en-US" sz="2000" i="1">
                          <a:latin typeface="Cambria Math" charset="0"/>
                        </a:rPr>
                        <m:t>=</m:t>
                      </m:r>
                      <m:r>
                        <a:rPr lang="en-US" sz="2000" i="1">
                          <a:latin typeface="Cambria Math" charset="0"/>
                        </a:rPr>
                        <m:t>𝑙𝑛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  <a:p>
                <a:pPr marL="342900" indent="-342900" algn="just">
                  <a:lnSpc>
                    <a:spcPct val="150000"/>
                  </a:lnSpc>
                  <a:buFont typeface="Arial" charset="0"/>
                  <a:buChar char="•"/>
                </a:pPr>
                <a:r>
                  <a:rPr lang="en-US" sz="2000" dirty="0"/>
                  <a:t>True stress-true strain relationship in plastic region of deformation (to the point of necking)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966577"/>
                <a:ext cx="8247140" cy="4759060"/>
              </a:xfrm>
              <a:prstGeom prst="rect">
                <a:avLst/>
              </a:prstGeom>
              <a:blipFill rotWithShape="0">
                <a:blip r:embed="rId2"/>
                <a:stretch>
                  <a:fillRect l="-665" r="-739" b="-1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5147733" y="3996266"/>
            <a:ext cx="24641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l</a:t>
            </a:r>
            <a:r>
              <a:rPr lang="en-US" sz="1600" i="1" baseline="-25000" dirty="0"/>
              <a:t>i </a:t>
            </a:r>
            <a:r>
              <a:rPr lang="en-US" sz="1600" dirty="0"/>
              <a:t>: instantaneous length</a:t>
            </a:r>
          </a:p>
          <a:p>
            <a:r>
              <a:rPr lang="en-US" sz="1600" i="1" dirty="0"/>
              <a:t>l</a:t>
            </a:r>
            <a:r>
              <a:rPr lang="en-US" sz="1600" i="1" baseline="-25000" dirty="0"/>
              <a:t>o</a:t>
            </a:r>
            <a:r>
              <a:rPr lang="en-US" sz="1600" dirty="0"/>
              <a:t> ; original length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458967" y="5710536"/>
                <a:ext cx="157190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𝜎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𝑇</m:t>
                        </m:r>
                      </m:sub>
                    </m:sSub>
                    <m:r>
                      <a:rPr lang="en-US" sz="2400" i="1">
                        <a:latin typeface="Cambria Math" charset="0"/>
                      </a:rPr>
                      <m:t>=</m:t>
                    </m:r>
                    <m:r>
                      <a:rPr lang="en-US" sz="2400" b="0" i="1" smtClean="0">
                        <a:latin typeface="Cambria Math" charset="0"/>
                      </a:rPr>
                      <m:t>𝐾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charset="0"/>
                          </a:rPr>
                          <m:t>𝜖</m:t>
                        </m:r>
                      </m:e>
                      <m:sub>
                        <m:r>
                          <a:rPr lang="en-US" sz="2400" i="1">
                            <a:latin typeface="Cambria Math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sz="2400" baseline="30000" dirty="0"/>
                  <a:t>n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967" y="5710536"/>
                <a:ext cx="1571905" cy="461665"/>
              </a:xfrm>
              <a:prstGeom prst="rect">
                <a:avLst/>
              </a:prstGeom>
              <a:blipFill rotWithShape="0">
                <a:blip r:embed="rId3"/>
                <a:stretch>
                  <a:fillRect t="-2632" r="-1163"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215725" y="5725637"/>
            <a:ext cx="30877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/>
              <a:t>K </a:t>
            </a:r>
            <a:r>
              <a:rPr lang="en-US" sz="1400" i="1" baseline="-25000" dirty="0"/>
              <a:t> </a:t>
            </a:r>
            <a:r>
              <a:rPr lang="en-US" sz="1400" dirty="0"/>
              <a:t>: constant (vary metal to </a:t>
            </a:r>
            <a:r>
              <a:rPr lang="en-US" sz="1400"/>
              <a:t>metal)</a:t>
            </a:r>
            <a:endParaRPr lang="en-US" sz="1400" dirty="0"/>
          </a:p>
          <a:p>
            <a:r>
              <a:rPr lang="en-US" sz="1400" i="1" dirty="0"/>
              <a:t>n </a:t>
            </a:r>
            <a:r>
              <a:rPr lang="en-US" sz="1400" dirty="0"/>
              <a:t>: strain hardening exponent (&lt;1)</a:t>
            </a:r>
          </a:p>
        </p:txBody>
      </p:sp>
    </p:spTree>
    <p:extLst>
      <p:ext uri="{BB962C8B-B14F-4D97-AF65-F5344CB8AC3E}">
        <p14:creationId xmlns:p14="http://schemas.microsoft.com/office/powerpoint/2010/main" val="1574968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William 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606839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8818</TotalTime>
  <Words>483</Words>
  <Application>Microsoft Macintosh PowerPoint</Application>
  <PresentationFormat>On-screen Show (4:3)</PresentationFormat>
  <Paragraphs>85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ＭＳ 明朝</vt:lpstr>
      <vt:lpstr>Arial</vt:lpstr>
      <vt:lpstr>Calibri</vt:lpstr>
      <vt:lpstr>Cambria</vt:lpstr>
      <vt:lpstr>Cambria Math</vt:lpstr>
      <vt:lpstr>Century Schoolbook</vt:lpstr>
      <vt:lpstr>Times New Roman</vt:lpstr>
      <vt:lpstr>Wingdings 2</vt:lpstr>
      <vt:lpstr>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176</cp:revision>
  <dcterms:created xsi:type="dcterms:W3CDTF">2014-01-14T11:21:41Z</dcterms:created>
  <dcterms:modified xsi:type="dcterms:W3CDTF">2020-05-09T13:05:12Z</dcterms:modified>
</cp:coreProperties>
</file>