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9" r:id="rId31"/>
    <p:sldId id="292" r:id="rId32"/>
    <p:sldId id="293" r:id="rId33"/>
    <p:sldId id="294" r:id="rId34"/>
    <p:sldId id="295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4" r:id="rId4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098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E:\Sunum\Devam edenler\İlk ve Ortaokul Matemetiği\ilk ortaolul matematiği pow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6045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Sayıyı Tanıma ve Yazma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800082"/>
            <a:ext cx="6858048" cy="548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Üzerine ve Geri Sayma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8447" y="975487"/>
            <a:ext cx="8145520" cy="4907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133" y="778330"/>
            <a:ext cx="8574148" cy="5299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85728"/>
            <a:ext cx="7574016" cy="6008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8447" y="500042"/>
            <a:ext cx="8145520" cy="5651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Erken Dönemde Sayı Hissi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714364"/>
            <a:ext cx="350043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1’den 10’a Kadar Sayıların</a:t>
            </a:r>
            <a:br>
              <a:rPr lang="tr-TR" b="1" dirty="0" smtClean="0">
                <a:solidFill>
                  <a:srgbClr val="CC0000"/>
                </a:solidFill>
              </a:rPr>
            </a:br>
            <a:r>
              <a:rPr lang="tr-TR" b="1" dirty="0" smtClean="0">
                <a:solidFill>
                  <a:srgbClr val="CC0000"/>
                </a:solidFill>
              </a:rPr>
              <a:t>Birbiriyle İlişkileri</a:t>
            </a:r>
            <a:endParaRPr lang="tr-TR" b="1" dirty="0">
              <a:solidFill>
                <a:srgbClr val="CC000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4" y="-71462"/>
            <a:ext cx="3584575" cy="685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1414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Örüntülü Kümeyi Tanıma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570342"/>
            <a:ext cx="3703639" cy="6192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3" y="571480"/>
            <a:ext cx="8001056" cy="5241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642918"/>
            <a:ext cx="8572560" cy="5198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07155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003300"/>
                </a:solidFill>
              </a:rPr>
              <a:t>KISIM II</a:t>
            </a:r>
            <a:br>
              <a:rPr lang="tr-TR" dirty="0" smtClean="0">
                <a:solidFill>
                  <a:srgbClr val="003300"/>
                </a:solidFill>
              </a:rPr>
            </a:br>
            <a:r>
              <a:rPr lang="tr-TR" b="1" dirty="0" smtClean="0">
                <a:solidFill>
                  <a:srgbClr val="003300"/>
                </a:solidFill>
              </a:rPr>
              <a:t>Matematiksel Kavram ve Prosedürlerin Gelişimi</a:t>
            </a:r>
            <a:endParaRPr lang="tr-TR" dirty="0">
              <a:solidFill>
                <a:srgbClr val="003300"/>
              </a:solidFill>
            </a:endParaRPr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609600" y="32861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BÖLÜM</a:t>
            </a:r>
            <a:r>
              <a:rPr kumimoji="0" lang="tr-TR" sz="4000" b="0" i="0" u="none" strike="noStrike" kern="1200" cap="none" spc="0" normalizeH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8</a:t>
            </a:r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tr-TR" sz="4000" b="1" dirty="0" smtClean="0">
                <a:solidFill>
                  <a:srgbClr val="003300"/>
                </a:solidFill>
              </a:rPr>
              <a:t>Erken Dönemlerde Sayı Kavramlarının ve Sayı Hissinin Geliştirilmesi</a:t>
            </a:r>
            <a:endParaRPr kumimoji="0" lang="tr-TR" sz="4000" b="0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Bir-İki Fazlası, Bir-İki Eksiği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975946"/>
            <a:ext cx="8286808" cy="5024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 b="51472"/>
          <a:stretch>
            <a:fillRect/>
          </a:stretch>
        </p:blipFill>
        <p:spPr bwMode="auto">
          <a:xfrm>
            <a:off x="142844" y="714356"/>
            <a:ext cx="4214842" cy="451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t="51932"/>
          <a:stretch>
            <a:fillRect/>
          </a:stretch>
        </p:blipFill>
        <p:spPr bwMode="auto">
          <a:xfrm>
            <a:off x="4572000" y="714356"/>
            <a:ext cx="4214842" cy="4472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9951" y="1173158"/>
            <a:ext cx="7002512" cy="4511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Sayıları 5 ve 10’a göre konumlandırmak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3081" y="1141396"/>
            <a:ext cx="6076252" cy="4859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95588" y="830296"/>
            <a:ext cx="3929676" cy="2455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95588" y="3286124"/>
            <a:ext cx="3929675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9951" y="705627"/>
            <a:ext cx="7002512" cy="5446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816042"/>
            <a:ext cx="8001056" cy="5225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672" y="1641463"/>
            <a:ext cx="8412656" cy="357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Parça-Parça-Bütün İlişkileri</a:t>
            </a:r>
          </a:p>
          <a:p>
            <a:r>
              <a:rPr lang="tr-TR" sz="2700" b="1" dirty="0" smtClean="0"/>
              <a:t>Parça-Parça-Bütün Etkinliklerinin Temel </a:t>
            </a:r>
            <a:r>
              <a:rPr lang="tr-TR" sz="2700" b="1" dirty="0" err="1" smtClean="0"/>
              <a:t>Ögeleri</a:t>
            </a:r>
            <a:r>
              <a:rPr lang="tr-TR" sz="2700" b="1" dirty="0" smtClean="0"/>
              <a:t>.</a:t>
            </a:r>
          </a:p>
          <a:p>
            <a:r>
              <a:rPr lang="tr-TR" sz="2700" b="1" dirty="0" smtClean="0"/>
              <a:t>Parça-Parça-Bütün Etkinlikleri</a:t>
            </a:r>
            <a:endParaRPr lang="tr-TR" sz="27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0082" y="285728"/>
            <a:ext cx="5288000" cy="6125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660" y="317500"/>
            <a:ext cx="3575050" cy="622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-71462"/>
            <a:ext cx="46439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4525963"/>
          </a:xfrm>
        </p:spPr>
        <p:txBody>
          <a:bodyPr/>
          <a:lstStyle/>
          <a:p>
            <a:r>
              <a:rPr lang="tr-TR" b="1" dirty="0" smtClean="0"/>
              <a:t>Eksik-Parça Etkinlikleri</a:t>
            </a:r>
            <a:endParaRPr lang="tr-TR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7075" y="1065332"/>
            <a:ext cx="7288264" cy="472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7404" y="-71462"/>
            <a:ext cx="4859372" cy="6902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8447" y="695507"/>
            <a:ext cx="8145520" cy="5466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0826" y="214290"/>
            <a:ext cx="6820762" cy="6078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1414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Sayı İlişkilerinin Öğretiminde Bir Model Olarak Noktalı Kartlar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00390" y="1158875"/>
            <a:ext cx="4114816" cy="5313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0"/>
            <a:ext cx="4643470" cy="2651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500306"/>
            <a:ext cx="4647638" cy="3951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10’dan 20’ye Kadar Sayılarla İlgili Bağıntılar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25538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Basamak Değeri Kavramlarının Öncesi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1726" y="2141528"/>
            <a:ext cx="6758962" cy="385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Daha Fazla ve Daha Az İlişkilerini Genişletme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162" y="1428737"/>
            <a:ext cx="8380090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1323" y="714356"/>
            <a:ext cx="7859768" cy="5013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İki Katlar ve İki Kata Yakınlıkları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1323" y="1568867"/>
            <a:ext cx="7859768" cy="3720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1" y="571480"/>
            <a:ext cx="7858180" cy="5423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Çocukların Dünyasında Sayı Hissi</a:t>
            </a:r>
            <a:endParaRPr lang="tr-TR" b="1" dirty="0">
              <a:solidFill>
                <a:srgbClr val="CC0000"/>
              </a:solidFill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1545"/>
            <a:ext cx="4434872" cy="2862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357562"/>
            <a:ext cx="443487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-24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Tahmin ve Ölçme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Veri Toplama ve Analiz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1806586"/>
            <a:ext cx="3541713" cy="319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/>
          <a:srcRect b="11973"/>
          <a:stretch>
            <a:fillRect/>
          </a:stretch>
        </p:blipFill>
        <p:spPr bwMode="auto">
          <a:xfrm>
            <a:off x="71406" y="1207387"/>
            <a:ext cx="3541713" cy="5293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Erken Dönemlerdeki Zihinsel Matematiğe Genişletmeler</a:t>
            </a:r>
            <a:endParaRPr lang="tr-TR" b="1" dirty="0">
              <a:solidFill>
                <a:srgbClr val="CC0000"/>
              </a:solidFill>
            </a:endParaRP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1714" y="1562119"/>
            <a:ext cx="7803624" cy="4795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Faydalı Başlangıçları Destekleme</a:t>
            </a:r>
            <a:endParaRPr lang="tr-TR" b="1" dirty="0" smtClean="0">
              <a:solidFill>
                <a:srgbClr val="CC0000"/>
              </a:solidFill>
            </a:endParaRPr>
          </a:p>
          <a:p>
            <a:r>
              <a:rPr lang="tr-TR" b="1" dirty="0" smtClean="0">
                <a:solidFill>
                  <a:srgbClr val="CC0000"/>
                </a:solidFill>
              </a:rPr>
              <a:t>Anaokulu </a:t>
            </a:r>
            <a:r>
              <a:rPr lang="tr-TR" b="1" dirty="0" smtClean="0">
                <a:solidFill>
                  <a:srgbClr val="CC0000"/>
                </a:solidFill>
              </a:rPr>
              <a:t>Öncesi Dönemde ve</a:t>
            </a:r>
            <a:br>
              <a:rPr lang="tr-TR" b="1" dirty="0" smtClean="0">
                <a:solidFill>
                  <a:srgbClr val="CC0000"/>
                </a:solidFill>
              </a:rPr>
            </a:br>
            <a:r>
              <a:rPr lang="tr-TR" b="1" dirty="0" smtClean="0">
                <a:solidFill>
                  <a:srgbClr val="CC0000"/>
                </a:solidFill>
              </a:rPr>
              <a:t>Anaokulunda Sayı Gelişimi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Daha Fazla, Daha Az ve Aynı ilişkileri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138746"/>
            <a:ext cx="7431140" cy="4862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3688" y="357166"/>
            <a:ext cx="7362168" cy="5786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934911"/>
            <a:ext cx="8715436" cy="4988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Erken Dönemde Sayma</a:t>
            </a:r>
          </a:p>
          <a:p>
            <a:r>
              <a:rPr lang="tr-TR" sz="2700" b="1" dirty="0" smtClean="0"/>
              <a:t>Sayma Becerilerinin Gelişimi</a:t>
            </a:r>
          </a:p>
          <a:p>
            <a:r>
              <a:rPr lang="tr-TR" sz="2700" b="1" dirty="0" smtClean="0"/>
              <a:t>Saymaya Yüklenen Anlam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6" y="1995493"/>
            <a:ext cx="7215206" cy="4543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116</Words>
  <PresentationFormat>Ekran Gösterisi (4:3)</PresentationFormat>
  <Paragraphs>28</Paragraphs>
  <Slides>42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42</vt:i4>
      </vt:variant>
    </vt:vector>
  </HeadingPairs>
  <TitlesOfParts>
    <vt:vector size="43" baseType="lpstr">
      <vt:lpstr>Ofis Teması</vt:lpstr>
      <vt:lpstr>Slayt 1</vt:lpstr>
      <vt:lpstr>KISIM II Matematiksel Kavram ve Prosedürlerin Gelişimi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Erken Dönemde Sayı Hissi</vt:lpstr>
      <vt:lpstr>1’den 10’a Kadar Sayıların Birbiriyle İlişkileri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10’dan 20’ye Kadar Sayılarla İlgili Bağıntılar</vt:lpstr>
      <vt:lpstr>Slayt 37</vt:lpstr>
      <vt:lpstr>Slayt 38</vt:lpstr>
      <vt:lpstr>Slayt 39</vt:lpstr>
      <vt:lpstr>Çocukların Dünyasında Sayı Hissi</vt:lpstr>
      <vt:lpstr>Slayt 41</vt:lpstr>
      <vt:lpstr>Erken Dönemlerdeki Zihinsel Matematiğe Genişletmeler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Enes Kurt</dc:creator>
  <cp:lastModifiedBy>Enes Kurt</cp:lastModifiedBy>
  <cp:revision>17</cp:revision>
  <dcterms:created xsi:type="dcterms:W3CDTF">2015-06-01T11:06:26Z</dcterms:created>
  <dcterms:modified xsi:type="dcterms:W3CDTF">2015-06-10T14:24:30Z</dcterms:modified>
</cp:coreProperties>
</file>