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6"/>
    <p:restoredTop sz="94648"/>
  </p:normalViewPr>
  <p:slideViewPr>
    <p:cSldViewPr snapToGrid="0" snapToObjects="1">
      <p:cViewPr varScale="1">
        <p:scale>
          <a:sx n="74" d="100"/>
          <a:sy n="74" d="100"/>
        </p:scale>
        <p:origin x="184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Resmi yer tutucuya sürükleyin veya eklemek için simgeye tıklayın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Ana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Ana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Resmi yer tutucuya sürükleyin veya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Sağlık bilimleri fakültesi</a:t>
            </a:r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Hukukun Temel Kavramları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313560"/>
            <a:ext cx="2081671" cy="208167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785" y="313560"/>
            <a:ext cx="2145227" cy="208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0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4212" y="493830"/>
            <a:ext cx="8534400" cy="1507067"/>
          </a:xfrm>
        </p:spPr>
        <p:txBody>
          <a:bodyPr/>
          <a:lstStyle/>
          <a:p>
            <a:r>
              <a:rPr lang="tr-TR" dirty="0" err="1" smtClean="0"/>
              <a:t>Iv</a:t>
            </a:r>
            <a:r>
              <a:rPr lang="tr-TR" dirty="0" smtClean="0"/>
              <a:t>. </a:t>
            </a:r>
            <a:r>
              <a:rPr lang="tr-TR"/>
              <a:t>bölüm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6620" y="2551922"/>
            <a:ext cx="8534400" cy="3615267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tr-TR" dirty="0" smtClean="0"/>
              <a:t>HUKUKUN KAYNAKLARI</a:t>
            </a:r>
          </a:p>
        </p:txBody>
      </p:sp>
    </p:spTree>
    <p:extLst>
      <p:ext uri="{BB962C8B-B14F-4D97-AF65-F5344CB8AC3E}">
        <p14:creationId xmlns:p14="http://schemas.microsoft.com/office/powerpoint/2010/main" val="187789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4212" y="524932"/>
            <a:ext cx="8534400" cy="1507067"/>
          </a:xfrm>
        </p:spPr>
        <p:txBody>
          <a:bodyPr/>
          <a:lstStyle/>
          <a:p>
            <a:r>
              <a:rPr lang="tr-TR" dirty="0" smtClean="0"/>
              <a:t>HUKUKUN KAYNAKLARI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3" y="2032000"/>
            <a:ext cx="4266160" cy="290952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282" y="2031999"/>
            <a:ext cx="3902187" cy="292287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974428" y="5114793"/>
            <a:ext cx="5202620" cy="158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1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4212" y="493401"/>
            <a:ext cx="8534400" cy="1507067"/>
          </a:xfrm>
        </p:spPr>
        <p:txBody>
          <a:bodyPr/>
          <a:lstStyle/>
          <a:p>
            <a:r>
              <a:rPr lang="tr-TR" dirty="0"/>
              <a:t>HUKUKUN KAYNAKLARI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4231" y="2377966"/>
            <a:ext cx="8534400" cy="3615267"/>
          </a:xfrm>
        </p:spPr>
        <p:txBody>
          <a:bodyPr/>
          <a:lstStyle/>
          <a:p>
            <a:r>
              <a:rPr lang="tr-TR" dirty="0"/>
              <a:t>Hukukta kaynak kavramı iki ayrı anlama gelir. </a:t>
            </a:r>
          </a:p>
          <a:p>
            <a:r>
              <a:rPr lang="tr-TR" dirty="0"/>
              <a:t>Bunlardan ilki hukuku koyan merciidir ki bu </a:t>
            </a:r>
            <a:r>
              <a:rPr lang="tr-TR" dirty="0" smtClean="0"/>
              <a:t>açıdan </a:t>
            </a:r>
            <a:r>
              <a:rPr lang="tr-TR" dirty="0"/>
              <a:t>hukukun tek bir </a:t>
            </a:r>
            <a:r>
              <a:rPr lang="tr-TR" dirty="0" smtClean="0"/>
              <a:t>kaynağı </a:t>
            </a:r>
            <a:r>
              <a:rPr lang="tr-TR" dirty="0"/>
              <a:t>vardır, o da devlet iradesidir. </a:t>
            </a:r>
            <a:r>
              <a:rPr lang="tr-TR" dirty="0" smtClean="0"/>
              <a:t>Gerçekten </a:t>
            </a:r>
            <a:r>
              <a:rPr lang="tr-TR" dirty="0"/>
              <a:t>hukuk kuralları ya devletin yetkili organları tarafından bizzat bir kural olarak getirilmeleri veya toplumda ortaya </a:t>
            </a:r>
            <a:r>
              <a:rPr lang="tr-TR" dirty="0" smtClean="0"/>
              <a:t>çıkan </a:t>
            </a:r>
            <a:r>
              <a:rPr lang="tr-TR" dirty="0"/>
              <a:t>uygulamaların devlet tarafından benimsenmesi sureti ile konulur.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418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4212" y="377787"/>
            <a:ext cx="8534400" cy="1507067"/>
          </a:xfrm>
        </p:spPr>
        <p:txBody>
          <a:bodyPr/>
          <a:lstStyle/>
          <a:p>
            <a:r>
              <a:rPr lang="tr-TR" dirty="0"/>
              <a:t>HUKUKUN KAYNAKLARI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2125717"/>
            <a:ext cx="8534400" cy="3615267"/>
          </a:xfrm>
        </p:spPr>
        <p:txBody>
          <a:bodyPr/>
          <a:lstStyle/>
          <a:p>
            <a:r>
              <a:rPr lang="tr-TR" dirty="0"/>
              <a:t>Hukukta kaynak kavramının ikinci anlamı ise hukuk kurallarının uygulamada </a:t>
            </a:r>
            <a:r>
              <a:rPr lang="tr-TR" dirty="0" smtClean="0"/>
              <a:t>aldığı </a:t>
            </a:r>
            <a:r>
              <a:rPr lang="tr-TR" dirty="0"/>
              <a:t>farklı </a:t>
            </a:r>
            <a:r>
              <a:rPr lang="tr-TR" dirty="0" smtClean="0"/>
              <a:t>bicim </a:t>
            </a:r>
            <a:r>
              <a:rPr lang="tr-TR" dirty="0"/>
              <a:t>ve adlar olarak </a:t>
            </a:r>
            <a:r>
              <a:rPr lang="tr-TR" dirty="0" smtClean="0"/>
              <a:t>karşımıza çıkar. </a:t>
            </a:r>
            <a:endParaRPr lang="tr-TR" dirty="0"/>
          </a:p>
          <a:p>
            <a:r>
              <a:rPr lang="tr-TR" dirty="0"/>
              <a:t>Bu anlamı ile hukukun </a:t>
            </a:r>
            <a:r>
              <a:rPr lang="tr-TR" dirty="0" smtClean="0"/>
              <a:t>birçok kaynağı </a:t>
            </a:r>
            <a:r>
              <a:rPr lang="tr-TR" dirty="0"/>
              <a:t>vardır. Zira uygulamada </a:t>
            </a:r>
            <a:r>
              <a:rPr lang="tr-TR" dirty="0" smtClean="0"/>
              <a:t>değişik </a:t>
            </a:r>
            <a:r>
              <a:rPr lang="tr-TR" dirty="0"/>
              <a:t>ad ve </a:t>
            </a:r>
            <a:r>
              <a:rPr lang="tr-TR" dirty="0" smtClean="0"/>
              <a:t>türlerde </a:t>
            </a:r>
            <a:r>
              <a:rPr lang="tr-TR" dirty="0"/>
              <a:t>hukuk kuralları ile </a:t>
            </a:r>
            <a:r>
              <a:rPr lang="tr-TR" dirty="0" smtClean="0"/>
              <a:t>karşılaşılır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2955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4212" y="367277"/>
            <a:ext cx="8534400" cy="1507067"/>
          </a:xfrm>
        </p:spPr>
        <p:txBody>
          <a:bodyPr/>
          <a:lstStyle/>
          <a:p>
            <a:r>
              <a:rPr lang="tr-TR" dirty="0" smtClean="0"/>
              <a:t>Hukukun kaynakları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2398986"/>
            <a:ext cx="8534400" cy="3615267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YAZILI KAYNAKLAR</a:t>
            </a:r>
          </a:p>
          <a:p>
            <a:pPr lvl="1"/>
            <a:r>
              <a:rPr lang="tr-TR" dirty="0"/>
              <a:t>Anayasa</a:t>
            </a:r>
          </a:p>
          <a:p>
            <a:pPr lvl="1"/>
            <a:r>
              <a:rPr lang="tr-TR" dirty="0"/>
              <a:t>Temel Hak ve Hürriyetlere İlişkin Milletlerarası Antlaşma</a:t>
            </a:r>
          </a:p>
          <a:p>
            <a:pPr lvl="1"/>
            <a:r>
              <a:rPr lang="tr-TR" dirty="0"/>
              <a:t>Kanun/</a:t>
            </a:r>
            <a:r>
              <a:rPr lang="tr-TR" dirty="0" err="1"/>
              <a:t>OHAL’de</a:t>
            </a:r>
            <a:r>
              <a:rPr lang="tr-TR" dirty="0"/>
              <a:t> çıkarılacak Cumhurbaşkanlığı </a:t>
            </a:r>
            <a:r>
              <a:rPr lang="tr-TR" dirty="0" err="1"/>
              <a:t>Kararnamaleri</a:t>
            </a:r>
            <a:r>
              <a:rPr lang="tr-TR" dirty="0"/>
              <a:t>/Milletlerarası Antlaşma</a:t>
            </a:r>
          </a:p>
          <a:p>
            <a:pPr lvl="1"/>
            <a:r>
              <a:rPr lang="tr-TR" dirty="0"/>
              <a:t>Yürütmeye İlişkin Cumhurbaşkanlığı Kararnamesi</a:t>
            </a:r>
          </a:p>
          <a:p>
            <a:pPr lvl="1"/>
            <a:r>
              <a:rPr lang="tr-TR" dirty="0" smtClean="0"/>
              <a:t>Yönetmelik</a:t>
            </a:r>
          </a:p>
          <a:p>
            <a:r>
              <a:rPr lang="tr-TR" dirty="0" smtClean="0"/>
              <a:t>YAZILI OLMAYAN KAYNAKLAR (ÖRF VE ADET HUKUKU)</a:t>
            </a:r>
          </a:p>
          <a:p>
            <a:r>
              <a:rPr lang="tr-TR" dirty="0" smtClean="0"/>
              <a:t>YARDIMCI KAYNAKLAR </a:t>
            </a:r>
          </a:p>
          <a:p>
            <a:pPr lvl="1"/>
            <a:r>
              <a:rPr lang="tr-TR" dirty="0" smtClean="0"/>
              <a:t>İçtihatlar</a:t>
            </a:r>
          </a:p>
          <a:p>
            <a:pPr lvl="1"/>
            <a:r>
              <a:rPr lang="tr-TR" dirty="0" smtClean="0"/>
              <a:t>Doktrin</a:t>
            </a:r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9474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4212" y="482890"/>
            <a:ext cx="8534400" cy="1507067"/>
          </a:xfrm>
        </p:spPr>
        <p:txBody>
          <a:bodyPr/>
          <a:lstStyle/>
          <a:p>
            <a:r>
              <a:rPr lang="tr-TR" dirty="0" smtClean="0"/>
              <a:t>Normlar hiyerarşisi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84212" y="2073165"/>
            <a:ext cx="8534400" cy="3615267"/>
          </a:xfrm>
        </p:spPr>
        <p:txBody>
          <a:bodyPr/>
          <a:lstStyle/>
          <a:p>
            <a:r>
              <a:rPr lang="tr-TR" dirty="0"/>
              <a:t>Anayasa</a:t>
            </a:r>
          </a:p>
          <a:p>
            <a:r>
              <a:rPr lang="tr-TR" dirty="0"/>
              <a:t>Temel Hak ve Hürriyetlere İlişkin Milletlerarası Antlaşma</a:t>
            </a:r>
          </a:p>
          <a:p>
            <a:r>
              <a:rPr lang="tr-TR" dirty="0"/>
              <a:t>Kanun/</a:t>
            </a:r>
            <a:r>
              <a:rPr lang="tr-TR" dirty="0" err="1"/>
              <a:t>OHAL’de</a:t>
            </a:r>
            <a:r>
              <a:rPr lang="tr-TR" dirty="0"/>
              <a:t> çıkarılacak Cumhurbaşkanlığı </a:t>
            </a:r>
            <a:r>
              <a:rPr lang="tr-TR" dirty="0" err="1"/>
              <a:t>Kararnamaleri</a:t>
            </a:r>
            <a:r>
              <a:rPr lang="tr-TR" dirty="0"/>
              <a:t>/Milletlerarası Antlaşma</a:t>
            </a:r>
          </a:p>
          <a:p>
            <a:r>
              <a:rPr lang="tr-TR" dirty="0"/>
              <a:t>Yürütmeye İlişkin Cumhurbaşkanlığı Kararnamesi</a:t>
            </a:r>
          </a:p>
          <a:p>
            <a:r>
              <a:rPr lang="tr-TR" dirty="0"/>
              <a:t>Yönetmelik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074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252" y="693097"/>
            <a:ext cx="8534400" cy="1507067"/>
          </a:xfrm>
        </p:spPr>
        <p:txBody>
          <a:bodyPr/>
          <a:lstStyle/>
          <a:p>
            <a:r>
              <a:rPr lang="tr-TR" dirty="0" smtClean="0"/>
              <a:t>KELSEN’İN NORMLAR HİYERARŞİSİ</a:t>
            </a:r>
            <a:endParaRPr lang="tr-TR" dirty="0"/>
          </a:p>
        </p:txBody>
      </p:sp>
      <p:pic>
        <p:nvPicPr>
          <p:cNvPr id="42" name="İçerik Yer Tutucusu 4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051" y="2200164"/>
            <a:ext cx="4984974" cy="3614737"/>
          </a:xfrm>
          <a:prstGeom prst="rect">
            <a:avLst/>
          </a:prstGeom>
        </p:spPr>
      </p:pic>
      <p:sp>
        <p:nvSpPr>
          <p:cNvPr id="41" name="Dikdörtgen 40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latin typeface="Times New Roman" charset="0"/>
              </a:rPr>
              <a:t/>
            </a:r>
            <a:br>
              <a:rPr lang="tr-TR" dirty="0">
                <a:latin typeface="Times New Roman" charset="0"/>
              </a:rPr>
            </a:br>
            <a:endParaRPr lang="tr-TR" dirty="0"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11383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Dilim</Template>
  <TotalTime>32</TotalTime>
  <Words>163</Words>
  <Application>Microsoft Macintosh PowerPoint</Application>
  <PresentationFormat>Geniş Ekran</PresentationFormat>
  <Paragraphs>30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Century Gothic</vt:lpstr>
      <vt:lpstr>Times New Roman</vt:lpstr>
      <vt:lpstr>Wingdings 3</vt:lpstr>
      <vt:lpstr>Dilim</vt:lpstr>
      <vt:lpstr>Sağlık bilimleri fakültesi</vt:lpstr>
      <vt:lpstr>Iv. bölüm</vt:lpstr>
      <vt:lpstr>HUKUKUN KAYNAKLARI</vt:lpstr>
      <vt:lpstr>HUKUKUN KAYNAKLARI</vt:lpstr>
      <vt:lpstr>HUKUKUN KAYNAKLARI</vt:lpstr>
      <vt:lpstr>Hukukun kaynakları</vt:lpstr>
      <vt:lpstr>Normlar hiyerarşisi</vt:lpstr>
      <vt:lpstr>KELSEN’İN NORMLAR HİYERARŞİSİ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Sağlık bilimleri fakültesi</dc:title>
  <dc:creator>Tuğçe ORAL</dc:creator>
  <cp:lastModifiedBy>Tuğçe ORAL</cp:lastModifiedBy>
  <cp:revision>4</cp:revision>
  <dcterms:created xsi:type="dcterms:W3CDTF">2018-09-23T12:43:52Z</dcterms:created>
  <dcterms:modified xsi:type="dcterms:W3CDTF">2018-09-24T07:33:55Z</dcterms:modified>
</cp:coreProperties>
</file>