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306" r:id="rId4"/>
    <p:sldId id="312" r:id="rId5"/>
    <p:sldId id="258" r:id="rId6"/>
    <p:sldId id="308" r:id="rId7"/>
    <p:sldId id="313" r:id="rId8"/>
    <p:sldId id="314" r:id="rId9"/>
    <p:sldId id="315" r:id="rId10"/>
    <p:sldId id="316" r:id="rId11"/>
    <p:sldId id="307" r:id="rId12"/>
  </p:sldIdLst>
  <p:sldSz cx="12192000" cy="6858000"/>
  <p:notesSz cx="6858000" cy="9144000"/>
  <p:custShowLst>
    <p:custShow name="Özel Gösteri 1" id="0">
      <p:sldLst>
        <p:sld r:id="rId2"/>
        <p:sld r:id="rId6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167063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/>
              <a:t>ERGENLİK DÖNEMİ GELİŞİM ÖZELLİKLERİ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z="2400" dirty="0"/>
              <a:t>Arş. Gör. Dr. </a:t>
            </a:r>
            <a:r>
              <a:rPr lang="tr-TR" sz="2400"/>
              <a:t>Münevver ERYALÇIN</a:t>
            </a:r>
            <a:endParaRPr lang="tr-TR" sz="2400" dirty="0"/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225869"/>
      </p:ext>
    </p:extLst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Bu dönemin sonuna doğru birey in yaşamında iş ve eş seçimi gibi konular yer almaya başlar.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Aile ve sosyal çevreyle daha uyumlu ilişkiler kurulur.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Birey yaşamı için alacağı kararların sorumluluğunu üstlenir.</a:t>
            </a:r>
          </a:p>
        </p:txBody>
      </p: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  <a:p>
            <a:r>
              <a:rPr lang="tr-TR" dirty="0"/>
              <a:t>Duyan, V., </a:t>
            </a:r>
            <a:r>
              <a:rPr lang="tr-TR" dirty="0" err="1"/>
              <a:t>Yolcuoğlu</a:t>
            </a:r>
            <a:r>
              <a:rPr lang="tr-TR" dirty="0"/>
              <a:t>, İ.G., Artan, T. (2017). Dünü, Bugünü, Yarınıyla İnsanı Anlamak (İnsan Davranışının Kökenleri ve Sosyal Çevrenin Etkileri). Nar Yayınevi, İstanbul</a:t>
            </a:r>
          </a:p>
          <a:p>
            <a:r>
              <a:rPr lang="tr-TR" dirty="0" err="1"/>
              <a:t>Gander</a:t>
            </a:r>
            <a:r>
              <a:rPr lang="tr-TR" dirty="0"/>
              <a:t>, M. J. ve </a:t>
            </a:r>
            <a:r>
              <a:rPr lang="tr-TR" dirty="0" err="1"/>
              <a:t>Gardiner</a:t>
            </a:r>
            <a:r>
              <a:rPr lang="tr-TR" dirty="0"/>
              <a:t>, H. W. (1993). </a:t>
            </a:r>
            <a:r>
              <a:rPr lang="tr-TR" i="1" dirty="0" err="1"/>
              <a:t>Cocuk</a:t>
            </a:r>
            <a:r>
              <a:rPr lang="tr-TR" i="1" dirty="0"/>
              <a:t> ve Ergen </a:t>
            </a:r>
            <a:r>
              <a:rPr lang="tr-TR" i="1" dirty="0" err="1"/>
              <a:t>Gelisimi</a:t>
            </a:r>
            <a:r>
              <a:rPr lang="tr-TR" dirty="0"/>
              <a:t>. (</a:t>
            </a:r>
            <a:r>
              <a:rPr lang="tr-TR" dirty="0" err="1"/>
              <a:t>Çev</a:t>
            </a:r>
            <a:r>
              <a:rPr lang="tr-TR" dirty="0"/>
              <a:t>.) Çelen, N., Dönmez, A. ve Onur, B. Ankara: İmge </a:t>
            </a:r>
            <a:r>
              <a:rPr lang="tr-TR" dirty="0" err="1"/>
              <a:t>kitabevi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Ergenlik dönemi çocuklukla yetişkinlik dönemi arasında bulunan, fiziksel ve  psikolojik alanda önemli değişikliklerin yaşandığı bir dönemdir. 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12-21 yaş arasında karşılık gelen bu dönemde psikolojik ve fiziksel değişimlerin </a:t>
            </a:r>
            <a:r>
              <a:rPr lang="tr-TR" sz="2400" dirty="0" err="1"/>
              <a:t>yanısıra</a:t>
            </a:r>
            <a:r>
              <a:rPr lang="tr-TR" sz="2400" dirty="0"/>
              <a:t> , kimlik arayışından kaynaklanan değişimler ve sorunlar da yaşanabilmektedir.</a:t>
            </a:r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/>
              <a:t>Ergenlik döneminde belirgin bir şekilde fiziksel değişimler görülür. Ergenlik, çocuklukla yetişkinlik arasında kalan, biyolojik, psikolojik ve cinsel gelişmeleri içinde barındıran bir ‘ara dönem’dir </a:t>
            </a:r>
          </a:p>
          <a:p>
            <a:r>
              <a:rPr lang="tr-TR" sz="2800" dirty="0"/>
              <a:t>Ergenlik dönemi 3 bölümde incelenir:</a:t>
            </a:r>
          </a:p>
          <a:p>
            <a:r>
              <a:rPr lang="tr-TR" sz="2800" dirty="0"/>
              <a:t>Ergenlik dönemi/</a:t>
            </a:r>
            <a:r>
              <a:rPr lang="tr-TR" sz="2800" dirty="0" err="1"/>
              <a:t>puberte</a:t>
            </a:r>
            <a:r>
              <a:rPr lang="tr-TR" sz="2800" dirty="0"/>
              <a:t> (11-15 yaş)</a:t>
            </a:r>
          </a:p>
          <a:p>
            <a:r>
              <a:rPr lang="tr-TR" sz="2800" dirty="0"/>
              <a:t>Orta </a:t>
            </a:r>
            <a:r>
              <a:rPr lang="tr-TR" sz="2800" dirty="0" err="1"/>
              <a:t>Adölesan</a:t>
            </a:r>
            <a:r>
              <a:rPr lang="tr-TR" sz="2800" dirty="0"/>
              <a:t> dönemi (15-16 yaş)</a:t>
            </a:r>
          </a:p>
          <a:p>
            <a:r>
              <a:rPr lang="tr-TR" sz="2800" dirty="0" err="1"/>
              <a:t>Adölesanın</a:t>
            </a:r>
            <a:r>
              <a:rPr lang="tr-TR" sz="2800" dirty="0"/>
              <a:t> son dönemi (17-19 yaş)</a:t>
            </a:r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Ergenlik dönemi “fırtınalı bir dönem” olarak ifade edilir. </a:t>
            </a:r>
            <a:r>
              <a:rPr lang="tr-TR" sz="2400" dirty="0" err="1"/>
              <a:t>Eric</a:t>
            </a:r>
            <a:r>
              <a:rPr lang="tr-TR" sz="2400" dirty="0"/>
              <a:t> </a:t>
            </a:r>
            <a:r>
              <a:rPr lang="tr-TR" sz="2400" dirty="0" err="1"/>
              <a:t>Erikson’nun</a:t>
            </a:r>
            <a:r>
              <a:rPr lang="tr-TR" sz="2400" dirty="0"/>
              <a:t> </a:t>
            </a:r>
            <a:r>
              <a:rPr lang="tr-TR" sz="2400" dirty="0" err="1"/>
              <a:t>psiko</a:t>
            </a:r>
            <a:r>
              <a:rPr lang="tr-TR" sz="2400" dirty="0"/>
              <a:t>-sosyal gelişim aşamalarında  ergen bireyin temel sorunlarından biri olarak “kimlik krizi” belirtilmiştir.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Bu dönemde ergen birey kendisini ailesinden bağımsız bir şekilde konumlandırmaya çalışmaktadır. </a:t>
            </a:r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7360" y="1332411"/>
            <a:ext cx="9767252" cy="526433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sz="2800" dirty="0">
                <a:latin typeface="Times New Roman"/>
                <a:ea typeface="Calibri"/>
                <a:cs typeface="Times New Roman"/>
              </a:rPr>
              <a:t>ERGENLERDE DEPRESYON;</a:t>
            </a:r>
          </a:p>
          <a:p>
            <a:pPr>
              <a:lnSpc>
                <a:spcPct val="200000"/>
              </a:lnSpc>
            </a:pPr>
            <a:r>
              <a:rPr lang="tr-TR" sz="2800" dirty="0">
                <a:latin typeface="Times New Roman"/>
                <a:cs typeface="Times New Roman"/>
              </a:rPr>
              <a:t>dikkat çekici ve abartılı hareketler</a:t>
            </a:r>
          </a:p>
          <a:p>
            <a:pPr>
              <a:lnSpc>
                <a:spcPct val="200000"/>
              </a:lnSpc>
            </a:pPr>
            <a:r>
              <a:rPr lang="tr-TR" sz="2800" dirty="0">
                <a:latin typeface="Times New Roman"/>
                <a:cs typeface="Times New Roman"/>
              </a:rPr>
              <a:t>dürtüsel birtakım tutumlar</a:t>
            </a:r>
          </a:p>
          <a:p>
            <a:pPr>
              <a:lnSpc>
                <a:spcPct val="200000"/>
              </a:lnSpc>
            </a:pPr>
            <a:r>
              <a:rPr lang="tr-TR" sz="2800" dirty="0">
                <a:latin typeface="Times New Roman"/>
                <a:cs typeface="Times New Roman"/>
              </a:rPr>
              <a:t>ani değişiklikler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2452801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Bu dönemde yaşanan fiziksel ve psikolojik değişimler ve kimlik arayışı ergende çeşitli sorunlara neden olabilir. 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Yaşanan bu değişimler bireyin kendisine ve çevresine ilişkin algılamasını etkiler.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Bireyin yaşadığı bu değişimler kimi zaman </a:t>
            </a:r>
            <a:r>
              <a:rPr lang="tr-TR" sz="2400" dirty="0" err="1"/>
              <a:t>depresif</a:t>
            </a:r>
            <a:r>
              <a:rPr lang="tr-TR" sz="2400" dirty="0"/>
              <a:t> duygu durumunu ortaya çıkarabilir.  </a:t>
            </a:r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Fiziksel değişimlerin büyük kısmı bu dönemde yaşanmaktadır.</a:t>
            </a:r>
          </a:p>
          <a:p>
            <a:pPr>
              <a:lnSpc>
                <a:spcPct val="150000"/>
              </a:lnSpc>
            </a:pPr>
            <a:r>
              <a:rPr lang="tr-TR" dirty="0"/>
              <a:t>Değişimlerin bir kısmı sevinç, bir kısmı da üzüntüyle karşılanır.</a:t>
            </a:r>
          </a:p>
          <a:p>
            <a:pPr>
              <a:lnSpc>
                <a:spcPct val="150000"/>
              </a:lnSpc>
            </a:pPr>
            <a:r>
              <a:rPr lang="tr-TR" dirty="0"/>
              <a:t>Ergen birey ailesinden uzaklaşmaya başlar ve arkadaş çevresinde kendisini daha iyi hisseder</a:t>
            </a:r>
          </a:p>
          <a:p>
            <a:pPr>
              <a:lnSpc>
                <a:spcPct val="150000"/>
              </a:lnSpc>
            </a:pPr>
            <a:r>
              <a:rPr lang="tr-TR" dirty="0"/>
              <a:t>Bedenini sorgular ve bedenindeki bazı değişimleri beğenmez</a:t>
            </a: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Ergenlik döneminde duygusal iniş çıkışlar çok fazladır. Bu durum bireyin riskli davranışlarda bulunmasına yol açabilir. </a:t>
            </a:r>
          </a:p>
          <a:p>
            <a:pPr>
              <a:lnSpc>
                <a:spcPct val="150000"/>
              </a:lnSpc>
            </a:pPr>
            <a:r>
              <a:rPr lang="tr-TR" dirty="0"/>
              <a:t>Ergenin bilişsel gelişim aşamalarından “Formel-Soyut İşlemler </a:t>
            </a:r>
            <a:r>
              <a:rPr lang="tr-TR" dirty="0" err="1"/>
              <a:t>Döneminde”olduğu</a:t>
            </a:r>
            <a:r>
              <a:rPr lang="tr-TR" dirty="0"/>
              <a:t> bir dönemdir. Çok sayıda probleme çözüm getirebilir. </a:t>
            </a:r>
          </a:p>
          <a:p>
            <a:pPr>
              <a:lnSpc>
                <a:spcPct val="150000"/>
              </a:lnSpc>
            </a:pPr>
            <a:r>
              <a:rPr lang="tr-TR" dirty="0"/>
              <a:t>Bu dönemde cinsel gelişimde </a:t>
            </a:r>
            <a:r>
              <a:rPr lang="tr-TR" dirty="0" err="1"/>
              <a:t>hormonel</a:t>
            </a:r>
            <a:r>
              <a:rPr lang="tr-TR" dirty="0"/>
              <a:t> değişimle birlikte erişkine özgü cinsel duygular ortaya çıkar</a:t>
            </a:r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Cinsel kimlik gelişir ve ergen karşı cinse ilgi duymaya başlar. 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Ergen ve ailesi arasındaki çatışmalar artar çünkü bu dönemde ergen bağımsızlık mücadelesi verir.  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Birey kimlik duygusu edinir, yeni arkadaşlıklar kurmaya başlar.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Ergenlik döneminin sonu aynı zamanda yetişkinlik dönemine geçiş anlamı da taşımaktadır</a:t>
            </a:r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575</TotalTime>
  <Words>447</Words>
  <Application>Microsoft Office PowerPoint</Application>
  <PresentationFormat>Geniş ekran</PresentationFormat>
  <Paragraphs>35</Paragraphs>
  <Slides>11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  <vt:variant>
        <vt:lpstr>Özel Gösteriler</vt:lpstr>
      </vt:variant>
      <vt:variant>
        <vt:i4>1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Duman</vt:lpstr>
      <vt:lpstr>ERGENLİK DÖNEMİ GELİŞİM ÖZELLİKLERİ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Özel Gösteri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Munevver.Goker</cp:lastModifiedBy>
  <cp:revision>94</cp:revision>
  <dcterms:created xsi:type="dcterms:W3CDTF">2014-05-19T11:47:06Z</dcterms:created>
  <dcterms:modified xsi:type="dcterms:W3CDTF">2021-11-16T14:20:39Z</dcterms:modified>
</cp:coreProperties>
</file>