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05" r:id="rId3"/>
    <p:sldId id="306" r:id="rId4"/>
    <p:sldId id="312" r:id="rId5"/>
    <p:sldId id="258" r:id="rId6"/>
    <p:sldId id="308" r:id="rId7"/>
    <p:sldId id="313" r:id="rId8"/>
    <p:sldId id="314" r:id="rId9"/>
    <p:sldId id="315" r:id="rId10"/>
    <p:sldId id="316" r:id="rId11"/>
    <p:sldId id="307" r:id="rId12"/>
  </p:sldIdLst>
  <p:sldSz cx="12192000" cy="6858000"/>
  <p:notesSz cx="6858000" cy="9144000"/>
  <p:custShowLst>
    <p:custShow name="Özel Gösteri 1" id="0">
      <p:sldLst>
        <p:sld r:id="rId2"/>
        <p:sld r:id="rId6"/>
      </p:sldLst>
    </p:custShow>
  </p:custShowLst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72" d="100"/>
          <a:sy n="72" d="100"/>
        </p:scale>
        <p:origin x="654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256460"/>
      </p:ext>
    </p:extLst>
  </p:cSld>
  <p:clrMapOvr>
    <a:masterClrMapping/>
  </p:clrMapOvr>
  <p:transition>
    <p:pull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8390429"/>
      </p:ext>
    </p:extLst>
  </p:cSld>
  <p:clrMapOvr>
    <a:masterClrMapping/>
  </p:clrMapOvr>
  <p:transition>
    <p:pull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40032324"/>
      </p:ext>
    </p:extLst>
  </p:cSld>
  <p:clrMapOvr>
    <a:masterClrMapping/>
  </p:clrMapOvr>
  <p:transition>
    <p:pull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6813312"/>
      </p:ext>
    </p:extLst>
  </p:cSld>
  <p:clrMapOvr>
    <a:masterClrMapping/>
  </p:clrMapOvr>
  <p:transition>
    <p:pull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98761468"/>
      </p:ext>
    </p:extLst>
  </p:cSld>
  <p:clrMapOvr>
    <a:masterClrMapping/>
  </p:clrMapOvr>
  <p:transition>
    <p:pull dir="d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9785321"/>
      </p:ext>
    </p:extLst>
  </p:cSld>
  <p:clrMapOvr>
    <a:masterClrMapping/>
  </p:clrMapOvr>
  <p:transition>
    <p:pull dir="d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3621743"/>
      </p:ext>
    </p:extLst>
  </p:cSld>
  <p:clrMapOvr>
    <a:masterClrMapping/>
  </p:clrMapOvr>
  <p:transition>
    <p:pull dir="d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165775"/>
      </p:ext>
    </p:extLst>
  </p:cSld>
  <p:clrMapOvr>
    <a:masterClrMapping/>
  </p:clrMapOvr>
  <p:transition>
    <p:pull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1612752"/>
      </p:ext>
    </p:extLst>
  </p:cSld>
  <p:clrMapOvr>
    <a:masterClrMapping/>
  </p:clrMapOvr>
  <p:transition>
    <p:pull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1962364"/>
      </p:ext>
    </p:extLst>
  </p:cSld>
  <p:clrMapOvr>
    <a:masterClrMapping/>
  </p:clrMapOvr>
  <p:transition>
    <p:pull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6922613"/>
      </p:ext>
    </p:extLst>
  </p:cSld>
  <p:clrMapOvr>
    <a:masterClrMapping/>
  </p:clrMapOvr>
  <p:transition>
    <p:pull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1692506"/>
      </p:ext>
    </p:extLst>
  </p:cSld>
  <p:clrMapOvr>
    <a:masterClrMapping/>
  </p:clrMapOvr>
  <p:transition>
    <p:pull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2718843"/>
      </p:ext>
    </p:extLst>
  </p:cSld>
  <p:clrMapOvr>
    <a:masterClrMapping/>
  </p:clrMapOvr>
  <p:transition>
    <p:pull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7345616"/>
      </p:ext>
    </p:extLst>
  </p:cSld>
  <p:clrMapOvr>
    <a:masterClrMapping/>
  </p:clrMapOvr>
  <p:transition>
    <p:pull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3226164"/>
      </p:ext>
    </p:extLst>
  </p:cSld>
  <p:clrMapOvr>
    <a:masterClrMapping/>
  </p:clrMapOvr>
  <p:transition>
    <p:pull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3722515"/>
      </p:ext>
    </p:extLst>
  </p:cSld>
  <p:clrMapOvr>
    <a:masterClrMapping/>
  </p:clrMapOvr>
  <p:transition>
    <p:pull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8994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ransition>
    <p:pull dir="d"/>
  </p:transition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1167063"/>
          </a:xfrm>
        </p:spPr>
        <p:txBody>
          <a:bodyPr>
            <a:normAutofit/>
          </a:bodyPr>
          <a:lstStyle/>
          <a:p>
            <a:pPr algn="ctr"/>
            <a:r>
              <a:rPr lang="tr-TR" sz="3200" b="1" dirty="0"/>
              <a:t>ERGENLİK DÖNEMİ GELİŞİM ÖZELLİKLERİ</a:t>
            </a:r>
            <a:endParaRPr lang="tr-TR" sz="32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r>
              <a:rPr lang="tr-TR" sz="2400" dirty="0"/>
              <a:t>Arş. Gör. Dr. </a:t>
            </a:r>
            <a:r>
              <a:rPr lang="tr-TR" sz="2400"/>
              <a:t>Münevver ERYALÇIN</a:t>
            </a:r>
            <a:endParaRPr lang="tr-TR" sz="2400" dirty="0"/>
          </a:p>
          <a:p>
            <a:pPr algn="r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41225869"/>
      </p:ext>
    </p:extLst>
  </p:cSld>
  <p:clrMapOvr>
    <a:masterClrMapping/>
  </p:clrMapOvr>
  <p:transition>
    <p:pull dir="d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sz="2400" dirty="0"/>
              <a:t>Bu dönemin sonuna doğru birey in yaşamında iş ve eş seçimi gibi konular yer almaya başlar.</a:t>
            </a:r>
          </a:p>
          <a:p>
            <a:pPr>
              <a:lnSpc>
                <a:spcPct val="150000"/>
              </a:lnSpc>
            </a:pPr>
            <a:r>
              <a:rPr lang="tr-TR" sz="2400" dirty="0"/>
              <a:t>Aile ve sosyal çevreyle daha uyumlu ilişkiler kurulur.</a:t>
            </a:r>
          </a:p>
          <a:p>
            <a:pPr>
              <a:lnSpc>
                <a:spcPct val="150000"/>
              </a:lnSpc>
            </a:pPr>
            <a:r>
              <a:rPr lang="tr-TR" sz="2400" dirty="0"/>
              <a:t>Birey yaşamı için alacağı kararların sorumluluğunu üstlenir.</a:t>
            </a:r>
          </a:p>
        </p:txBody>
      </p:sp>
    </p:spTree>
  </p:cSld>
  <p:clrMapOvr>
    <a:masterClrMapping/>
  </p:clrMapOvr>
  <p:transition>
    <p:pull dir="d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Kaynakça</a:t>
            </a:r>
          </a:p>
          <a:p>
            <a:r>
              <a:rPr lang="tr-TR" dirty="0"/>
              <a:t>Duyan, V., </a:t>
            </a:r>
            <a:r>
              <a:rPr lang="tr-TR" dirty="0" err="1"/>
              <a:t>Yolcuoğlu</a:t>
            </a:r>
            <a:r>
              <a:rPr lang="tr-TR" dirty="0"/>
              <a:t>, İ.G., Artan, T. (2017). Dünü, Bugünü, Yarınıyla İnsanı Anlamak (İnsan Davranışının Kökenleri ve Sosyal Çevrenin Etkileri). Nar Yayınevi, İstanbul</a:t>
            </a:r>
          </a:p>
          <a:p>
            <a:r>
              <a:rPr lang="tr-TR" dirty="0" err="1"/>
              <a:t>Gander</a:t>
            </a:r>
            <a:r>
              <a:rPr lang="tr-TR" dirty="0"/>
              <a:t>, M. J. ve </a:t>
            </a:r>
            <a:r>
              <a:rPr lang="tr-TR" dirty="0" err="1"/>
              <a:t>Gardiner</a:t>
            </a:r>
            <a:r>
              <a:rPr lang="tr-TR" dirty="0"/>
              <a:t>, H. W. (1993). </a:t>
            </a:r>
            <a:r>
              <a:rPr lang="tr-TR" i="1" dirty="0" err="1"/>
              <a:t>Cocuk</a:t>
            </a:r>
            <a:r>
              <a:rPr lang="tr-TR" i="1" dirty="0"/>
              <a:t> ve Ergen </a:t>
            </a:r>
            <a:r>
              <a:rPr lang="tr-TR" i="1" dirty="0" err="1"/>
              <a:t>Gelisimi</a:t>
            </a:r>
            <a:r>
              <a:rPr lang="tr-TR" dirty="0"/>
              <a:t>. (</a:t>
            </a:r>
            <a:r>
              <a:rPr lang="tr-TR" dirty="0" err="1"/>
              <a:t>Çev</a:t>
            </a:r>
            <a:r>
              <a:rPr lang="tr-TR" dirty="0"/>
              <a:t>.) Çelen, N., Dönmez, A. ve Onur, B. Ankara: İmge </a:t>
            </a:r>
            <a:r>
              <a:rPr lang="tr-TR" dirty="0" err="1"/>
              <a:t>kitabevi</a:t>
            </a:r>
            <a:r>
              <a:rPr lang="tr-TR" dirty="0"/>
              <a:t>.</a:t>
            </a:r>
          </a:p>
          <a:p>
            <a:endParaRPr lang="tr-TR" dirty="0"/>
          </a:p>
        </p:txBody>
      </p:sp>
    </p:spTree>
  </p:cSld>
  <p:clrMapOvr>
    <a:masterClrMapping/>
  </p:clrMapOvr>
  <p:transition>
    <p:pull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tr-TR" sz="2400" dirty="0"/>
              <a:t>Ergenlik dönemi çocuklukla yetişkinlik dönemi arasında bulunan, fiziksel ve  psikolojik alanda önemli değişikliklerin yaşandığı bir dönemdir. </a:t>
            </a:r>
          </a:p>
          <a:p>
            <a:pPr>
              <a:lnSpc>
                <a:spcPct val="150000"/>
              </a:lnSpc>
            </a:pPr>
            <a:r>
              <a:rPr lang="tr-TR" sz="2400" dirty="0"/>
              <a:t>12-21 yaş arasında karşılık gelen bu dönemde psikolojik ve fiziksel değişimlerin </a:t>
            </a:r>
            <a:r>
              <a:rPr lang="tr-TR" sz="2400" dirty="0" err="1"/>
              <a:t>yanısıra</a:t>
            </a:r>
            <a:r>
              <a:rPr lang="tr-TR" sz="2400" dirty="0"/>
              <a:t> , kimlik arayışından kaynaklanan değişimler ve sorunlar da yaşanabilmektedir.</a:t>
            </a:r>
          </a:p>
        </p:txBody>
      </p:sp>
    </p:spTree>
  </p:cSld>
  <p:clrMapOvr>
    <a:masterClrMapping/>
  </p:clrMapOvr>
  <p:transition>
    <p:pull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sz="2800" dirty="0"/>
              <a:t>Ergenlik döneminde belirgin bir şekilde fiziksel değişimler görülür. Ergenlik, çocuklukla yetişkinlik arasında kalan, biyolojik, psikolojik ve cinsel gelişmeleri içinde barındıran bir ‘ara dönem’dir </a:t>
            </a:r>
          </a:p>
          <a:p>
            <a:r>
              <a:rPr lang="tr-TR" sz="2800" dirty="0"/>
              <a:t>Ergenlik dönemi 3 bölümde incelenir:</a:t>
            </a:r>
          </a:p>
          <a:p>
            <a:r>
              <a:rPr lang="tr-TR" sz="2800" dirty="0"/>
              <a:t>Ergenlik dönemi/</a:t>
            </a:r>
            <a:r>
              <a:rPr lang="tr-TR" sz="2800" dirty="0" err="1"/>
              <a:t>puberte</a:t>
            </a:r>
            <a:r>
              <a:rPr lang="tr-TR" sz="2800" dirty="0"/>
              <a:t> (11-15 yaş)</a:t>
            </a:r>
          </a:p>
          <a:p>
            <a:r>
              <a:rPr lang="tr-TR" sz="2800" dirty="0"/>
              <a:t>Orta </a:t>
            </a:r>
            <a:r>
              <a:rPr lang="tr-TR" sz="2800" dirty="0" err="1"/>
              <a:t>Adölesan</a:t>
            </a:r>
            <a:r>
              <a:rPr lang="tr-TR" sz="2800" dirty="0"/>
              <a:t> dönemi (15-16 yaş)</a:t>
            </a:r>
          </a:p>
          <a:p>
            <a:r>
              <a:rPr lang="tr-TR" sz="2800" dirty="0" err="1"/>
              <a:t>Adölesanın</a:t>
            </a:r>
            <a:r>
              <a:rPr lang="tr-TR" sz="2800" dirty="0"/>
              <a:t> son dönemi (17-19 yaş)</a:t>
            </a:r>
          </a:p>
        </p:txBody>
      </p:sp>
    </p:spTree>
  </p:cSld>
  <p:clrMapOvr>
    <a:masterClrMapping/>
  </p:clrMapOvr>
  <p:transition>
    <p:pull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sz="2400" dirty="0"/>
              <a:t>Ergenlik dönemi “fırtınalı bir dönem” olarak ifade edilir. </a:t>
            </a:r>
            <a:r>
              <a:rPr lang="tr-TR" sz="2400" dirty="0" err="1"/>
              <a:t>Eric</a:t>
            </a:r>
            <a:r>
              <a:rPr lang="tr-TR" sz="2400" dirty="0"/>
              <a:t> </a:t>
            </a:r>
            <a:r>
              <a:rPr lang="tr-TR" sz="2400" dirty="0" err="1"/>
              <a:t>Erikson’nun</a:t>
            </a:r>
            <a:r>
              <a:rPr lang="tr-TR" sz="2400" dirty="0"/>
              <a:t> </a:t>
            </a:r>
            <a:r>
              <a:rPr lang="tr-TR" sz="2400" dirty="0" err="1"/>
              <a:t>psiko</a:t>
            </a:r>
            <a:r>
              <a:rPr lang="tr-TR" sz="2400" dirty="0"/>
              <a:t>-sosyal gelişim aşamalarında  ergen bireyin temel sorunlarından biri olarak “kimlik krizi” belirtilmiştir.</a:t>
            </a:r>
          </a:p>
          <a:p>
            <a:pPr algn="just">
              <a:lnSpc>
                <a:spcPct val="150000"/>
              </a:lnSpc>
            </a:pPr>
            <a:r>
              <a:rPr lang="tr-TR" sz="2400" dirty="0"/>
              <a:t>Bu dönemde ergen birey kendisini ailesinden bağımsız bir şekilde konumlandırmaya çalışmaktadır. </a:t>
            </a:r>
          </a:p>
        </p:txBody>
      </p:sp>
    </p:spTree>
  </p:cSld>
  <p:clrMapOvr>
    <a:masterClrMapping/>
  </p:clrMapOvr>
  <p:transition>
    <p:pull dir="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37360" y="1332411"/>
            <a:ext cx="9767252" cy="5264332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tr-TR" sz="2800" dirty="0">
                <a:latin typeface="Times New Roman"/>
                <a:ea typeface="Calibri"/>
                <a:cs typeface="Times New Roman"/>
              </a:rPr>
              <a:t>ERGENLERDE DEPRESYON;</a:t>
            </a:r>
          </a:p>
          <a:p>
            <a:pPr>
              <a:lnSpc>
                <a:spcPct val="200000"/>
              </a:lnSpc>
            </a:pPr>
            <a:r>
              <a:rPr lang="tr-TR" sz="2800" dirty="0">
                <a:latin typeface="Times New Roman"/>
                <a:cs typeface="Times New Roman"/>
              </a:rPr>
              <a:t>dikkat çekici ve abartılı hareketler</a:t>
            </a:r>
          </a:p>
          <a:p>
            <a:pPr>
              <a:lnSpc>
                <a:spcPct val="200000"/>
              </a:lnSpc>
            </a:pPr>
            <a:r>
              <a:rPr lang="tr-TR" sz="2800" dirty="0">
                <a:latin typeface="Times New Roman"/>
                <a:cs typeface="Times New Roman"/>
              </a:rPr>
              <a:t>dürtüsel birtakım tutumlar</a:t>
            </a:r>
          </a:p>
          <a:p>
            <a:pPr>
              <a:lnSpc>
                <a:spcPct val="200000"/>
              </a:lnSpc>
            </a:pPr>
            <a:r>
              <a:rPr lang="tr-TR" sz="2800" dirty="0">
                <a:latin typeface="Times New Roman"/>
                <a:cs typeface="Times New Roman"/>
              </a:rPr>
              <a:t>ani değişiklikler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4224528011"/>
      </p:ext>
    </p:extLst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sz="2400" dirty="0"/>
              <a:t>Bu dönemde yaşanan fiziksel ve psikolojik değişimler ve kimlik arayışı ergende çeşitli sorunlara neden olabilir. </a:t>
            </a:r>
          </a:p>
          <a:p>
            <a:pPr>
              <a:lnSpc>
                <a:spcPct val="150000"/>
              </a:lnSpc>
            </a:pPr>
            <a:r>
              <a:rPr lang="tr-TR" sz="2400" dirty="0"/>
              <a:t>Yaşanan bu değişimler bireyin kendisine ve çevresine ilişkin algılamasını etkiler.</a:t>
            </a:r>
          </a:p>
          <a:p>
            <a:pPr>
              <a:lnSpc>
                <a:spcPct val="150000"/>
              </a:lnSpc>
            </a:pPr>
            <a:r>
              <a:rPr lang="tr-TR" sz="2400" dirty="0"/>
              <a:t>Bireyin yaşadığı bu değişimler kimi zaman </a:t>
            </a:r>
            <a:r>
              <a:rPr lang="tr-TR" sz="2400" dirty="0" err="1"/>
              <a:t>depresif</a:t>
            </a:r>
            <a:r>
              <a:rPr lang="tr-TR" sz="2400" dirty="0"/>
              <a:t> duygu durumunu ortaya çıkarabilir.  </a:t>
            </a:r>
          </a:p>
        </p:txBody>
      </p:sp>
    </p:spTree>
  </p:cSld>
  <p:clrMapOvr>
    <a:masterClrMapping/>
  </p:clrMapOvr>
  <p:transition>
    <p:pull dir="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tr-TR" dirty="0"/>
              <a:t>Fiziksel değişimlerin büyük kısmı bu dönemde yaşanmaktadır.</a:t>
            </a:r>
          </a:p>
          <a:p>
            <a:pPr>
              <a:lnSpc>
                <a:spcPct val="150000"/>
              </a:lnSpc>
            </a:pPr>
            <a:r>
              <a:rPr lang="tr-TR" dirty="0"/>
              <a:t>Değişimlerin bir kısmı sevinç, bir kısmı da üzüntüyle karşılanır.</a:t>
            </a:r>
          </a:p>
          <a:p>
            <a:pPr>
              <a:lnSpc>
                <a:spcPct val="150000"/>
              </a:lnSpc>
            </a:pPr>
            <a:r>
              <a:rPr lang="tr-TR" dirty="0"/>
              <a:t>Ergen birey ailesinden uzaklaşmaya başlar ve arkadaş çevresinde kendisini daha iyi hisseder</a:t>
            </a:r>
          </a:p>
          <a:p>
            <a:pPr>
              <a:lnSpc>
                <a:spcPct val="150000"/>
              </a:lnSpc>
            </a:pPr>
            <a:r>
              <a:rPr lang="tr-TR" dirty="0"/>
              <a:t>Bedenini sorgular ve bedenindeki bazı değişimleri beğenmez</a:t>
            </a:r>
          </a:p>
        </p:txBody>
      </p:sp>
    </p:spTree>
  </p:cSld>
  <p:clrMapOvr>
    <a:masterClrMapping/>
  </p:clrMapOvr>
  <p:transition>
    <p:pull dir="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tr-TR" dirty="0"/>
              <a:t>Ergenlik döneminde duygusal iniş çıkışlar çok fazladır. Bu durum bireyin riskli davranışlarda bulunmasına yol açabilir. </a:t>
            </a:r>
          </a:p>
          <a:p>
            <a:pPr>
              <a:lnSpc>
                <a:spcPct val="150000"/>
              </a:lnSpc>
            </a:pPr>
            <a:r>
              <a:rPr lang="tr-TR" dirty="0"/>
              <a:t>Ergenin bilişsel gelişim aşamalarından “Formel-Soyut İşlemler </a:t>
            </a:r>
            <a:r>
              <a:rPr lang="tr-TR" dirty="0" err="1"/>
              <a:t>Döneminde”olduğu</a:t>
            </a:r>
            <a:r>
              <a:rPr lang="tr-TR" dirty="0"/>
              <a:t> bir dönemdir. Çok sayıda probleme çözüm getirebilir. </a:t>
            </a:r>
          </a:p>
          <a:p>
            <a:pPr>
              <a:lnSpc>
                <a:spcPct val="150000"/>
              </a:lnSpc>
            </a:pPr>
            <a:r>
              <a:rPr lang="tr-TR" dirty="0"/>
              <a:t>Bu dönemde cinsel gelişimde </a:t>
            </a:r>
            <a:r>
              <a:rPr lang="tr-TR" dirty="0" err="1"/>
              <a:t>hormonel</a:t>
            </a:r>
            <a:r>
              <a:rPr lang="tr-TR" dirty="0"/>
              <a:t> değişimle birlikte erişkine özgü cinsel duygular ortaya çıkar</a:t>
            </a:r>
          </a:p>
        </p:txBody>
      </p:sp>
    </p:spTree>
  </p:cSld>
  <p:clrMapOvr>
    <a:masterClrMapping/>
  </p:clrMapOvr>
  <p:transition>
    <p:pull dir="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sz="2000" dirty="0"/>
              <a:t>Cinsel kimlik gelişir ve ergen karşı cinse ilgi duymaya başlar. </a:t>
            </a:r>
          </a:p>
          <a:p>
            <a:pPr algn="just">
              <a:lnSpc>
                <a:spcPct val="150000"/>
              </a:lnSpc>
            </a:pPr>
            <a:r>
              <a:rPr lang="tr-TR" sz="2000" dirty="0"/>
              <a:t>Ergen ve ailesi arasındaki çatışmalar artar çünkü bu dönemde ergen bağımsızlık mücadelesi verir.  </a:t>
            </a:r>
          </a:p>
          <a:p>
            <a:pPr algn="just">
              <a:lnSpc>
                <a:spcPct val="150000"/>
              </a:lnSpc>
            </a:pPr>
            <a:r>
              <a:rPr lang="tr-TR" sz="2000" dirty="0"/>
              <a:t>Birey kimlik duygusu edinir, yeni arkadaşlıklar kurmaya başlar.</a:t>
            </a:r>
          </a:p>
          <a:p>
            <a:pPr algn="just">
              <a:lnSpc>
                <a:spcPct val="150000"/>
              </a:lnSpc>
            </a:pPr>
            <a:r>
              <a:rPr lang="tr-TR" sz="2000" dirty="0"/>
              <a:t>Ergenlik döneminin sonu aynı zamanda yetişkinlik dönemine geçiş anlamı da taşımaktadır</a:t>
            </a:r>
          </a:p>
        </p:txBody>
      </p:sp>
    </p:spTree>
  </p:cSld>
  <p:clrMapOvr>
    <a:masterClrMapping/>
  </p:clrMapOvr>
  <p:transition>
    <p:pull dir="d"/>
  </p:transition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Şehir Hayatı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575</TotalTime>
  <Words>447</Words>
  <Application>Microsoft Office PowerPoint</Application>
  <PresentationFormat>Geniş ekran</PresentationFormat>
  <Paragraphs>35</Paragraphs>
  <Slides>11</Slides>
  <Notes>0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  <vt:variant>
        <vt:lpstr>Özel Gösteriler</vt:lpstr>
      </vt:variant>
      <vt:variant>
        <vt:i4>1</vt:i4>
      </vt:variant>
    </vt:vector>
  </HeadingPairs>
  <TitlesOfParts>
    <vt:vector size="17" baseType="lpstr">
      <vt:lpstr>Arial</vt:lpstr>
      <vt:lpstr>Century Gothic</vt:lpstr>
      <vt:lpstr>Times New Roman</vt:lpstr>
      <vt:lpstr>Wingdings 3</vt:lpstr>
      <vt:lpstr>Duman</vt:lpstr>
      <vt:lpstr>ERGENLİK DÖNEMİ GELİŞİM ÖZELLİKLERİ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Özel Gösteri 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2010 ABD Sağlık Hizmetleri Reformu</dc:title>
  <dc:creator>toshiba pc</dc:creator>
  <cp:lastModifiedBy>Munevver.Goker</cp:lastModifiedBy>
  <cp:revision>94</cp:revision>
  <dcterms:created xsi:type="dcterms:W3CDTF">2014-05-19T11:47:06Z</dcterms:created>
  <dcterms:modified xsi:type="dcterms:W3CDTF">2021-11-16T14:20:39Z</dcterms:modified>
</cp:coreProperties>
</file>