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59" r:id="rId5"/>
    <p:sldId id="260" r:id="rId6"/>
    <p:sldId id="261" r:id="rId7"/>
    <p:sldId id="262"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198"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27539D3C-A990-4DFB-BB51-2E2C8CA912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10962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27539D3C-A990-4DFB-BB51-2E2C8CA912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101920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27539D3C-A990-4DFB-BB51-2E2C8CA912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111880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27539D3C-A990-4DFB-BB51-2E2C8CA912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125958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7539D3C-A990-4DFB-BB51-2E2C8CA912FF}"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421168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27539D3C-A990-4DFB-BB51-2E2C8CA912FF}"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2726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27539D3C-A990-4DFB-BB51-2E2C8CA912FF}" type="datetimeFigureOut">
              <a:rPr lang="en-US" smtClean="0"/>
              <a:t>12/3/2017</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370025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27539D3C-A990-4DFB-BB51-2E2C8CA912FF}" type="datetimeFigureOut">
              <a:rPr lang="en-US" smtClean="0"/>
              <a:t>12/3/2017</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358907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7539D3C-A990-4DFB-BB51-2E2C8CA912FF}" type="datetimeFigureOut">
              <a:rPr lang="en-US" smtClean="0"/>
              <a:t>12/3/2017</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24501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7539D3C-A990-4DFB-BB51-2E2C8CA912FF}"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67048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7539D3C-A990-4DFB-BB51-2E2C8CA912FF}"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0319645-F78B-4645-B327-7487601A0925}" type="slidenum">
              <a:rPr lang="en-US" smtClean="0"/>
              <a:t>‹#›</a:t>
            </a:fld>
            <a:endParaRPr lang="en-US"/>
          </a:p>
        </p:txBody>
      </p:sp>
    </p:spTree>
    <p:extLst>
      <p:ext uri="{BB962C8B-B14F-4D97-AF65-F5344CB8AC3E}">
        <p14:creationId xmlns:p14="http://schemas.microsoft.com/office/powerpoint/2010/main" val="427586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39D3C-A990-4DFB-BB51-2E2C8CA912FF}" type="datetimeFigureOut">
              <a:rPr lang="en-US" smtClean="0"/>
              <a:t>12/3/2017</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19645-F78B-4645-B327-7487601A0925}" type="slidenum">
              <a:rPr lang="en-US" smtClean="0"/>
              <a:t>‹#›</a:t>
            </a:fld>
            <a:endParaRPr lang="en-US"/>
          </a:p>
        </p:txBody>
      </p:sp>
    </p:spTree>
    <p:extLst>
      <p:ext uri="{BB962C8B-B14F-4D97-AF65-F5344CB8AC3E}">
        <p14:creationId xmlns:p14="http://schemas.microsoft.com/office/powerpoint/2010/main" val="162371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436180" y="5849938"/>
            <a:ext cx="3116439" cy="711200"/>
          </a:xfrm>
          <a:prstGeom prst="rect">
            <a:avLst/>
          </a:prstGeom>
        </p:spPr>
      </p:pic>
      <p:sp>
        <p:nvSpPr>
          <p:cNvPr id="2" name="Unvan 1"/>
          <p:cNvSpPr>
            <a:spLocks noGrp="1"/>
          </p:cNvSpPr>
          <p:nvPr>
            <p:ph type="ctrTitle"/>
          </p:nvPr>
        </p:nvSpPr>
        <p:spPr>
          <a:xfrm>
            <a:off x="1524000" y="1122363"/>
            <a:ext cx="9144000" cy="2319337"/>
          </a:xfrm>
        </p:spPr>
        <p:txBody>
          <a:bodyPr/>
          <a:lstStyle/>
          <a:p>
            <a:r>
              <a:rPr lang="tr-TR" dirty="0" smtClean="0">
                <a:latin typeface="Comic Sans MS" panose="030F0702030302020204" pitchFamily="66" charset="0"/>
              </a:rPr>
              <a:t>Temel Yüzme Eğitimi</a:t>
            </a:r>
            <a:br>
              <a:rPr lang="tr-TR" dirty="0" smtClean="0">
                <a:latin typeface="Comic Sans MS" panose="030F0702030302020204" pitchFamily="66" charset="0"/>
              </a:rPr>
            </a:br>
            <a:r>
              <a:rPr lang="tr-TR" dirty="0" smtClean="0">
                <a:latin typeface="Comic Sans MS" panose="030F0702030302020204" pitchFamily="66" charset="0"/>
              </a:rPr>
              <a:t>II</a:t>
            </a:r>
            <a:endParaRPr lang="en-US" dirty="0">
              <a:latin typeface="Comic Sans MS" panose="030F0702030302020204" pitchFamily="66" charset="0"/>
            </a:endParaRPr>
          </a:p>
        </p:txBody>
      </p:sp>
      <p:sp>
        <p:nvSpPr>
          <p:cNvPr id="3" name="Alt Başlık 2"/>
          <p:cNvSpPr>
            <a:spLocks noGrp="1"/>
          </p:cNvSpPr>
          <p:nvPr>
            <p:ph type="subTitle" idx="1"/>
          </p:nvPr>
        </p:nvSpPr>
        <p:spPr>
          <a:xfrm>
            <a:off x="1422400" y="3995738"/>
            <a:ext cx="9144000" cy="1655762"/>
          </a:xfrm>
        </p:spPr>
        <p:txBody>
          <a:bodyPr>
            <a:normAutofit fontScale="92500" lnSpcReduction="10000"/>
          </a:bodyPr>
          <a:lstStyle/>
          <a:p>
            <a:r>
              <a:rPr lang="tr-TR" b="1" dirty="0" smtClean="0"/>
              <a:t>Dr. Burcu ERTAŞ DÖLEK</a:t>
            </a:r>
          </a:p>
          <a:p>
            <a:pPr>
              <a:lnSpc>
                <a:spcPct val="110000"/>
              </a:lnSpc>
            </a:pPr>
            <a:r>
              <a:rPr lang="tr-TR" sz="2200" dirty="0" smtClean="0"/>
              <a:t>Ankara Üniversitesi</a:t>
            </a:r>
          </a:p>
          <a:p>
            <a:pPr>
              <a:lnSpc>
                <a:spcPct val="110000"/>
              </a:lnSpc>
            </a:pPr>
            <a:r>
              <a:rPr lang="tr-TR" sz="2200" dirty="0" smtClean="0"/>
              <a:t>Spor Bilimleri Fakültesi</a:t>
            </a:r>
          </a:p>
          <a:p>
            <a:pPr>
              <a:lnSpc>
                <a:spcPct val="110000"/>
              </a:lnSpc>
            </a:pPr>
            <a:r>
              <a:rPr lang="tr-TR" sz="2200" dirty="0" smtClean="0"/>
              <a:t>Antrenörlük Eğitimi Bölümü</a:t>
            </a:r>
            <a:endParaRPr lang="en-US" sz="2200" dirty="0"/>
          </a:p>
        </p:txBody>
      </p:sp>
    </p:spTree>
    <p:extLst>
      <p:ext uri="{BB962C8B-B14F-4D97-AF65-F5344CB8AC3E}">
        <p14:creationId xmlns:p14="http://schemas.microsoft.com/office/powerpoint/2010/main" val="324488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00868"/>
            <a:ext cx="4318000" cy="1325563"/>
          </a:xfrm>
        </p:spPr>
        <p:txBody>
          <a:bodyPr>
            <a:normAutofit/>
          </a:bodyPr>
          <a:lstStyle/>
          <a:p>
            <a:r>
              <a:rPr lang="tr-TR" sz="2400" dirty="0">
                <a:latin typeface="Comic Sans MS" panose="030F0702030302020204" pitchFamily="66" charset="0"/>
              </a:rPr>
              <a:t>M</a:t>
            </a:r>
            <a:r>
              <a:rPr lang="tr-TR" sz="2400" dirty="0" smtClean="0">
                <a:latin typeface="Comic Sans MS" panose="030F0702030302020204" pitchFamily="66" charset="0"/>
              </a:rPr>
              <a:t>otivasyon</a:t>
            </a:r>
            <a:endParaRPr lang="en-US" sz="2400" dirty="0">
              <a:latin typeface="Comic Sans MS" panose="030F0702030302020204" pitchFamily="66" charset="0"/>
            </a:endParaRPr>
          </a:p>
        </p:txBody>
      </p:sp>
      <p:sp>
        <p:nvSpPr>
          <p:cNvPr id="3" name="İçerik Yer Tutucusu 2"/>
          <p:cNvSpPr>
            <a:spLocks noGrp="1"/>
          </p:cNvSpPr>
          <p:nvPr>
            <p:ph idx="1"/>
          </p:nvPr>
        </p:nvSpPr>
        <p:spPr>
          <a:xfrm>
            <a:off x="838200" y="1825625"/>
            <a:ext cx="5702300" cy="4351338"/>
          </a:xfrm>
        </p:spPr>
        <p:txBody>
          <a:bodyPr>
            <a:normAutofit fontScale="77500" lnSpcReduction="20000"/>
          </a:bodyPr>
          <a:lstStyle/>
          <a:p>
            <a:pPr marL="0" indent="0" algn="just">
              <a:buNone/>
            </a:pPr>
            <a:r>
              <a:rPr lang="tr-TR" altLang="tr-TR" dirty="0" smtClean="0">
                <a:latin typeface="Comic Sans MS" panose="030F0702030302020204" pitchFamily="66" charset="0"/>
              </a:rPr>
              <a:t>	Herhangi bir beceri öğretilirken sporcuları harekete geçirme güdüsü önemli bir faktör olmaktadır. </a:t>
            </a:r>
          </a:p>
          <a:p>
            <a:pPr marL="0" indent="0" algn="just">
              <a:buNone/>
            </a:pPr>
            <a:r>
              <a:rPr lang="tr-TR" altLang="tr-TR" dirty="0" smtClean="0">
                <a:latin typeface="Comic Sans MS" panose="030F0702030302020204" pitchFamily="66" charset="0"/>
              </a:rPr>
              <a:t>	Sporda başarının elde edilebilmesi için sporcuların, öğretilmekte olan beceriyi gerçekten öğrenmeyi "istemeleri" gereklidir. </a:t>
            </a:r>
          </a:p>
          <a:p>
            <a:pPr marL="0" indent="0" algn="just">
              <a:buNone/>
            </a:pPr>
            <a:r>
              <a:rPr lang="tr-TR" altLang="tr-TR" dirty="0">
                <a:latin typeface="Comic Sans MS" panose="030F0702030302020204" pitchFamily="66" charset="0"/>
              </a:rPr>
              <a:t>	</a:t>
            </a:r>
            <a:r>
              <a:rPr lang="tr-TR" altLang="tr-TR" dirty="0" smtClean="0">
                <a:latin typeface="Comic Sans MS" panose="030F0702030302020204" pitchFamily="66" charset="0"/>
              </a:rPr>
              <a:t>Antrenörün, bireylere doğal kabiliyetlerine en uygun olan yüzme stilini seçmelerine olanak ve fırsatları yaratmak suretiyle acemilere en iyi şekilde harekete geçme güdüsü vereceği olasıdır. Bu şekilde hareket edilirse daha çabuk sonuç alınması beklenebilir. </a:t>
            </a:r>
          </a:p>
          <a:p>
            <a:pPr marL="0" indent="0" algn="just">
              <a:buNone/>
            </a:pPr>
            <a:r>
              <a:rPr lang="tr-TR" altLang="tr-TR" dirty="0">
                <a:latin typeface="Comic Sans MS" panose="030F0702030302020204" pitchFamily="66" charset="0"/>
              </a:rPr>
              <a:t>	</a:t>
            </a:r>
            <a:endParaRPr lang="en-US" dirty="0"/>
          </a:p>
        </p:txBody>
      </p:sp>
      <p:pic>
        <p:nvPicPr>
          <p:cNvPr id="4" name="Resim 3"/>
          <p:cNvPicPr>
            <a:picLocks noChangeAspect="1"/>
          </p:cNvPicPr>
          <p:nvPr/>
        </p:nvPicPr>
        <p:blipFill>
          <a:blip r:embed="rId2"/>
          <a:stretch>
            <a:fillRect/>
          </a:stretch>
        </p:blipFill>
        <p:spPr>
          <a:xfrm>
            <a:off x="7322456" y="1263650"/>
            <a:ext cx="3739243" cy="4362450"/>
          </a:xfrm>
          <a:prstGeom prst="rect">
            <a:avLst/>
          </a:prstGeom>
        </p:spPr>
      </p:pic>
      <p:pic>
        <p:nvPicPr>
          <p:cNvPr id="6" name="Resim 5"/>
          <p:cNvPicPr>
            <a:picLocks noChangeAspect="1"/>
          </p:cNvPicPr>
          <p:nvPr/>
        </p:nvPicPr>
        <p:blipFill>
          <a:blip r:embed="rId3"/>
          <a:stretch>
            <a:fillRect/>
          </a:stretch>
        </p:blipFill>
        <p:spPr>
          <a:xfrm>
            <a:off x="169537" y="5911729"/>
            <a:ext cx="2726063" cy="618832"/>
          </a:xfrm>
          <a:prstGeom prst="rect">
            <a:avLst/>
          </a:prstGeom>
        </p:spPr>
      </p:pic>
      <p:sp>
        <p:nvSpPr>
          <p:cNvPr id="5" name="Dikdörtgen 4"/>
          <p:cNvSpPr/>
          <p:nvPr/>
        </p:nvSpPr>
        <p:spPr>
          <a:xfrm>
            <a:off x="9588342" y="6221145"/>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369929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31925"/>
            <a:ext cx="5372100" cy="4351338"/>
          </a:xfrm>
        </p:spPr>
        <p:txBody>
          <a:bodyPr>
            <a:normAutofit fontScale="92500"/>
          </a:bodyPr>
          <a:lstStyle/>
          <a:p>
            <a:pPr marL="0" indent="0" algn="just">
              <a:buNone/>
            </a:pPr>
            <a:r>
              <a:rPr lang="tr-TR" altLang="tr-TR" dirty="0" smtClean="0">
                <a:latin typeface="Comic Sans MS" panose="030F0702030302020204" pitchFamily="66" charset="0"/>
              </a:rPr>
              <a:t>	Bu </a:t>
            </a:r>
            <a:r>
              <a:rPr lang="tr-TR" altLang="tr-TR" dirty="0">
                <a:latin typeface="Comic Sans MS" panose="030F0702030302020204" pitchFamily="66" charset="0"/>
              </a:rPr>
              <a:t>nedenle genelde yüzme bilmeyenlere yüzme öğretmede, çok sayıda yüzme stili öğretme metodunun kullanılması genel surette desteklenmektedir. Erken gelen başarı, harekete geçme güdüsü yarattığına göre baslarken yapılacak yüzme stili hatalarına rağmen öğrencinin bir an evvel su içinde hareket etmeye başlamasını sağlamak önemlidir. </a:t>
            </a:r>
          </a:p>
          <a:p>
            <a:endParaRPr lang="en-US" dirty="0"/>
          </a:p>
        </p:txBody>
      </p:sp>
      <p:pic>
        <p:nvPicPr>
          <p:cNvPr id="5" name="Resim 4"/>
          <p:cNvPicPr>
            <a:picLocks noChangeAspect="1"/>
          </p:cNvPicPr>
          <p:nvPr/>
        </p:nvPicPr>
        <p:blipFill>
          <a:blip r:embed="rId2"/>
          <a:stretch>
            <a:fillRect/>
          </a:stretch>
        </p:blipFill>
        <p:spPr>
          <a:xfrm>
            <a:off x="6650672" y="1993900"/>
            <a:ext cx="5026978" cy="2832100"/>
          </a:xfrm>
          <a:prstGeom prst="rect">
            <a:avLst/>
          </a:prstGeom>
        </p:spPr>
      </p:pic>
      <p:pic>
        <p:nvPicPr>
          <p:cNvPr id="2" name="Resim 1"/>
          <p:cNvPicPr>
            <a:picLocks noChangeAspect="1"/>
          </p:cNvPicPr>
          <p:nvPr/>
        </p:nvPicPr>
        <p:blipFill>
          <a:blip r:embed="rId3"/>
          <a:stretch>
            <a:fillRect/>
          </a:stretch>
        </p:blipFill>
        <p:spPr>
          <a:xfrm>
            <a:off x="0" y="6083300"/>
            <a:ext cx="2620629" cy="594898"/>
          </a:xfrm>
          <a:prstGeom prst="rect">
            <a:avLst/>
          </a:prstGeom>
        </p:spPr>
      </p:pic>
      <p:sp>
        <p:nvSpPr>
          <p:cNvPr id="4" name="Dikdörtgen 3"/>
          <p:cNvSpPr/>
          <p:nvPr/>
        </p:nvSpPr>
        <p:spPr>
          <a:xfrm>
            <a:off x="9651842" y="6308866"/>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428031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84300" y="1431925"/>
            <a:ext cx="4749800" cy="4351338"/>
          </a:xfrm>
        </p:spPr>
        <p:txBody>
          <a:bodyPr>
            <a:normAutofit fontScale="62500" lnSpcReduction="20000"/>
          </a:bodyPr>
          <a:lstStyle/>
          <a:p>
            <a:pPr marL="0" indent="0">
              <a:lnSpc>
                <a:spcPct val="80000"/>
              </a:lnSpc>
              <a:buNone/>
            </a:pPr>
            <a:r>
              <a:rPr lang="tr-TR" altLang="tr-TR" dirty="0" smtClean="0">
                <a:latin typeface="Comic Sans MS" panose="030F0702030302020204" pitchFamily="66" charset="0"/>
              </a:rPr>
              <a:t>	</a:t>
            </a:r>
          </a:p>
          <a:p>
            <a:pPr marL="0" indent="0" algn="just">
              <a:buNone/>
            </a:pPr>
            <a:r>
              <a:rPr lang="tr-TR" altLang="tr-TR" dirty="0">
                <a:latin typeface="Comic Sans MS" panose="030F0702030302020204" pitchFamily="66" charset="0"/>
              </a:rPr>
              <a:t>	</a:t>
            </a:r>
            <a:r>
              <a:rPr lang="tr-TR" altLang="tr-TR" dirty="0" smtClean="0">
                <a:latin typeface="Comic Sans MS" panose="030F0702030302020204" pitchFamily="66" charset="0"/>
              </a:rPr>
              <a:t>Başlangıçta elde edilecek bir başarı, daha iyi yüzmeyi isteme isteği yaratmakta yardımcı olacaktır. İlerleme durduğu zaman harekete geçme güdüsünün de azaldığı görülmektedir.</a:t>
            </a:r>
          </a:p>
          <a:p>
            <a:pPr marL="0" indent="0" algn="just">
              <a:buNone/>
            </a:pPr>
            <a:r>
              <a:rPr lang="tr-TR" altLang="tr-TR" dirty="0">
                <a:latin typeface="Comic Sans MS" panose="030F0702030302020204" pitchFamily="66" charset="0"/>
              </a:rPr>
              <a:t>	</a:t>
            </a:r>
            <a:r>
              <a:rPr lang="tr-TR" altLang="tr-TR" dirty="0" smtClean="0">
                <a:latin typeface="Comic Sans MS" panose="030F0702030302020204" pitchFamily="66" charset="0"/>
              </a:rPr>
              <a:t>Özellikle küçük çocuklarda bir ödül kazanma olanağının olması </a:t>
            </a:r>
            <a:r>
              <a:rPr lang="tr-TR" altLang="tr-TR" b="1" dirty="0" smtClean="0">
                <a:latin typeface="Comic Sans MS" panose="030F0702030302020204" pitchFamily="66" charset="0"/>
              </a:rPr>
              <a:t>EK </a:t>
            </a:r>
            <a:r>
              <a:rPr lang="tr-TR" altLang="tr-TR" dirty="0" smtClean="0">
                <a:latin typeface="Comic Sans MS" panose="030F0702030302020204" pitchFamily="66" charset="0"/>
              </a:rPr>
              <a:t>bir heves yaratabilir, dolayısıyla, ödül kazanma olanağı olan yarışmalardan (SIK olmamak koşulu ile) </a:t>
            </a:r>
            <a:r>
              <a:rPr lang="tr-TR" altLang="tr-TR" dirty="0" err="1" smtClean="0">
                <a:latin typeface="Comic Sans MS" panose="030F0702030302020204" pitchFamily="66" charset="0"/>
              </a:rPr>
              <a:t>yararlanılabilinir</a:t>
            </a:r>
            <a:r>
              <a:rPr lang="tr-TR" altLang="tr-TR" dirty="0" smtClean="0">
                <a:latin typeface="Comic Sans MS" panose="030F0702030302020204" pitchFamily="66" charset="0"/>
              </a:rPr>
              <a:t>.</a:t>
            </a:r>
          </a:p>
          <a:p>
            <a:pPr marL="0" indent="0" algn="just">
              <a:buNone/>
            </a:pPr>
            <a:r>
              <a:rPr lang="tr-TR" altLang="tr-TR" dirty="0" smtClean="0">
                <a:latin typeface="Comic Sans MS" panose="030F0702030302020204" pitchFamily="66" charset="0"/>
              </a:rPr>
              <a:t>	Çocukların çoğu, herhangi bir yarışmaya girmekten hoşlanırlar, bunda dolayı derslere bir nevi rekabet unsuru katılabilirse harekete geçme güdüsü çoğalabilir. </a:t>
            </a:r>
          </a:p>
          <a:p>
            <a:pPr marL="0" indent="0">
              <a:lnSpc>
                <a:spcPct val="80000"/>
              </a:lnSpc>
              <a:buNone/>
            </a:pPr>
            <a:endParaRPr lang="tr-TR" altLang="tr-TR" dirty="0" smtClean="0">
              <a:latin typeface="Comic Sans MS" panose="030F0702030302020204" pitchFamily="66" charset="0"/>
            </a:endParaRPr>
          </a:p>
          <a:p>
            <a:pPr marL="0" indent="0">
              <a:lnSpc>
                <a:spcPct val="80000"/>
              </a:lnSpc>
              <a:buNone/>
            </a:pPr>
            <a:r>
              <a:rPr lang="tr-TR" altLang="tr-TR" dirty="0" smtClean="0">
                <a:latin typeface="Comic Sans MS" panose="030F0702030302020204" pitchFamily="66" charset="0"/>
              </a:rPr>
              <a:t>	</a:t>
            </a:r>
            <a:endParaRPr lang="en-US" dirty="0"/>
          </a:p>
        </p:txBody>
      </p:sp>
      <p:pic>
        <p:nvPicPr>
          <p:cNvPr id="4" name="Resim 3"/>
          <p:cNvPicPr>
            <a:picLocks noChangeAspect="1"/>
          </p:cNvPicPr>
          <p:nvPr/>
        </p:nvPicPr>
        <p:blipFill>
          <a:blip r:embed="rId2"/>
          <a:stretch>
            <a:fillRect/>
          </a:stretch>
        </p:blipFill>
        <p:spPr>
          <a:xfrm>
            <a:off x="7023100" y="1524000"/>
            <a:ext cx="3949700" cy="3949700"/>
          </a:xfrm>
          <a:prstGeom prst="rect">
            <a:avLst/>
          </a:prstGeom>
        </p:spPr>
      </p:pic>
      <p:pic>
        <p:nvPicPr>
          <p:cNvPr id="2" name="Resim 1"/>
          <p:cNvPicPr>
            <a:picLocks noChangeAspect="1"/>
          </p:cNvPicPr>
          <p:nvPr/>
        </p:nvPicPr>
        <p:blipFill>
          <a:blip r:embed="rId3"/>
          <a:stretch>
            <a:fillRect/>
          </a:stretch>
        </p:blipFill>
        <p:spPr>
          <a:xfrm>
            <a:off x="0" y="6121400"/>
            <a:ext cx="2564684" cy="582198"/>
          </a:xfrm>
          <a:prstGeom prst="rect">
            <a:avLst/>
          </a:prstGeom>
        </p:spPr>
      </p:pic>
      <p:sp>
        <p:nvSpPr>
          <p:cNvPr id="5" name="Dikdörtgen 4"/>
          <p:cNvSpPr/>
          <p:nvPr/>
        </p:nvSpPr>
        <p:spPr>
          <a:xfrm>
            <a:off x="9601042" y="6334266"/>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681490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6300" y="1470025"/>
            <a:ext cx="5765800" cy="4351338"/>
          </a:xfrm>
        </p:spPr>
        <p:txBody>
          <a:bodyPr>
            <a:normAutofit fontScale="85000" lnSpcReduction="20000"/>
          </a:bodyPr>
          <a:lstStyle/>
          <a:p>
            <a:pPr marL="0" indent="0">
              <a:buNone/>
            </a:pPr>
            <a:r>
              <a:rPr lang="tr-TR" altLang="tr-TR" dirty="0" smtClean="0">
                <a:latin typeface="Comic Sans MS" panose="030F0702030302020204" pitchFamily="66" charset="0"/>
              </a:rPr>
              <a:t>	Ancak</a:t>
            </a:r>
            <a:r>
              <a:rPr lang="tr-TR" altLang="tr-TR" dirty="0">
                <a:latin typeface="Comic Sans MS" panose="030F0702030302020204" pitchFamily="66" charset="0"/>
              </a:rPr>
              <a:t>, rekabet faktörü bazı çocuklara olumsuz etki yapar ve bunun meydana geldiği gruplarda alternatif bir teşvik aracı bulmaya çaba gösterilmelidir. </a:t>
            </a:r>
          </a:p>
          <a:p>
            <a:pPr marL="0" indent="0">
              <a:buNone/>
            </a:pPr>
            <a:r>
              <a:rPr lang="tr-TR" altLang="tr-TR" dirty="0" smtClean="0">
                <a:latin typeface="Comic Sans MS" panose="030F0702030302020204" pitchFamily="66" charset="0"/>
              </a:rPr>
              <a:t>	Rekabete </a:t>
            </a:r>
            <a:r>
              <a:rPr lang="tr-TR" altLang="tr-TR" dirty="0">
                <a:latin typeface="Comic Sans MS" panose="030F0702030302020204" pitchFamily="66" charset="0"/>
              </a:rPr>
              <a:t>karsı duyulan bu tepki büyük oranda donanıma bağlıdır çünkü bazı çocuklar ek gerginlik ve huzursuzlukla diğerlerinden daha iyi başa </a:t>
            </a:r>
            <a:r>
              <a:rPr lang="tr-TR" altLang="tr-TR" dirty="0" smtClean="0">
                <a:latin typeface="Comic Sans MS" panose="030F0702030302020204" pitchFamily="66" charset="0"/>
              </a:rPr>
              <a:t>çıkabilmektedirler.</a:t>
            </a:r>
            <a:endParaRPr lang="tr-TR" altLang="tr-TR" dirty="0">
              <a:latin typeface="Comic Sans MS" panose="030F0702030302020204" pitchFamily="66" charset="0"/>
            </a:endParaRPr>
          </a:p>
          <a:p>
            <a:pPr marL="0" indent="0">
              <a:buNone/>
            </a:pPr>
            <a:r>
              <a:rPr lang="tr-TR" altLang="tr-TR" dirty="0">
                <a:latin typeface="Comic Sans MS" panose="030F0702030302020204" pitchFamily="66" charset="0"/>
              </a:rPr>
              <a:t>	</a:t>
            </a:r>
            <a:r>
              <a:rPr lang="tr-TR" altLang="tr-TR" dirty="0" smtClean="0">
                <a:latin typeface="Comic Sans MS" panose="030F0702030302020204" pitchFamily="66" charset="0"/>
              </a:rPr>
              <a:t>Yarışlara </a:t>
            </a:r>
            <a:r>
              <a:rPr lang="tr-TR" altLang="tr-TR" dirty="0">
                <a:latin typeface="Comic Sans MS" panose="030F0702030302020204" pitchFamily="66" charset="0"/>
              </a:rPr>
              <a:t>katılan yüzücüler için devamlı harekete geçme güdüsüne sahip olma gereksinmesi daha da büyüktür, çünkü serbest zamanlarının büyük bir bölümünü bu spora ayırırlar. </a:t>
            </a:r>
          </a:p>
          <a:p>
            <a:endParaRPr lang="en-US" dirty="0"/>
          </a:p>
        </p:txBody>
      </p:sp>
      <p:pic>
        <p:nvPicPr>
          <p:cNvPr id="4" name="Resim 3"/>
          <p:cNvPicPr>
            <a:picLocks noChangeAspect="1"/>
          </p:cNvPicPr>
          <p:nvPr/>
        </p:nvPicPr>
        <p:blipFill>
          <a:blip r:embed="rId2"/>
          <a:stretch>
            <a:fillRect/>
          </a:stretch>
        </p:blipFill>
        <p:spPr>
          <a:xfrm>
            <a:off x="7340600" y="1058863"/>
            <a:ext cx="3810000" cy="4762500"/>
          </a:xfrm>
          <a:prstGeom prst="rect">
            <a:avLst/>
          </a:prstGeom>
        </p:spPr>
      </p:pic>
      <p:pic>
        <p:nvPicPr>
          <p:cNvPr id="2" name="Resim 1"/>
          <p:cNvPicPr>
            <a:picLocks noChangeAspect="1"/>
          </p:cNvPicPr>
          <p:nvPr/>
        </p:nvPicPr>
        <p:blipFill>
          <a:blip r:embed="rId3"/>
          <a:stretch>
            <a:fillRect/>
          </a:stretch>
        </p:blipFill>
        <p:spPr>
          <a:xfrm>
            <a:off x="0" y="6057366"/>
            <a:ext cx="2566638" cy="585267"/>
          </a:xfrm>
          <a:prstGeom prst="rect">
            <a:avLst/>
          </a:prstGeom>
        </p:spPr>
      </p:pic>
      <p:sp>
        <p:nvSpPr>
          <p:cNvPr id="5" name="Dikdörtgen 4"/>
          <p:cNvSpPr/>
          <p:nvPr/>
        </p:nvSpPr>
        <p:spPr>
          <a:xfrm>
            <a:off x="9588342" y="62733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334219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2500" y="1381125"/>
            <a:ext cx="6057900" cy="4232275"/>
          </a:xfrm>
        </p:spPr>
        <p:txBody>
          <a:bodyPr>
            <a:normAutofit fontScale="92500" lnSpcReduction="20000"/>
          </a:bodyPr>
          <a:lstStyle/>
          <a:p>
            <a:pPr marL="0" indent="0">
              <a:buNone/>
            </a:pPr>
            <a:r>
              <a:rPr lang="tr-TR" altLang="tr-TR" dirty="0" smtClean="0">
                <a:latin typeface="Comic Sans MS" panose="030F0702030302020204" pitchFamily="66" charset="0"/>
              </a:rPr>
              <a:t>	Bir </a:t>
            </a:r>
            <a:r>
              <a:rPr lang="tr-TR" altLang="tr-TR" dirty="0">
                <a:latin typeface="Comic Sans MS" panose="030F0702030302020204" pitchFamily="66" charset="0"/>
              </a:rPr>
              <a:t>beceriyi öğrenmenin önemli bir bölümünü düzenli ve sık yapılan antrenmanlar olmakta beraber, tek bir harekete veya antrenmana çok fazla zaman harcanırsa can sıkıntısı ve yorgunluk çok çabuk ortaya çıkabilir. </a:t>
            </a:r>
          </a:p>
          <a:p>
            <a:pPr marL="0" indent="0">
              <a:buNone/>
            </a:pPr>
            <a:r>
              <a:rPr lang="tr-TR" altLang="tr-TR" dirty="0" smtClean="0">
                <a:latin typeface="Comic Sans MS" panose="030F0702030302020204" pitchFamily="66" charset="0"/>
              </a:rPr>
              <a:t>	Bir </a:t>
            </a:r>
            <a:r>
              <a:rPr lang="tr-TR" altLang="tr-TR" dirty="0">
                <a:latin typeface="Comic Sans MS" panose="030F0702030302020204" pitchFamily="66" charset="0"/>
              </a:rPr>
              <a:t>kere ilgi kaybolursa kolayca geri getirilemez. </a:t>
            </a:r>
          </a:p>
          <a:p>
            <a:pPr marL="0" indent="0" algn="just">
              <a:buNone/>
            </a:pPr>
            <a:r>
              <a:rPr lang="tr-TR" altLang="tr-TR" dirty="0" smtClean="0">
                <a:latin typeface="Comic Sans MS" panose="030F0702030302020204" pitchFamily="66" charset="0"/>
              </a:rPr>
              <a:t>	Bu </a:t>
            </a:r>
            <a:r>
              <a:rPr lang="tr-TR" altLang="tr-TR" dirty="0">
                <a:latin typeface="Comic Sans MS" panose="030F0702030302020204" pitchFamily="66" charset="0"/>
              </a:rPr>
              <a:t>nedenle bir dersin içeriğinin ve veriliş tarzının öğrencilerin ilgi ve eğlencesinin devamında önemli faktörler olduğunu </a:t>
            </a:r>
            <a:r>
              <a:rPr lang="tr-TR" altLang="tr-TR" dirty="0" smtClean="0">
                <a:latin typeface="Comic Sans MS" panose="030F0702030302020204" pitchFamily="66" charset="0"/>
              </a:rPr>
              <a:t>unutmamak gerekir.</a:t>
            </a:r>
            <a:endParaRPr lang="tr-TR" altLang="tr-TR" dirty="0">
              <a:latin typeface="Comic Sans MS" panose="030F0702030302020204" pitchFamily="66" charset="0"/>
            </a:endParaRPr>
          </a:p>
          <a:p>
            <a:endParaRPr lang="en-US" dirty="0"/>
          </a:p>
        </p:txBody>
      </p:sp>
      <p:pic>
        <p:nvPicPr>
          <p:cNvPr id="4" name="Resim 3"/>
          <p:cNvPicPr>
            <a:picLocks noChangeAspect="1"/>
          </p:cNvPicPr>
          <p:nvPr/>
        </p:nvPicPr>
        <p:blipFill>
          <a:blip r:embed="rId2"/>
          <a:stretch>
            <a:fillRect/>
          </a:stretch>
        </p:blipFill>
        <p:spPr>
          <a:xfrm>
            <a:off x="7378699" y="1963737"/>
            <a:ext cx="4445001" cy="2633663"/>
          </a:xfrm>
          <a:prstGeom prst="rect">
            <a:avLst/>
          </a:prstGeom>
        </p:spPr>
      </p:pic>
      <p:pic>
        <p:nvPicPr>
          <p:cNvPr id="2" name="Resim 1"/>
          <p:cNvPicPr>
            <a:picLocks noChangeAspect="1"/>
          </p:cNvPicPr>
          <p:nvPr/>
        </p:nvPicPr>
        <p:blipFill>
          <a:blip r:embed="rId3"/>
          <a:stretch>
            <a:fillRect/>
          </a:stretch>
        </p:blipFill>
        <p:spPr>
          <a:xfrm>
            <a:off x="0" y="6082766"/>
            <a:ext cx="2566638" cy="585267"/>
          </a:xfrm>
          <a:prstGeom prst="rect">
            <a:avLst/>
          </a:prstGeom>
        </p:spPr>
      </p:pic>
      <p:sp>
        <p:nvSpPr>
          <p:cNvPr id="5" name="Dikdörtgen 4"/>
          <p:cNvSpPr/>
          <p:nvPr/>
        </p:nvSpPr>
        <p:spPr>
          <a:xfrm>
            <a:off x="9651999" y="62987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299762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473700" cy="4351338"/>
          </a:xfrm>
        </p:spPr>
        <p:txBody>
          <a:bodyPr>
            <a:normAutofit fontScale="77500" lnSpcReduction="20000"/>
          </a:bodyPr>
          <a:lstStyle/>
          <a:p>
            <a:pPr marL="0" indent="0">
              <a:buNone/>
            </a:pPr>
            <a:r>
              <a:rPr lang="tr-TR" altLang="tr-TR" dirty="0" smtClean="0">
                <a:latin typeface="Comic Sans MS" panose="030F0702030302020204" pitchFamily="66" charset="0"/>
              </a:rPr>
              <a:t>	İyi bir yüzme tekniğine sahip olmak için bir seri hareketlerin doğru koordine edilmesi gereklidir. </a:t>
            </a:r>
          </a:p>
          <a:p>
            <a:pPr marL="0" indent="0" algn="just">
              <a:buNone/>
            </a:pPr>
            <a:r>
              <a:rPr lang="tr-TR" altLang="tr-TR" dirty="0" smtClean="0">
                <a:latin typeface="Comic Sans MS" panose="030F0702030302020204" pitchFamily="66" charset="0"/>
              </a:rPr>
              <a:t>	Öğretime, onları bir bütün halinde koordine etmeye çalışmadan evvel, bir yüzme stilini oluşturan parçaları öğretmekle başlanabilir (parçadan, bütüne doğru), özellikle küçük yaş grubu çocuklarda, bol tekrar ve basit hareketler içermelidir. Daha sonra tüm parçalar öğretilip oturtulduktan sonra, öğrencilerin istenen yüzme stiline kendi yorumlarını getirmeleri teşvik edilmelidir, ilk gayretler çok acemice olabilir, ama, bütün hareketlerin anlaşılmasına yardımcı olunmuş olur. </a:t>
            </a:r>
          </a:p>
          <a:p>
            <a:endParaRPr lang="en-US" dirty="0"/>
          </a:p>
        </p:txBody>
      </p:sp>
      <p:pic>
        <p:nvPicPr>
          <p:cNvPr id="5" name="Resim 4"/>
          <p:cNvPicPr>
            <a:picLocks noChangeAspect="1"/>
          </p:cNvPicPr>
          <p:nvPr/>
        </p:nvPicPr>
        <p:blipFill>
          <a:blip r:embed="rId2"/>
          <a:stretch>
            <a:fillRect/>
          </a:stretch>
        </p:blipFill>
        <p:spPr>
          <a:xfrm>
            <a:off x="8932612" y="477044"/>
            <a:ext cx="2852988" cy="1935956"/>
          </a:xfrm>
          <a:prstGeom prst="rect">
            <a:avLst/>
          </a:prstGeom>
        </p:spPr>
      </p:pic>
      <p:pic>
        <p:nvPicPr>
          <p:cNvPr id="6" name="Resim 5"/>
          <p:cNvPicPr>
            <a:picLocks noChangeAspect="1"/>
          </p:cNvPicPr>
          <p:nvPr/>
        </p:nvPicPr>
        <p:blipFill>
          <a:blip r:embed="rId3"/>
          <a:stretch>
            <a:fillRect/>
          </a:stretch>
        </p:blipFill>
        <p:spPr>
          <a:xfrm>
            <a:off x="7104379" y="2641599"/>
            <a:ext cx="4249420" cy="2655888"/>
          </a:xfrm>
          <a:prstGeom prst="rect">
            <a:avLst/>
          </a:prstGeom>
        </p:spPr>
      </p:pic>
      <p:pic>
        <p:nvPicPr>
          <p:cNvPr id="7" name="Resim 6"/>
          <p:cNvPicPr>
            <a:picLocks noChangeAspect="1"/>
          </p:cNvPicPr>
          <p:nvPr/>
        </p:nvPicPr>
        <p:blipFill>
          <a:blip r:embed="rId4"/>
          <a:stretch>
            <a:fillRect/>
          </a:stretch>
        </p:blipFill>
        <p:spPr>
          <a:xfrm>
            <a:off x="5845963" y="278971"/>
            <a:ext cx="2330112" cy="1546654"/>
          </a:xfrm>
          <a:prstGeom prst="rect">
            <a:avLst/>
          </a:prstGeom>
        </p:spPr>
      </p:pic>
      <p:pic>
        <p:nvPicPr>
          <p:cNvPr id="2" name="Resim 1"/>
          <p:cNvPicPr>
            <a:picLocks noChangeAspect="1"/>
          </p:cNvPicPr>
          <p:nvPr/>
        </p:nvPicPr>
        <p:blipFill>
          <a:blip r:embed="rId5"/>
          <a:stretch>
            <a:fillRect/>
          </a:stretch>
        </p:blipFill>
        <p:spPr>
          <a:xfrm>
            <a:off x="139081" y="6052277"/>
            <a:ext cx="2566638" cy="585267"/>
          </a:xfrm>
          <a:prstGeom prst="rect">
            <a:avLst/>
          </a:prstGeom>
        </p:spPr>
      </p:pic>
      <p:sp>
        <p:nvSpPr>
          <p:cNvPr id="4" name="Dikdörtgen 3"/>
          <p:cNvSpPr/>
          <p:nvPr/>
        </p:nvSpPr>
        <p:spPr>
          <a:xfrm>
            <a:off x="9702642" y="6344910"/>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272706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800" y="1190625"/>
            <a:ext cx="5295900" cy="4351338"/>
          </a:xfrm>
        </p:spPr>
        <p:txBody>
          <a:bodyPr>
            <a:normAutofit fontScale="92500" lnSpcReduction="20000"/>
          </a:bodyPr>
          <a:lstStyle/>
          <a:p>
            <a:pPr marL="0" indent="0" algn="just">
              <a:buNone/>
            </a:pPr>
            <a:r>
              <a:rPr lang="tr-TR" altLang="tr-TR" dirty="0" smtClean="0">
                <a:latin typeface="Comic Sans MS" panose="030F0702030302020204" pitchFamily="66" charset="0"/>
              </a:rPr>
              <a:t>	Deneyimli bir antrenör, sporcuların değişik hızlarla konuları öğrendiğini takdir edecektir, dolayısıyla, gruptaki öğrenciler olabildiğince bireysel uygulamaya tabi tutulmalıdırlar. </a:t>
            </a:r>
          </a:p>
          <a:p>
            <a:pPr marL="0" indent="0" algn="just">
              <a:buNone/>
            </a:pPr>
            <a:r>
              <a:rPr lang="tr-TR" altLang="tr-TR" dirty="0" smtClean="0">
                <a:latin typeface="Comic Sans MS" panose="030F0702030302020204" pitchFamily="66" charset="0"/>
              </a:rPr>
              <a:t>	Yüzme sırasında vücudun tümü hareketlere katıldığına göre, bir kişinin fiziksel yapısı onun uzmanlaşmaya erişme hızına etki yapacaktır, öğretmende olduğu gibi, öğrencilerin donanımı onların öğrenme hızına büyük etkisi olur. </a:t>
            </a:r>
          </a:p>
          <a:p>
            <a:pPr algn="just"/>
            <a:endParaRPr lang="en-US" dirty="0"/>
          </a:p>
        </p:txBody>
      </p:sp>
      <p:pic>
        <p:nvPicPr>
          <p:cNvPr id="4" name="Resim 3"/>
          <p:cNvPicPr>
            <a:picLocks noChangeAspect="1"/>
          </p:cNvPicPr>
          <p:nvPr/>
        </p:nvPicPr>
        <p:blipFill>
          <a:blip r:embed="rId2"/>
          <a:stretch>
            <a:fillRect/>
          </a:stretch>
        </p:blipFill>
        <p:spPr>
          <a:xfrm>
            <a:off x="5943600" y="1511300"/>
            <a:ext cx="6096000" cy="3429000"/>
          </a:xfrm>
          <a:prstGeom prst="rect">
            <a:avLst/>
          </a:prstGeom>
        </p:spPr>
      </p:pic>
      <p:pic>
        <p:nvPicPr>
          <p:cNvPr id="2" name="Resim 1"/>
          <p:cNvPicPr>
            <a:picLocks noChangeAspect="1"/>
          </p:cNvPicPr>
          <p:nvPr/>
        </p:nvPicPr>
        <p:blipFill>
          <a:blip r:embed="rId3"/>
          <a:stretch>
            <a:fillRect/>
          </a:stretch>
        </p:blipFill>
        <p:spPr>
          <a:xfrm>
            <a:off x="0" y="6057366"/>
            <a:ext cx="2566638" cy="585267"/>
          </a:xfrm>
          <a:prstGeom prst="rect">
            <a:avLst/>
          </a:prstGeom>
        </p:spPr>
      </p:pic>
      <p:sp>
        <p:nvSpPr>
          <p:cNvPr id="5" name="Dikdörtgen 4"/>
          <p:cNvSpPr/>
          <p:nvPr/>
        </p:nvSpPr>
        <p:spPr>
          <a:xfrm>
            <a:off x="9677085" y="6349999"/>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6058468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52</Words>
  <Application>Microsoft Office PowerPoint</Application>
  <PresentationFormat>Geniş ekran</PresentationFormat>
  <Paragraphs>34</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Comic Sans MS</vt:lpstr>
      <vt:lpstr>Office Teması</vt:lpstr>
      <vt:lpstr>Temel Yüzme Eğitimi II</vt:lpstr>
      <vt:lpstr>Motivasyon</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BURCU</dc:creator>
  <cp:lastModifiedBy>BURCU</cp:lastModifiedBy>
  <cp:revision>4</cp:revision>
  <dcterms:created xsi:type="dcterms:W3CDTF">2017-11-30T21:39:36Z</dcterms:created>
  <dcterms:modified xsi:type="dcterms:W3CDTF">2017-12-02T23:11:35Z</dcterms:modified>
</cp:coreProperties>
</file>