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sql/default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 err="1" smtClean="0"/>
              <a:t>Join</a:t>
            </a:r>
            <a:r>
              <a:rPr lang="tr-TR" dirty="0" smtClean="0"/>
              <a:t> ifadeleri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NBP124 Veri tabanı yönetim sistemleri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Tablosu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444804"/>
              </p:ext>
            </p:extLst>
          </p:nvPr>
        </p:nvGraphicFramePr>
        <p:xfrm>
          <a:off x="1177281" y="1968897"/>
          <a:ext cx="10058401" cy="1034256"/>
        </p:xfrm>
        <a:graphic>
          <a:graphicData uri="http://schemas.openxmlformats.org/drawingml/2006/table">
            <a:tbl>
              <a:tblPr/>
              <a:tblGrid>
                <a:gridCol w="1505919">
                  <a:extLst>
                    <a:ext uri="{9D8B030D-6E8A-4147-A177-3AD203B41FA5}">
                      <a16:colId xmlns:a16="http://schemas.microsoft.com/office/drawing/2014/main" val="537482351"/>
                    </a:ext>
                  </a:extLst>
                </a:gridCol>
                <a:gridCol w="4276241">
                  <a:extLst>
                    <a:ext uri="{9D8B030D-6E8A-4147-A177-3AD203B41FA5}">
                      <a16:colId xmlns:a16="http://schemas.microsoft.com/office/drawing/2014/main" val="2170431152"/>
                    </a:ext>
                  </a:extLst>
                </a:gridCol>
                <a:gridCol w="4276241">
                  <a:extLst>
                    <a:ext uri="{9D8B030D-6E8A-4147-A177-3AD203B41FA5}">
                      <a16:colId xmlns:a16="http://schemas.microsoft.com/office/drawing/2014/main" val="1022959167"/>
                    </a:ext>
                  </a:extLst>
                </a:gridCol>
              </a:tblGrid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OrderID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CustomerID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OrderDate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715159"/>
                  </a:ext>
                </a:extLst>
              </a:tr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10308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2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1996-09-18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900709"/>
                  </a:ext>
                </a:extLst>
              </a:tr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10309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37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1996-09-19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143600"/>
                  </a:ext>
                </a:extLst>
              </a:tr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10310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77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dirty="0">
                          <a:effectLst/>
                        </a:rPr>
                        <a:t>1996-09-20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11138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725383"/>
              </p:ext>
            </p:extLst>
          </p:nvPr>
        </p:nvGraphicFramePr>
        <p:xfrm>
          <a:off x="1177282" y="3303427"/>
          <a:ext cx="10058400" cy="1034256"/>
        </p:xfrm>
        <a:graphic>
          <a:graphicData uri="http://schemas.openxmlformats.org/drawingml/2006/table">
            <a:tbl>
              <a:tblPr/>
              <a:tblGrid>
                <a:gridCol w="1505919">
                  <a:extLst>
                    <a:ext uri="{9D8B030D-6E8A-4147-A177-3AD203B41FA5}">
                      <a16:colId xmlns:a16="http://schemas.microsoft.com/office/drawing/2014/main" val="1439530188"/>
                    </a:ext>
                  </a:extLst>
                </a:gridCol>
                <a:gridCol w="2850827">
                  <a:extLst>
                    <a:ext uri="{9D8B030D-6E8A-4147-A177-3AD203B41FA5}">
                      <a16:colId xmlns:a16="http://schemas.microsoft.com/office/drawing/2014/main" val="3258474740"/>
                    </a:ext>
                  </a:extLst>
                </a:gridCol>
                <a:gridCol w="2850827">
                  <a:extLst>
                    <a:ext uri="{9D8B030D-6E8A-4147-A177-3AD203B41FA5}">
                      <a16:colId xmlns:a16="http://schemas.microsoft.com/office/drawing/2014/main" val="4285929333"/>
                    </a:ext>
                  </a:extLst>
                </a:gridCol>
                <a:gridCol w="2850827">
                  <a:extLst>
                    <a:ext uri="{9D8B030D-6E8A-4147-A177-3AD203B41FA5}">
                      <a16:colId xmlns:a16="http://schemas.microsoft.com/office/drawing/2014/main" val="747246447"/>
                    </a:ext>
                  </a:extLst>
                </a:gridCol>
              </a:tblGrid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CustomerID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CustomerName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ContactName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Country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147126"/>
                  </a:ext>
                </a:extLst>
              </a:tr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Alfreds Futterkiste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Maria Anders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Germany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540505"/>
                  </a:ext>
                </a:extLst>
              </a:tr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2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>
                          <a:effectLst/>
                        </a:rPr>
                        <a:t>Ana Trujillo Emparedados y helados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Ana Trujillo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Mexico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995498"/>
                  </a:ext>
                </a:extLst>
              </a:tr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3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Antonio Moreno Taquería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Antonio Moreno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dirty="0" err="1">
                          <a:effectLst/>
                        </a:rPr>
                        <a:t>Mexico</a:t>
                      </a:r>
                      <a:endParaRPr lang="tr-TR" sz="1100" dirty="0">
                        <a:effectLst/>
                      </a:endParaRP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03994"/>
                  </a:ext>
                </a:extLst>
              </a:tr>
            </a:tbl>
          </a:graphicData>
        </a:graphic>
      </p:graphicFrame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461817"/>
              </p:ext>
            </p:extLst>
          </p:nvPr>
        </p:nvGraphicFramePr>
        <p:xfrm>
          <a:off x="1177281" y="4478246"/>
          <a:ext cx="10058400" cy="1551384"/>
        </p:xfrm>
        <a:graphic>
          <a:graphicData uri="http://schemas.openxmlformats.org/drawingml/2006/table">
            <a:tbl>
              <a:tblPr/>
              <a:tblGrid>
                <a:gridCol w="1512456">
                  <a:extLst>
                    <a:ext uri="{9D8B030D-6E8A-4147-A177-3AD203B41FA5}">
                      <a16:colId xmlns:a16="http://schemas.microsoft.com/office/drawing/2014/main" val="2853517013"/>
                    </a:ext>
                  </a:extLst>
                </a:gridCol>
                <a:gridCol w="7039174">
                  <a:extLst>
                    <a:ext uri="{9D8B030D-6E8A-4147-A177-3AD203B41FA5}">
                      <a16:colId xmlns:a16="http://schemas.microsoft.com/office/drawing/2014/main" val="3555526369"/>
                    </a:ext>
                  </a:extLst>
                </a:gridCol>
                <a:gridCol w="1506770">
                  <a:extLst>
                    <a:ext uri="{9D8B030D-6E8A-4147-A177-3AD203B41FA5}">
                      <a16:colId xmlns:a16="http://schemas.microsoft.com/office/drawing/2014/main" val="3520206464"/>
                    </a:ext>
                  </a:extLst>
                </a:gridCol>
              </a:tblGrid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OrderID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CustomerName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OrderDate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250406"/>
                  </a:ext>
                </a:extLst>
              </a:tr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10308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>
                          <a:effectLst/>
                        </a:rPr>
                        <a:t>Ana Trujillo Emparedados y helados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9/18/1996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417567"/>
                  </a:ext>
                </a:extLst>
              </a:tr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10365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Antonio Moreno Taquería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11/27/1996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515690"/>
                  </a:ext>
                </a:extLst>
              </a:tr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10383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Around the Horn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12/16/1996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85944"/>
                  </a:ext>
                </a:extLst>
              </a:tr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10355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Around the Horn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11/15/1996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214776"/>
                  </a:ext>
                </a:extLst>
              </a:tr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10278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Berglunds snabbköp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dirty="0">
                          <a:effectLst/>
                        </a:rPr>
                        <a:t>8/12/1996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567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470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JOİN İfadeleri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372" y="2045043"/>
            <a:ext cx="2438507" cy="1767918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857" y="2045043"/>
            <a:ext cx="2227306" cy="161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1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JOIN İfadeleri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620" y="2889036"/>
            <a:ext cx="1905000" cy="1381125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980" y="2889036"/>
            <a:ext cx="1905000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385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INNER JOIN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 </a:t>
            </a:r>
            <a:r>
              <a:rPr lang="en-US" dirty="0" err="1"/>
              <a:t>column_name</a:t>
            </a:r>
            <a:r>
              <a:rPr lang="en-US" dirty="0"/>
              <a:t>(s)</a:t>
            </a:r>
          </a:p>
          <a:p>
            <a:r>
              <a:rPr lang="en-US" dirty="0"/>
              <a:t>FROM table1</a:t>
            </a:r>
          </a:p>
          <a:p>
            <a:r>
              <a:rPr lang="en-US" dirty="0"/>
              <a:t>INNER JOIN table2</a:t>
            </a:r>
          </a:p>
          <a:p>
            <a:r>
              <a:rPr lang="en-US" dirty="0"/>
              <a:t>ON table1.column_name = table2.column_name;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750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INNER JOIN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 </a:t>
            </a:r>
            <a:r>
              <a:rPr lang="en-US" dirty="0" err="1"/>
              <a:t>Orders.OrderID</a:t>
            </a:r>
            <a:r>
              <a:rPr lang="en-US" dirty="0"/>
              <a:t>, </a:t>
            </a:r>
            <a:r>
              <a:rPr lang="en-US" dirty="0" err="1"/>
              <a:t>Customers.CustomerName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 Orders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INNER JOIN Customers ON </a:t>
            </a:r>
            <a:r>
              <a:rPr lang="en-US" dirty="0" err="1"/>
              <a:t>Orders.CustomerID</a:t>
            </a:r>
            <a:r>
              <a:rPr lang="en-US" dirty="0"/>
              <a:t> = </a:t>
            </a:r>
            <a:r>
              <a:rPr lang="en-US" dirty="0" err="1"/>
              <a:t>Customers.CustomerID</a:t>
            </a:r>
            <a:r>
              <a:rPr lang="en-US" dirty="0"/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562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INNER JOIN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SELECT </a:t>
            </a:r>
            <a:r>
              <a:rPr lang="tr-TR" dirty="0" err="1"/>
              <a:t>Orders.OrderID</a:t>
            </a:r>
            <a:r>
              <a:rPr lang="tr-TR" dirty="0"/>
              <a:t>, </a:t>
            </a:r>
            <a:r>
              <a:rPr lang="tr-TR" dirty="0" err="1"/>
              <a:t>Customers.CustomerName</a:t>
            </a:r>
            <a:r>
              <a:rPr lang="tr-TR" dirty="0"/>
              <a:t>, </a:t>
            </a:r>
            <a:r>
              <a:rPr lang="tr-TR" dirty="0" err="1"/>
              <a:t>Shippers.ShipperName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FROM ((</a:t>
            </a:r>
            <a:r>
              <a:rPr lang="tr-TR" dirty="0" err="1"/>
              <a:t>Orders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INNER JOIN </a:t>
            </a:r>
            <a:r>
              <a:rPr lang="tr-TR" dirty="0" err="1"/>
              <a:t>Customers</a:t>
            </a:r>
            <a:r>
              <a:rPr lang="tr-TR" dirty="0"/>
              <a:t> ON </a:t>
            </a:r>
            <a:r>
              <a:rPr lang="tr-TR" dirty="0" err="1"/>
              <a:t>Orders.CustomerID</a:t>
            </a:r>
            <a:r>
              <a:rPr lang="tr-TR" dirty="0"/>
              <a:t> = </a:t>
            </a:r>
            <a:r>
              <a:rPr lang="tr-TR" dirty="0" err="1"/>
              <a:t>Customers.CustomerID</a:t>
            </a:r>
            <a:r>
              <a:rPr lang="tr-TR" dirty="0"/>
              <a:t>)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INNER JOIN </a:t>
            </a:r>
            <a:r>
              <a:rPr lang="tr-TR" dirty="0" err="1"/>
              <a:t>Shippers</a:t>
            </a:r>
            <a:r>
              <a:rPr lang="tr-TR" dirty="0"/>
              <a:t> ON </a:t>
            </a:r>
            <a:r>
              <a:rPr lang="tr-TR" dirty="0" err="1"/>
              <a:t>Orders.ShipperID</a:t>
            </a:r>
            <a:r>
              <a:rPr lang="tr-TR" dirty="0"/>
              <a:t> = </a:t>
            </a:r>
            <a:r>
              <a:rPr lang="tr-TR" dirty="0" err="1"/>
              <a:t>Shippers.ShipperID</a:t>
            </a:r>
            <a:r>
              <a:rPr lang="tr-TR"/>
              <a:t>);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424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[1</a:t>
            </a:r>
            <a:r>
              <a:rPr lang="tr-TR" smtClean="0"/>
              <a:t>] </a:t>
            </a:r>
            <a:r>
              <a:rPr lang="tr-TR">
                <a:hlinkClick r:id="rId2"/>
              </a:rPr>
              <a:t>https://www.w3schools.com/sql/default.asp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[2]Yazılımcılar için SQL Server ve </a:t>
            </a:r>
            <a:r>
              <a:rPr lang="tr-TR" dirty="0" err="1" smtClean="0"/>
              <a:t>Veritabanı</a:t>
            </a:r>
            <a:r>
              <a:rPr lang="tr-TR" dirty="0" smtClean="0"/>
              <a:t> Programlama,2014, 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2808</TotalTime>
  <Words>183</Words>
  <Application>Microsoft Office PowerPoint</Application>
  <PresentationFormat>Geniş ekran</PresentationFormat>
  <Paragraphs>64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temaacik</vt:lpstr>
      <vt:lpstr>Join ifadeleri</vt:lpstr>
      <vt:lpstr>Uygulama Tablosu</vt:lpstr>
      <vt:lpstr>JOİN İfadeleri</vt:lpstr>
      <vt:lpstr>JOIN İfadeleri</vt:lpstr>
      <vt:lpstr>INNER JOIN</vt:lpstr>
      <vt:lpstr>INNER JOIN</vt:lpstr>
      <vt:lpstr>INNER JOIN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69</cp:revision>
  <dcterms:created xsi:type="dcterms:W3CDTF">2017-11-13T19:25:20Z</dcterms:created>
  <dcterms:modified xsi:type="dcterms:W3CDTF">2020-02-10T21:38:00Z</dcterms:modified>
</cp:coreProperties>
</file>