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46"/>
  </p:notesMasterIdLst>
  <p:sldIdLst>
    <p:sldId id="256" r:id="rId2"/>
    <p:sldId id="258" r:id="rId3"/>
    <p:sldId id="257" r:id="rId4"/>
    <p:sldId id="259" r:id="rId5"/>
    <p:sldId id="278" r:id="rId6"/>
    <p:sldId id="260" r:id="rId7"/>
    <p:sldId id="277" r:id="rId8"/>
    <p:sldId id="261" r:id="rId9"/>
    <p:sldId id="287" r:id="rId10"/>
    <p:sldId id="262" r:id="rId11"/>
    <p:sldId id="288" r:id="rId12"/>
    <p:sldId id="263" r:id="rId13"/>
    <p:sldId id="289" r:id="rId14"/>
    <p:sldId id="264" r:id="rId15"/>
    <p:sldId id="290" r:id="rId16"/>
    <p:sldId id="265" r:id="rId17"/>
    <p:sldId id="291" r:id="rId18"/>
    <p:sldId id="292" r:id="rId19"/>
    <p:sldId id="266" r:id="rId20"/>
    <p:sldId id="267" r:id="rId21"/>
    <p:sldId id="293" r:id="rId22"/>
    <p:sldId id="294" r:id="rId23"/>
    <p:sldId id="295" r:id="rId24"/>
    <p:sldId id="296" r:id="rId25"/>
    <p:sldId id="297" r:id="rId26"/>
    <p:sldId id="298" r:id="rId27"/>
    <p:sldId id="299" r:id="rId28"/>
    <p:sldId id="279" r:id="rId29"/>
    <p:sldId id="270" r:id="rId30"/>
    <p:sldId id="271" r:id="rId31"/>
    <p:sldId id="272" r:id="rId32"/>
    <p:sldId id="273" r:id="rId33"/>
    <p:sldId id="274" r:id="rId34"/>
    <p:sldId id="275" r:id="rId35"/>
    <p:sldId id="276" r:id="rId36"/>
    <p:sldId id="280" r:id="rId37"/>
    <p:sldId id="281" r:id="rId38"/>
    <p:sldId id="282" r:id="rId39"/>
    <p:sldId id="283" r:id="rId40"/>
    <p:sldId id="284" r:id="rId41"/>
    <p:sldId id="285" r:id="rId42"/>
    <p:sldId id="286" r:id="rId43"/>
    <p:sldId id="268" r:id="rId44"/>
    <p:sldId id="269" r:id="rId45"/>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9" autoAdjust="0"/>
  </p:normalViewPr>
  <p:slideViewPr>
    <p:cSldViewPr snapToGrid="0">
      <p:cViewPr>
        <p:scale>
          <a:sx n="75" d="100"/>
          <a:sy n="75" d="100"/>
        </p:scale>
        <p:origin x="-294" y="-64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F1F08D-544A-4840-BF41-753F44DE13DA}" type="datetimeFigureOut">
              <a:rPr lang="tr-TR" smtClean="0"/>
              <a:pPr/>
              <a:t>29.03.2019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8F8E70-6240-45C7-85DF-2C735E5CB076}" type="slidenum">
              <a:rPr lang="tr-TR" smtClean="0"/>
              <a:pPr/>
              <a:t>‹#›</a:t>
            </a:fld>
            <a:endParaRPr lang="tr-TR"/>
          </a:p>
        </p:txBody>
      </p:sp>
    </p:spTree>
    <p:extLst>
      <p:ext uri="{BB962C8B-B14F-4D97-AF65-F5344CB8AC3E}">
        <p14:creationId xmlns:p14="http://schemas.microsoft.com/office/powerpoint/2010/main" xmlns="" val="219408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F8F8E70-6240-45C7-85DF-2C735E5CB076}" type="slidenum">
              <a:rPr lang="tr-TR" smtClean="0"/>
              <a:pPr/>
              <a:t>42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79353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17776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47252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105995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3/29/2019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81670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9161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3/29/2019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151278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222213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92134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dirty="0"/>
              <a:pPr/>
              <a:t>3/29/2019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123649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772C379-9A7C-4C87-A116-CBE9F58B04C5}" type="datetimeFigureOut">
              <a:rPr lang="en-US" dirty="0"/>
              <a:pPr/>
              <a:t>3/29/2019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48780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3/29/2019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63995202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jpe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jpeg"/><Relationship Id="rId2" Type="http://schemas.openxmlformats.org/officeDocument/2006/relationships/image" Target="../media/image5.jpeg"/><Relationship Id="rId16" Type="http://schemas.openxmlformats.org/officeDocument/2006/relationships/image" Target="../media/image37.jpeg"/><Relationship Id="rId20" Type="http://schemas.openxmlformats.org/officeDocument/2006/relationships/image" Target="../media/image41.jpeg"/><Relationship Id="rId29"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jpe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jpe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 Id="rId27" Type="http://schemas.openxmlformats.org/officeDocument/2006/relationships/image" Target="../media/image48.jpeg"/><Relationship Id="rId30" Type="http://schemas.openxmlformats.org/officeDocument/2006/relationships/hyperlink" Target="https://www.cnnturk.com/rusy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nnturk.com/fransa" TargetMode="Externa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cnnturk.com/abd"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56.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hyperlink" Target="http://hobisiolan.com/artistik-buz-pateni-nedir-nasil-yapilir/" TargetMode="External"/><Relationship Id="rId2" Type="http://schemas.openxmlformats.org/officeDocument/2006/relationships/hyperlink" Target="http://amerikabulteni.com/2012/05/14/buz-hokeyi-nasil-oynanir-kurallari-nelerdir-nhl-nedir/"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cnnturk.com/spor/olimpiyatlar/2018-kis-olimpiyatlarinda-hangi-dalda-kimler-madalya-kazandi-tam-liste?page=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nnturk.com/alt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D7B961D-2237-F547-854F-86D35F5FB4FD}"/>
              </a:ext>
            </a:extLst>
          </p:cNvPr>
          <p:cNvSpPr>
            <a:spLocks noGrp="1"/>
          </p:cNvSpPr>
          <p:nvPr>
            <p:ph type="ctrTitle"/>
          </p:nvPr>
        </p:nvSpPr>
        <p:spPr>
          <a:xfrm>
            <a:off x="2037873" y="313848"/>
            <a:ext cx="8116253" cy="1210152"/>
          </a:xfrm>
        </p:spPr>
        <p:txBody>
          <a:bodyPr/>
          <a:lstStyle/>
          <a:p>
            <a:pPr algn="ctr"/>
            <a:r>
              <a:rPr lang="tr-TR" sz="4400" b="1"/>
              <a:t>Spor kültürü ve olimpik</a:t>
            </a:r>
          </a:p>
        </p:txBody>
      </p:sp>
      <p:sp>
        <p:nvSpPr>
          <p:cNvPr id="3" name="Alt Başlık 2">
            <a:extLst>
              <a:ext uri="{FF2B5EF4-FFF2-40B4-BE49-F238E27FC236}">
                <a16:creationId xmlns:a16="http://schemas.microsoft.com/office/drawing/2014/main" xmlns="" id="{EDB17A5F-FA6A-0545-9F4E-8E83193F1A58}"/>
              </a:ext>
            </a:extLst>
          </p:cNvPr>
          <p:cNvSpPr>
            <a:spLocks noGrp="1"/>
          </p:cNvSpPr>
          <p:nvPr>
            <p:ph type="subTitle" idx="1"/>
          </p:nvPr>
        </p:nvSpPr>
        <p:spPr>
          <a:xfrm>
            <a:off x="9426393" y="5334000"/>
            <a:ext cx="2479404" cy="1210152"/>
          </a:xfrm>
        </p:spPr>
        <p:txBody>
          <a:bodyPr>
            <a:normAutofit fontScale="70000" lnSpcReduction="20000"/>
          </a:bodyPr>
          <a:lstStyle/>
          <a:p>
            <a:pPr algn="ctr"/>
            <a:r>
              <a:rPr lang="tr-TR"/>
              <a:t>HAZIRLAYANLAR</a:t>
            </a:r>
          </a:p>
          <a:p>
            <a:pPr marL="342900" indent="-342900">
              <a:buFont typeface="Arial" panose="020B0604020202020204" pitchFamily="34" charset="0"/>
              <a:buChar char="•"/>
            </a:pPr>
            <a:r>
              <a:rPr lang="tr-TR"/>
              <a:t>Dilara LÖKBAŞ</a:t>
            </a:r>
          </a:p>
          <a:p>
            <a:pPr marL="342900" indent="-342900">
              <a:buFont typeface="Arial" panose="020B0604020202020204" pitchFamily="34" charset="0"/>
              <a:buChar char="•"/>
            </a:pPr>
            <a:r>
              <a:rPr lang="tr-TR"/>
              <a:t>Kemal Öz</a:t>
            </a:r>
          </a:p>
          <a:p>
            <a:pPr marL="342900" indent="-342900">
              <a:buFont typeface="Arial" panose="020B0604020202020204" pitchFamily="34" charset="0"/>
              <a:buChar char="•"/>
            </a:pPr>
            <a:r>
              <a:rPr lang="tr-TR"/>
              <a:t>Ahmet Anıl Akay</a:t>
            </a:r>
          </a:p>
        </p:txBody>
      </p:sp>
      <p:sp>
        <p:nvSpPr>
          <p:cNvPr id="4" name="Metin kutusu 3">
            <a:extLst>
              <a:ext uri="{FF2B5EF4-FFF2-40B4-BE49-F238E27FC236}">
                <a16:creationId xmlns:a16="http://schemas.microsoft.com/office/drawing/2014/main" xmlns="" id="{188341F8-F281-C44C-8A18-0D10EF83BFF4}"/>
              </a:ext>
            </a:extLst>
          </p:cNvPr>
          <p:cNvSpPr txBox="1"/>
          <p:nvPr/>
        </p:nvSpPr>
        <p:spPr>
          <a:xfrm>
            <a:off x="5060632" y="2487841"/>
            <a:ext cx="5093494" cy="707886"/>
          </a:xfrm>
          <a:prstGeom prst="rect">
            <a:avLst/>
          </a:prstGeom>
          <a:noFill/>
        </p:spPr>
        <p:txBody>
          <a:bodyPr wrap="square" rtlCol="0">
            <a:spAutoFit/>
          </a:bodyPr>
          <a:lstStyle/>
          <a:p>
            <a:pPr algn="ctr"/>
            <a:r>
              <a:rPr lang="tr-TR" sz="4000"/>
              <a:t>Kış Olimpiyatları</a:t>
            </a:r>
          </a:p>
        </p:txBody>
      </p:sp>
      <p:pic>
        <p:nvPicPr>
          <p:cNvPr id="8" name="Resim 8">
            <a:extLst>
              <a:ext uri="{FF2B5EF4-FFF2-40B4-BE49-F238E27FC236}">
                <a16:creationId xmlns:a16="http://schemas.microsoft.com/office/drawing/2014/main" xmlns="" id="{A41E35E9-FFD7-8448-8087-565EDA59A286}"/>
              </a:ext>
            </a:extLst>
          </p:cNvPr>
          <p:cNvPicPr>
            <a:picLocks noChangeAspect="1"/>
          </p:cNvPicPr>
          <p:nvPr/>
        </p:nvPicPr>
        <p:blipFill>
          <a:blip r:embed="rId2"/>
          <a:stretch>
            <a:fillRect/>
          </a:stretch>
        </p:blipFill>
        <p:spPr>
          <a:xfrm>
            <a:off x="1221544" y="1471966"/>
            <a:ext cx="2759453" cy="2739636"/>
          </a:xfrm>
          <a:prstGeom prst="rect">
            <a:avLst/>
          </a:prstGeom>
        </p:spPr>
      </p:pic>
    </p:spTree>
    <p:extLst>
      <p:ext uri="{BB962C8B-B14F-4D97-AF65-F5344CB8AC3E}">
        <p14:creationId xmlns:p14="http://schemas.microsoft.com/office/powerpoint/2010/main" xmlns="" val="1910501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biatlon</a:t>
            </a:r>
            <a:endParaRPr lang="en-GB" dirty="0"/>
          </a:p>
        </p:txBody>
      </p:sp>
      <p:sp>
        <p:nvSpPr>
          <p:cNvPr id="3" name="Content Placeholder 2"/>
          <p:cNvSpPr>
            <a:spLocks noGrp="1"/>
          </p:cNvSpPr>
          <p:nvPr>
            <p:ph idx="1"/>
          </p:nvPr>
        </p:nvSpPr>
        <p:spPr>
          <a:xfrm>
            <a:off x="762000" y="2362200"/>
            <a:ext cx="8077200" cy="3810000"/>
          </a:xfrm>
        </p:spPr>
        <p:txBody>
          <a:bodyPr/>
          <a:lstStyle/>
          <a:p>
            <a:endParaRPr lang="tr-TR" dirty="0"/>
          </a:p>
          <a:p>
            <a:r>
              <a:rPr lang="en-GB" dirty="0" err="1"/>
              <a:t>Biatlon</a:t>
            </a:r>
            <a:r>
              <a:rPr lang="en-GB" dirty="0"/>
              <a:t>, </a:t>
            </a:r>
            <a:r>
              <a:rPr lang="en-GB" dirty="0" err="1"/>
              <a:t>kayaklı</a:t>
            </a:r>
            <a:r>
              <a:rPr lang="en-GB" dirty="0"/>
              <a:t> </a:t>
            </a:r>
            <a:r>
              <a:rPr lang="en-GB" dirty="0" err="1"/>
              <a:t>koşu</a:t>
            </a:r>
            <a:r>
              <a:rPr lang="en-GB" dirty="0"/>
              <a:t> </a:t>
            </a:r>
            <a:r>
              <a:rPr lang="en-GB" dirty="0" err="1"/>
              <a:t>ile</a:t>
            </a:r>
            <a:r>
              <a:rPr lang="en-GB" dirty="0"/>
              <a:t> </a:t>
            </a:r>
            <a:r>
              <a:rPr lang="en-GB" dirty="0" err="1"/>
              <a:t>tüfekli</a:t>
            </a:r>
            <a:r>
              <a:rPr lang="en-GB" dirty="0"/>
              <a:t> </a:t>
            </a:r>
            <a:r>
              <a:rPr lang="en-GB" dirty="0" err="1"/>
              <a:t>atışın</a:t>
            </a:r>
            <a:r>
              <a:rPr lang="en-GB" dirty="0"/>
              <a:t> </a:t>
            </a:r>
            <a:r>
              <a:rPr lang="en-GB" dirty="0" err="1"/>
              <a:t>bir</a:t>
            </a:r>
            <a:r>
              <a:rPr lang="en-GB" dirty="0"/>
              <a:t> </a:t>
            </a:r>
            <a:r>
              <a:rPr lang="en-GB" dirty="0" err="1"/>
              <a:t>araya</a:t>
            </a:r>
            <a:r>
              <a:rPr lang="en-GB" dirty="0"/>
              <a:t> </a:t>
            </a:r>
            <a:r>
              <a:rPr lang="en-GB" dirty="0" err="1"/>
              <a:t>getirildiği</a:t>
            </a:r>
            <a:r>
              <a:rPr lang="en-GB" dirty="0"/>
              <a:t> </a:t>
            </a:r>
            <a:r>
              <a:rPr lang="en-GB" dirty="0" err="1"/>
              <a:t>kış</a:t>
            </a:r>
            <a:r>
              <a:rPr lang="en-GB" dirty="0"/>
              <a:t> </a:t>
            </a:r>
            <a:r>
              <a:rPr lang="en-GB" dirty="0" err="1"/>
              <a:t>sporudur</a:t>
            </a:r>
            <a:r>
              <a:rPr lang="en-GB" dirty="0"/>
              <a:t>. </a:t>
            </a:r>
            <a:r>
              <a:rPr lang="en-GB" dirty="0" err="1"/>
              <a:t>Sporun</a:t>
            </a:r>
            <a:r>
              <a:rPr lang="en-GB" dirty="0"/>
              <a:t> 18. </a:t>
            </a:r>
            <a:r>
              <a:rPr lang="en-GB" dirty="0" err="1"/>
              <a:t>yüzyıl</a:t>
            </a:r>
            <a:r>
              <a:rPr lang="en-GB" dirty="0"/>
              <a:t> </a:t>
            </a:r>
            <a:r>
              <a:rPr lang="en-GB" dirty="0" err="1"/>
              <a:t>İskandinavya'sına</a:t>
            </a:r>
            <a:r>
              <a:rPr lang="en-GB" dirty="0"/>
              <a:t> </a:t>
            </a:r>
            <a:r>
              <a:rPr lang="en-GB" dirty="0" err="1"/>
              <a:t>dayanan</a:t>
            </a:r>
            <a:r>
              <a:rPr lang="en-GB" dirty="0"/>
              <a:t> </a:t>
            </a:r>
            <a:r>
              <a:rPr lang="en-GB" dirty="0" err="1"/>
              <a:t>askeri</a:t>
            </a:r>
            <a:r>
              <a:rPr lang="en-GB" dirty="0"/>
              <a:t> </a:t>
            </a:r>
            <a:r>
              <a:rPr lang="en-GB" dirty="0" err="1"/>
              <a:t>kökenleri</a:t>
            </a:r>
            <a:r>
              <a:rPr lang="en-GB" dirty="0"/>
              <a:t> </a:t>
            </a:r>
            <a:r>
              <a:rPr lang="en-GB" dirty="0" err="1"/>
              <a:t>vardır</a:t>
            </a:r>
            <a:r>
              <a:rPr lang="en-GB" dirty="0"/>
              <a:t>; </a:t>
            </a:r>
            <a:r>
              <a:rPr lang="en-GB" dirty="0" err="1"/>
              <a:t>Askerlerin</a:t>
            </a:r>
            <a:r>
              <a:rPr lang="en-GB" dirty="0"/>
              <a:t> </a:t>
            </a:r>
            <a:r>
              <a:rPr lang="en-GB" dirty="0" err="1"/>
              <a:t>uzun</a:t>
            </a:r>
            <a:r>
              <a:rPr lang="en-GB" dirty="0"/>
              <a:t> </a:t>
            </a:r>
            <a:r>
              <a:rPr lang="en-GB" dirty="0" err="1"/>
              <a:t>Norveç</a:t>
            </a:r>
            <a:r>
              <a:rPr lang="en-GB" dirty="0"/>
              <a:t> </a:t>
            </a:r>
            <a:r>
              <a:rPr lang="en-GB" dirty="0" err="1"/>
              <a:t>ve</a:t>
            </a:r>
            <a:r>
              <a:rPr lang="en-GB" dirty="0"/>
              <a:t> </a:t>
            </a:r>
            <a:r>
              <a:rPr lang="en-GB" dirty="0" err="1"/>
              <a:t>İsveç'in</a:t>
            </a:r>
            <a:r>
              <a:rPr lang="en-GB" dirty="0"/>
              <a:t> </a:t>
            </a:r>
            <a:r>
              <a:rPr lang="en-GB" dirty="0" err="1"/>
              <a:t>sınır</a:t>
            </a:r>
            <a:r>
              <a:rPr lang="en-GB" dirty="0"/>
              <a:t> </a:t>
            </a:r>
            <a:r>
              <a:rPr lang="en-GB" dirty="0" err="1"/>
              <a:t>arasında</a:t>
            </a:r>
            <a:r>
              <a:rPr lang="en-GB" dirty="0"/>
              <a:t> </a:t>
            </a:r>
            <a:r>
              <a:rPr lang="en-GB" dirty="0" err="1"/>
              <a:t>devriye</a:t>
            </a:r>
            <a:r>
              <a:rPr lang="en-GB" dirty="0"/>
              <a:t> </a:t>
            </a:r>
            <a:r>
              <a:rPr lang="en-GB" dirty="0" err="1"/>
              <a:t>gezerken</a:t>
            </a:r>
            <a:r>
              <a:rPr lang="en-GB" dirty="0"/>
              <a:t> </a:t>
            </a:r>
            <a:r>
              <a:rPr lang="en-GB" dirty="0" err="1"/>
              <a:t>iyi</a:t>
            </a:r>
            <a:r>
              <a:rPr lang="en-GB" dirty="0"/>
              <a:t> </a:t>
            </a:r>
            <a:r>
              <a:rPr lang="en-GB" dirty="0" err="1"/>
              <a:t>nişan</a:t>
            </a:r>
            <a:r>
              <a:rPr lang="en-GB" dirty="0"/>
              <a:t> </a:t>
            </a:r>
            <a:r>
              <a:rPr lang="en-GB" dirty="0" err="1"/>
              <a:t>almaları</a:t>
            </a:r>
            <a:r>
              <a:rPr lang="en-GB" dirty="0"/>
              <a:t> </a:t>
            </a:r>
            <a:r>
              <a:rPr lang="en-GB" dirty="0" err="1"/>
              <a:t>ve</a:t>
            </a:r>
            <a:r>
              <a:rPr lang="en-GB" dirty="0"/>
              <a:t> </a:t>
            </a:r>
            <a:r>
              <a:rPr lang="en-GB" dirty="0" err="1"/>
              <a:t>hızlı</a:t>
            </a:r>
            <a:r>
              <a:rPr lang="en-GB" dirty="0"/>
              <a:t> </a:t>
            </a:r>
            <a:r>
              <a:rPr lang="en-GB" dirty="0" err="1"/>
              <a:t>kayabilmeleri</a:t>
            </a:r>
            <a:r>
              <a:rPr lang="en-GB" dirty="0"/>
              <a:t> </a:t>
            </a:r>
            <a:r>
              <a:rPr lang="en-GB" dirty="0" err="1"/>
              <a:t>gerekiyordu</a:t>
            </a:r>
            <a:r>
              <a:rPr lang="en-GB" dirty="0"/>
              <a:t>. </a:t>
            </a:r>
            <a:r>
              <a:rPr lang="en-GB" dirty="0" err="1"/>
              <a:t>Bireysel</a:t>
            </a:r>
            <a:r>
              <a:rPr lang="en-GB" dirty="0"/>
              <a:t>, sprint, </a:t>
            </a:r>
            <a:r>
              <a:rPr lang="en-GB" dirty="0" err="1"/>
              <a:t>takım</a:t>
            </a:r>
            <a:r>
              <a:rPr lang="en-GB" dirty="0"/>
              <a:t>, </a:t>
            </a:r>
            <a:r>
              <a:rPr lang="en-GB" dirty="0" err="1"/>
              <a:t>takip</a:t>
            </a:r>
            <a:r>
              <a:rPr lang="en-GB" dirty="0"/>
              <a:t> </a:t>
            </a:r>
            <a:r>
              <a:rPr lang="en-GB" dirty="0" err="1"/>
              <a:t>ve</a:t>
            </a:r>
            <a:r>
              <a:rPr lang="en-GB" dirty="0"/>
              <a:t> </a:t>
            </a:r>
            <a:r>
              <a:rPr lang="en-GB" dirty="0" err="1"/>
              <a:t>toplu</a:t>
            </a:r>
            <a:r>
              <a:rPr lang="en-GB" dirty="0"/>
              <a:t> </a:t>
            </a:r>
            <a:r>
              <a:rPr lang="en-GB" dirty="0" err="1"/>
              <a:t>çıkış</a:t>
            </a:r>
            <a:r>
              <a:rPr lang="en-GB" dirty="0"/>
              <a:t> </a:t>
            </a:r>
            <a:r>
              <a:rPr lang="en-GB" dirty="0" err="1"/>
              <a:t>etkinlikleri</a:t>
            </a:r>
            <a:r>
              <a:rPr lang="en-GB" dirty="0"/>
              <a:t> </a:t>
            </a:r>
            <a:r>
              <a:rPr lang="en-GB" dirty="0" err="1"/>
              <a:t>vardır</a:t>
            </a:r>
            <a:r>
              <a:rPr lang="en-GB" dirty="0"/>
              <a:t>. </a:t>
            </a:r>
            <a:r>
              <a:rPr lang="en-GB" dirty="0" err="1"/>
              <a:t>Tüm</a:t>
            </a:r>
            <a:r>
              <a:rPr lang="en-GB" dirty="0"/>
              <a:t> </a:t>
            </a:r>
            <a:r>
              <a:rPr lang="en-GB" dirty="0" err="1"/>
              <a:t>engebeli</a:t>
            </a:r>
            <a:r>
              <a:rPr lang="en-GB" dirty="0"/>
              <a:t> </a:t>
            </a:r>
            <a:r>
              <a:rPr lang="en-GB" dirty="0" err="1"/>
              <a:t>parkurlardaki</a:t>
            </a:r>
            <a:r>
              <a:rPr lang="en-GB" dirty="0"/>
              <a:t> </a:t>
            </a:r>
            <a:r>
              <a:rPr lang="en-GB" dirty="0" err="1"/>
              <a:t>turlarda</a:t>
            </a:r>
            <a:r>
              <a:rPr lang="en-GB" dirty="0"/>
              <a:t>, </a:t>
            </a:r>
            <a:r>
              <a:rPr lang="en-GB" dirty="0" err="1"/>
              <a:t>yarışmayı</a:t>
            </a:r>
            <a:r>
              <a:rPr lang="en-GB" dirty="0"/>
              <a:t> </a:t>
            </a:r>
            <a:r>
              <a:rPr lang="en-GB" dirty="0" err="1"/>
              <a:t>ve</a:t>
            </a:r>
            <a:r>
              <a:rPr lang="en-GB" dirty="0"/>
              <a:t> </a:t>
            </a:r>
            <a:r>
              <a:rPr lang="en-GB" dirty="0" err="1"/>
              <a:t>atış</a:t>
            </a:r>
            <a:r>
              <a:rPr lang="en-GB" dirty="0"/>
              <a:t> </a:t>
            </a:r>
            <a:r>
              <a:rPr lang="en-GB" dirty="0" err="1"/>
              <a:t>mesafesindeki</a:t>
            </a:r>
            <a:r>
              <a:rPr lang="en-GB" dirty="0"/>
              <a:t> </a:t>
            </a:r>
            <a:r>
              <a:rPr lang="en-GB" dirty="0" err="1"/>
              <a:t>hedeflere</a:t>
            </a:r>
            <a:r>
              <a:rPr lang="en-GB" dirty="0"/>
              <a:t> </a:t>
            </a:r>
            <a:r>
              <a:rPr lang="en-GB" dirty="0" err="1"/>
              <a:t>ateş</a:t>
            </a:r>
            <a:r>
              <a:rPr lang="en-GB" dirty="0"/>
              <a:t> </a:t>
            </a:r>
            <a:r>
              <a:rPr lang="en-GB" dirty="0" err="1"/>
              <a:t>etmeyi</a:t>
            </a:r>
            <a:r>
              <a:rPr lang="en-GB" dirty="0"/>
              <a:t> </a:t>
            </a:r>
            <a:r>
              <a:rPr lang="en-GB" dirty="0" err="1"/>
              <a:t>içerir</a:t>
            </a:r>
            <a:r>
              <a:rPr lang="en-GB" dirty="0"/>
              <a:t>.</a:t>
            </a:r>
            <a:endParaRPr lang="tr-TR"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44926" y="608002"/>
            <a:ext cx="3207607" cy="2211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3088496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err="1"/>
              <a:t>Başlangıçlarını</a:t>
            </a:r>
            <a:r>
              <a:rPr lang="en-GB" dirty="0"/>
              <a:t> </a:t>
            </a:r>
            <a:r>
              <a:rPr lang="en-GB" dirty="0" err="1"/>
              <a:t>genellikle</a:t>
            </a:r>
            <a:r>
              <a:rPr lang="en-GB" dirty="0"/>
              <a:t> </a:t>
            </a:r>
            <a:r>
              <a:rPr lang="en-GB" dirty="0" err="1"/>
              <a:t>belirlenmiş</a:t>
            </a:r>
            <a:r>
              <a:rPr lang="en-GB" dirty="0"/>
              <a:t> </a:t>
            </a:r>
            <a:r>
              <a:rPr lang="en-GB" dirty="0" err="1"/>
              <a:t>zaman</a:t>
            </a:r>
            <a:r>
              <a:rPr lang="en-GB" dirty="0"/>
              <a:t> </a:t>
            </a:r>
            <a:r>
              <a:rPr lang="en-GB" dirty="0" err="1"/>
              <a:t>aralıklarıyla</a:t>
            </a:r>
            <a:r>
              <a:rPr lang="en-GB" dirty="0"/>
              <a:t> </a:t>
            </a:r>
            <a:r>
              <a:rPr lang="en-GB" dirty="0" err="1"/>
              <a:t>yapan</a:t>
            </a:r>
            <a:r>
              <a:rPr lang="en-GB" dirty="0"/>
              <a:t> </a:t>
            </a:r>
            <a:r>
              <a:rPr lang="en-GB" dirty="0" err="1"/>
              <a:t>yarışmacılar</a:t>
            </a:r>
            <a:r>
              <a:rPr lang="en-GB" dirty="0"/>
              <a:t> "skating" </a:t>
            </a:r>
            <a:r>
              <a:rPr lang="en-GB" dirty="0" err="1"/>
              <a:t>stili</a:t>
            </a:r>
            <a:r>
              <a:rPr lang="en-GB" dirty="0"/>
              <a:t> </a:t>
            </a:r>
            <a:r>
              <a:rPr lang="en-GB" dirty="0" err="1"/>
              <a:t>ile</a:t>
            </a:r>
            <a:r>
              <a:rPr lang="en-GB" dirty="0"/>
              <a:t> </a:t>
            </a:r>
            <a:r>
              <a:rPr lang="en-GB" dirty="0" err="1"/>
              <a:t>kayar</a:t>
            </a:r>
            <a:r>
              <a:rPr lang="en-GB" dirty="0"/>
              <a:t> </a:t>
            </a:r>
            <a:r>
              <a:rPr lang="en-GB" dirty="0" err="1"/>
              <a:t>ve</a:t>
            </a:r>
            <a:r>
              <a:rPr lang="en-GB" dirty="0"/>
              <a:t> </a:t>
            </a:r>
            <a:r>
              <a:rPr lang="en-GB" dirty="0" err="1"/>
              <a:t>zamana</a:t>
            </a:r>
            <a:r>
              <a:rPr lang="en-GB" dirty="0"/>
              <a:t> </a:t>
            </a:r>
            <a:r>
              <a:rPr lang="en-GB" dirty="0" err="1"/>
              <a:t>karşı</a:t>
            </a:r>
            <a:r>
              <a:rPr lang="en-GB" dirty="0"/>
              <a:t> </a:t>
            </a:r>
            <a:r>
              <a:rPr lang="en-GB" dirty="0" err="1"/>
              <a:t>yarışırken</a:t>
            </a:r>
            <a:r>
              <a:rPr lang="en-GB" dirty="0"/>
              <a:t> </a:t>
            </a:r>
            <a:r>
              <a:rPr lang="en-GB" dirty="0" err="1"/>
              <a:t>hedeflere</a:t>
            </a:r>
            <a:r>
              <a:rPr lang="en-GB" dirty="0"/>
              <a:t> </a:t>
            </a:r>
            <a:r>
              <a:rPr lang="en-GB" dirty="0" err="1"/>
              <a:t>vurmak</a:t>
            </a:r>
            <a:r>
              <a:rPr lang="en-GB" dirty="0"/>
              <a:t> </a:t>
            </a:r>
            <a:r>
              <a:rPr lang="en-GB" dirty="0" err="1"/>
              <a:t>için</a:t>
            </a:r>
            <a:r>
              <a:rPr lang="en-GB" dirty="0"/>
              <a:t> </a:t>
            </a:r>
            <a:r>
              <a:rPr lang="en-GB" dirty="0" err="1"/>
              <a:t>durular</a:t>
            </a:r>
            <a:r>
              <a:rPr lang="en-GB" dirty="0"/>
              <a:t>. </a:t>
            </a:r>
            <a:r>
              <a:rPr lang="en-GB" dirty="0" err="1"/>
              <a:t>Ateş</a:t>
            </a:r>
            <a:r>
              <a:rPr lang="en-GB" dirty="0"/>
              <a:t> </a:t>
            </a:r>
            <a:r>
              <a:rPr lang="en-GB" dirty="0" err="1"/>
              <a:t>ederken</a:t>
            </a:r>
            <a:r>
              <a:rPr lang="en-GB" dirty="0"/>
              <a:t>, </a:t>
            </a:r>
            <a:r>
              <a:rPr lang="en-GB" dirty="0" err="1"/>
              <a:t>ayakta</a:t>
            </a:r>
            <a:r>
              <a:rPr lang="en-GB" dirty="0"/>
              <a:t> </a:t>
            </a:r>
            <a:r>
              <a:rPr lang="en-GB" dirty="0" err="1"/>
              <a:t>durmak</a:t>
            </a:r>
            <a:r>
              <a:rPr lang="en-GB" dirty="0"/>
              <a:t> </a:t>
            </a:r>
            <a:r>
              <a:rPr lang="en-GB" dirty="0" err="1"/>
              <a:t>ya</a:t>
            </a:r>
            <a:r>
              <a:rPr lang="en-GB" dirty="0"/>
              <a:t> da </a:t>
            </a:r>
            <a:r>
              <a:rPr lang="en-GB" dirty="0" err="1"/>
              <a:t>yüzükoyun</a:t>
            </a:r>
            <a:r>
              <a:rPr lang="en-GB" dirty="0"/>
              <a:t> </a:t>
            </a:r>
            <a:r>
              <a:rPr lang="en-GB" dirty="0" err="1"/>
              <a:t>eğilmek</a:t>
            </a:r>
            <a:r>
              <a:rPr lang="en-GB" dirty="0"/>
              <a:t> </a:t>
            </a:r>
            <a:r>
              <a:rPr lang="en-GB" dirty="0" err="1"/>
              <a:t>tercih</a:t>
            </a:r>
            <a:r>
              <a:rPr lang="en-GB" dirty="0"/>
              <a:t> </a:t>
            </a:r>
            <a:r>
              <a:rPr lang="en-GB" dirty="0" err="1"/>
              <a:t>edilir</a:t>
            </a:r>
            <a:r>
              <a:rPr lang="en-GB" dirty="0"/>
              <a:t>. </a:t>
            </a:r>
            <a:r>
              <a:rPr lang="en-GB" dirty="0" err="1"/>
              <a:t>Bir</a:t>
            </a:r>
            <a:r>
              <a:rPr lang="en-GB" dirty="0"/>
              <a:t> </a:t>
            </a:r>
            <a:r>
              <a:rPr lang="en-GB" dirty="0" err="1"/>
              <a:t>hedefi</a:t>
            </a:r>
            <a:r>
              <a:rPr lang="en-GB" dirty="0"/>
              <a:t> </a:t>
            </a:r>
            <a:r>
              <a:rPr lang="en-GB" dirty="0" err="1"/>
              <a:t>kaçırmak</a:t>
            </a:r>
            <a:r>
              <a:rPr lang="en-GB" dirty="0"/>
              <a:t> </a:t>
            </a:r>
            <a:r>
              <a:rPr lang="en-GB" dirty="0" err="1"/>
              <a:t>cezalandırılır</a:t>
            </a:r>
            <a:r>
              <a:rPr lang="en-GB" dirty="0"/>
              <a:t>. </a:t>
            </a:r>
            <a:r>
              <a:rPr lang="en-GB" dirty="0" err="1"/>
              <a:t>Yarış</a:t>
            </a:r>
            <a:r>
              <a:rPr lang="en-GB" dirty="0"/>
              <a:t> </a:t>
            </a:r>
            <a:r>
              <a:rPr lang="en-GB" dirty="0" err="1"/>
              <a:t>mesafesi</a:t>
            </a:r>
            <a:r>
              <a:rPr lang="en-GB" dirty="0"/>
              <a:t> </a:t>
            </a:r>
            <a:r>
              <a:rPr lang="en-GB" dirty="0" err="1"/>
              <a:t>ve</a:t>
            </a:r>
            <a:r>
              <a:rPr lang="en-GB" dirty="0"/>
              <a:t> </a:t>
            </a:r>
            <a:r>
              <a:rPr lang="en-GB" dirty="0" err="1"/>
              <a:t>hedeflerin</a:t>
            </a:r>
            <a:r>
              <a:rPr lang="en-GB" dirty="0"/>
              <a:t> </a:t>
            </a:r>
            <a:r>
              <a:rPr lang="en-GB" dirty="0" err="1"/>
              <a:t>sayısı</a:t>
            </a:r>
            <a:r>
              <a:rPr lang="en-GB" dirty="0"/>
              <a:t> </a:t>
            </a:r>
            <a:r>
              <a:rPr lang="en-GB" dirty="0" err="1"/>
              <a:t>etkinliğe</a:t>
            </a:r>
            <a:r>
              <a:rPr lang="en-GB" dirty="0"/>
              <a:t> </a:t>
            </a:r>
            <a:r>
              <a:rPr lang="en-GB" dirty="0" err="1"/>
              <a:t>bağlıdır</a:t>
            </a:r>
            <a:r>
              <a:rPr lang="en-GB" dirty="0"/>
              <a:t>.</a:t>
            </a:r>
          </a:p>
          <a:p>
            <a:endParaRPr lang="en-GB" dirty="0"/>
          </a:p>
          <a:p>
            <a:r>
              <a:rPr lang="en-GB" dirty="0" err="1"/>
              <a:t>Erkeklerde</a:t>
            </a:r>
            <a:r>
              <a:rPr lang="en-GB" dirty="0"/>
              <a:t> 20, </a:t>
            </a:r>
            <a:r>
              <a:rPr lang="en-GB" dirty="0" err="1"/>
              <a:t>kadınlarda</a:t>
            </a:r>
            <a:r>
              <a:rPr lang="en-GB" dirty="0"/>
              <a:t> 15 km </a:t>
            </a:r>
            <a:r>
              <a:rPr lang="en-GB" dirty="0" err="1"/>
              <a:t>olan</a:t>
            </a:r>
            <a:r>
              <a:rPr lang="en-GB" dirty="0"/>
              <a:t> </a:t>
            </a:r>
            <a:r>
              <a:rPr lang="en-GB" dirty="0" err="1"/>
              <a:t>ana</a:t>
            </a:r>
            <a:r>
              <a:rPr lang="en-GB" dirty="0"/>
              <a:t> </a:t>
            </a:r>
            <a:r>
              <a:rPr lang="en-GB" dirty="0" err="1"/>
              <a:t>etkinlik</a:t>
            </a:r>
            <a:r>
              <a:rPr lang="en-GB" dirty="0"/>
              <a:t> </a:t>
            </a:r>
            <a:r>
              <a:rPr lang="en-GB" dirty="0" err="1"/>
              <a:t>bireyseldir</a:t>
            </a:r>
            <a:r>
              <a:rPr lang="en-GB" dirty="0"/>
              <a:t> </a:t>
            </a:r>
            <a:r>
              <a:rPr lang="en-GB" dirty="0" err="1"/>
              <a:t>ve</a:t>
            </a:r>
            <a:r>
              <a:rPr lang="en-GB" dirty="0"/>
              <a:t> 4 </a:t>
            </a:r>
            <a:r>
              <a:rPr lang="en-GB" dirty="0" err="1"/>
              <a:t>ateş</a:t>
            </a:r>
            <a:r>
              <a:rPr lang="en-GB" dirty="0"/>
              <a:t> </a:t>
            </a:r>
            <a:r>
              <a:rPr lang="en-GB" dirty="0" err="1"/>
              <a:t>etme</a:t>
            </a:r>
            <a:r>
              <a:rPr lang="en-GB" dirty="0"/>
              <a:t> </a:t>
            </a:r>
            <a:r>
              <a:rPr lang="en-GB" dirty="0" err="1"/>
              <a:t>evresi</a:t>
            </a:r>
            <a:r>
              <a:rPr lang="en-GB" dirty="0"/>
              <a:t> </a:t>
            </a:r>
            <a:r>
              <a:rPr lang="en-GB" dirty="0" err="1"/>
              <a:t>içerir</a:t>
            </a:r>
            <a:r>
              <a:rPr lang="en-GB" dirty="0"/>
              <a:t>. </a:t>
            </a:r>
            <a:r>
              <a:rPr lang="en-GB" dirty="0" err="1"/>
              <a:t>Erkeklerde</a:t>
            </a:r>
            <a:r>
              <a:rPr lang="en-GB" dirty="0"/>
              <a:t> 10 km </a:t>
            </a:r>
            <a:r>
              <a:rPr lang="en-GB" dirty="0" err="1"/>
              <a:t>olan</a:t>
            </a:r>
            <a:r>
              <a:rPr lang="en-GB" dirty="0"/>
              <a:t> sprint, </a:t>
            </a:r>
            <a:r>
              <a:rPr lang="en-GB" dirty="0" err="1"/>
              <a:t>kadınlarda</a:t>
            </a:r>
            <a:r>
              <a:rPr lang="en-GB" dirty="0"/>
              <a:t> 7.5 </a:t>
            </a:r>
            <a:r>
              <a:rPr lang="en-GB" dirty="0" err="1"/>
              <a:t>km'dir</a:t>
            </a:r>
            <a:r>
              <a:rPr lang="en-GB" dirty="0"/>
              <a:t> </a:t>
            </a:r>
            <a:r>
              <a:rPr lang="en-GB" dirty="0" err="1"/>
              <a:t>ve</a:t>
            </a:r>
            <a:r>
              <a:rPr lang="en-GB" dirty="0"/>
              <a:t> ilk 2 </a:t>
            </a:r>
            <a:r>
              <a:rPr lang="en-GB" dirty="0" err="1"/>
              <a:t>atış</a:t>
            </a:r>
            <a:r>
              <a:rPr lang="en-GB" dirty="0"/>
              <a:t> </a:t>
            </a:r>
            <a:r>
              <a:rPr lang="en-GB" dirty="0" err="1"/>
              <a:t>evresinden</a:t>
            </a:r>
            <a:r>
              <a:rPr lang="en-GB" dirty="0"/>
              <a:t> </a:t>
            </a:r>
            <a:r>
              <a:rPr lang="en-GB" dirty="0" err="1"/>
              <a:t>oluşur</a:t>
            </a:r>
            <a:r>
              <a:rPr lang="en-GB" dirty="0"/>
              <a:t>. </a:t>
            </a:r>
            <a:r>
              <a:rPr lang="en-GB" dirty="0" err="1"/>
              <a:t>Nöbetleşe</a:t>
            </a:r>
            <a:r>
              <a:rPr lang="en-GB" dirty="0"/>
              <a:t> </a:t>
            </a:r>
            <a:r>
              <a:rPr lang="en-GB" dirty="0" err="1"/>
              <a:t>yarışlardaysa</a:t>
            </a:r>
            <a:r>
              <a:rPr lang="en-GB" dirty="0"/>
              <a:t> 4 </a:t>
            </a:r>
            <a:r>
              <a:rPr lang="en-GB" dirty="0" err="1"/>
              <a:t>biatloncunun</a:t>
            </a:r>
            <a:r>
              <a:rPr lang="en-GB" dirty="0"/>
              <a:t> her </a:t>
            </a:r>
            <a:r>
              <a:rPr lang="en-GB" dirty="0" err="1"/>
              <a:t>biri</a:t>
            </a:r>
            <a:r>
              <a:rPr lang="en-GB" dirty="0"/>
              <a:t> 6 </a:t>
            </a:r>
            <a:r>
              <a:rPr lang="en-GB" dirty="0" err="1"/>
              <a:t>ya</a:t>
            </a:r>
            <a:r>
              <a:rPr lang="en-GB" dirty="0"/>
              <a:t> da 7.5 km </a:t>
            </a:r>
            <a:r>
              <a:rPr lang="en-GB" dirty="0" err="1"/>
              <a:t>kayar</a:t>
            </a:r>
            <a:r>
              <a:rPr lang="en-GB" dirty="0"/>
              <a:t> </a:t>
            </a:r>
            <a:r>
              <a:rPr lang="en-GB" dirty="0" err="1"/>
              <a:t>ve</a:t>
            </a:r>
            <a:r>
              <a:rPr lang="en-GB" dirty="0"/>
              <a:t> 2 </a:t>
            </a:r>
            <a:r>
              <a:rPr lang="en-GB" dirty="0" err="1"/>
              <a:t>kez</a:t>
            </a:r>
            <a:r>
              <a:rPr lang="en-GB" dirty="0"/>
              <a:t> </a:t>
            </a:r>
            <a:r>
              <a:rPr lang="en-GB" dirty="0" err="1"/>
              <a:t>ateş</a:t>
            </a:r>
            <a:r>
              <a:rPr lang="en-GB" dirty="0"/>
              <a:t> </a:t>
            </a:r>
            <a:r>
              <a:rPr lang="en-GB" dirty="0" err="1"/>
              <a:t>eder</a:t>
            </a:r>
            <a:r>
              <a:rPr lang="en-GB" dirty="0"/>
              <a:t>. </a:t>
            </a:r>
            <a:r>
              <a:rPr lang="en-GB" dirty="0" err="1"/>
              <a:t>Takipteyse</a:t>
            </a:r>
            <a:r>
              <a:rPr lang="en-GB" dirty="0"/>
              <a:t> 10 </a:t>
            </a:r>
            <a:r>
              <a:rPr lang="en-GB" dirty="0" err="1"/>
              <a:t>ya</a:t>
            </a:r>
            <a:r>
              <a:rPr lang="en-GB" dirty="0"/>
              <a:t> da 12.5 </a:t>
            </a:r>
            <a:r>
              <a:rPr lang="en-GB" dirty="0" err="1"/>
              <a:t>km'den</a:t>
            </a:r>
            <a:r>
              <a:rPr lang="en-GB" dirty="0"/>
              <a:t> </a:t>
            </a:r>
            <a:r>
              <a:rPr lang="en-GB" dirty="0" err="1"/>
              <a:t>oluşan</a:t>
            </a:r>
            <a:r>
              <a:rPr lang="en-GB" dirty="0"/>
              <a:t> </a:t>
            </a:r>
            <a:r>
              <a:rPr lang="en-GB" dirty="0" err="1"/>
              <a:t>bir</a:t>
            </a:r>
            <a:r>
              <a:rPr lang="en-GB" dirty="0"/>
              <a:t> </a:t>
            </a:r>
            <a:r>
              <a:rPr lang="en-GB" dirty="0" err="1"/>
              <a:t>parkurda</a:t>
            </a:r>
            <a:r>
              <a:rPr lang="en-GB" dirty="0"/>
              <a:t> 4 </a:t>
            </a:r>
            <a:r>
              <a:rPr lang="en-GB" dirty="0" err="1"/>
              <a:t>ateş</a:t>
            </a:r>
            <a:r>
              <a:rPr lang="en-GB" dirty="0"/>
              <a:t> </a:t>
            </a:r>
            <a:r>
              <a:rPr lang="en-GB" dirty="0" err="1"/>
              <a:t>etme</a:t>
            </a:r>
            <a:r>
              <a:rPr lang="en-GB" dirty="0"/>
              <a:t> </a:t>
            </a:r>
            <a:r>
              <a:rPr lang="en-GB" dirty="0" err="1"/>
              <a:t>evresi</a:t>
            </a:r>
            <a:r>
              <a:rPr lang="en-GB" dirty="0"/>
              <a:t> </a:t>
            </a:r>
            <a:r>
              <a:rPr lang="en-GB" dirty="0" err="1"/>
              <a:t>için</a:t>
            </a:r>
            <a:r>
              <a:rPr lang="en-GB" dirty="0"/>
              <a:t> </a:t>
            </a:r>
            <a:r>
              <a:rPr lang="en-GB" dirty="0" err="1"/>
              <a:t>durulur</a:t>
            </a:r>
            <a:r>
              <a:rPr lang="en-GB" dirty="0"/>
              <a:t>. Her </a:t>
            </a:r>
            <a:r>
              <a:rPr lang="en-GB" dirty="0" err="1"/>
              <a:t>bir</a:t>
            </a:r>
            <a:r>
              <a:rPr lang="en-GB" dirty="0"/>
              <a:t> </a:t>
            </a:r>
            <a:r>
              <a:rPr lang="en-GB" dirty="0" err="1"/>
              <a:t>yarışmacı</a:t>
            </a:r>
            <a:r>
              <a:rPr lang="en-GB" dirty="0"/>
              <a:t> </a:t>
            </a:r>
            <a:r>
              <a:rPr lang="en-GB" dirty="0" err="1"/>
              <a:t>sırtında</a:t>
            </a:r>
            <a:r>
              <a:rPr lang="en-GB" dirty="0"/>
              <a:t> 3.5 kg </a:t>
            </a:r>
            <a:r>
              <a:rPr lang="en-GB" dirty="0" err="1"/>
              <a:t>ağırlığında</a:t>
            </a:r>
            <a:r>
              <a:rPr lang="en-GB" dirty="0"/>
              <a:t> </a:t>
            </a:r>
            <a:r>
              <a:rPr lang="en-GB" dirty="0" err="1"/>
              <a:t>bir</a:t>
            </a:r>
            <a:r>
              <a:rPr lang="en-GB" dirty="0"/>
              <a:t> </a:t>
            </a:r>
            <a:r>
              <a:rPr lang="en-GB" dirty="0" err="1"/>
              <a:t>tüfek</a:t>
            </a:r>
            <a:r>
              <a:rPr lang="en-GB" dirty="0"/>
              <a:t> </a:t>
            </a:r>
            <a:r>
              <a:rPr lang="en-GB" dirty="0" err="1"/>
              <a:t>taşır</a:t>
            </a:r>
            <a:r>
              <a:rPr lang="en-GB" dirty="0"/>
              <a:t>. Bu </a:t>
            </a:r>
            <a:r>
              <a:rPr lang="en-GB" dirty="0" err="1"/>
              <a:t>tüfeklerin</a:t>
            </a:r>
            <a:r>
              <a:rPr lang="en-GB" dirty="0"/>
              <a:t> 5.6 </a:t>
            </a:r>
            <a:r>
              <a:rPr lang="en-GB" dirty="0" err="1"/>
              <a:t>mm'lik</a:t>
            </a:r>
            <a:r>
              <a:rPr lang="en-GB" dirty="0"/>
              <a:t> </a:t>
            </a:r>
            <a:r>
              <a:rPr lang="en-GB" dirty="0" err="1"/>
              <a:t>cephaneleri</a:t>
            </a:r>
            <a:r>
              <a:rPr lang="en-GB" dirty="0"/>
              <a:t> de </a:t>
            </a:r>
            <a:r>
              <a:rPr lang="en-GB" dirty="0" err="1"/>
              <a:t>elle</a:t>
            </a:r>
            <a:r>
              <a:rPr lang="en-GB" dirty="0"/>
              <a:t> </a:t>
            </a:r>
            <a:r>
              <a:rPr lang="en-GB" dirty="0" err="1"/>
              <a:t>doldurulabilirdir</a:t>
            </a:r>
            <a:r>
              <a:rPr lang="en-GB" dirty="0"/>
              <a:t> </a:t>
            </a:r>
            <a:r>
              <a:rPr lang="en-GB" dirty="0" err="1"/>
              <a:t>ya</a:t>
            </a:r>
            <a:r>
              <a:rPr lang="en-GB" dirty="0"/>
              <a:t> da 5 </a:t>
            </a:r>
            <a:r>
              <a:rPr lang="en-GB" dirty="0" err="1"/>
              <a:t>mermilik</a:t>
            </a:r>
            <a:r>
              <a:rPr lang="en-GB" dirty="0"/>
              <a:t> </a:t>
            </a:r>
            <a:r>
              <a:rPr lang="en-GB" dirty="0" err="1"/>
              <a:t>şarjörleri</a:t>
            </a:r>
            <a:r>
              <a:rPr lang="en-GB" dirty="0"/>
              <a:t> </a:t>
            </a:r>
            <a:r>
              <a:rPr lang="en-GB" dirty="0" err="1"/>
              <a:t>vardır</a:t>
            </a:r>
            <a:r>
              <a:rPr lang="en-GB" dirty="0"/>
              <a:t>.</a:t>
            </a:r>
          </a:p>
          <a:p>
            <a:endParaRPr lang="en-GB" dirty="0"/>
          </a:p>
          <a:p>
            <a:r>
              <a:rPr lang="en-GB" dirty="0" err="1"/>
              <a:t>Kayaklar</a:t>
            </a:r>
            <a:r>
              <a:rPr lang="en-GB" dirty="0"/>
              <a:t>, </a:t>
            </a:r>
            <a:r>
              <a:rPr lang="en-GB" dirty="0" err="1"/>
              <a:t>kayakçının</a:t>
            </a:r>
            <a:r>
              <a:rPr lang="en-GB" dirty="0"/>
              <a:t> </a:t>
            </a:r>
            <a:r>
              <a:rPr lang="en-GB" dirty="0" err="1"/>
              <a:t>boyundan</a:t>
            </a:r>
            <a:r>
              <a:rPr lang="en-GB" dirty="0"/>
              <a:t> en </a:t>
            </a:r>
            <a:r>
              <a:rPr lang="en-GB" dirty="0" err="1"/>
              <a:t>fazla</a:t>
            </a:r>
            <a:r>
              <a:rPr lang="en-GB" dirty="0"/>
              <a:t> 4 cm </a:t>
            </a:r>
            <a:r>
              <a:rPr lang="en-GB" dirty="0" err="1"/>
              <a:t>kısa</a:t>
            </a:r>
            <a:r>
              <a:rPr lang="en-GB" dirty="0"/>
              <a:t> </a:t>
            </a:r>
            <a:r>
              <a:rPr lang="en-GB" dirty="0" err="1"/>
              <a:t>olmalıdır</a:t>
            </a:r>
            <a:r>
              <a:rPr lang="en-GB" dirty="0"/>
              <a:t> </a:t>
            </a:r>
            <a:r>
              <a:rPr lang="en-GB" dirty="0" err="1"/>
              <a:t>ve</a:t>
            </a:r>
            <a:r>
              <a:rPr lang="en-GB" dirty="0"/>
              <a:t> </a:t>
            </a:r>
            <a:r>
              <a:rPr lang="en-GB" dirty="0" err="1"/>
              <a:t>batonların</a:t>
            </a:r>
            <a:r>
              <a:rPr lang="en-GB" dirty="0"/>
              <a:t> </a:t>
            </a:r>
            <a:r>
              <a:rPr lang="en-GB" dirty="0" err="1"/>
              <a:t>boyu</a:t>
            </a:r>
            <a:r>
              <a:rPr lang="en-GB" dirty="0"/>
              <a:t> </a:t>
            </a:r>
            <a:r>
              <a:rPr lang="en-GB" dirty="0" err="1"/>
              <a:t>biatloncunun</a:t>
            </a:r>
            <a:r>
              <a:rPr lang="en-GB" dirty="0"/>
              <a:t> </a:t>
            </a:r>
            <a:r>
              <a:rPr lang="en-GB" dirty="0" err="1"/>
              <a:t>boyunu</a:t>
            </a:r>
            <a:r>
              <a:rPr lang="en-GB" dirty="0"/>
              <a:t> </a:t>
            </a:r>
            <a:r>
              <a:rPr lang="en-GB" dirty="0" err="1"/>
              <a:t>geçmemelidir</a:t>
            </a:r>
            <a:r>
              <a:rPr lang="en-GB" dirty="0"/>
              <a:t>. </a:t>
            </a:r>
            <a:r>
              <a:rPr lang="en-GB" dirty="0" err="1"/>
              <a:t>Siyah</a:t>
            </a:r>
            <a:r>
              <a:rPr lang="en-GB" dirty="0"/>
              <a:t> </a:t>
            </a:r>
            <a:r>
              <a:rPr lang="en-GB" dirty="0" err="1"/>
              <a:t>renkteki</a:t>
            </a:r>
            <a:r>
              <a:rPr lang="en-GB" dirty="0"/>
              <a:t> </a:t>
            </a:r>
            <a:r>
              <a:rPr lang="en-GB" dirty="0" err="1"/>
              <a:t>elektronik</a:t>
            </a:r>
            <a:r>
              <a:rPr lang="en-GB" dirty="0"/>
              <a:t> </a:t>
            </a:r>
            <a:r>
              <a:rPr lang="en-GB" dirty="0" err="1"/>
              <a:t>hedefler</a:t>
            </a:r>
            <a:r>
              <a:rPr lang="en-GB" dirty="0"/>
              <a:t> </a:t>
            </a:r>
            <a:r>
              <a:rPr lang="en-GB" dirty="0" err="1"/>
              <a:t>vuruldukları</a:t>
            </a:r>
            <a:r>
              <a:rPr lang="en-GB" dirty="0"/>
              <a:t> </a:t>
            </a:r>
            <a:r>
              <a:rPr lang="en-GB" dirty="0" err="1"/>
              <a:t>zaman</a:t>
            </a:r>
            <a:r>
              <a:rPr lang="en-GB" dirty="0"/>
              <a:t> </a:t>
            </a:r>
            <a:r>
              <a:rPr lang="en-GB" dirty="0" err="1"/>
              <a:t>otomatik</a:t>
            </a:r>
            <a:r>
              <a:rPr lang="en-GB" dirty="0"/>
              <a:t> </a:t>
            </a:r>
            <a:r>
              <a:rPr lang="en-GB" dirty="0" err="1"/>
              <a:t>olarak</a:t>
            </a:r>
            <a:r>
              <a:rPr lang="en-GB" dirty="0"/>
              <a:t> </a:t>
            </a:r>
            <a:r>
              <a:rPr lang="en-GB" dirty="0" err="1"/>
              <a:t>beyaza</a:t>
            </a:r>
            <a:r>
              <a:rPr lang="en-GB" dirty="0"/>
              <a:t> </a:t>
            </a:r>
            <a:r>
              <a:rPr lang="en-GB" dirty="0" err="1"/>
              <a:t>döner</a:t>
            </a:r>
            <a:r>
              <a:rPr lang="en-GB" dirty="0"/>
              <a:t>. Bu </a:t>
            </a:r>
            <a:r>
              <a:rPr lang="en-GB" dirty="0" err="1"/>
              <a:t>çok</a:t>
            </a:r>
            <a:r>
              <a:rPr lang="en-GB" dirty="0"/>
              <a:t> </a:t>
            </a:r>
            <a:r>
              <a:rPr lang="en-GB" dirty="0" err="1"/>
              <a:t>küçük</a:t>
            </a:r>
            <a:r>
              <a:rPr lang="en-GB" dirty="0"/>
              <a:t> </a:t>
            </a:r>
            <a:r>
              <a:rPr lang="en-GB" dirty="0" err="1"/>
              <a:t>hedeflerin</a:t>
            </a:r>
            <a:r>
              <a:rPr lang="en-GB" dirty="0"/>
              <a:t> </a:t>
            </a:r>
            <a:r>
              <a:rPr lang="en-GB" dirty="0" err="1"/>
              <a:t>ayakta</a:t>
            </a:r>
            <a:r>
              <a:rPr lang="en-GB" dirty="0"/>
              <a:t> </a:t>
            </a:r>
            <a:r>
              <a:rPr lang="en-GB" dirty="0" err="1"/>
              <a:t>ateş</a:t>
            </a:r>
            <a:r>
              <a:rPr lang="en-GB" dirty="0"/>
              <a:t> </a:t>
            </a:r>
            <a:r>
              <a:rPr lang="en-GB" dirty="0" err="1"/>
              <a:t>edilenleri</a:t>
            </a:r>
            <a:r>
              <a:rPr lang="en-GB" dirty="0"/>
              <a:t> 11.5 cm, </a:t>
            </a:r>
            <a:r>
              <a:rPr lang="en-GB" dirty="0" err="1"/>
              <a:t>yüzükoyun</a:t>
            </a:r>
            <a:r>
              <a:rPr lang="en-GB" dirty="0"/>
              <a:t> </a:t>
            </a:r>
            <a:r>
              <a:rPr lang="en-GB" dirty="0" err="1"/>
              <a:t>ateş</a:t>
            </a:r>
            <a:r>
              <a:rPr lang="en-GB" dirty="0"/>
              <a:t> </a:t>
            </a:r>
            <a:r>
              <a:rPr lang="en-GB" dirty="0" err="1"/>
              <a:t>edilenleriyse</a:t>
            </a:r>
            <a:r>
              <a:rPr lang="en-GB" dirty="0"/>
              <a:t> 4.5 cm </a:t>
            </a:r>
            <a:r>
              <a:rPr lang="en-GB" dirty="0" err="1"/>
              <a:t>genişliğindedir</a:t>
            </a:r>
            <a:r>
              <a:rPr lang="en-GB" dirty="0"/>
              <a:t>.</a:t>
            </a:r>
          </a:p>
        </p:txBody>
      </p:sp>
    </p:spTree>
    <p:extLst>
      <p:ext uri="{BB962C8B-B14F-4D97-AF65-F5344CB8AC3E}">
        <p14:creationId xmlns:p14="http://schemas.microsoft.com/office/powerpoint/2010/main" xmlns="" val="4146396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Kayakla atlama</a:t>
            </a:r>
            <a:endParaRPr lang="en-GB" dirty="0"/>
          </a:p>
        </p:txBody>
      </p:sp>
      <p:sp>
        <p:nvSpPr>
          <p:cNvPr id="3" name="Content Placeholder 2"/>
          <p:cNvSpPr>
            <a:spLocks noGrp="1"/>
          </p:cNvSpPr>
          <p:nvPr>
            <p:ph idx="1"/>
          </p:nvPr>
        </p:nvSpPr>
        <p:spPr>
          <a:xfrm>
            <a:off x="1069848" y="2258570"/>
            <a:ext cx="5562600" cy="3810000"/>
          </a:xfrm>
        </p:spPr>
        <p:txBody>
          <a:bodyPr>
            <a:normAutofit fontScale="92500" lnSpcReduction="20000"/>
          </a:bodyPr>
          <a:lstStyle/>
          <a:p>
            <a:r>
              <a:rPr lang="en-GB" dirty="0" err="1"/>
              <a:t>Kayakla</a:t>
            </a:r>
            <a:r>
              <a:rPr lang="en-GB" dirty="0"/>
              <a:t> </a:t>
            </a:r>
            <a:r>
              <a:rPr lang="en-GB" dirty="0" err="1"/>
              <a:t>atlama</a:t>
            </a:r>
            <a:r>
              <a:rPr lang="en-GB" dirty="0"/>
              <a:t>, </a:t>
            </a:r>
            <a:r>
              <a:rPr lang="en-GB" dirty="0" err="1"/>
              <a:t>dik</a:t>
            </a:r>
            <a:r>
              <a:rPr lang="en-GB" dirty="0"/>
              <a:t> </a:t>
            </a:r>
            <a:r>
              <a:rPr lang="en-GB" dirty="0" err="1"/>
              <a:t>bir</a:t>
            </a:r>
            <a:r>
              <a:rPr lang="en-GB" dirty="0"/>
              <a:t> </a:t>
            </a:r>
            <a:r>
              <a:rPr lang="en-GB" dirty="0" err="1"/>
              <a:t>rampadan</a:t>
            </a:r>
            <a:r>
              <a:rPr lang="en-GB" dirty="0"/>
              <a:t> </a:t>
            </a:r>
            <a:r>
              <a:rPr lang="en-GB" dirty="0" err="1"/>
              <a:t>aşağı</a:t>
            </a:r>
            <a:r>
              <a:rPr lang="en-GB" dirty="0"/>
              <a:t> </a:t>
            </a:r>
            <a:r>
              <a:rPr lang="en-GB" dirty="0" err="1"/>
              <a:t>kaymayı</a:t>
            </a:r>
            <a:r>
              <a:rPr lang="en-GB" dirty="0"/>
              <a:t>, </a:t>
            </a:r>
            <a:r>
              <a:rPr lang="en-GB" dirty="0" err="1"/>
              <a:t>havalanmayı</a:t>
            </a:r>
            <a:r>
              <a:rPr lang="en-GB" dirty="0"/>
              <a:t>, </a:t>
            </a:r>
            <a:r>
              <a:rPr lang="en-GB" dirty="0" err="1"/>
              <a:t>mümkün</a:t>
            </a:r>
            <a:r>
              <a:rPr lang="en-GB" dirty="0"/>
              <a:t> </a:t>
            </a:r>
            <a:r>
              <a:rPr lang="en-GB" dirty="0" err="1"/>
              <a:t>olduğunca</a:t>
            </a:r>
            <a:r>
              <a:rPr lang="en-GB" dirty="0"/>
              <a:t> </a:t>
            </a:r>
            <a:r>
              <a:rPr lang="en-GB" dirty="0" err="1"/>
              <a:t>yükseğe</a:t>
            </a:r>
            <a:r>
              <a:rPr lang="en-GB" dirty="0"/>
              <a:t> </a:t>
            </a:r>
            <a:r>
              <a:rPr lang="en-GB" dirty="0" err="1"/>
              <a:t>atlamayı</a:t>
            </a:r>
            <a:r>
              <a:rPr lang="en-GB" dirty="0"/>
              <a:t> </a:t>
            </a:r>
            <a:r>
              <a:rPr lang="en-GB" dirty="0" err="1"/>
              <a:t>ve</a:t>
            </a:r>
            <a:r>
              <a:rPr lang="en-GB" dirty="0"/>
              <a:t> </a:t>
            </a:r>
            <a:r>
              <a:rPr lang="en-GB" dirty="0" err="1"/>
              <a:t>ardından</a:t>
            </a:r>
            <a:r>
              <a:rPr lang="en-GB" dirty="0"/>
              <a:t> </a:t>
            </a:r>
            <a:r>
              <a:rPr lang="en-GB" dirty="0" err="1"/>
              <a:t>düşmeden</a:t>
            </a:r>
            <a:r>
              <a:rPr lang="en-GB" dirty="0"/>
              <a:t> </a:t>
            </a:r>
            <a:r>
              <a:rPr lang="en-GB" dirty="0" err="1"/>
              <a:t>yumuşak</a:t>
            </a:r>
            <a:r>
              <a:rPr lang="en-GB" dirty="0"/>
              <a:t> </a:t>
            </a:r>
            <a:r>
              <a:rPr lang="en-GB" dirty="0" err="1"/>
              <a:t>bir</a:t>
            </a:r>
            <a:r>
              <a:rPr lang="en-GB" dirty="0"/>
              <a:t> </a:t>
            </a:r>
            <a:r>
              <a:rPr lang="en-GB" dirty="0" err="1"/>
              <a:t>biçimde</a:t>
            </a:r>
            <a:r>
              <a:rPr lang="en-GB" dirty="0"/>
              <a:t> en </a:t>
            </a:r>
            <a:r>
              <a:rPr lang="en-GB" dirty="0" err="1"/>
              <a:t>uzak</a:t>
            </a:r>
            <a:r>
              <a:rPr lang="en-GB" dirty="0"/>
              <a:t> </a:t>
            </a:r>
            <a:r>
              <a:rPr lang="en-GB" dirty="0" err="1"/>
              <a:t>noktaya</a:t>
            </a:r>
            <a:r>
              <a:rPr lang="en-GB" dirty="0"/>
              <a:t> </a:t>
            </a:r>
            <a:r>
              <a:rPr lang="en-GB" dirty="0" err="1"/>
              <a:t>inmeyi</a:t>
            </a:r>
            <a:r>
              <a:rPr lang="en-GB" dirty="0"/>
              <a:t> </a:t>
            </a:r>
            <a:r>
              <a:rPr lang="en-GB" dirty="0" err="1"/>
              <a:t>içeren</a:t>
            </a:r>
            <a:r>
              <a:rPr lang="en-GB" dirty="0"/>
              <a:t> </a:t>
            </a:r>
            <a:r>
              <a:rPr lang="en-GB" dirty="0" err="1"/>
              <a:t>gösterişli</a:t>
            </a:r>
            <a:r>
              <a:rPr lang="en-GB" dirty="0"/>
              <a:t> </a:t>
            </a:r>
            <a:r>
              <a:rPr lang="en-GB" dirty="0" err="1"/>
              <a:t>bir</a:t>
            </a:r>
            <a:r>
              <a:rPr lang="en-GB" dirty="0"/>
              <a:t> </a:t>
            </a:r>
            <a:r>
              <a:rPr lang="en-GB" dirty="0" err="1"/>
              <a:t>spordur</a:t>
            </a:r>
            <a:r>
              <a:rPr lang="en-GB" dirty="0"/>
              <a:t>.</a:t>
            </a:r>
          </a:p>
          <a:p>
            <a:endParaRPr lang="en-GB" dirty="0"/>
          </a:p>
          <a:p>
            <a:r>
              <a:rPr lang="en-GB" dirty="0"/>
              <a:t>Bu </a:t>
            </a:r>
            <a:r>
              <a:rPr lang="en-GB" dirty="0" err="1"/>
              <a:t>sporda</a:t>
            </a:r>
            <a:r>
              <a:rPr lang="en-GB" dirty="0"/>
              <a:t> en </a:t>
            </a:r>
            <a:r>
              <a:rPr lang="en-GB" dirty="0" err="1"/>
              <a:t>iyi</a:t>
            </a:r>
            <a:r>
              <a:rPr lang="en-GB" dirty="0"/>
              <a:t> </a:t>
            </a:r>
            <a:r>
              <a:rPr lang="en-GB" dirty="0" err="1"/>
              <a:t>olanlar</a:t>
            </a:r>
            <a:r>
              <a:rPr lang="en-GB" dirty="0"/>
              <a:t>, </a:t>
            </a:r>
            <a:r>
              <a:rPr lang="en-GB" dirty="0" err="1"/>
              <a:t>havada</a:t>
            </a:r>
            <a:r>
              <a:rPr lang="en-GB" dirty="0"/>
              <a:t> </a:t>
            </a:r>
            <a:r>
              <a:rPr lang="en-GB" dirty="0" err="1"/>
              <a:t>süzülürken</a:t>
            </a:r>
            <a:r>
              <a:rPr lang="en-GB" dirty="0"/>
              <a:t> </a:t>
            </a:r>
            <a:r>
              <a:rPr lang="en-GB" dirty="0" err="1"/>
              <a:t>yatay</a:t>
            </a:r>
            <a:r>
              <a:rPr lang="en-GB" dirty="0"/>
              <a:t> </a:t>
            </a:r>
            <a:r>
              <a:rPr lang="en-GB" dirty="0" err="1"/>
              <a:t>duruşlarına</a:t>
            </a:r>
            <a:r>
              <a:rPr lang="en-GB" dirty="0"/>
              <a:t> , </a:t>
            </a:r>
            <a:r>
              <a:rPr lang="en-GB" dirty="0" err="1"/>
              <a:t>kayakları</a:t>
            </a:r>
            <a:r>
              <a:rPr lang="en-GB" dirty="0"/>
              <a:t> </a:t>
            </a:r>
            <a:r>
              <a:rPr lang="en-GB" dirty="0" err="1"/>
              <a:t>yere</a:t>
            </a:r>
            <a:r>
              <a:rPr lang="en-GB" dirty="0"/>
              <a:t> </a:t>
            </a:r>
            <a:r>
              <a:rPr lang="en-GB" dirty="0" err="1"/>
              <a:t>değene</a:t>
            </a:r>
            <a:r>
              <a:rPr lang="en-GB" dirty="0"/>
              <a:t> </a:t>
            </a:r>
            <a:r>
              <a:rPr lang="en-GB" dirty="0" err="1"/>
              <a:t>kadar</a:t>
            </a:r>
            <a:r>
              <a:rPr lang="en-GB" dirty="0"/>
              <a:t> hakim </a:t>
            </a:r>
            <a:r>
              <a:rPr lang="en-GB" dirty="0" err="1"/>
              <a:t>olabilenlerdir</a:t>
            </a:r>
            <a:r>
              <a:rPr lang="en-GB" dirty="0"/>
              <a:t>. Bu </a:t>
            </a:r>
            <a:r>
              <a:rPr lang="en-GB" dirty="0" err="1"/>
              <a:t>popüler</a:t>
            </a:r>
            <a:r>
              <a:rPr lang="en-GB" dirty="0"/>
              <a:t> </a:t>
            </a:r>
            <a:r>
              <a:rPr lang="en-GB" dirty="0" err="1"/>
              <a:t>ve</a:t>
            </a:r>
            <a:r>
              <a:rPr lang="en-GB" dirty="0"/>
              <a:t> </a:t>
            </a:r>
            <a:r>
              <a:rPr lang="en-GB" dirty="0" err="1"/>
              <a:t>genellikle</a:t>
            </a:r>
            <a:r>
              <a:rPr lang="en-GB" dirty="0"/>
              <a:t> </a:t>
            </a:r>
            <a:r>
              <a:rPr lang="en-GB" dirty="0" err="1"/>
              <a:t>erkek</a:t>
            </a:r>
            <a:r>
              <a:rPr lang="en-GB" dirty="0"/>
              <a:t> </a:t>
            </a:r>
            <a:r>
              <a:rPr lang="en-GB" dirty="0" err="1"/>
              <a:t>egemenliğindeki</a:t>
            </a:r>
            <a:r>
              <a:rPr lang="en-GB" dirty="0"/>
              <a:t> </a:t>
            </a:r>
            <a:r>
              <a:rPr lang="en-GB" dirty="0" err="1"/>
              <a:t>sporda</a:t>
            </a:r>
            <a:r>
              <a:rPr lang="en-GB" dirty="0"/>
              <a:t>, </a:t>
            </a:r>
            <a:r>
              <a:rPr lang="en-GB" dirty="0" err="1"/>
              <a:t>yarışçılar</a:t>
            </a:r>
            <a:r>
              <a:rPr lang="en-GB" dirty="0"/>
              <a:t> </a:t>
            </a:r>
            <a:r>
              <a:rPr lang="en-GB" dirty="0" err="1"/>
              <a:t>sadece</a:t>
            </a:r>
            <a:r>
              <a:rPr lang="en-GB" dirty="0"/>
              <a:t> </a:t>
            </a:r>
            <a:r>
              <a:rPr lang="en-GB" dirty="0" err="1"/>
              <a:t>uzun</a:t>
            </a:r>
            <a:r>
              <a:rPr lang="en-GB" dirty="0"/>
              <a:t> </a:t>
            </a:r>
            <a:r>
              <a:rPr lang="en-GB" dirty="0" err="1"/>
              <a:t>atlayışlar</a:t>
            </a:r>
            <a:r>
              <a:rPr lang="en-GB" dirty="0"/>
              <a:t> </a:t>
            </a:r>
            <a:r>
              <a:rPr lang="en-GB" dirty="0" err="1"/>
              <a:t>için</a:t>
            </a:r>
            <a:r>
              <a:rPr lang="en-GB" dirty="0"/>
              <a:t> </a:t>
            </a:r>
            <a:r>
              <a:rPr lang="en-GB" dirty="0" err="1"/>
              <a:t>değil</a:t>
            </a:r>
            <a:r>
              <a:rPr lang="en-GB" dirty="0"/>
              <a:t>, </a:t>
            </a:r>
            <a:r>
              <a:rPr lang="en-GB" dirty="0" err="1"/>
              <a:t>kalkış</a:t>
            </a:r>
            <a:r>
              <a:rPr lang="en-GB" dirty="0"/>
              <a:t>, </a:t>
            </a:r>
            <a:r>
              <a:rPr lang="en-GB" dirty="0" err="1"/>
              <a:t>uçuş</a:t>
            </a:r>
            <a:r>
              <a:rPr lang="en-GB" dirty="0"/>
              <a:t> </a:t>
            </a:r>
            <a:r>
              <a:rPr lang="en-GB" dirty="0" err="1"/>
              <a:t>ve</a:t>
            </a:r>
            <a:r>
              <a:rPr lang="en-GB" dirty="0"/>
              <a:t> </a:t>
            </a:r>
            <a:r>
              <a:rPr lang="en-GB" dirty="0" err="1"/>
              <a:t>inişler</a:t>
            </a:r>
            <a:r>
              <a:rPr lang="en-GB" dirty="0"/>
              <a:t> </a:t>
            </a:r>
            <a:r>
              <a:rPr lang="en-GB" dirty="0" err="1"/>
              <a:t>için</a:t>
            </a:r>
            <a:r>
              <a:rPr lang="en-GB" dirty="0"/>
              <a:t> de </a:t>
            </a:r>
            <a:r>
              <a:rPr lang="en-GB" dirty="0" err="1"/>
              <a:t>rekabet</a:t>
            </a:r>
            <a:r>
              <a:rPr lang="en-GB" dirty="0"/>
              <a:t> </a:t>
            </a:r>
            <a:r>
              <a:rPr lang="en-GB" dirty="0" err="1"/>
              <a:t>eder</a:t>
            </a:r>
            <a:r>
              <a:rPr lang="en-GB" dirty="0"/>
              <a:t>. </a:t>
            </a:r>
            <a:r>
              <a:rPr lang="en-GB" dirty="0" err="1"/>
              <a:t>Kayakla</a:t>
            </a:r>
            <a:r>
              <a:rPr lang="en-GB" dirty="0"/>
              <a:t> </a:t>
            </a:r>
            <a:r>
              <a:rPr lang="en-GB" dirty="0" err="1"/>
              <a:t>atlama</a:t>
            </a:r>
            <a:r>
              <a:rPr lang="en-GB" dirty="0"/>
              <a:t> </a:t>
            </a:r>
            <a:r>
              <a:rPr lang="en-GB" dirty="0" err="1"/>
              <a:t>yakın</a:t>
            </a:r>
            <a:r>
              <a:rPr lang="en-GB" dirty="0"/>
              <a:t> </a:t>
            </a:r>
            <a:r>
              <a:rPr lang="en-GB" dirty="0" err="1"/>
              <a:t>zaman</a:t>
            </a:r>
            <a:r>
              <a:rPr lang="en-GB" dirty="0"/>
              <a:t> </a:t>
            </a:r>
            <a:r>
              <a:rPr lang="en-GB" dirty="0" err="1"/>
              <a:t>kadar</a:t>
            </a:r>
            <a:r>
              <a:rPr lang="en-GB" dirty="0"/>
              <a:t> </a:t>
            </a:r>
            <a:r>
              <a:rPr lang="en-GB" dirty="0" err="1"/>
              <a:t>bir</a:t>
            </a:r>
            <a:r>
              <a:rPr lang="en-GB" dirty="0"/>
              <a:t> </a:t>
            </a:r>
            <a:r>
              <a:rPr lang="en-GB" dirty="0" err="1"/>
              <a:t>kış</a:t>
            </a:r>
            <a:r>
              <a:rPr lang="en-GB" dirty="0"/>
              <a:t> </a:t>
            </a:r>
            <a:r>
              <a:rPr lang="en-GB" dirty="0" err="1"/>
              <a:t>sporu</a:t>
            </a:r>
            <a:r>
              <a:rPr lang="en-GB" dirty="0"/>
              <a:t> </a:t>
            </a:r>
            <a:r>
              <a:rPr lang="en-GB" dirty="0" err="1"/>
              <a:t>olarak</a:t>
            </a:r>
            <a:r>
              <a:rPr lang="en-GB" dirty="0"/>
              <a:t> </a:t>
            </a:r>
            <a:r>
              <a:rPr lang="en-GB" dirty="0" err="1"/>
              <a:t>görülse</a:t>
            </a:r>
            <a:r>
              <a:rPr lang="en-GB" dirty="0"/>
              <a:t> de </a:t>
            </a:r>
            <a:r>
              <a:rPr lang="en-GB" dirty="0" err="1"/>
              <a:t>kış</a:t>
            </a:r>
            <a:r>
              <a:rPr lang="en-GB" dirty="0"/>
              <a:t> </a:t>
            </a:r>
            <a:r>
              <a:rPr lang="en-GB" dirty="0" err="1"/>
              <a:t>ayları</a:t>
            </a:r>
            <a:r>
              <a:rPr lang="en-GB" dirty="0"/>
              <a:t> </a:t>
            </a:r>
            <a:r>
              <a:rPr lang="en-GB" dirty="0" err="1"/>
              <a:t>dışında</a:t>
            </a:r>
            <a:r>
              <a:rPr lang="en-GB" dirty="0"/>
              <a:t> </a:t>
            </a:r>
            <a:r>
              <a:rPr lang="en-GB" dirty="0" err="1"/>
              <a:t>yapay</a:t>
            </a:r>
            <a:r>
              <a:rPr lang="en-GB" dirty="0"/>
              <a:t> </a:t>
            </a:r>
            <a:r>
              <a:rPr lang="en-GB" dirty="0" err="1"/>
              <a:t>zeminli</a:t>
            </a:r>
            <a:r>
              <a:rPr lang="en-GB" dirty="0"/>
              <a:t> </a:t>
            </a:r>
            <a:r>
              <a:rPr lang="en-GB" dirty="0" err="1"/>
              <a:t>rampalarda</a:t>
            </a:r>
            <a:r>
              <a:rPr lang="en-GB" dirty="0"/>
              <a:t> da </a:t>
            </a:r>
            <a:r>
              <a:rPr lang="en-GB" dirty="0" err="1"/>
              <a:t>yapılır</a:t>
            </a:r>
            <a:r>
              <a:rPr lang="en-GB"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0" y="1828800"/>
            <a:ext cx="36576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25162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err="1"/>
              <a:t>Farklı</a:t>
            </a:r>
            <a:r>
              <a:rPr lang="en-GB" dirty="0"/>
              <a:t> </a:t>
            </a:r>
            <a:r>
              <a:rPr lang="en-GB" dirty="0" err="1"/>
              <a:t>teknikler</a:t>
            </a:r>
            <a:r>
              <a:rPr lang="en-GB" dirty="0"/>
              <a:t> </a:t>
            </a:r>
            <a:r>
              <a:rPr lang="en-GB" dirty="0" err="1"/>
              <a:t>denemek</a:t>
            </a:r>
            <a:r>
              <a:rPr lang="en-GB" dirty="0"/>
              <a:t>, </a:t>
            </a:r>
            <a:r>
              <a:rPr lang="en-GB" dirty="0" err="1"/>
              <a:t>atlayışçılara</a:t>
            </a:r>
            <a:r>
              <a:rPr lang="en-GB" dirty="0"/>
              <a:t> </a:t>
            </a:r>
            <a:r>
              <a:rPr lang="en-GB" dirty="0" err="1"/>
              <a:t>daha</a:t>
            </a:r>
            <a:r>
              <a:rPr lang="en-GB" dirty="0"/>
              <a:t> </a:t>
            </a:r>
            <a:r>
              <a:rPr lang="en-GB" dirty="0" err="1"/>
              <a:t>uzun</a:t>
            </a:r>
            <a:r>
              <a:rPr lang="en-GB" dirty="0"/>
              <a:t> </a:t>
            </a:r>
            <a:r>
              <a:rPr lang="en-GB" dirty="0" err="1"/>
              <a:t>uçuşları</a:t>
            </a:r>
            <a:r>
              <a:rPr lang="en-GB" dirty="0"/>
              <a:t> </a:t>
            </a:r>
            <a:r>
              <a:rPr lang="en-GB" dirty="0" err="1"/>
              <a:t>tatma</a:t>
            </a:r>
            <a:r>
              <a:rPr lang="en-GB" dirty="0"/>
              <a:t> </a:t>
            </a:r>
            <a:r>
              <a:rPr lang="en-GB" dirty="0" err="1"/>
              <a:t>imkânı</a:t>
            </a:r>
            <a:r>
              <a:rPr lang="en-GB" dirty="0"/>
              <a:t> </a:t>
            </a:r>
            <a:r>
              <a:rPr lang="en-GB" dirty="0" err="1"/>
              <a:t>verdi</a:t>
            </a:r>
            <a:r>
              <a:rPr lang="en-GB" dirty="0"/>
              <a:t>. </a:t>
            </a:r>
            <a:r>
              <a:rPr lang="en-GB" dirty="0" err="1"/>
              <a:t>Başlangıçta</a:t>
            </a:r>
            <a:r>
              <a:rPr lang="en-GB" dirty="0"/>
              <a:t> </a:t>
            </a:r>
            <a:r>
              <a:rPr lang="en-GB" dirty="0" err="1"/>
              <a:t>atlayışlar</a:t>
            </a:r>
            <a:r>
              <a:rPr lang="en-GB" dirty="0"/>
              <a:t> </a:t>
            </a:r>
            <a:r>
              <a:rPr lang="en-GB" dirty="0" err="1"/>
              <a:t>neredeyse</a:t>
            </a:r>
            <a:r>
              <a:rPr lang="en-GB" dirty="0"/>
              <a:t> </a:t>
            </a:r>
            <a:r>
              <a:rPr lang="en-GB" dirty="0" err="1"/>
              <a:t>sadece</a:t>
            </a:r>
            <a:r>
              <a:rPr lang="en-GB" dirty="0"/>
              <a:t> 45 </a:t>
            </a:r>
            <a:r>
              <a:rPr lang="en-GB" dirty="0" err="1"/>
              <a:t>m'likti</a:t>
            </a:r>
            <a:r>
              <a:rPr lang="en-GB" dirty="0"/>
              <a:t>. 1920'lerde </a:t>
            </a:r>
            <a:r>
              <a:rPr lang="en-GB" dirty="0" err="1"/>
              <a:t>atlayışçılar</a:t>
            </a:r>
            <a:r>
              <a:rPr lang="en-GB" dirty="0"/>
              <a:t> </a:t>
            </a:r>
            <a:r>
              <a:rPr lang="en-GB" dirty="0" err="1"/>
              <a:t>Kongsberger</a:t>
            </a:r>
            <a:r>
              <a:rPr lang="en-GB" dirty="0"/>
              <a:t> </a:t>
            </a:r>
            <a:r>
              <a:rPr lang="en-GB" dirty="0" err="1"/>
              <a:t>tekniğiyle</a:t>
            </a:r>
            <a:r>
              <a:rPr lang="en-GB" dirty="0"/>
              <a:t> 100 m </a:t>
            </a:r>
            <a:r>
              <a:rPr lang="en-GB" dirty="0" err="1"/>
              <a:t>boyunca</a:t>
            </a:r>
            <a:r>
              <a:rPr lang="en-GB" dirty="0"/>
              <a:t> </a:t>
            </a:r>
            <a:r>
              <a:rPr lang="en-GB" dirty="0" err="1"/>
              <a:t>uçmaya</a:t>
            </a:r>
            <a:r>
              <a:rPr lang="en-GB" dirty="0"/>
              <a:t> </a:t>
            </a:r>
            <a:r>
              <a:rPr lang="en-GB" dirty="0" err="1"/>
              <a:t>başladılar</a:t>
            </a:r>
            <a:r>
              <a:rPr lang="en-GB" dirty="0"/>
              <a:t>. </a:t>
            </a:r>
            <a:r>
              <a:rPr lang="en-GB" dirty="0" err="1"/>
              <a:t>Öne</a:t>
            </a:r>
            <a:r>
              <a:rPr lang="en-GB" dirty="0"/>
              <a:t> </a:t>
            </a:r>
            <a:r>
              <a:rPr lang="en-GB" dirty="0" err="1"/>
              <a:t>eğilerek</a:t>
            </a:r>
            <a:r>
              <a:rPr lang="en-GB" dirty="0"/>
              <a:t>, </a:t>
            </a:r>
            <a:r>
              <a:rPr lang="en-GB" dirty="0" err="1"/>
              <a:t>vücutlarını</a:t>
            </a:r>
            <a:r>
              <a:rPr lang="en-GB" dirty="0"/>
              <a:t> </a:t>
            </a:r>
            <a:r>
              <a:rPr lang="en-GB" dirty="0" err="1"/>
              <a:t>kalça</a:t>
            </a:r>
            <a:r>
              <a:rPr lang="en-GB" dirty="0"/>
              <a:t> </a:t>
            </a:r>
            <a:r>
              <a:rPr lang="en-GB" dirty="0" err="1"/>
              <a:t>kısmından</a:t>
            </a:r>
            <a:r>
              <a:rPr lang="en-GB" dirty="0"/>
              <a:t> </a:t>
            </a:r>
            <a:r>
              <a:rPr lang="en-GB" dirty="0" err="1"/>
              <a:t>eğip</a:t>
            </a:r>
            <a:r>
              <a:rPr lang="en-GB" dirty="0"/>
              <a:t>, </a:t>
            </a:r>
            <a:r>
              <a:rPr lang="en-GB" dirty="0" err="1"/>
              <a:t>kollarını</a:t>
            </a:r>
            <a:r>
              <a:rPr lang="en-GB" dirty="0"/>
              <a:t> </a:t>
            </a:r>
            <a:r>
              <a:rPr lang="en-GB" dirty="0" err="1"/>
              <a:t>açar</a:t>
            </a:r>
            <a:r>
              <a:rPr lang="en-GB" dirty="0"/>
              <a:t> </a:t>
            </a:r>
            <a:r>
              <a:rPr lang="en-GB" dirty="0" err="1"/>
              <a:t>ve</a:t>
            </a:r>
            <a:r>
              <a:rPr lang="en-GB" dirty="0"/>
              <a:t> </a:t>
            </a:r>
            <a:r>
              <a:rPr lang="en-GB" dirty="0" err="1"/>
              <a:t>kayaklarını</a:t>
            </a:r>
            <a:r>
              <a:rPr lang="en-GB" dirty="0"/>
              <a:t> </a:t>
            </a:r>
            <a:r>
              <a:rPr lang="en-GB" dirty="0" err="1"/>
              <a:t>koşut</a:t>
            </a:r>
            <a:r>
              <a:rPr lang="en-GB" dirty="0"/>
              <a:t> </a:t>
            </a:r>
            <a:r>
              <a:rPr lang="en-GB" dirty="0" err="1"/>
              <a:t>tutarlardı</a:t>
            </a:r>
            <a:r>
              <a:rPr lang="en-GB" dirty="0"/>
              <a:t>. 1950'lerdeyse </a:t>
            </a:r>
            <a:r>
              <a:rPr lang="en-GB" dirty="0" err="1"/>
              <a:t>İsviçreli</a:t>
            </a:r>
            <a:r>
              <a:rPr lang="en-GB" dirty="0"/>
              <a:t> </a:t>
            </a:r>
            <a:r>
              <a:rPr lang="en-GB" dirty="0" err="1"/>
              <a:t>kayakçı</a:t>
            </a:r>
            <a:r>
              <a:rPr lang="en-GB" dirty="0"/>
              <a:t> Andreas </a:t>
            </a:r>
            <a:r>
              <a:rPr lang="en-GB" dirty="0" err="1"/>
              <a:t>Daescher</a:t>
            </a:r>
            <a:r>
              <a:rPr lang="en-GB" dirty="0"/>
              <a:t> </a:t>
            </a:r>
            <a:r>
              <a:rPr lang="en-GB" dirty="0" err="1"/>
              <a:t>kollarını</a:t>
            </a:r>
            <a:r>
              <a:rPr lang="en-GB" dirty="0"/>
              <a:t> </a:t>
            </a:r>
            <a:r>
              <a:rPr lang="en-GB" dirty="0" err="1"/>
              <a:t>vücudunun</a:t>
            </a:r>
            <a:r>
              <a:rPr lang="en-GB" dirty="0"/>
              <a:t> </a:t>
            </a:r>
            <a:r>
              <a:rPr lang="en-GB" dirty="0" err="1"/>
              <a:t>önünde</a:t>
            </a:r>
            <a:r>
              <a:rPr lang="en-GB" dirty="0"/>
              <a:t> </a:t>
            </a:r>
            <a:r>
              <a:rPr lang="en-GB" dirty="0" err="1"/>
              <a:t>tutarak</a:t>
            </a:r>
            <a:r>
              <a:rPr lang="en-GB" dirty="0"/>
              <a:t>, </a:t>
            </a:r>
            <a:r>
              <a:rPr lang="en-GB" dirty="0" err="1"/>
              <a:t>fazladan</a:t>
            </a:r>
            <a:r>
              <a:rPr lang="en-GB" dirty="0"/>
              <a:t> </a:t>
            </a:r>
            <a:r>
              <a:rPr lang="en-GB" dirty="0" err="1"/>
              <a:t>birkaç</a:t>
            </a:r>
            <a:r>
              <a:rPr lang="en-GB" dirty="0"/>
              <a:t> fit </a:t>
            </a:r>
            <a:r>
              <a:rPr lang="en-GB" dirty="0" err="1"/>
              <a:t>yapabildi</a:t>
            </a:r>
            <a:r>
              <a:rPr lang="en-GB" dirty="0"/>
              <a:t>. 1985'te </a:t>
            </a:r>
            <a:r>
              <a:rPr lang="en-GB" dirty="0" err="1"/>
              <a:t>İsveçli</a:t>
            </a:r>
            <a:r>
              <a:rPr lang="en-GB" dirty="0"/>
              <a:t> Jan </a:t>
            </a:r>
            <a:r>
              <a:rPr lang="en-GB" dirty="0" err="1"/>
              <a:t>Boklöv</a:t>
            </a:r>
            <a:r>
              <a:rPr lang="en-GB" dirty="0"/>
              <a:t> “V” </a:t>
            </a:r>
            <a:r>
              <a:rPr lang="en-GB" dirty="0" err="1"/>
              <a:t>tekniğine</a:t>
            </a:r>
            <a:r>
              <a:rPr lang="en-GB" dirty="0"/>
              <a:t> </a:t>
            </a:r>
            <a:r>
              <a:rPr lang="en-GB" dirty="0" err="1"/>
              <a:t>öncülük</a:t>
            </a:r>
            <a:r>
              <a:rPr lang="en-GB" dirty="0"/>
              <a:t> </a:t>
            </a:r>
            <a:r>
              <a:rPr lang="en-GB" dirty="0" err="1"/>
              <a:t>etti</a:t>
            </a:r>
            <a:r>
              <a:rPr lang="en-GB" dirty="0"/>
              <a:t>; </a:t>
            </a:r>
            <a:r>
              <a:rPr lang="en-GB" dirty="0" err="1"/>
              <a:t>kayakçı</a:t>
            </a:r>
            <a:r>
              <a:rPr lang="en-GB" dirty="0"/>
              <a:t> </a:t>
            </a:r>
            <a:r>
              <a:rPr lang="en-GB" dirty="0" err="1"/>
              <a:t>kayakların</a:t>
            </a:r>
            <a:r>
              <a:rPr lang="en-GB" dirty="0"/>
              <a:t> </a:t>
            </a:r>
            <a:r>
              <a:rPr lang="en-GB" dirty="0" err="1"/>
              <a:t>uç</a:t>
            </a:r>
            <a:r>
              <a:rPr lang="en-GB" dirty="0"/>
              <a:t> </a:t>
            </a:r>
            <a:r>
              <a:rPr lang="en-GB" dirty="0" err="1"/>
              <a:t>kısmını</a:t>
            </a:r>
            <a:r>
              <a:rPr lang="en-GB" dirty="0"/>
              <a:t> “V” </a:t>
            </a:r>
            <a:r>
              <a:rPr lang="en-GB" dirty="0" err="1"/>
              <a:t>şeklinde</a:t>
            </a:r>
            <a:r>
              <a:rPr lang="en-GB" dirty="0"/>
              <a:t> </a:t>
            </a:r>
            <a:r>
              <a:rPr lang="en-GB" dirty="0" err="1"/>
              <a:t>açar</a:t>
            </a:r>
            <a:r>
              <a:rPr lang="en-GB" dirty="0"/>
              <a:t> </a:t>
            </a:r>
            <a:r>
              <a:rPr lang="en-GB" dirty="0" err="1"/>
              <a:t>ve</a:t>
            </a:r>
            <a:r>
              <a:rPr lang="en-GB" dirty="0"/>
              <a:t> </a:t>
            </a:r>
            <a:r>
              <a:rPr lang="en-GB" dirty="0" err="1"/>
              <a:t>bu</a:t>
            </a:r>
            <a:r>
              <a:rPr lang="en-GB" dirty="0"/>
              <a:t> </a:t>
            </a:r>
            <a:r>
              <a:rPr lang="en-GB" dirty="0" err="1"/>
              <a:t>sayede</a:t>
            </a:r>
            <a:r>
              <a:rPr lang="en-GB" dirty="0"/>
              <a:t> </a:t>
            </a:r>
            <a:r>
              <a:rPr lang="en-GB" dirty="0" err="1"/>
              <a:t>fazladan</a:t>
            </a:r>
            <a:r>
              <a:rPr lang="en-GB" dirty="0"/>
              <a:t> </a:t>
            </a:r>
            <a:r>
              <a:rPr lang="en-GB" dirty="0" err="1"/>
              <a:t>yükseklik</a:t>
            </a:r>
            <a:r>
              <a:rPr lang="en-GB" dirty="0"/>
              <a:t> </a:t>
            </a:r>
            <a:r>
              <a:rPr lang="en-GB" dirty="0" err="1"/>
              <a:t>ve</a:t>
            </a:r>
            <a:r>
              <a:rPr lang="en-GB" dirty="0"/>
              <a:t> </a:t>
            </a:r>
            <a:r>
              <a:rPr lang="en-GB" dirty="0" err="1"/>
              <a:t>denge</a:t>
            </a:r>
            <a:r>
              <a:rPr lang="en-GB" dirty="0"/>
              <a:t> </a:t>
            </a:r>
            <a:r>
              <a:rPr lang="en-GB" dirty="0" err="1"/>
              <a:t>kazanır</a:t>
            </a:r>
            <a:endParaRPr lang="en-GB" dirty="0"/>
          </a:p>
        </p:txBody>
      </p:sp>
    </p:spTree>
    <p:extLst>
      <p:ext uri="{BB962C8B-B14F-4D97-AF65-F5344CB8AC3E}">
        <p14:creationId xmlns:p14="http://schemas.microsoft.com/office/powerpoint/2010/main" xmlns="" val="1061685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KayaklI KOŞU</a:t>
            </a:r>
            <a:endParaRPr lang="en-GB" dirty="0"/>
          </a:p>
        </p:txBody>
      </p:sp>
      <p:sp>
        <p:nvSpPr>
          <p:cNvPr id="3" name="Content Placeholder 2"/>
          <p:cNvSpPr>
            <a:spLocks noGrp="1"/>
          </p:cNvSpPr>
          <p:nvPr>
            <p:ph idx="1"/>
          </p:nvPr>
        </p:nvSpPr>
        <p:spPr>
          <a:xfrm>
            <a:off x="580030" y="1938469"/>
            <a:ext cx="6473952" cy="4259131"/>
          </a:xfrm>
        </p:spPr>
        <p:txBody>
          <a:bodyPr>
            <a:normAutofit/>
          </a:bodyPr>
          <a:lstStyle/>
          <a:p>
            <a:pPr marL="0" indent="0">
              <a:buNone/>
            </a:pPr>
            <a:r>
              <a:rPr lang="en-GB" dirty="0" err="1"/>
              <a:t>Kayaklı</a:t>
            </a:r>
            <a:r>
              <a:rPr lang="en-GB" dirty="0"/>
              <a:t> </a:t>
            </a:r>
            <a:r>
              <a:rPr lang="en-GB" dirty="0" err="1"/>
              <a:t>koşu</a:t>
            </a:r>
            <a:r>
              <a:rPr lang="en-GB" dirty="0"/>
              <a:t>, (</a:t>
            </a:r>
            <a:r>
              <a:rPr lang="en-GB" dirty="0" err="1"/>
              <a:t>kayaklı</a:t>
            </a:r>
            <a:r>
              <a:rPr lang="en-GB" dirty="0"/>
              <a:t> </a:t>
            </a:r>
            <a:r>
              <a:rPr lang="en-GB" dirty="0" err="1"/>
              <a:t>kros</a:t>
            </a:r>
            <a:r>
              <a:rPr lang="en-GB" dirty="0"/>
              <a:t>) </a:t>
            </a:r>
            <a:r>
              <a:rPr lang="en-GB" dirty="0" err="1"/>
              <a:t>engebeli</a:t>
            </a:r>
            <a:r>
              <a:rPr lang="en-GB" dirty="0"/>
              <a:t> </a:t>
            </a:r>
            <a:r>
              <a:rPr lang="en-GB" dirty="0" err="1"/>
              <a:t>ve</a:t>
            </a:r>
            <a:r>
              <a:rPr lang="en-GB" dirty="0"/>
              <a:t> </a:t>
            </a:r>
            <a:r>
              <a:rPr lang="en-GB" dirty="0" err="1"/>
              <a:t>dağlık</a:t>
            </a:r>
            <a:r>
              <a:rPr lang="en-GB" dirty="0"/>
              <a:t> </a:t>
            </a:r>
            <a:r>
              <a:rPr lang="en-GB" dirty="0" err="1"/>
              <a:t>bir</a:t>
            </a:r>
            <a:r>
              <a:rPr lang="en-GB" dirty="0"/>
              <a:t> </a:t>
            </a:r>
            <a:r>
              <a:rPr lang="en-GB" dirty="0" err="1"/>
              <a:t>arazide</a:t>
            </a:r>
            <a:r>
              <a:rPr lang="en-GB" dirty="0"/>
              <a:t> </a:t>
            </a:r>
            <a:r>
              <a:rPr lang="en-GB" dirty="0" err="1"/>
              <a:t>kayakla</a:t>
            </a:r>
            <a:r>
              <a:rPr lang="en-GB" dirty="0"/>
              <a:t> </a:t>
            </a:r>
            <a:r>
              <a:rPr lang="en-GB" dirty="0" err="1"/>
              <a:t>yapılan</a:t>
            </a:r>
            <a:r>
              <a:rPr lang="en-GB" dirty="0"/>
              <a:t> </a:t>
            </a:r>
            <a:r>
              <a:rPr lang="en-GB" dirty="0" err="1"/>
              <a:t>uzun</a:t>
            </a:r>
            <a:r>
              <a:rPr lang="en-GB" dirty="0"/>
              <a:t> </a:t>
            </a:r>
            <a:r>
              <a:rPr lang="en-GB" dirty="0" err="1"/>
              <a:t>mesafeli</a:t>
            </a:r>
            <a:r>
              <a:rPr lang="en-GB" dirty="0"/>
              <a:t> </a:t>
            </a:r>
            <a:r>
              <a:rPr lang="en-GB" dirty="0" err="1"/>
              <a:t>yarış</a:t>
            </a:r>
            <a:r>
              <a:rPr lang="en-GB" dirty="0"/>
              <a:t>. </a:t>
            </a:r>
            <a:r>
              <a:rPr lang="en-GB" dirty="0" err="1"/>
              <a:t>İskandinav</a:t>
            </a:r>
            <a:r>
              <a:rPr lang="en-GB" dirty="0"/>
              <a:t> </a:t>
            </a:r>
            <a:r>
              <a:rPr lang="en-GB" dirty="0" err="1"/>
              <a:t>ülkelerinde</a:t>
            </a:r>
            <a:r>
              <a:rPr lang="en-GB" dirty="0"/>
              <a:t> </a:t>
            </a:r>
            <a:r>
              <a:rPr lang="en-GB" dirty="0" err="1"/>
              <a:t>bir</a:t>
            </a:r>
            <a:r>
              <a:rPr lang="en-GB" dirty="0"/>
              <a:t> </a:t>
            </a:r>
            <a:r>
              <a:rPr lang="en-GB" dirty="0" err="1"/>
              <a:t>eğlence</a:t>
            </a:r>
            <a:r>
              <a:rPr lang="en-GB" dirty="0"/>
              <a:t> </a:t>
            </a:r>
            <a:r>
              <a:rPr lang="en-GB" dirty="0" err="1"/>
              <a:t>ve</a:t>
            </a:r>
            <a:r>
              <a:rPr lang="en-GB" dirty="0"/>
              <a:t> </a:t>
            </a:r>
            <a:r>
              <a:rPr lang="en-GB" dirty="0" err="1"/>
              <a:t>bir</a:t>
            </a:r>
            <a:r>
              <a:rPr lang="en-GB" dirty="0"/>
              <a:t> </a:t>
            </a:r>
            <a:r>
              <a:rPr lang="en-GB" dirty="0" err="1"/>
              <a:t>ulaşım</a:t>
            </a:r>
            <a:r>
              <a:rPr lang="en-GB" dirty="0"/>
              <a:t> </a:t>
            </a:r>
            <a:r>
              <a:rPr lang="en-GB" dirty="0" err="1"/>
              <a:t>biçimi</a:t>
            </a:r>
            <a:r>
              <a:rPr lang="en-GB" dirty="0"/>
              <a:t> </a:t>
            </a:r>
            <a:r>
              <a:rPr lang="en-GB" dirty="0" err="1"/>
              <a:t>olarak</a:t>
            </a:r>
            <a:r>
              <a:rPr lang="en-GB" dirty="0"/>
              <a:t> </a:t>
            </a:r>
            <a:r>
              <a:rPr lang="en-GB" dirty="0" err="1"/>
              <a:t>ortaya</a:t>
            </a:r>
            <a:r>
              <a:rPr lang="en-GB" dirty="0"/>
              <a:t> </a:t>
            </a:r>
            <a:r>
              <a:rPr lang="en-GB" dirty="0" err="1"/>
              <a:t>çıkan</a:t>
            </a:r>
            <a:r>
              <a:rPr lang="en-GB" dirty="0"/>
              <a:t> </a:t>
            </a:r>
            <a:r>
              <a:rPr lang="en-GB" dirty="0" err="1"/>
              <a:t>kayaklı</a:t>
            </a:r>
            <a:r>
              <a:rPr lang="en-GB" dirty="0"/>
              <a:t> </a:t>
            </a:r>
            <a:r>
              <a:rPr lang="en-GB" dirty="0" err="1"/>
              <a:t>koşu</a:t>
            </a:r>
            <a:r>
              <a:rPr lang="en-GB" dirty="0"/>
              <a:t> </a:t>
            </a:r>
            <a:r>
              <a:rPr lang="en-GB" dirty="0" err="1"/>
              <a:t>bu</a:t>
            </a:r>
            <a:r>
              <a:rPr lang="en-GB" dirty="0"/>
              <a:t> </a:t>
            </a:r>
            <a:r>
              <a:rPr lang="en-GB" dirty="0" err="1"/>
              <a:t>ülkelerde</a:t>
            </a:r>
            <a:r>
              <a:rPr lang="en-GB" dirty="0"/>
              <a:t> </a:t>
            </a:r>
            <a:r>
              <a:rPr lang="en-GB" dirty="0" err="1"/>
              <a:t>popülerliğini</a:t>
            </a:r>
            <a:r>
              <a:rPr lang="en-GB" dirty="0"/>
              <a:t> </a:t>
            </a:r>
            <a:r>
              <a:rPr lang="en-GB" dirty="0" err="1"/>
              <a:t>korumaktadır</a:t>
            </a:r>
            <a:r>
              <a:rPr lang="en-GB" dirty="0"/>
              <a:t>. </a:t>
            </a:r>
            <a:r>
              <a:rPr lang="en-GB" dirty="0" err="1"/>
              <a:t>Kayaklı</a:t>
            </a:r>
            <a:r>
              <a:rPr lang="en-GB" dirty="0"/>
              <a:t> </a:t>
            </a:r>
            <a:r>
              <a:rPr lang="en-GB" dirty="0" err="1"/>
              <a:t>koşu</a:t>
            </a:r>
            <a:r>
              <a:rPr lang="en-GB" dirty="0"/>
              <a:t> </a:t>
            </a:r>
            <a:r>
              <a:rPr lang="en-GB" dirty="0" err="1"/>
              <a:t>kayakla</a:t>
            </a:r>
            <a:r>
              <a:rPr lang="en-GB" dirty="0"/>
              <a:t> </a:t>
            </a:r>
            <a:r>
              <a:rPr lang="en-GB" dirty="0" err="1"/>
              <a:t>yapılan</a:t>
            </a:r>
            <a:r>
              <a:rPr lang="en-GB" dirty="0"/>
              <a:t> </a:t>
            </a:r>
            <a:r>
              <a:rPr lang="en-GB" dirty="0" err="1"/>
              <a:t>öteki</a:t>
            </a:r>
            <a:r>
              <a:rPr lang="en-GB" dirty="0"/>
              <a:t> </a:t>
            </a:r>
            <a:r>
              <a:rPr lang="en-GB" dirty="0" err="1"/>
              <a:t>sporlarla</a:t>
            </a:r>
            <a:r>
              <a:rPr lang="en-GB" dirty="0"/>
              <a:t> </a:t>
            </a:r>
            <a:r>
              <a:rPr lang="en-GB" dirty="0" err="1"/>
              <a:t>karşılaştırıldığında</a:t>
            </a:r>
            <a:r>
              <a:rPr lang="en-GB" dirty="0"/>
              <a:t> </a:t>
            </a:r>
            <a:r>
              <a:rPr lang="en-GB" dirty="0" err="1"/>
              <a:t>muhtemelen</a:t>
            </a:r>
            <a:r>
              <a:rPr lang="en-GB" dirty="0"/>
              <a:t> en </a:t>
            </a:r>
            <a:r>
              <a:rPr lang="en-GB" dirty="0" err="1"/>
              <a:t>tehlikesizi</a:t>
            </a:r>
            <a:r>
              <a:rPr lang="en-GB" dirty="0"/>
              <a:t> </a:t>
            </a:r>
            <a:r>
              <a:rPr lang="en-GB" dirty="0" err="1"/>
              <a:t>ama</a:t>
            </a:r>
            <a:r>
              <a:rPr lang="en-GB" dirty="0"/>
              <a:t> en </a:t>
            </a:r>
            <a:r>
              <a:rPr lang="en-GB" dirty="0" err="1"/>
              <a:t>zahmetlisidir</a:t>
            </a:r>
            <a:r>
              <a:rPr lang="en-GB" dirty="0"/>
              <a:t>, </a:t>
            </a:r>
            <a:r>
              <a:rPr lang="en-GB" dirty="0" err="1"/>
              <a:t>özellikle</a:t>
            </a:r>
            <a:r>
              <a:rPr lang="en-GB" dirty="0"/>
              <a:t> </a:t>
            </a:r>
            <a:r>
              <a:rPr lang="en-GB" dirty="0" err="1"/>
              <a:t>uzun</a:t>
            </a:r>
            <a:r>
              <a:rPr lang="en-GB" dirty="0"/>
              <a:t> </a:t>
            </a:r>
            <a:r>
              <a:rPr lang="en-GB" dirty="0" err="1"/>
              <a:t>mesafelerde</a:t>
            </a:r>
            <a:r>
              <a:rPr lang="en-GB" dirty="0"/>
              <a:t> </a:t>
            </a:r>
            <a:r>
              <a:rPr lang="en-GB" dirty="0" err="1"/>
              <a:t>çok</a:t>
            </a:r>
            <a:r>
              <a:rPr lang="en-GB" dirty="0"/>
              <a:t> </a:t>
            </a:r>
            <a:r>
              <a:rPr lang="en-GB" dirty="0" err="1"/>
              <a:t>dayanıklı</a:t>
            </a:r>
            <a:r>
              <a:rPr lang="en-GB" dirty="0"/>
              <a:t> </a:t>
            </a:r>
            <a:r>
              <a:rPr lang="en-GB" dirty="0" err="1"/>
              <a:t>olmayı</a:t>
            </a:r>
            <a:r>
              <a:rPr lang="en-GB" dirty="0"/>
              <a:t> </a:t>
            </a:r>
            <a:r>
              <a:rPr lang="en-GB" dirty="0" err="1"/>
              <a:t>gerektirir</a:t>
            </a:r>
            <a:r>
              <a:rPr lang="en-GB" dirty="0"/>
              <a:t>. </a:t>
            </a:r>
            <a:r>
              <a:rPr lang="en-GB" dirty="0" err="1"/>
              <a:t>Kayaklı</a:t>
            </a:r>
            <a:r>
              <a:rPr lang="en-GB" dirty="0"/>
              <a:t> </a:t>
            </a:r>
            <a:r>
              <a:rPr lang="en-GB" dirty="0" err="1"/>
              <a:t>koşuda</a:t>
            </a:r>
            <a:r>
              <a:rPr lang="en-GB" dirty="0"/>
              <a:t> </a:t>
            </a:r>
            <a:r>
              <a:rPr lang="en-GB" dirty="0" err="1"/>
              <a:t>kullanılan</a:t>
            </a:r>
            <a:r>
              <a:rPr lang="en-GB" dirty="0"/>
              <a:t> </a:t>
            </a:r>
            <a:r>
              <a:rPr lang="en-GB" dirty="0" err="1"/>
              <a:t>kayaklar</a:t>
            </a:r>
            <a:r>
              <a:rPr lang="en-GB" dirty="0"/>
              <a:t> Alp tipi </a:t>
            </a:r>
            <a:r>
              <a:rPr lang="en-GB" dirty="0" err="1"/>
              <a:t>arazilerde</a:t>
            </a:r>
            <a:r>
              <a:rPr lang="en-GB" dirty="0"/>
              <a:t> </a:t>
            </a:r>
            <a:r>
              <a:rPr lang="en-GB" dirty="0" err="1"/>
              <a:t>kullanılanlardan</a:t>
            </a:r>
            <a:r>
              <a:rPr lang="en-GB" dirty="0"/>
              <a:t> </a:t>
            </a:r>
            <a:r>
              <a:rPr lang="en-GB" dirty="0" err="1"/>
              <a:t>daha</a:t>
            </a:r>
            <a:r>
              <a:rPr lang="en-GB" dirty="0"/>
              <a:t> </a:t>
            </a:r>
            <a:r>
              <a:rPr lang="en-GB" dirty="0" err="1"/>
              <a:t>uzun</a:t>
            </a:r>
            <a:r>
              <a:rPr lang="en-GB" dirty="0"/>
              <a:t>, </a:t>
            </a:r>
            <a:r>
              <a:rPr lang="en-GB" dirty="0" err="1"/>
              <a:t>dar</a:t>
            </a:r>
            <a:r>
              <a:rPr lang="en-GB" dirty="0"/>
              <a:t> </a:t>
            </a:r>
            <a:r>
              <a:rPr lang="en-GB" dirty="0" err="1"/>
              <a:t>ve</a:t>
            </a:r>
            <a:r>
              <a:rPr lang="en-GB" dirty="0"/>
              <a:t> </a:t>
            </a:r>
            <a:r>
              <a:rPr lang="en-GB" dirty="0" err="1"/>
              <a:t>hafiftir</a:t>
            </a:r>
            <a:r>
              <a:rPr lang="en-GB" dirty="0"/>
              <a:t>. </a:t>
            </a:r>
            <a:r>
              <a:rPr lang="en-GB" dirty="0" err="1"/>
              <a:t>Ayağa</a:t>
            </a:r>
            <a:r>
              <a:rPr lang="en-GB" dirty="0"/>
              <a:t>, </a:t>
            </a:r>
            <a:r>
              <a:rPr lang="en-GB" dirty="0" err="1"/>
              <a:t>topuğun</a:t>
            </a:r>
            <a:r>
              <a:rPr lang="en-GB" dirty="0"/>
              <a:t> </a:t>
            </a:r>
            <a:r>
              <a:rPr lang="en-GB" dirty="0" err="1"/>
              <a:t>daha</a:t>
            </a:r>
            <a:r>
              <a:rPr lang="en-GB" dirty="0"/>
              <a:t> </a:t>
            </a:r>
            <a:r>
              <a:rPr lang="en-GB" dirty="0" err="1"/>
              <a:t>rahat</a:t>
            </a:r>
            <a:r>
              <a:rPr lang="en-GB" dirty="0"/>
              <a:t> </a:t>
            </a:r>
            <a:r>
              <a:rPr lang="en-GB" dirty="0" err="1"/>
              <a:t>hareket</a:t>
            </a:r>
            <a:r>
              <a:rPr lang="en-GB" dirty="0"/>
              <a:t> </a:t>
            </a:r>
            <a:r>
              <a:rPr lang="en-GB" dirty="0" err="1"/>
              <a:t>etmesine</a:t>
            </a:r>
            <a:r>
              <a:rPr lang="en-GB" dirty="0"/>
              <a:t> </a:t>
            </a:r>
            <a:r>
              <a:rPr lang="en-GB" dirty="0" err="1"/>
              <a:t>olanak</a:t>
            </a:r>
            <a:r>
              <a:rPr lang="en-GB" dirty="0"/>
              <a:t> </a:t>
            </a:r>
            <a:r>
              <a:rPr lang="en-GB" dirty="0" err="1"/>
              <a:t>verecek</a:t>
            </a:r>
            <a:r>
              <a:rPr lang="en-GB" dirty="0"/>
              <a:t> </a:t>
            </a:r>
            <a:r>
              <a:rPr lang="en-GB" dirty="0" err="1"/>
              <a:t>biçimde</a:t>
            </a:r>
            <a:r>
              <a:rPr lang="en-GB" dirty="0"/>
              <a:t> </a:t>
            </a:r>
            <a:r>
              <a:rPr lang="en-GB" dirty="0" err="1"/>
              <a:t>bağlanır</a:t>
            </a:r>
            <a:r>
              <a:rPr lang="en-GB" dirty="0"/>
              <a:t> </a:t>
            </a:r>
            <a:r>
              <a:rPr lang="en-GB" dirty="0" err="1"/>
              <a:t>ve</a:t>
            </a:r>
            <a:r>
              <a:rPr lang="en-GB" dirty="0"/>
              <a:t> </a:t>
            </a:r>
            <a:r>
              <a:rPr lang="en-GB" dirty="0" err="1"/>
              <a:t>daha</a:t>
            </a:r>
            <a:r>
              <a:rPr lang="en-GB" dirty="0"/>
              <a:t> </a:t>
            </a:r>
            <a:r>
              <a:rPr lang="en-GB" dirty="0" err="1"/>
              <a:t>uzun</a:t>
            </a:r>
            <a:r>
              <a:rPr lang="en-GB" dirty="0"/>
              <a:t> </a:t>
            </a:r>
            <a:r>
              <a:rPr lang="en-GB" dirty="0" err="1"/>
              <a:t>batonlar</a:t>
            </a:r>
            <a:r>
              <a:rPr lang="en-GB" dirty="0"/>
              <a:t> </a:t>
            </a:r>
            <a:r>
              <a:rPr lang="en-GB" dirty="0" err="1"/>
              <a:t>kullanılır</a:t>
            </a:r>
            <a:r>
              <a:rPr lang="en-GB" dirty="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08101" y="2438400"/>
            <a:ext cx="4314825"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3640120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Kayak </a:t>
            </a:r>
            <a:r>
              <a:rPr lang="en-GB" dirty="0" err="1"/>
              <a:t>krosunun</a:t>
            </a:r>
            <a:r>
              <a:rPr lang="en-GB" dirty="0"/>
              <a:t> </a:t>
            </a:r>
            <a:r>
              <a:rPr lang="en-GB" dirty="0" err="1"/>
              <a:t>yarışmalı</a:t>
            </a:r>
            <a:r>
              <a:rPr lang="en-GB" dirty="0"/>
              <a:t> </a:t>
            </a:r>
            <a:r>
              <a:rPr lang="en-GB" dirty="0" err="1"/>
              <a:t>olmayan</a:t>
            </a:r>
            <a:r>
              <a:rPr lang="en-GB" dirty="0"/>
              <a:t> </a:t>
            </a:r>
            <a:r>
              <a:rPr lang="en-GB" dirty="0" err="1"/>
              <a:t>biçimi</a:t>
            </a:r>
            <a:r>
              <a:rPr lang="en-GB" dirty="0"/>
              <a:t> kayak </a:t>
            </a:r>
            <a:r>
              <a:rPr lang="en-GB" dirty="0" err="1"/>
              <a:t>gezintisi</a:t>
            </a:r>
            <a:r>
              <a:rPr lang="en-GB" dirty="0"/>
              <a:t> </a:t>
            </a:r>
            <a:r>
              <a:rPr lang="en-GB" dirty="0" err="1"/>
              <a:t>olarak</a:t>
            </a:r>
            <a:r>
              <a:rPr lang="en-GB" dirty="0"/>
              <a:t> da </a:t>
            </a:r>
            <a:r>
              <a:rPr lang="en-GB" dirty="0" err="1"/>
              <a:t>bilinir</a:t>
            </a:r>
            <a:r>
              <a:rPr lang="en-GB" dirty="0"/>
              <a:t>. </a:t>
            </a:r>
            <a:r>
              <a:rPr lang="en-GB" dirty="0" err="1"/>
              <a:t>Almancada</a:t>
            </a:r>
            <a:r>
              <a:rPr lang="en-GB" dirty="0"/>
              <a:t> Langlauf, </a:t>
            </a:r>
            <a:r>
              <a:rPr lang="en-GB" dirty="0" err="1"/>
              <a:t>Norveççede</a:t>
            </a:r>
            <a:r>
              <a:rPr lang="en-GB" dirty="0"/>
              <a:t> </a:t>
            </a:r>
            <a:r>
              <a:rPr lang="en-GB" dirty="0" err="1"/>
              <a:t>Langrenn</a:t>
            </a:r>
            <a:r>
              <a:rPr lang="en-GB" dirty="0"/>
              <a:t> </a:t>
            </a:r>
            <a:r>
              <a:rPr lang="en-GB" dirty="0" err="1"/>
              <a:t>olarak</a:t>
            </a:r>
            <a:r>
              <a:rPr lang="en-GB" dirty="0"/>
              <a:t> </a:t>
            </a:r>
            <a:r>
              <a:rPr lang="en-GB" dirty="0" err="1"/>
              <a:t>bilinen</a:t>
            </a:r>
            <a:r>
              <a:rPr lang="en-GB" dirty="0"/>
              <a:t> </a:t>
            </a:r>
            <a:r>
              <a:rPr lang="en-GB" dirty="0" err="1"/>
              <a:t>kayaklı</a:t>
            </a:r>
            <a:r>
              <a:rPr lang="en-GB" dirty="0"/>
              <a:t> </a:t>
            </a:r>
            <a:r>
              <a:rPr lang="en-GB" dirty="0" err="1"/>
              <a:t>koşu</a:t>
            </a:r>
            <a:r>
              <a:rPr lang="en-GB" dirty="0"/>
              <a:t> </a:t>
            </a:r>
            <a:r>
              <a:rPr lang="en-GB" dirty="0" err="1"/>
              <a:t>az</a:t>
            </a:r>
            <a:r>
              <a:rPr lang="en-GB" dirty="0"/>
              <a:t> </a:t>
            </a:r>
            <a:r>
              <a:rPr lang="en-GB" dirty="0" err="1"/>
              <a:t>çok</a:t>
            </a:r>
            <a:r>
              <a:rPr lang="en-GB" dirty="0"/>
              <a:t> </a:t>
            </a:r>
            <a:r>
              <a:rPr lang="en-GB" dirty="0" err="1"/>
              <a:t>daire</a:t>
            </a:r>
            <a:r>
              <a:rPr lang="en-GB" dirty="0"/>
              <a:t> </a:t>
            </a:r>
            <a:r>
              <a:rPr lang="en-GB" dirty="0" err="1"/>
              <a:t>biçimli</a:t>
            </a:r>
            <a:r>
              <a:rPr lang="en-GB" dirty="0"/>
              <a:t> </a:t>
            </a:r>
            <a:r>
              <a:rPr lang="en-GB" dirty="0" err="1"/>
              <a:t>bir</a:t>
            </a:r>
            <a:r>
              <a:rPr lang="en-GB" dirty="0"/>
              <a:t> </a:t>
            </a:r>
            <a:r>
              <a:rPr lang="en-GB" dirty="0" err="1"/>
              <a:t>parkurda</a:t>
            </a:r>
            <a:r>
              <a:rPr lang="en-GB" dirty="0"/>
              <a:t> </a:t>
            </a:r>
            <a:r>
              <a:rPr lang="en-GB" dirty="0" err="1"/>
              <a:t>yapılır</a:t>
            </a:r>
            <a:r>
              <a:rPr lang="en-GB" dirty="0"/>
              <a:t>. </a:t>
            </a:r>
            <a:r>
              <a:rPr lang="en-GB" dirty="0" err="1"/>
              <a:t>Kayaklı</a:t>
            </a:r>
            <a:r>
              <a:rPr lang="en-GB" dirty="0"/>
              <a:t> </a:t>
            </a:r>
            <a:r>
              <a:rPr lang="en-GB" dirty="0" err="1"/>
              <a:t>koşu</a:t>
            </a:r>
            <a:r>
              <a:rPr lang="en-GB" dirty="0"/>
              <a:t>, </a:t>
            </a:r>
            <a:r>
              <a:rPr lang="en-GB" dirty="0" err="1"/>
              <a:t>klasik</a:t>
            </a:r>
            <a:r>
              <a:rPr lang="en-GB" dirty="0"/>
              <a:t> </a:t>
            </a:r>
            <a:r>
              <a:rPr lang="en-GB" dirty="0" err="1"/>
              <a:t>ve</a:t>
            </a:r>
            <a:r>
              <a:rPr lang="en-GB" dirty="0"/>
              <a:t> </a:t>
            </a:r>
            <a:r>
              <a:rPr lang="en-GB" dirty="0" err="1"/>
              <a:t>serbest</a:t>
            </a:r>
            <a:r>
              <a:rPr lang="en-GB" dirty="0"/>
              <a:t> </a:t>
            </a:r>
            <a:r>
              <a:rPr lang="en-GB" dirty="0" err="1"/>
              <a:t>stil</a:t>
            </a:r>
            <a:r>
              <a:rPr lang="en-GB" dirty="0"/>
              <a:t> </a:t>
            </a:r>
            <a:r>
              <a:rPr lang="en-GB" dirty="0" err="1"/>
              <a:t>olmak</a:t>
            </a:r>
            <a:r>
              <a:rPr lang="en-GB" dirty="0"/>
              <a:t> </a:t>
            </a:r>
            <a:r>
              <a:rPr lang="en-GB" dirty="0" err="1"/>
              <a:t>üzere</a:t>
            </a:r>
            <a:r>
              <a:rPr lang="en-GB" dirty="0"/>
              <a:t> </a:t>
            </a:r>
            <a:r>
              <a:rPr lang="en-GB" dirty="0" err="1"/>
              <a:t>ikiye</a:t>
            </a:r>
            <a:r>
              <a:rPr lang="en-GB" dirty="0"/>
              <a:t> </a:t>
            </a:r>
            <a:r>
              <a:rPr lang="en-GB" dirty="0" err="1"/>
              <a:t>ayrılır</a:t>
            </a:r>
            <a:r>
              <a:rPr lang="en-GB" dirty="0"/>
              <a:t>. </a:t>
            </a:r>
            <a:r>
              <a:rPr lang="en-GB" dirty="0" err="1"/>
              <a:t>Yarışlar</a:t>
            </a:r>
            <a:r>
              <a:rPr lang="en-GB" dirty="0"/>
              <a:t> 400 </a:t>
            </a:r>
            <a:r>
              <a:rPr lang="en-GB" dirty="0" err="1"/>
              <a:t>m'lik</a:t>
            </a:r>
            <a:r>
              <a:rPr lang="en-GB" dirty="0"/>
              <a:t> </a:t>
            </a:r>
            <a:r>
              <a:rPr lang="en-GB" dirty="0" err="1"/>
              <a:t>uzunluklardan</a:t>
            </a:r>
            <a:r>
              <a:rPr lang="en-GB" dirty="0"/>
              <a:t> </a:t>
            </a:r>
            <a:r>
              <a:rPr lang="en-GB" dirty="0" err="1"/>
              <a:t>başlayarak</a:t>
            </a:r>
            <a:r>
              <a:rPr lang="en-GB" dirty="0"/>
              <a:t> 50 km </a:t>
            </a:r>
            <a:r>
              <a:rPr lang="en-GB" dirty="0" err="1"/>
              <a:t>veya</a:t>
            </a:r>
            <a:r>
              <a:rPr lang="en-GB" dirty="0"/>
              <a:t> </a:t>
            </a:r>
            <a:r>
              <a:rPr lang="en-GB" dirty="0" err="1"/>
              <a:t>daha</a:t>
            </a:r>
            <a:r>
              <a:rPr lang="en-GB" dirty="0"/>
              <a:t> </a:t>
            </a:r>
            <a:r>
              <a:rPr lang="en-GB" dirty="0" err="1"/>
              <a:t>uzun</a:t>
            </a:r>
            <a:r>
              <a:rPr lang="en-GB" dirty="0"/>
              <a:t> </a:t>
            </a:r>
            <a:r>
              <a:rPr lang="en-GB" dirty="0" err="1"/>
              <a:t>maratonlara</a:t>
            </a:r>
            <a:r>
              <a:rPr lang="en-GB" dirty="0"/>
              <a:t> </a:t>
            </a:r>
            <a:r>
              <a:rPr lang="en-GB" dirty="0" err="1"/>
              <a:t>kadar</a:t>
            </a:r>
            <a:r>
              <a:rPr lang="en-GB" dirty="0"/>
              <a:t> </a:t>
            </a:r>
            <a:r>
              <a:rPr lang="en-GB" dirty="0" err="1"/>
              <a:t>gider</a:t>
            </a:r>
            <a:r>
              <a:rPr lang="en-GB" dirty="0"/>
              <a:t>. </a:t>
            </a:r>
            <a:r>
              <a:rPr lang="en-GB" dirty="0" err="1"/>
              <a:t>Uluslararası</a:t>
            </a:r>
            <a:r>
              <a:rPr lang="en-GB" dirty="0"/>
              <a:t> </a:t>
            </a:r>
            <a:r>
              <a:rPr lang="en-GB" dirty="0" err="1"/>
              <a:t>yarışmaların</a:t>
            </a:r>
            <a:r>
              <a:rPr lang="en-GB" dirty="0"/>
              <a:t> </a:t>
            </a:r>
            <a:r>
              <a:rPr lang="en-GB" dirty="0" err="1"/>
              <a:t>standart</a:t>
            </a:r>
            <a:r>
              <a:rPr lang="en-GB" dirty="0"/>
              <a:t> </a:t>
            </a:r>
            <a:r>
              <a:rPr lang="en-GB" dirty="0" err="1"/>
              <a:t>mesafeleri</a:t>
            </a:r>
            <a:r>
              <a:rPr lang="en-GB" dirty="0"/>
              <a:t> </a:t>
            </a:r>
            <a:r>
              <a:rPr lang="en-GB" dirty="0" err="1"/>
              <a:t>erkeklerde</a:t>
            </a:r>
            <a:r>
              <a:rPr lang="en-GB" dirty="0"/>
              <a:t> 15, 30 </a:t>
            </a:r>
            <a:r>
              <a:rPr lang="en-GB" dirty="0" err="1"/>
              <a:t>ve</a:t>
            </a:r>
            <a:r>
              <a:rPr lang="en-GB" dirty="0"/>
              <a:t> 50 km, </a:t>
            </a:r>
            <a:r>
              <a:rPr lang="en-GB" dirty="0" err="1"/>
              <a:t>bayanlarda</a:t>
            </a:r>
            <a:r>
              <a:rPr lang="en-GB" dirty="0"/>
              <a:t> </a:t>
            </a:r>
            <a:r>
              <a:rPr lang="en-GB" dirty="0" err="1"/>
              <a:t>ise</a:t>
            </a:r>
            <a:r>
              <a:rPr lang="en-GB" dirty="0"/>
              <a:t> 5 </a:t>
            </a:r>
            <a:r>
              <a:rPr lang="en-GB" dirty="0" err="1"/>
              <a:t>ve</a:t>
            </a:r>
            <a:r>
              <a:rPr lang="en-GB" dirty="0"/>
              <a:t> 10 </a:t>
            </a:r>
            <a:r>
              <a:rPr lang="en-GB" dirty="0" err="1"/>
              <a:t>km'dir</a:t>
            </a:r>
            <a:r>
              <a:rPr lang="en-GB" dirty="0"/>
              <a:t>. </a:t>
            </a:r>
            <a:r>
              <a:rPr lang="en-GB" dirty="0" err="1"/>
              <a:t>Birçok</a:t>
            </a:r>
            <a:r>
              <a:rPr lang="en-GB" dirty="0"/>
              <a:t> </a:t>
            </a:r>
            <a:r>
              <a:rPr lang="en-GB" dirty="0" err="1"/>
              <a:t>geleneksel</a:t>
            </a:r>
            <a:r>
              <a:rPr lang="en-GB" dirty="0"/>
              <a:t> </a:t>
            </a:r>
            <a:r>
              <a:rPr lang="en-GB" dirty="0" err="1"/>
              <a:t>kros</a:t>
            </a:r>
            <a:r>
              <a:rPr lang="en-GB" dirty="0"/>
              <a:t> </a:t>
            </a:r>
            <a:r>
              <a:rPr lang="en-GB" dirty="0" err="1"/>
              <a:t>yarışının</a:t>
            </a:r>
            <a:r>
              <a:rPr lang="en-GB" dirty="0"/>
              <a:t> </a:t>
            </a:r>
            <a:r>
              <a:rPr lang="en-GB" dirty="0" err="1"/>
              <a:t>mesafesi</a:t>
            </a:r>
            <a:r>
              <a:rPr lang="en-GB" dirty="0"/>
              <a:t> </a:t>
            </a:r>
            <a:r>
              <a:rPr lang="en-GB" dirty="0" err="1"/>
              <a:t>daha</a:t>
            </a:r>
            <a:r>
              <a:rPr lang="en-GB" dirty="0"/>
              <a:t> </a:t>
            </a:r>
            <a:r>
              <a:rPr lang="en-GB" dirty="0" err="1"/>
              <a:t>uzundur</a:t>
            </a:r>
            <a:r>
              <a:rPr lang="en-GB" dirty="0"/>
              <a:t> (</a:t>
            </a:r>
            <a:r>
              <a:rPr lang="en-GB" dirty="0" err="1"/>
              <a:t>İsveç'teki</a:t>
            </a:r>
            <a:r>
              <a:rPr lang="en-GB" dirty="0"/>
              <a:t> Vaasa </a:t>
            </a:r>
            <a:r>
              <a:rPr lang="en-GB" dirty="0" err="1"/>
              <a:t>Yarışı'nın</a:t>
            </a:r>
            <a:r>
              <a:rPr lang="en-GB" dirty="0"/>
              <a:t> </a:t>
            </a:r>
            <a:r>
              <a:rPr lang="en-GB" dirty="0" err="1"/>
              <a:t>mesafesi</a:t>
            </a:r>
            <a:r>
              <a:rPr lang="en-GB" dirty="0"/>
              <a:t> 90 </a:t>
            </a:r>
            <a:r>
              <a:rPr lang="en-GB" dirty="0" err="1"/>
              <a:t>km'dir</a:t>
            </a:r>
            <a:r>
              <a:rPr lang="en-GB" dirty="0"/>
              <a:t>). </a:t>
            </a:r>
            <a:r>
              <a:rPr lang="en-GB" dirty="0" err="1"/>
              <a:t>Yarışmacılar</a:t>
            </a:r>
            <a:r>
              <a:rPr lang="en-GB" dirty="0"/>
              <a:t> </a:t>
            </a:r>
            <a:r>
              <a:rPr lang="en-GB" dirty="0" err="1"/>
              <a:t>genellikle</a:t>
            </a:r>
            <a:r>
              <a:rPr lang="en-GB" dirty="0"/>
              <a:t> </a:t>
            </a:r>
            <a:r>
              <a:rPr lang="en-GB" dirty="0" err="1"/>
              <a:t>yarışmaya</a:t>
            </a:r>
            <a:r>
              <a:rPr lang="en-GB" dirty="0"/>
              <a:t> </a:t>
            </a:r>
            <a:r>
              <a:rPr lang="en-GB" dirty="0" err="1"/>
              <a:t>farklı</a:t>
            </a:r>
            <a:r>
              <a:rPr lang="en-GB" dirty="0"/>
              <a:t> </a:t>
            </a:r>
            <a:r>
              <a:rPr lang="en-GB" dirty="0" err="1"/>
              <a:t>zamanlarda</a:t>
            </a:r>
            <a:r>
              <a:rPr lang="en-GB" dirty="0"/>
              <a:t> </a:t>
            </a:r>
            <a:r>
              <a:rPr lang="en-GB" dirty="0" err="1"/>
              <a:t>başlarlar</a:t>
            </a:r>
            <a:r>
              <a:rPr lang="en-GB" dirty="0"/>
              <a:t> </a:t>
            </a:r>
            <a:r>
              <a:rPr lang="en-GB" dirty="0" err="1"/>
              <a:t>ve</a:t>
            </a:r>
            <a:r>
              <a:rPr lang="en-GB" dirty="0"/>
              <a:t> </a:t>
            </a:r>
            <a:r>
              <a:rPr lang="en-GB" dirty="0" err="1"/>
              <a:t>parkuru</a:t>
            </a:r>
            <a:r>
              <a:rPr lang="en-GB" dirty="0"/>
              <a:t> en </a:t>
            </a:r>
            <a:r>
              <a:rPr lang="en-GB" dirty="0" err="1"/>
              <a:t>kısa</a:t>
            </a:r>
            <a:r>
              <a:rPr lang="en-GB" dirty="0"/>
              <a:t> </a:t>
            </a:r>
            <a:r>
              <a:rPr lang="en-GB" dirty="0" err="1"/>
              <a:t>sürede</a:t>
            </a:r>
            <a:r>
              <a:rPr lang="en-GB" dirty="0"/>
              <a:t> </a:t>
            </a:r>
            <a:r>
              <a:rPr lang="en-GB" dirty="0" err="1"/>
              <a:t>tamamlayan</a:t>
            </a:r>
            <a:r>
              <a:rPr lang="en-GB" dirty="0"/>
              <a:t> </a:t>
            </a:r>
            <a:r>
              <a:rPr lang="en-GB" dirty="0" err="1"/>
              <a:t>kayakçı</a:t>
            </a:r>
            <a:r>
              <a:rPr lang="en-GB" dirty="0"/>
              <a:t> </a:t>
            </a:r>
            <a:r>
              <a:rPr lang="en-GB" dirty="0" err="1"/>
              <a:t>birinci</a:t>
            </a:r>
            <a:r>
              <a:rPr lang="en-GB" dirty="0"/>
              <a:t> </a:t>
            </a:r>
            <a:r>
              <a:rPr lang="en-GB" dirty="0" err="1"/>
              <a:t>olur</a:t>
            </a:r>
            <a:r>
              <a:rPr lang="en-GB" dirty="0"/>
              <a:t>. </a:t>
            </a:r>
          </a:p>
          <a:p>
            <a:endParaRPr lang="en-GB" dirty="0"/>
          </a:p>
        </p:txBody>
      </p:sp>
    </p:spTree>
    <p:extLst>
      <p:ext uri="{BB962C8B-B14F-4D97-AF65-F5344CB8AC3E}">
        <p14:creationId xmlns:p14="http://schemas.microsoft.com/office/powerpoint/2010/main" xmlns="" val="2379093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KUZEY KOMBİNE</a:t>
            </a:r>
            <a:endParaRPr lang="en-GB" dirty="0"/>
          </a:p>
        </p:txBody>
      </p:sp>
      <p:sp>
        <p:nvSpPr>
          <p:cNvPr id="3" name="Content Placeholder 2"/>
          <p:cNvSpPr>
            <a:spLocks noGrp="1"/>
          </p:cNvSpPr>
          <p:nvPr>
            <p:ph idx="1"/>
          </p:nvPr>
        </p:nvSpPr>
        <p:spPr>
          <a:xfrm>
            <a:off x="436013" y="1938469"/>
            <a:ext cx="7239000" cy="4648200"/>
          </a:xfrm>
        </p:spPr>
        <p:txBody>
          <a:bodyPr>
            <a:normAutofit fontScale="92500" lnSpcReduction="10000"/>
          </a:bodyPr>
          <a:lstStyle/>
          <a:p>
            <a:pPr marL="0" indent="0">
              <a:buNone/>
            </a:pPr>
            <a:r>
              <a:rPr lang="en-GB" dirty="0" err="1"/>
              <a:t>Kuzey</a:t>
            </a:r>
            <a:r>
              <a:rPr lang="en-GB" dirty="0"/>
              <a:t> </a:t>
            </a:r>
            <a:r>
              <a:rPr lang="en-GB" dirty="0" err="1"/>
              <a:t>kombine</a:t>
            </a:r>
            <a:r>
              <a:rPr lang="en-GB" dirty="0"/>
              <a:t>, </a:t>
            </a:r>
            <a:r>
              <a:rPr lang="en-GB" dirty="0" err="1"/>
              <a:t>kayaklı</a:t>
            </a:r>
            <a:r>
              <a:rPr lang="en-GB" dirty="0"/>
              <a:t> </a:t>
            </a:r>
            <a:r>
              <a:rPr lang="en-GB" dirty="0" err="1"/>
              <a:t>atlama</a:t>
            </a:r>
            <a:r>
              <a:rPr lang="en-GB" dirty="0"/>
              <a:t> </a:t>
            </a:r>
            <a:r>
              <a:rPr lang="en-GB" dirty="0" err="1"/>
              <a:t>ve</a:t>
            </a:r>
            <a:r>
              <a:rPr lang="en-GB" dirty="0"/>
              <a:t> </a:t>
            </a:r>
            <a:r>
              <a:rPr lang="en-GB" dirty="0" err="1"/>
              <a:t>kayaklı</a:t>
            </a:r>
            <a:r>
              <a:rPr lang="en-GB" dirty="0"/>
              <a:t> </a:t>
            </a:r>
            <a:r>
              <a:rPr lang="en-GB" dirty="0" err="1"/>
              <a:t>koşunun</a:t>
            </a:r>
            <a:r>
              <a:rPr lang="en-GB" dirty="0"/>
              <a:t> </a:t>
            </a:r>
            <a:r>
              <a:rPr lang="en-GB" dirty="0" err="1"/>
              <a:t>bir</a:t>
            </a:r>
            <a:r>
              <a:rPr lang="en-GB" dirty="0"/>
              <a:t> </a:t>
            </a:r>
            <a:r>
              <a:rPr lang="en-GB" dirty="0" err="1"/>
              <a:t>araya</a:t>
            </a:r>
            <a:r>
              <a:rPr lang="en-GB" dirty="0"/>
              <a:t> </a:t>
            </a:r>
            <a:r>
              <a:rPr lang="en-GB" dirty="0" err="1"/>
              <a:t>gelmiş</a:t>
            </a:r>
            <a:r>
              <a:rPr lang="en-GB" dirty="0"/>
              <a:t> </a:t>
            </a:r>
            <a:r>
              <a:rPr lang="en-GB" dirty="0" err="1"/>
              <a:t>halidir</a:t>
            </a:r>
            <a:r>
              <a:rPr lang="en-GB" dirty="0"/>
              <a:t>; </a:t>
            </a:r>
            <a:r>
              <a:rPr lang="en-GB" dirty="0" err="1"/>
              <a:t>iki</a:t>
            </a:r>
            <a:r>
              <a:rPr lang="en-GB" dirty="0"/>
              <a:t> </a:t>
            </a:r>
            <a:r>
              <a:rPr lang="en-GB" dirty="0" err="1"/>
              <a:t>gün</a:t>
            </a:r>
            <a:r>
              <a:rPr lang="en-GB" dirty="0"/>
              <a:t> </a:t>
            </a:r>
            <a:r>
              <a:rPr lang="en-GB" dirty="0" err="1"/>
              <a:t>süren</a:t>
            </a:r>
            <a:r>
              <a:rPr lang="en-GB" dirty="0"/>
              <a:t> </a:t>
            </a:r>
            <a:r>
              <a:rPr lang="en-GB" dirty="0" err="1"/>
              <a:t>bir</a:t>
            </a:r>
            <a:r>
              <a:rPr lang="en-GB" dirty="0"/>
              <a:t> </a:t>
            </a:r>
            <a:r>
              <a:rPr lang="en-GB" dirty="0" err="1"/>
              <a:t>rekabete</a:t>
            </a:r>
            <a:r>
              <a:rPr lang="en-GB" dirty="0"/>
              <a:t> </a:t>
            </a:r>
            <a:r>
              <a:rPr lang="en-GB" dirty="0" err="1"/>
              <a:t>dayanır</a:t>
            </a:r>
            <a:r>
              <a:rPr lang="en-GB" dirty="0"/>
              <a:t>. </a:t>
            </a:r>
            <a:r>
              <a:rPr lang="en-GB" dirty="0" err="1"/>
              <a:t>Birinci</a:t>
            </a:r>
            <a:r>
              <a:rPr lang="en-GB" dirty="0"/>
              <a:t> </a:t>
            </a:r>
            <a:r>
              <a:rPr lang="en-GB" dirty="0" err="1"/>
              <a:t>günde</a:t>
            </a:r>
            <a:r>
              <a:rPr lang="en-GB" dirty="0"/>
              <a:t> </a:t>
            </a:r>
            <a:r>
              <a:rPr lang="en-GB" dirty="0" err="1"/>
              <a:t>kayakla</a:t>
            </a:r>
            <a:r>
              <a:rPr lang="en-GB" dirty="0"/>
              <a:t> </a:t>
            </a:r>
            <a:r>
              <a:rPr lang="en-GB" dirty="0" err="1"/>
              <a:t>atlama</a:t>
            </a:r>
            <a:r>
              <a:rPr lang="en-GB" dirty="0"/>
              <a:t>, </a:t>
            </a:r>
            <a:r>
              <a:rPr lang="en-GB" dirty="0" err="1"/>
              <a:t>ikinci</a:t>
            </a:r>
            <a:r>
              <a:rPr lang="en-GB" dirty="0"/>
              <a:t> </a:t>
            </a:r>
            <a:r>
              <a:rPr lang="en-GB" dirty="0" err="1"/>
              <a:t>günde</a:t>
            </a:r>
            <a:r>
              <a:rPr lang="en-GB" dirty="0"/>
              <a:t> </a:t>
            </a:r>
            <a:r>
              <a:rPr lang="en-GB" dirty="0" err="1"/>
              <a:t>kayaklı</a:t>
            </a:r>
            <a:r>
              <a:rPr lang="en-GB" dirty="0"/>
              <a:t> </a:t>
            </a:r>
            <a:r>
              <a:rPr lang="en-GB" dirty="0" err="1"/>
              <a:t>koşu</a:t>
            </a:r>
            <a:r>
              <a:rPr lang="en-GB" dirty="0"/>
              <a:t> </a:t>
            </a:r>
            <a:r>
              <a:rPr lang="en-GB" dirty="0" err="1"/>
              <a:t>etkinlikleri</a:t>
            </a:r>
            <a:r>
              <a:rPr lang="en-GB" dirty="0"/>
              <a:t> </a:t>
            </a:r>
            <a:r>
              <a:rPr lang="en-GB" dirty="0" err="1"/>
              <a:t>gerçekleştirilir</a:t>
            </a:r>
            <a:r>
              <a:rPr lang="en-GB" dirty="0"/>
              <a:t>. </a:t>
            </a:r>
            <a:r>
              <a:rPr lang="en-GB" dirty="0" err="1"/>
              <a:t>Atletler</a:t>
            </a:r>
            <a:r>
              <a:rPr lang="en-GB" dirty="0"/>
              <a:t> </a:t>
            </a:r>
            <a:r>
              <a:rPr lang="en-GB" dirty="0" err="1"/>
              <a:t>yarışlarda</a:t>
            </a:r>
            <a:r>
              <a:rPr lang="en-GB" dirty="0"/>
              <a:t> </a:t>
            </a:r>
            <a:r>
              <a:rPr lang="en-GB" dirty="0" err="1"/>
              <a:t>bireysel,sprint</a:t>
            </a:r>
            <a:r>
              <a:rPr lang="en-GB" dirty="0"/>
              <a:t> </a:t>
            </a:r>
            <a:r>
              <a:rPr lang="en-GB" dirty="0" err="1"/>
              <a:t>ve</a:t>
            </a:r>
            <a:r>
              <a:rPr lang="en-GB" dirty="0"/>
              <a:t> </a:t>
            </a:r>
            <a:r>
              <a:rPr lang="en-GB" dirty="0" err="1"/>
              <a:t>takım</a:t>
            </a:r>
            <a:r>
              <a:rPr lang="en-GB" dirty="0"/>
              <a:t> </a:t>
            </a:r>
            <a:r>
              <a:rPr lang="en-GB" dirty="0" err="1"/>
              <a:t>halinde</a:t>
            </a:r>
            <a:r>
              <a:rPr lang="en-GB" dirty="0"/>
              <a:t> </a:t>
            </a:r>
            <a:r>
              <a:rPr lang="en-GB" dirty="0" err="1"/>
              <a:t>yer</a:t>
            </a:r>
            <a:r>
              <a:rPr lang="en-GB" dirty="0"/>
              <a:t> </a:t>
            </a:r>
            <a:r>
              <a:rPr lang="en-GB" dirty="0" err="1"/>
              <a:t>alırlar</a:t>
            </a:r>
            <a:r>
              <a:rPr lang="en-GB" dirty="0"/>
              <a:t>. </a:t>
            </a:r>
            <a:r>
              <a:rPr lang="en-GB" dirty="0" err="1"/>
              <a:t>Kuzey</a:t>
            </a:r>
            <a:r>
              <a:rPr lang="en-GB" dirty="0"/>
              <a:t> </a:t>
            </a:r>
            <a:r>
              <a:rPr lang="en-GB" dirty="0" err="1"/>
              <a:t>kombine</a:t>
            </a:r>
            <a:r>
              <a:rPr lang="en-GB" dirty="0"/>
              <a:t> </a:t>
            </a:r>
            <a:r>
              <a:rPr lang="en-GB" dirty="0" err="1"/>
              <a:t>Olimpiyatlarda</a:t>
            </a:r>
            <a:r>
              <a:rPr lang="en-GB" dirty="0"/>
              <a:t>, </a:t>
            </a:r>
            <a:r>
              <a:rPr lang="en-GB" dirty="0" err="1"/>
              <a:t>Dünya</a:t>
            </a:r>
            <a:r>
              <a:rPr lang="en-GB" dirty="0"/>
              <a:t> </a:t>
            </a:r>
            <a:r>
              <a:rPr lang="en-GB" dirty="0" err="1"/>
              <a:t>Kupası'nda</a:t>
            </a:r>
            <a:r>
              <a:rPr lang="en-GB" dirty="0"/>
              <a:t>, </a:t>
            </a:r>
            <a:r>
              <a:rPr lang="en-GB" dirty="0" err="1"/>
              <a:t>Dünya</a:t>
            </a:r>
            <a:r>
              <a:rPr lang="en-GB" dirty="0"/>
              <a:t> </a:t>
            </a:r>
            <a:r>
              <a:rPr lang="en-GB" dirty="0" err="1"/>
              <a:t>Şampiyonası'nda</a:t>
            </a:r>
            <a:r>
              <a:rPr lang="en-GB" dirty="0"/>
              <a:t> </a:t>
            </a:r>
            <a:r>
              <a:rPr lang="en-GB" dirty="0" err="1"/>
              <a:t>sadece</a:t>
            </a:r>
            <a:r>
              <a:rPr lang="en-GB" dirty="0"/>
              <a:t> </a:t>
            </a:r>
            <a:r>
              <a:rPr lang="en-GB" dirty="0" err="1"/>
              <a:t>erkekler</a:t>
            </a:r>
            <a:r>
              <a:rPr lang="en-GB" dirty="0"/>
              <a:t> </a:t>
            </a:r>
            <a:r>
              <a:rPr lang="en-GB" dirty="0" err="1"/>
              <a:t>dalında</a:t>
            </a:r>
            <a:r>
              <a:rPr lang="en-GB" dirty="0"/>
              <a:t> </a:t>
            </a:r>
            <a:r>
              <a:rPr lang="en-GB" dirty="0" err="1"/>
              <a:t>yer</a:t>
            </a:r>
            <a:r>
              <a:rPr lang="en-GB" dirty="0"/>
              <a:t> </a:t>
            </a:r>
            <a:r>
              <a:rPr lang="en-GB" dirty="0" err="1"/>
              <a:t>alır</a:t>
            </a:r>
            <a:r>
              <a:rPr lang="en-GB" dirty="0"/>
              <a:t>.</a:t>
            </a:r>
            <a:endParaRPr lang="tr-TR" dirty="0"/>
          </a:p>
          <a:p>
            <a:pPr marL="0" indent="0">
              <a:buNone/>
            </a:pPr>
            <a:endParaRPr lang="tr-TR" dirty="0"/>
          </a:p>
          <a:p>
            <a:pPr marL="0" indent="0">
              <a:buNone/>
            </a:pPr>
            <a:r>
              <a:rPr lang="en-GB" dirty="0" err="1"/>
              <a:t>Kuzey</a:t>
            </a:r>
            <a:r>
              <a:rPr lang="en-GB" dirty="0"/>
              <a:t> </a:t>
            </a:r>
            <a:r>
              <a:rPr lang="en-GB" dirty="0" err="1"/>
              <a:t>kombine</a:t>
            </a:r>
            <a:r>
              <a:rPr lang="en-GB" dirty="0"/>
              <a:t> 1924'te </a:t>
            </a:r>
            <a:r>
              <a:rPr lang="en-GB" dirty="0" err="1"/>
              <a:t>Fransa</a:t>
            </a:r>
            <a:r>
              <a:rPr lang="en-GB" dirty="0"/>
              <a:t> </a:t>
            </a:r>
            <a:r>
              <a:rPr lang="en-GB" dirty="0" err="1"/>
              <a:t>Chamonix'te</a:t>
            </a:r>
            <a:r>
              <a:rPr lang="en-GB" dirty="0"/>
              <a:t> </a:t>
            </a:r>
            <a:r>
              <a:rPr lang="en-GB" dirty="0" err="1"/>
              <a:t>düzenlenen</a:t>
            </a:r>
            <a:r>
              <a:rPr lang="en-GB" dirty="0"/>
              <a:t> ilk </a:t>
            </a:r>
            <a:r>
              <a:rPr lang="en-GB" dirty="0" err="1"/>
              <a:t>Kış</a:t>
            </a:r>
            <a:r>
              <a:rPr lang="en-GB" dirty="0"/>
              <a:t> </a:t>
            </a:r>
            <a:r>
              <a:rPr lang="en-GB" dirty="0" err="1"/>
              <a:t>Olimpiyatları'ndan</a:t>
            </a:r>
            <a:r>
              <a:rPr lang="en-GB" dirty="0"/>
              <a:t> </a:t>
            </a:r>
            <a:r>
              <a:rPr lang="en-GB" dirty="0" err="1"/>
              <a:t>beri</a:t>
            </a:r>
            <a:r>
              <a:rPr lang="en-GB" dirty="0"/>
              <a:t> </a:t>
            </a:r>
            <a:r>
              <a:rPr lang="en-GB" dirty="0" err="1"/>
              <a:t>Olimpiyat</a:t>
            </a:r>
            <a:r>
              <a:rPr lang="en-GB" dirty="0"/>
              <a:t> </a:t>
            </a:r>
            <a:r>
              <a:rPr lang="en-GB" dirty="0" err="1"/>
              <a:t>sporlarına</a:t>
            </a:r>
            <a:r>
              <a:rPr lang="en-GB" dirty="0"/>
              <a:t> </a:t>
            </a:r>
            <a:r>
              <a:rPr lang="en-GB" dirty="0" err="1"/>
              <a:t>dahildir</a:t>
            </a:r>
            <a:r>
              <a:rPr lang="en-GB" dirty="0"/>
              <a:t>.</a:t>
            </a:r>
          </a:p>
          <a:p>
            <a:pPr marL="0" indent="0">
              <a:buNone/>
            </a:pPr>
            <a:r>
              <a:rPr lang="en-GB" dirty="0" err="1"/>
              <a:t>Bireysel</a:t>
            </a:r>
            <a:r>
              <a:rPr lang="en-GB" dirty="0"/>
              <a:t> </a:t>
            </a:r>
            <a:r>
              <a:rPr lang="en-GB" dirty="0" err="1"/>
              <a:t>etkinlik</a:t>
            </a:r>
            <a:r>
              <a:rPr lang="en-GB" dirty="0"/>
              <a:t> K90 </a:t>
            </a:r>
            <a:r>
              <a:rPr lang="en-GB" dirty="0" err="1"/>
              <a:t>tepesinden</a:t>
            </a:r>
            <a:r>
              <a:rPr lang="en-GB" dirty="0"/>
              <a:t> </a:t>
            </a:r>
            <a:r>
              <a:rPr lang="en-GB" dirty="0" err="1"/>
              <a:t>yapılan</a:t>
            </a:r>
            <a:r>
              <a:rPr lang="en-GB" dirty="0"/>
              <a:t> </a:t>
            </a:r>
            <a:r>
              <a:rPr lang="en-GB" dirty="0" err="1"/>
              <a:t>iki</a:t>
            </a:r>
            <a:r>
              <a:rPr lang="en-GB" dirty="0"/>
              <a:t> </a:t>
            </a:r>
            <a:r>
              <a:rPr lang="en-GB" dirty="0" err="1"/>
              <a:t>atlayıştan</a:t>
            </a:r>
            <a:r>
              <a:rPr lang="en-GB" dirty="0"/>
              <a:t> </a:t>
            </a:r>
            <a:r>
              <a:rPr lang="en-GB" dirty="0" err="1"/>
              <a:t>ve</a:t>
            </a:r>
            <a:r>
              <a:rPr lang="en-GB" dirty="0"/>
              <a:t> 15 </a:t>
            </a:r>
            <a:r>
              <a:rPr lang="en-GB" dirty="0" err="1"/>
              <a:t>km'lik</a:t>
            </a:r>
            <a:r>
              <a:rPr lang="en-GB" dirty="0"/>
              <a:t> </a:t>
            </a:r>
            <a:r>
              <a:rPr lang="en-GB" dirty="0" err="1"/>
              <a:t>kayaklı</a:t>
            </a:r>
            <a:r>
              <a:rPr lang="en-GB" dirty="0"/>
              <a:t> </a:t>
            </a:r>
            <a:r>
              <a:rPr lang="en-GB" dirty="0" err="1"/>
              <a:t>koşu</a:t>
            </a:r>
            <a:r>
              <a:rPr lang="en-GB" dirty="0"/>
              <a:t> </a:t>
            </a:r>
            <a:r>
              <a:rPr lang="en-GB" dirty="0" err="1"/>
              <a:t>yarışından</a:t>
            </a:r>
            <a:r>
              <a:rPr lang="en-GB" dirty="0"/>
              <a:t> </a:t>
            </a:r>
            <a:r>
              <a:rPr lang="en-GB" dirty="0" err="1"/>
              <a:t>oluşur</a:t>
            </a:r>
            <a:r>
              <a:rPr lang="en-GB" dirty="0"/>
              <a:t>. </a:t>
            </a:r>
            <a:r>
              <a:rPr lang="en-GB" dirty="0" err="1"/>
              <a:t>Sprintteki</a:t>
            </a:r>
            <a:r>
              <a:rPr lang="en-GB" dirty="0"/>
              <a:t> </a:t>
            </a:r>
            <a:r>
              <a:rPr lang="en-GB" dirty="0" err="1"/>
              <a:t>yarışçılar</a:t>
            </a:r>
            <a:r>
              <a:rPr lang="en-GB" dirty="0"/>
              <a:t> K120 </a:t>
            </a:r>
            <a:r>
              <a:rPr lang="en-GB" dirty="0" err="1"/>
              <a:t>tepesinden</a:t>
            </a:r>
            <a:r>
              <a:rPr lang="en-GB" dirty="0"/>
              <a:t> </a:t>
            </a:r>
            <a:r>
              <a:rPr lang="en-GB" dirty="0" err="1"/>
              <a:t>bir</a:t>
            </a:r>
            <a:r>
              <a:rPr lang="en-GB" dirty="0"/>
              <a:t> </a:t>
            </a:r>
            <a:r>
              <a:rPr lang="en-GB" dirty="0" err="1"/>
              <a:t>atlayış</a:t>
            </a:r>
            <a:r>
              <a:rPr lang="en-GB" dirty="0"/>
              <a:t> </a:t>
            </a:r>
            <a:r>
              <a:rPr lang="en-GB" dirty="0" err="1"/>
              <a:t>yapıp</a:t>
            </a:r>
            <a:r>
              <a:rPr lang="en-GB" dirty="0"/>
              <a:t>, </a:t>
            </a:r>
            <a:r>
              <a:rPr lang="en-GB" dirty="0" err="1"/>
              <a:t>ardından</a:t>
            </a:r>
            <a:r>
              <a:rPr lang="en-GB" dirty="0"/>
              <a:t> 7,5 </a:t>
            </a:r>
            <a:r>
              <a:rPr lang="en-GB" dirty="0" err="1"/>
              <a:t>km'lik</a:t>
            </a:r>
            <a:r>
              <a:rPr lang="en-GB" dirty="0"/>
              <a:t> </a:t>
            </a:r>
            <a:r>
              <a:rPr lang="en-GB" dirty="0" err="1"/>
              <a:t>kayaklı</a:t>
            </a:r>
            <a:r>
              <a:rPr lang="en-GB" dirty="0"/>
              <a:t> </a:t>
            </a:r>
            <a:r>
              <a:rPr lang="en-GB" dirty="0" err="1"/>
              <a:t>koşuya</a:t>
            </a:r>
            <a:r>
              <a:rPr lang="en-GB" dirty="0"/>
              <a:t> </a:t>
            </a:r>
            <a:r>
              <a:rPr lang="en-GB" dirty="0" err="1"/>
              <a:t>katılırlar</a:t>
            </a:r>
            <a:r>
              <a:rPr lang="en-GB" dirty="0"/>
              <a:t>.</a:t>
            </a:r>
          </a:p>
          <a:p>
            <a:pPr marL="0" indent="0">
              <a:buNone/>
            </a:pPr>
            <a:r>
              <a:rPr lang="en-GB" dirty="0" err="1"/>
              <a:t>Takım</a:t>
            </a:r>
            <a:r>
              <a:rPr lang="en-GB" dirty="0"/>
              <a:t> </a:t>
            </a:r>
            <a:r>
              <a:rPr lang="en-GB" dirty="0" err="1"/>
              <a:t>etkinliklerinde</a:t>
            </a:r>
            <a:r>
              <a:rPr lang="en-GB" dirty="0"/>
              <a:t> </a:t>
            </a:r>
            <a:r>
              <a:rPr lang="en-GB" dirty="0" err="1"/>
              <a:t>takımın</a:t>
            </a:r>
            <a:r>
              <a:rPr lang="en-GB" dirty="0"/>
              <a:t> her </a:t>
            </a:r>
            <a:r>
              <a:rPr lang="en-GB" dirty="0" err="1"/>
              <a:t>bir</a:t>
            </a:r>
            <a:r>
              <a:rPr lang="en-GB" dirty="0"/>
              <a:t> </a:t>
            </a:r>
            <a:r>
              <a:rPr lang="en-GB" dirty="0" err="1"/>
              <a:t>üyesi</a:t>
            </a:r>
            <a:r>
              <a:rPr lang="en-GB" dirty="0"/>
              <a:t> K90 </a:t>
            </a:r>
            <a:r>
              <a:rPr lang="en-GB" dirty="0" err="1"/>
              <a:t>tepesinden</a:t>
            </a:r>
            <a:r>
              <a:rPr lang="en-GB" dirty="0"/>
              <a:t> </a:t>
            </a:r>
            <a:r>
              <a:rPr lang="en-GB" dirty="0" err="1"/>
              <a:t>iki</a:t>
            </a:r>
            <a:r>
              <a:rPr lang="en-GB" dirty="0"/>
              <a:t> </a:t>
            </a:r>
            <a:r>
              <a:rPr lang="en-GB" dirty="0" err="1"/>
              <a:t>kez</a:t>
            </a:r>
            <a:r>
              <a:rPr lang="en-GB" dirty="0"/>
              <a:t> </a:t>
            </a:r>
            <a:r>
              <a:rPr lang="en-GB" dirty="0" err="1"/>
              <a:t>olmak</a:t>
            </a:r>
            <a:r>
              <a:rPr lang="en-GB" dirty="0"/>
              <a:t> </a:t>
            </a:r>
            <a:r>
              <a:rPr lang="en-GB" dirty="0" err="1"/>
              <a:t>üzere</a:t>
            </a:r>
            <a:r>
              <a:rPr lang="en-GB" dirty="0"/>
              <a:t> </a:t>
            </a:r>
            <a:r>
              <a:rPr lang="en-GB" dirty="0" err="1"/>
              <a:t>toplam</a:t>
            </a:r>
            <a:r>
              <a:rPr lang="en-GB" dirty="0"/>
              <a:t> </a:t>
            </a:r>
            <a:r>
              <a:rPr lang="en-GB" dirty="0" err="1"/>
              <a:t>dört</a:t>
            </a:r>
            <a:r>
              <a:rPr lang="en-GB" dirty="0"/>
              <a:t> </a:t>
            </a:r>
            <a:r>
              <a:rPr lang="en-GB" dirty="0" err="1"/>
              <a:t>atlayış</a:t>
            </a:r>
            <a:r>
              <a:rPr lang="en-GB" dirty="0"/>
              <a:t> </a:t>
            </a:r>
            <a:r>
              <a:rPr lang="en-GB" dirty="0" err="1"/>
              <a:t>yapar</a:t>
            </a:r>
            <a:r>
              <a:rPr lang="en-GB" dirty="0"/>
              <a:t> </a:t>
            </a:r>
            <a:r>
              <a:rPr lang="en-GB" dirty="0" err="1"/>
              <a:t>ve</a:t>
            </a:r>
            <a:r>
              <a:rPr lang="en-GB" dirty="0"/>
              <a:t> her </a:t>
            </a:r>
            <a:r>
              <a:rPr lang="en-GB" dirty="0" err="1"/>
              <a:t>beş</a:t>
            </a:r>
            <a:r>
              <a:rPr lang="en-GB" dirty="0"/>
              <a:t> </a:t>
            </a:r>
            <a:r>
              <a:rPr lang="en-GB" dirty="0" err="1"/>
              <a:t>km'de</a:t>
            </a:r>
            <a:r>
              <a:rPr lang="en-GB" dirty="0"/>
              <a:t> </a:t>
            </a:r>
            <a:r>
              <a:rPr lang="en-GB" dirty="0" err="1"/>
              <a:t>bir</a:t>
            </a:r>
            <a:r>
              <a:rPr lang="en-GB" dirty="0"/>
              <a:t> </a:t>
            </a:r>
            <a:r>
              <a:rPr lang="en-GB" dirty="0" err="1"/>
              <a:t>yer</a:t>
            </a:r>
            <a:r>
              <a:rPr lang="en-GB" dirty="0"/>
              <a:t> </a:t>
            </a:r>
            <a:r>
              <a:rPr lang="en-GB" dirty="0" err="1"/>
              <a:t>değiştirerek</a:t>
            </a:r>
            <a:r>
              <a:rPr lang="en-GB" dirty="0"/>
              <a:t> 20 </a:t>
            </a:r>
            <a:r>
              <a:rPr lang="en-GB" dirty="0" err="1"/>
              <a:t>km'lik</a:t>
            </a:r>
            <a:r>
              <a:rPr lang="en-GB" dirty="0"/>
              <a:t> </a:t>
            </a:r>
            <a:r>
              <a:rPr lang="en-GB" dirty="0" err="1"/>
              <a:t>bir</a:t>
            </a:r>
            <a:r>
              <a:rPr lang="en-GB" dirty="0"/>
              <a:t> </a:t>
            </a:r>
            <a:r>
              <a:rPr lang="en-GB" dirty="0" err="1"/>
              <a:t>kayaklı</a:t>
            </a:r>
            <a:r>
              <a:rPr lang="en-GB" dirty="0"/>
              <a:t> </a:t>
            </a:r>
            <a:r>
              <a:rPr lang="en-GB" dirty="0" err="1"/>
              <a:t>koşuyu</a:t>
            </a:r>
            <a:r>
              <a:rPr lang="en-GB" dirty="0"/>
              <a:t> </a:t>
            </a:r>
            <a:r>
              <a:rPr lang="en-GB" dirty="0" err="1"/>
              <a:t>tamamlar</a:t>
            </a:r>
            <a:r>
              <a:rPr lang="en-GB"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24800" y="1724300"/>
            <a:ext cx="3744238" cy="4498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29197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71500"/>
            <a:ext cx="10058400" cy="5600700"/>
          </a:xfrm>
        </p:spPr>
        <p:txBody>
          <a:bodyPr>
            <a:normAutofit fontScale="92500" lnSpcReduction="10000"/>
          </a:bodyPr>
          <a:lstStyle/>
          <a:p>
            <a:pPr marL="0" indent="0">
              <a:buNone/>
            </a:pPr>
            <a:r>
              <a:rPr lang="en-GB" dirty="0" err="1"/>
              <a:t>Kayakla</a:t>
            </a:r>
            <a:r>
              <a:rPr lang="en-GB" dirty="0"/>
              <a:t> </a:t>
            </a:r>
            <a:r>
              <a:rPr lang="en-GB" dirty="0" err="1" smtClean="0"/>
              <a:t>atlama</a:t>
            </a:r>
            <a:endParaRPr lang="en-GB" dirty="0"/>
          </a:p>
          <a:p>
            <a:endParaRPr lang="en-GB" dirty="0"/>
          </a:p>
          <a:p>
            <a:r>
              <a:rPr lang="en-GB" dirty="0" err="1"/>
              <a:t>Atlayışın</a:t>
            </a:r>
            <a:r>
              <a:rPr lang="en-GB" dirty="0"/>
              <a:t> </a:t>
            </a:r>
            <a:r>
              <a:rPr lang="en-GB" dirty="0" err="1"/>
              <a:t>dört</a:t>
            </a:r>
            <a:r>
              <a:rPr lang="en-GB" dirty="0"/>
              <a:t> </a:t>
            </a:r>
            <a:r>
              <a:rPr lang="en-GB" dirty="0" err="1"/>
              <a:t>ana</a:t>
            </a:r>
            <a:r>
              <a:rPr lang="en-GB" dirty="0"/>
              <a:t> </a:t>
            </a:r>
            <a:r>
              <a:rPr lang="en-GB" dirty="0" err="1"/>
              <a:t>evresi</a:t>
            </a:r>
            <a:r>
              <a:rPr lang="en-GB" dirty="0"/>
              <a:t> </a:t>
            </a:r>
            <a:r>
              <a:rPr lang="en-GB" dirty="0" err="1"/>
              <a:t>vardır</a:t>
            </a:r>
            <a:r>
              <a:rPr lang="en-GB" dirty="0"/>
              <a:t>: </a:t>
            </a:r>
            <a:r>
              <a:rPr lang="en-GB" dirty="0" err="1"/>
              <a:t>Inrun,havalanma,uçuş</a:t>
            </a:r>
            <a:r>
              <a:rPr lang="en-GB" dirty="0"/>
              <a:t> </a:t>
            </a:r>
            <a:r>
              <a:rPr lang="en-GB" dirty="0" err="1"/>
              <a:t>ve</a:t>
            </a:r>
            <a:r>
              <a:rPr lang="en-GB" dirty="0"/>
              <a:t> </a:t>
            </a:r>
            <a:r>
              <a:rPr lang="en-GB" dirty="0" err="1"/>
              <a:t>iniş</a:t>
            </a:r>
            <a:r>
              <a:rPr lang="en-GB" dirty="0"/>
              <a:t>. </a:t>
            </a:r>
            <a:r>
              <a:rPr lang="en-GB" dirty="0" err="1"/>
              <a:t>Sporcular</a:t>
            </a:r>
            <a:r>
              <a:rPr lang="en-GB" dirty="0"/>
              <a:t> </a:t>
            </a:r>
            <a:r>
              <a:rPr lang="en-GB" dirty="0" err="1"/>
              <a:t>atlama</a:t>
            </a:r>
            <a:r>
              <a:rPr lang="en-GB" dirty="0"/>
              <a:t> </a:t>
            </a:r>
            <a:r>
              <a:rPr lang="en-GB" dirty="0" err="1"/>
              <a:t>noktasına</a:t>
            </a:r>
            <a:r>
              <a:rPr lang="en-GB" dirty="0"/>
              <a:t> </a:t>
            </a:r>
            <a:r>
              <a:rPr lang="en-GB" dirty="0" err="1"/>
              <a:t>kolları</a:t>
            </a:r>
            <a:r>
              <a:rPr lang="en-GB" dirty="0"/>
              <a:t> </a:t>
            </a:r>
            <a:r>
              <a:rPr lang="en-GB" dirty="0" err="1"/>
              <a:t>sırtlarının</a:t>
            </a:r>
            <a:r>
              <a:rPr lang="en-GB" dirty="0"/>
              <a:t> </a:t>
            </a:r>
            <a:r>
              <a:rPr lang="en-GB" dirty="0" err="1"/>
              <a:t>arkasında</a:t>
            </a:r>
            <a:r>
              <a:rPr lang="en-GB" dirty="0"/>
              <a:t> </a:t>
            </a:r>
            <a:r>
              <a:rPr lang="en-GB" dirty="0" err="1"/>
              <a:t>hafif</a:t>
            </a:r>
            <a:r>
              <a:rPr lang="en-GB" dirty="0"/>
              <a:t> </a:t>
            </a:r>
            <a:r>
              <a:rPr lang="en-GB" dirty="0" err="1"/>
              <a:t>çömelerek</a:t>
            </a:r>
            <a:r>
              <a:rPr lang="en-GB" dirty="0"/>
              <a:t> </a:t>
            </a:r>
            <a:r>
              <a:rPr lang="en-GB" dirty="0" err="1"/>
              <a:t>yaklaşırlar</a:t>
            </a:r>
            <a:r>
              <a:rPr lang="en-GB" dirty="0"/>
              <a:t>. </a:t>
            </a:r>
            <a:r>
              <a:rPr lang="en-GB" dirty="0" err="1"/>
              <a:t>Atlarken</a:t>
            </a:r>
            <a:r>
              <a:rPr lang="en-GB" dirty="0"/>
              <a:t> </a:t>
            </a:r>
            <a:r>
              <a:rPr lang="en-GB" dirty="0" err="1"/>
              <a:t>doğrulup</a:t>
            </a:r>
            <a:r>
              <a:rPr lang="en-GB" dirty="0"/>
              <a:t> </a:t>
            </a:r>
            <a:r>
              <a:rPr lang="en-GB" dirty="0" err="1"/>
              <a:t>öne</a:t>
            </a:r>
            <a:r>
              <a:rPr lang="en-GB" dirty="0"/>
              <a:t> </a:t>
            </a:r>
            <a:r>
              <a:rPr lang="en-GB" dirty="0" err="1"/>
              <a:t>doğru</a:t>
            </a:r>
            <a:r>
              <a:rPr lang="en-GB" dirty="0"/>
              <a:t> </a:t>
            </a:r>
            <a:r>
              <a:rPr lang="en-GB" dirty="0" err="1"/>
              <a:t>uzanır</a:t>
            </a:r>
            <a:r>
              <a:rPr lang="en-GB" dirty="0"/>
              <a:t> </a:t>
            </a:r>
            <a:r>
              <a:rPr lang="en-GB" dirty="0" err="1"/>
              <a:t>ve</a:t>
            </a:r>
            <a:r>
              <a:rPr lang="en-GB" dirty="0"/>
              <a:t> </a:t>
            </a:r>
            <a:r>
              <a:rPr lang="en-GB" dirty="0" err="1"/>
              <a:t>yükseklik</a:t>
            </a:r>
            <a:r>
              <a:rPr lang="en-GB" dirty="0"/>
              <a:t> </a:t>
            </a:r>
            <a:r>
              <a:rPr lang="en-GB" dirty="0" err="1"/>
              <a:t>kazanmak</a:t>
            </a:r>
            <a:r>
              <a:rPr lang="en-GB" dirty="0"/>
              <a:t> </a:t>
            </a:r>
            <a:r>
              <a:rPr lang="en-GB" dirty="0" err="1"/>
              <a:t>için</a:t>
            </a:r>
            <a:r>
              <a:rPr lang="en-GB" dirty="0"/>
              <a:t> </a:t>
            </a:r>
            <a:r>
              <a:rPr lang="en-GB" dirty="0" err="1"/>
              <a:t>kayakları</a:t>
            </a:r>
            <a:r>
              <a:rPr lang="en-GB" dirty="0"/>
              <a:t> "V" </a:t>
            </a:r>
            <a:r>
              <a:rPr lang="en-GB" dirty="0" err="1"/>
              <a:t>şeklinde</a:t>
            </a:r>
            <a:r>
              <a:rPr lang="en-GB" dirty="0"/>
              <a:t> </a:t>
            </a:r>
            <a:r>
              <a:rPr lang="en-GB" dirty="0" err="1"/>
              <a:t>açarlar</a:t>
            </a:r>
            <a:r>
              <a:rPr lang="en-GB" dirty="0"/>
              <a:t>. </a:t>
            </a:r>
            <a:r>
              <a:rPr lang="en-GB" dirty="0" err="1"/>
              <a:t>Atlayışın</a:t>
            </a:r>
            <a:r>
              <a:rPr lang="en-GB" dirty="0"/>
              <a:t> </a:t>
            </a:r>
            <a:r>
              <a:rPr lang="en-GB" dirty="0" err="1"/>
              <a:t>sonunda</a:t>
            </a:r>
            <a:r>
              <a:rPr lang="en-GB" dirty="0"/>
              <a:t>, </a:t>
            </a:r>
            <a:r>
              <a:rPr lang="en-GB" dirty="0" err="1"/>
              <a:t>dizler</a:t>
            </a:r>
            <a:r>
              <a:rPr lang="en-GB" dirty="0"/>
              <a:t> </a:t>
            </a:r>
            <a:r>
              <a:rPr lang="en-GB" dirty="0" err="1"/>
              <a:t>bükülür</a:t>
            </a:r>
            <a:r>
              <a:rPr lang="en-GB" dirty="0"/>
              <a:t> </a:t>
            </a:r>
            <a:r>
              <a:rPr lang="en-GB" dirty="0" err="1"/>
              <a:t>ve</a:t>
            </a:r>
            <a:r>
              <a:rPr lang="en-GB" dirty="0"/>
              <a:t> </a:t>
            </a:r>
            <a:r>
              <a:rPr lang="en-GB" dirty="0" err="1"/>
              <a:t>bir</a:t>
            </a:r>
            <a:r>
              <a:rPr lang="en-GB" dirty="0"/>
              <a:t> </a:t>
            </a:r>
            <a:r>
              <a:rPr lang="en-GB" dirty="0" err="1"/>
              <a:t>ayak</a:t>
            </a:r>
            <a:r>
              <a:rPr lang="en-GB" dirty="0"/>
              <a:t> </a:t>
            </a:r>
            <a:r>
              <a:rPr lang="en-GB" dirty="0" err="1"/>
              <a:t>diğerinin</a:t>
            </a:r>
            <a:r>
              <a:rPr lang="en-GB" dirty="0"/>
              <a:t> </a:t>
            </a:r>
            <a:r>
              <a:rPr lang="en-GB" dirty="0" err="1"/>
              <a:t>önünde</a:t>
            </a:r>
            <a:r>
              <a:rPr lang="en-GB" dirty="0"/>
              <a:t> </a:t>
            </a:r>
            <a:r>
              <a:rPr lang="en-GB" dirty="0" err="1"/>
              <a:t>olacak</a:t>
            </a:r>
            <a:r>
              <a:rPr lang="en-GB" dirty="0"/>
              <a:t> </a:t>
            </a:r>
            <a:r>
              <a:rPr lang="en-GB" dirty="0" err="1"/>
              <a:t>şekilde</a:t>
            </a:r>
            <a:r>
              <a:rPr lang="en-GB" dirty="0"/>
              <a:t> </a:t>
            </a:r>
            <a:r>
              <a:rPr lang="en-GB" dirty="0" err="1"/>
              <a:t>telemark</a:t>
            </a:r>
            <a:r>
              <a:rPr lang="en-GB" dirty="0"/>
              <a:t> </a:t>
            </a:r>
            <a:r>
              <a:rPr lang="en-GB" dirty="0" err="1"/>
              <a:t>duruşunda</a:t>
            </a:r>
            <a:r>
              <a:rPr lang="en-GB" dirty="0"/>
              <a:t> </a:t>
            </a:r>
            <a:r>
              <a:rPr lang="en-GB" dirty="0" err="1"/>
              <a:t>yere</a:t>
            </a:r>
            <a:r>
              <a:rPr lang="en-GB" dirty="0"/>
              <a:t> </a:t>
            </a:r>
            <a:r>
              <a:rPr lang="en-GB" dirty="0" err="1"/>
              <a:t>inerler</a:t>
            </a:r>
            <a:r>
              <a:rPr lang="en-GB" dirty="0"/>
              <a:t>.</a:t>
            </a:r>
          </a:p>
          <a:p>
            <a:endParaRPr lang="en-GB" dirty="0"/>
          </a:p>
          <a:p>
            <a:r>
              <a:rPr lang="en-GB" dirty="0" err="1"/>
              <a:t>Atlayış</a:t>
            </a:r>
            <a:r>
              <a:rPr lang="en-GB" dirty="0"/>
              <a:t> </a:t>
            </a:r>
            <a:r>
              <a:rPr lang="en-GB" dirty="0" err="1"/>
              <a:t>tepeleri</a:t>
            </a:r>
            <a:endParaRPr lang="en-GB" dirty="0"/>
          </a:p>
          <a:p>
            <a:r>
              <a:rPr lang="en-GB" dirty="0" err="1"/>
              <a:t>Aralarında</a:t>
            </a:r>
            <a:r>
              <a:rPr lang="en-GB" dirty="0"/>
              <a:t> </a:t>
            </a:r>
            <a:r>
              <a:rPr lang="en-GB" dirty="0" err="1"/>
              <a:t>sadece</a:t>
            </a:r>
            <a:r>
              <a:rPr lang="en-GB" dirty="0"/>
              <a:t> </a:t>
            </a:r>
            <a:r>
              <a:rPr lang="en-GB" dirty="0" err="1"/>
              <a:t>boyut</a:t>
            </a:r>
            <a:r>
              <a:rPr lang="en-GB" dirty="0"/>
              <a:t> </a:t>
            </a:r>
            <a:r>
              <a:rPr lang="en-GB" dirty="0" err="1"/>
              <a:t>farkı</a:t>
            </a:r>
            <a:r>
              <a:rPr lang="en-GB" dirty="0"/>
              <a:t> </a:t>
            </a:r>
            <a:r>
              <a:rPr lang="en-GB" dirty="0" err="1"/>
              <a:t>bulunan</a:t>
            </a:r>
            <a:r>
              <a:rPr lang="en-GB" dirty="0"/>
              <a:t> </a:t>
            </a:r>
            <a:r>
              <a:rPr lang="en-GB" dirty="0" err="1"/>
              <a:t>iki</a:t>
            </a:r>
            <a:r>
              <a:rPr lang="en-GB" dirty="0"/>
              <a:t> </a:t>
            </a:r>
            <a:r>
              <a:rPr lang="en-GB" dirty="0" err="1"/>
              <a:t>atlayış</a:t>
            </a:r>
            <a:r>
              <a:rPr lang="en-GB" dirty="0"/>
              <a:t> </a:t>
            </a:r>
            <a:r>
              <a:rPr lang="en-GB" dirty="0" err="1"/>
              <a:t>tepesi</a:t>
            </a:r>
            <a:r>
              <a:rPr lang="en-GB" dirty="0"/>
              <a:t> </a:t>
            </a:r>
            <a:r>
              <a:rPr lang="en-GB" dirty="0" err="1"/>
              <a:t>vardır</a:t>
            </a:r>
            <a:r>
              <a:rPr lang="en-GB" dirty="0"/>
              <a:t>. </a:t>
            </a:r>
            <a:r>
              <a:rPr lang="en-GB" dirty="0" err="1"/>
              <a:t>Küçük</a:t>
            </a:r>
            <a:r>
              <a:rPr lang="en-GB" dirty="0"/>
              <a:t> </a:t>
            </a:r>
            <a:r>
              <a:rPr lang="en-GB" dirty="0" err="1"/>
              <a:t>tepe</a:t>
            </a:r>
            <a:r>
              <a:rPr lang="en-GB" dirty="0"/>
              <a:t>, </a:t>
            </a:r>
            <a:r>
              <a:rPr lang="en-GB" dirty="0" err="1"/>
              <a:t>atlayış</a:t>
            </a:r>
            <a:r>
              <a:rPr lang="en-GB" dirty="0"/>
              <a:t> </a:t>
            </a:r>
            <a:r>
              <a:rPr lang="en-GB" dirty="0" err="1"/>
              <a:t>ve</a:t>
            </a:r>
            <a:r>
              <a:rPr lang="en-GB" dirty="0"/>
              <a:t> K </a:t>
            </a:r>
            <a:r>
              <a:rPr lang="en-GB" dirty="0" err="1"/>
              <a:t>noktaları</a:t>
            </a:r>
            <a:r>
              <a:rPr lang="en-GB" dirty="0"/>
              <a:t> </a:t>
            </a:r>
            <a:r>
              <a:rPr lang="en-GB" dirty="0" err="1"/>
              <a:t>arasındaki</a:t>
            </a:r>
            <a:r>
              <a:rPr lang="en-GB" dirty="0"/>
              <a:t> 90 </a:t>
            </a:r>
            <a:r>
              <a:rPr lang="en-GB" dirty="0" err="1"/>
              <a:t>m'lik</a:t>
            </a:r>
            <a:r>
              <a:rPr lang="en-GB" dirty="0"/>
              <a:t> </a:t>
            </a:r>
            <a:r>
              <a:rPr lang="en-GB" dirty="0" err="1"/>
              <a:t>yatay</a:t>
            </a:r>
            <a:r>
              <a:rPr lang="en-GB" dirty="0"/>
              <a:t> </a:t>
            </a:r>
            <a:r>
              <a:rPr lang="en-GB" dirty="0" err="1"/>
              <a:t>uzaklık</a:t>
            </a:r>
            <a:r>
              <a:rPr lang="en-GB" dirty="0"/>
              <a:t> </a:t>
            </a:r>
            <a:r>
              <a:rPr lang="en-GB" dirty="0" err="1"/>
              <a:t>nedeniyle</a:t>
            </a:r>
            <a:r>
              <a:rPr lang="en-GB" dirty="0"/>
              <a:t> K90 </a:t>
            </a:r>
            <a:r>
              <a:rPr lang="en-GB" dirty="0" err="1"/>
              <a:t>olarak</a:t>
            </a:r>
            <a:r>
              <a:rPr lang="en-GB" dirty="0"/>
              <a:t> da </a:t>
            </a:r>
            <a:r>
              <a:rPr lang="en-GB" dirty="0" err="1"/>
              <a:t>bilinir</a:t>
            </a:r>
            <a:r>
              <a:rPr lang="en-GB" dirty="0"/>
              <a:t>. </a:t>
            </a:r>
            <a:r>
              <a:rPr lang="en-GB" dirty="0" err="1"/>
              <a:t>Daha</a:t>
            </a:r>
            <a:r>
              <a:rPr lang="en-GB" dirty="0"/>
              <a:t> </a:t>
            </a:r>
            <a:r>
              <a:rPr lang="en-GB" dirty="0" err="1"/>
              <a:t>büyük</a:t>
            </a:r>
            <a:r>
              <a:rPr lang="en-GB" dirty="0"/>
              <a:t> </a:t>
            </a:r>
            <a:r>
              <a:rPr lang="en-GB" dirty="0" err="1"/>
              <a:t>olan</a:t>
            </a:r>
            <a:r>
              <a:rPr lang="en-GB" dirty="0"/>
              <a:t> K120'ninse </a:t>
            </a:r>
            <a:r>
              <a:rPr lang="en-GB" dirty="0" err="1"/>
              <a:t>atlayış</a:t>
            </a:r>
            <a:r>
              <a:rPr lang="en-GB" dirty="0"/>
              <a:t> </a:t>
            </a:r>
            <a:r>
              <a:rPr lang="en-GB" dirty="0" err="1"/>
              <a:t>ve</a:t>
            </a:r>
            <a:r>
              <a:rPr lang="en-GB" dirty="0"/>
              <a:t> K </a:t>
            </a:r>
            <a:r>
              <a:rPr lang="en-GB" dirty="0" err="1"/>
              <a:t>noktaları</a:t>
            </a:r>
            <a:r>
              <a:rPr lang="en-GB" dirty="0"/>
              <a:t> </a:t>
            </a:r>
            <a:r>
              <a:rPr lang="en-GB" dirty="0" err="1"/>
              <a:t>arasındaki</a:t>
            </a:r>
            <a:r>
              <a:rPr lang="en-GB" dirty="0"/>
              <a:t> </a:t>
            </a:r>
            <a:r>
              <a:rPr lang="en-GB" dirty="0" err="1"/>
              <a:t>uzaklık</a:t>
            </a:r>
            <a:r>
              <a:rPr lang="en-GB" dirty="0"/>
              <a:t> 120 </a:t>
            </a:r>
            <a:r>
              <a:rPr lang="en-GB" dirty="0" err="1"/>
              <a:t>m'dir</a:t>
            </a:r>
            <a:r>
              <a:rPr lang="en-GB" dirty="0"/>
              <a:t>.</a:t>
            </a:r>
          </a:p>
          <a:p>
            <a:endParaRPr lang="en-GB" dirty="0"/>
          </a:p>
          <a:p>
            <a:r>
              <a:rPr lang="en-GB" dirty="0" err="1"/>
              <a:t>Atlayışın</a:t>
            </a:r>
            <a:r>
              <a:rPr lang="en-GB" dirty="0"/>
              <a:t> </a:t>
            </a:r>
            <a:r>
              <a:rPr lang="en-GB" dirty="0" err="1"/>
              <a:t>değerlendirilmesi</a:t>
            </a:r>
            <a:endParaRPr lang="en-GB" dirty="0"/>
          </a:p>
          <a:p>
            <a:r>
              <a:rPr lang="en-GB" dirty="0"/>
              <a:t>Her </a:t>
            </a:r>
            <a:r>
              <a:rPr lang="en-GB" dirty="0" err="1"/>
              <a:t>bir</a:t>
            </a:r>
            <a:r>
              <a:rPr lang="en-GB" dirty="0"/>
              <a:t> </a:t>
            </a:r>
            <a:r>
              <a:rPr lang="en-GB" dirty="0" err="1"/>
              <a:t>atlayış</a:t>
            </a:r>
            <a:r>
              <a:rPr lang="en-GB" dirty="0"/>
              <a:t> </a:t>
            </a:r>
            <a:r>
              <a:rPr lang="en-GB" dirty="0" err="1"/>
              <a:t>için</a:t>
            </a:r>
            <a:r>
              <a:rPr lang="en-GB" dirty="0"/>
              <a:t>, </a:t>
            </a:r>
            <a:r>
              <a:rPr lang="en-GB" dirty="0" err="1"/>
              <a:t>puanlar</a:t>
            </a:r>
            <a:r>
              <a:rPr lang="en-GB" dirty="0"/>
              <a:t> </a:t>
            </a:r>
            <a:r>
              <a:rPr lang="en-GB" dirty="0" err="1"/>
              <a:t>uzaklık</a:t>
            </a:r>
            <a:r>
              <a:rPr lang="en-GB" dirty="0"/>
              <a:t> </a:t>
            </a:r>
            <a:r>
              <a:rPr lang="en-GB" dirty="0" err="1"/>
              <a:t>ve</a:t>
            </a:r>
            <a:r>
              <a:rPr lang="en-GB" dirty="0"/>
              <a:t> </a:t>
            </a:r>
            <a:r>
              <a:rPr lang="en-GB" dirty="0" err="1"/>
              <a:t>teknik</a:t>
            </a:r>
            <a:r>
              <a:rPr lang="en-GB" dirty="0"/>
              <a:t> </a:t>
            </a:r>
            <a:r>
              <a:rPr lang="en-GB" dirty="0" err="1"/>
              <a:t>üzerinden</a:t>
            </a:r>
            <a:r>
              <a:rPr lang="en-GB" dirty="0"/>
              <a:t> </a:t>
            </a:r>
            <a:r>
              <a:rPr lang="en-GB" dirty="0" err="1"/>
              <a:t>verilir</a:t>
            </a:r>
            <a:r>
              <a:rPr lang="en-GB" dirty="0"/>
              <a:t>. K </a:t>
            </a:r>
            <a:r>
              <a:rPr lang="en-GB" dirty="0" err="1"/>
              <a:t>noktası</a:t>
            </a:r>
            <a:r>
              <a:rPr lang="en-GB" dirty="0"/>
              <a:t> </a:t>
            </a:r>
            <a:r>
              <a:rPr lang="en-GB" dirty="0" err="1"/>
              <a:t>na</a:t>
            </a:r>
            <a:r>
              <a:rPr lang="en-GB" dirty="0"/>
              <a:t> </a:t>
            </a:r>
            <a:r>
              <a:rPr lang="en-GB" dirty="0" err="1"/>
              <a:t>ulaşan</a:t>
            </a:r>
            <a:r>
              <a:rPr lang="en-GB" dirty="0"/>
              <a:t> </a:t>
            </a:r>
            <a:r>
              <a:rPr lang="en-GB" dirty="0" err="1"/>
              <a:t>atlayışlar</a:t>
            </a:r>
            <a:r>
              <a:rPr lang="en-GB" dirty="0"/>
              <a:t> 60 </a:t>
            </a:r>
            <a:r>
              <a:rPr lang="en-GB" dirty="0" err="1"/>
              <a:t>puan</a:t>
            </a:r>
            <a:r>
              <a:rPr lang="en-GB" dirty="0"/>
              <a:t> </a:t>
            </a:r>
            <a:r>
              <a:rPr lang="en-GB" dirty="0" err="1"/>
              <a:t>değerindedir</a:t>
            </a:r>
            <a:r>
              <a:rPr lang="en-GB" dirty="0"/>
              <a:t>. </a:t>
            </a:r>
            <a:r>
              <a:rPr lang="en-GB" dirty="0" err="1"/>
              <a:t>Uzun</a:t>
            </a:r>
            <a:r>
              <a:rPr lang="en-GB" dirty="0"/>
              <a:t> </a:t>
            </a:r>
            <a:r>
              <a:rPr lang="en-GB" dirty="0" err="1"/>
              <a:t>atlayışlar</a:t>
            </a:r>
            <a:r>
              <a:rPr lang="en-GB" dirty="0"/>
              <a:t> </a:t>
            </a:r>
            <a:r>
              <a:rPr lang="en-GB" dirty="0" err="1"/>
              <a:t>için</a:t>
            </a:r>
            <a:r>
              <a:rPr lang="en-GB" dirty="0"/>
              <a:t> </a:t>
            </a:r>
            <a:r>
              <a:rPr lang="en-GB" dirty="0" err="1"/>
              <a:t>puan</a:t>
            </a:r>
            <a:r>
              <a:rPr lang="en-GB" dirty="0"/>
              <a:t> </a:t>
            </a:r>
            <a:r>
              <a:rPr lang="en-GB" dirty="0" err="1"/>
              <a:t>artarken</a:t>
            </a:r>
            <a:r>
              <a:rPr lang="en-GB" dirty="0"/>
              <a:t>, </a:t>
            </a:r>
            <a:r>
              <a:rPr lang="en-GB" dirty="0" err="1"/>
              <a:t>kısa</a:t>
            </a:r>
            <a:r>
              <a:rPr lang="en-GB" dirty="0"/>
              <a:t> </a:t>
            </a:r>
            <a:r>
              <a:rPr lang="en-GB" dirty="0" err="1"/>
              <a:t>atlayışlarda</a:t>
            </a:r>
            <a:r>
              <a:rPr lang="en-GB" dirty="0"/>
              <a:t> </a:t>
            </a:r>
            <a:r>
              <a:rPr lang="en-GB" dirty="0" err="1"/>
              <a:t>puanlar</a:t>
            </a:r>
            <a:r>
              <a:rPr lang="en-GB" dirty="0"/>
              <a:t> </a:t>
            </a:r>
            <a:r>
              <a:rPr lang="en-GB" dirty="0" err="1"/>
              <a:t>düşer</a:t>
            </a:r>
            <a:r>
              <a:rPr lang="en-GB" dirty="0"/>
              <a:t>. </a:t>
            </a:r>
            <a:r>
              <a:rPr lang="en-GB" dirty="0" err="1"/>
              <a:t>Beş</a:t>
            </a:r>
            <a:r>
              <a:rPr lang="en-GB" dirty="0"/>
              <a:t> </a:t>
            </a:r>
            <a:r>
              <a:rPr lang="en-GB" dirty="0" err="1"/>
              <a:t>jüri</a:t>
            </a:r>
            <a:r>
              <a:rPr lang="en-GB" dirty="0"/>
              <a:t> </a:t>
            </a:r>
            <a:r>
              <a:rPr lang="en-GB" dirty="0" err="1"/>
              <a:t>üyesi</a:t>
            </a:r>
            <a:r>
              <a:rPr lang="en-GB" dirty="0"/>
              <a:t> </a:t>
            </a:r>
            <a:r>
              <a:rPr lang="en-GB" dirty="0" err="1"/>
              <a:t>ayrıca</a:t>
            </a:r>
            <a:r>
              <a:rPr lang="en-GB" dirty="0"/>
              <a:t> </a:t>
            </a:r>
            <a:r>
              <a:rPr lang="en-GB" dirty="0" err="1"/>
              <a:t>teknik</a:t>
            </a:r>
            <a:r>
              <a:rPr lang="en-GB" dirty="0"/>
              <a:t> </a:t>
            </a:r>
            <a:r>
              <a:rPr lang="en-GB" dirty="0" err="1"/>
              <a:t>için</a:t>
            </a:r>
            <a:r>
              <a:rPr lang="en-GB" dirty="0"/>
              <a:t> 0 </a:t>
            </a:r>
            <a:r>
              <a:rPr lang="en-GB" dirty="0" err="1"/>
              <a:t>ila</a:t>
            </a:r>
            <a:r>
              <a:rPr lang="en-GB" dirty="0"/>
              <a:t> 20 </a:t>
            </a:r>
            <a:r>
              <a:rPr lang="en-GB" dirty="0" err="1"/>
              <a:t>arası</a:t>
            </a:r>
            <a:r>
              <a:rPr lang="en-GB" dirty="0"/>
              <a:t> </a:t>
            </a:r>
            <a:r>
              <a:rPr lang="en-GB" dirty="0" err="1"/>
              <a:t>puan</a:t>
            </a:r>
            <a:r>
              <a:rPr lang="en-GB" dirty="0"/>
              <a:t> </a:t>
            </a:r>
            <a:r>
              <a:rPr lang="en-GB" dirty="0" err="1"/>
              <a:t>verir</a:t>
            </a:r>
            <a:r>
              <a:rPr lang="en-GB" dirty="0"/>
              <a:t>. </a:t>
            </a:r>
            <a:r>
              <a:rPr lang="en-GB" dirty="0" err="1"/>
              <a:t>Ortaya</a:t>
            </a:r>
            <a:r>
              <a:rPr lang="en-GB" dirty="0"/>
              <a:t> </a:t>
            </a:r>
            <a:r>
              <a:rPr lang="en-GB" dirty="0" err="1"/>
              <a:t>çıkan</a:t>
            </a:r>
            <a:r>
              <a:rPr lang="en-GB" dirty="0"/>
              <a:t> </a:t>
            </a:r>
            <a:r>
              <a:rPr lang="en-GB" dirty="0" err="1"/>
              <a:t>üç</a:t>
            </a:r>
            <a:r>
              <a:rPr lang="en-GB" dirty="0"/>
              <a:t> </a:t>
            </a:r>
            <a:r>
              <a:rPr lang="en-GB" dirty="0" err="1"/>
              <a:t>sonucun</a:t>
            </a:r>
            <a:r>
              <a:rPr lang="en-GB" dirty="0"/>
              <a:t> </a:t>
            </a:r>
            <a:r>
              <a:rPr lang="en-GB" dirty="0" err="1"/>
              <a:t>toplamında</a:t>
            </a:r>
            <a:r>
              <a:rPr lang="en-GB" dirty="0"/>
              <a:t> </a:t>
            </a:r>
            <a:r>
              <a:rPr lang="en-GB" dirty="0" err="1"/>
              <a:t>nihai</a:t>
            </a:r>
            <a:r>
              <a:rPr lang="en-GB" dirty="0"/>
              <a:t> </a:t>
            </a:r>
            <a:r>
              <a:rPr lang="en-GB" dirty="0" err="1"/>
              <a:t>puana</a:t>
            </a:r>
            <a:r>
              <a:rPr lang="en-GB" dirty="0"/>
              <a:t> </a:t>
            </a:r>
            <a:r>
              <a:rPr lang="en-GB" dirty="0" err="1"/>
              <a:t>varılır</a:t>
            </a:r>
            <a:r>
              <a:rPr lang="en-GB" dirty="0"/>
              <a:t>.</a:t>
            </a:r>
          </a:p>
        </p:txBody>
      </p:sp>
    </p:spTree>
    <p:extLst>
      <p:ext uri="{BB962C8B-B14F-4D97-AF65-F5344CB8AC3E}">
        <p14:creationId xmlns:p14="http://schemas.microsoft.com/office/powerpoint/2010/main" xmlns="" val="3914122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err="1"/>
              <a:t>Kayaklı</a:t>
            </a:r>
            <a:r>
              <a:rPr lang="en-GB" dirty="0"/>
              <a:t> </a:t>
            </a:r>
            <a:r>
              <a:rPr lang="en-GB" dirty="0" err="1"/>
              <a:t>koşu</a:t>
            </a:r>
            <a:endParaRPr lang="en-GB" dirty="0"/>
          </a:p>
          <a:p>
            <a:pPr marL="0" indent="0">
              <a:buNone/>
            </a:pPr>
            <a:r>
              <a:rPr lang="en-GB" dirty="0" err="1"/>
              <a:t>Kayaklı</a:t>
            </a:r>
            <a:r>
              <a:rPr lang="en-GB" dirty="0"/>
              <a:t> </a:t>
            </a:r>
            <a:r>
              <a:rPr lang="en-GB" dirty="0" err="1"/>
              <a:t>koşu</a:t>
            </a:r>
            <a:r>
              <a:rPr lang="en-GB" dirty="0"/>
              <a:t> </a:t>
            </a:r>
            <a:r>
              <a:rPr lang="en-GB" dirty="0" err="1"/>
              <a:t>yarışlarının</a:t>
            </a:r>
            <a:r>
              <a:rPr lang="en-GB" dirty="0"/>
              <a:t> </a:t>
            </a:r>
            <a:r>
              <a:rPr lang="en-GB" dirty="0" err="1"/>
              <a:t>başlangıç</a:t>
            </a:r>
            <a:r>
              <a:rPr lang="en-GB" dirty="0"/>
              <a:t> </a:t>
            </a:r>
            <a:r>
              <a:rPr lang="en-GB" dirty="0" err="1"/>
              <a:t>sırasını</a:t>
            </a:r>
            <a:r>
              <a:rPr lang="en-GB" dirty="0"/>
              <a:t>, </a:t>
            </a:r>
            <a:r>
              <a:rPr lang="en-GB" dirty="0" err="1"/>
              <a:t>bir</a:t>
            </a:r>
            <a:r>
              <a:rPr lang="en-GB" dirty="0"/>
              <a:t> </a:t>
            </a:r>
            <a:r>
              <a:rPr lang="en-GB" dirty="0" err="1"/>
              <a:t>gün</a:t>
            </a:r>
            <a:r>
              <a:rPr lang="en-GB" dirty="0"/>
              <a:t> </a:t>
            </a:r>
            <a:r>
              <a:rPr lang="en-GB" dirty="0" err="1"/>
              <a:t>önceki</a:t>
            </a:r>
            <a:r>
              <a:rPr lang="en-GB" dirty="0"/>
              <a:t> </a:t>
            </a:r>
            <a:r>
              <a:rPr lang="en-GB" dirty="0" err="1"/>
              <a:t>kayakla</a:t>
            </a:r>
            <a:r>
              <a:rPr lang="en-GB" dirty="0"/>
              <a:t> </a:t>
            </a:r>
            <a:r>
              <a:rPr lang="en-GB" dirty="0" err="1"/>
              <a:t>atlama</a:t>
            </a:r>
            <a:r>
              <a:rPr lang="en-GB" dirty="0"/>
              <a:t> </a:t>
            </a:r>
            <a:r>
              <a:rPr lang="en-GB" dirty="0" err="1"/>
              <a:t>yarışlarının</a:t>
            </a:r>
            <a:r>
              <a:rPr lang="en-GB" dirty="0"/>
              <a:t> </a:t>
            </a:r>
            <a:r>
              <a:rPr lang="en-GB" dirty="0" err="1"/>
              <a:t>sonuçları</a:t>
            </a:r>
            <a:r>
              <a:rPr lang="en-GB" dirty="0"/>
              <a:t>, </a:t>
            </a:r>
            <a:r>
              <a:rPr lang="en-GB" dirty="0" err="1"/>
              <a:t>puanların</a:t>
            </a:r>
            <a:r>
              <a:rPr lang="en-GB" dirty="0"/>
              <a:t> </a:t>
            </a:r>
            <a:r>
              <a:rPr lang="en-GB" dirty="0" err="1"/>
              <a:t>saniyeye</a:t>
            </a:r>
            <a:r>
              <a:rPr lang="en-GB" dirty="0"/>
              <a:t> </a:t>
            </a:r>
            <a:r>
              <a:rPr lang="en-GB" dirty="0" err="1"/>
              <a:t>dönüştürülmesiyle</a:t>
            </a:r>
            <a:r>
              <a:rPr lang="en-GB" dirty="0"/>
              <a:t> </a:t>
            </a:r>
            <a:r>
              <a:rPr lang="en-GB" dirty="0" err="1"/>
              <a:t>belirler</a:t>
            </a:r>
            <a:r>
              <a:rPr lang="en-GB" dirty="0"/>
              <a:t>. </a:t>
            </a:r>
            <a:r>
              <a:rPr lang="en-GB" dirty="0" err="1"/>
              <a:t>Birçok</a:t>
            </a:r>
            <a:r>
              <a:rPr lang="en-GB" dirty="0"/>
              <a:t> </a:t>
            </a:r>
            <a:r>
              <a:rPr lang="en-GB" dirty="0" err="1"/>
              <a:t>yarışmacı</a:t>
            </a:r>
            <a:r>
              <a:rPr lang="en-GB" dirty="0"/>
              <a:t>, </a:t>
            </a:r>
            <a:r>
              <a:rPr lang="en-GB" dirty="0" err="1"/>
              <a:t>kaynağın</a:t>
            </a:r>
            <a:r>
              <a:rPr lang="en-GB" dirty="0"/>
              <a:t> </a:t>
            </a:r>
            <a:r>
              <a:rPr lang="en-GB" dirty="0" err="1"/>
              <a:t>iç</a:t>
            </a:r>
            <a:r>
              <a:rPr lang="en-GB" dirty="0"/>
              <a:t> </a:t>
            </a:r>
            <a:r>
              <a:rPr lang="en-GB" dirty="0" err="1"/>
              <a:t>kısmına</a:t>
            </a:r>
            <a:r>
              <a:rPr lang="en-GB" dirty="0"/>
              <a:t> </a:t>
            </a:r>
            <a:r>
              <a:rPr lang="en-GB" dirty="0" err="1"/>
              <a:t>kar</a:t>
            </a:r>
            <a:r>
              <a:rPr lang="en-GB" dirty="0"/>
              <a:t> </a:t>
            </a:r>
            <a:r>
              <a:rPr lang="en-GB" dirty="0" err="1"/>
              <a:t>gelmesine</a:t>
            </a:r>
            <a:r>
              <a:rPr lang="en-GB" dirty="0"/>
              <a:t> </a:t>
            </a:r>
            <a:r>
              <a:rPr lang="en-GB" dirty="0" err="1"/>
              <a:t>engel</a:t>
            </a:r>
            <a:r>
              <a:rPr lang="en-GB" dirty="0"/>
              <a:t> </a:t>
            </a:r>
            <a:r>
              <a:rPr lang="en-GB" dirty="0" err="1"/>
              <a:t>olacak</a:t>
            </a:r>
            <a:r>
              <a:rPr lang="en-GB" dirty="0"/>
              <a:t> </a:t>
            </a:r>
            <a:r>
              <a:rPr lang="en-GB" dirty="0" err="1"/>
              <a:t>şekilde</a:t>
            </a:r>
            <a:r>
              <a:rPr lang="en-GB" dirty="0"/>
              <a:t> </a:t>
            </a:r>
            <a:r>
              <a:rPr lang="en-GB" dirty="0" err="1"/>
              <a:t>açılandırdığı</a:t>
            </a:r>
            <a:r>
              <a:rPr lang="en-GB" dirty="0"/>
              <a:t> </a:t>
            </a:r>
            <a:r>
              <a:rPr lang="en-GB" dirty="0" err="1"/>
              <a:t>kayaklarıyla</a:t>
            </a:r>
            <a:r>
              <a:rPr lang="en-GB" dirty="0"/>
              <a:t> her </a:t>
            </a:r>
            <a:r>
              <a:rPr lang="en-GB" dirty="0" err="1"/>
              <a:t>bir</a:t>
            </a:r>
            <a:r>
              <a:rPr lang="en-GB" dirty="0"/>
              <a:t> </a:t>
            </a:r>
            <a:r>
              <a:rPr lang="en-GB" dirty="0" err="1"/>
              <a:t>bacağını</a:t>
            </a:r>
            <a:r>
              <a:rPr lang="en-GB" dirty="0"/>
              <a:t> </a:t>
            </a:r>
            <a:r>
              <a:rPr lang="en-GB" dirty="0" err="1"/>
              <a:t>öne</a:t>
            </a:r>
            <a:r>
              <a:rPr lang="en-GB" dirty="0"/>
              <a:t> </a:t>
            </a:r>
            <a:r>
              <a:rPr lang="en-GB" dirty="0" err="1"/>
              <a:t>atarak</a:t>
            </a:r>
            <a:r>
              <a:rPr lang="en-GB" dirty="0"/>
              <a:t> </a:t>
            </a:r>
            <a:r>
              <a:rPr lang="en-GB" dirty="0" err="1"/>
              <a:t>ayrışır</a:t>
            </a:r>
            <a:r>
              <a:rPr lang="en-GB" dirty="0"/>
              <a:t>. Buna "skating" </a:t>
            </a:r>
            <a:r>
              <a:rPr lang="en-GB" dirty="0" err="1"/>
              <a:t>stili</a:t>
            </a:r>
            <a:r>
              <a:rPr lang="en-GB" dirty="0"/>
              <a:t> </a:t>
            </a:r>
            <a:r>
              <a:rPr lang="en-GB" dirty="0" err="1"/>
              <a:t>denir</a:t>
            </a:r>
            <a:r>
              <a:rPr lang="en-GB" dirty="0"/>
              <a:t>. </a:t>
            </a:r>
            <a:r>
              <a:rPr lang="en-GB" dirty="0" err="1"/>
              <a:t>Yarışmacı</a:t>
            </a:r>
            <a:r>
              <a:rPr lang="en-GB" dirty="0"/>
              <a:t> </a:t>
            </a:r>
            <a:r>
              <a:rPr lang="en-GB" dirty="0" err="1"/>
              <a:t>ilerledikçe</a:t>
            </a:r>
            <a:r>
              <a:rPr lang="en-GB" dirty="0"/>
              <a:t> </a:t>
            </a:r>
            <a:r>
              <a:rPr lang="en-GB" dirty="0" err="1"/>
              <a:t>ağırlık</a:t>
            </a:r>
            <a:r>
              <a:rPr lang="en-GB" dirty="0"/>
              <a:t> </a:t>
            </a:r>
            <a:r>
              <a:rPr lang="en-GB" dirty="0" err="1"/>
              <a:t>bir</a:t>
            </a:r>
            <a:r>
              <a:rPr lang="en-GB" dirty="0"/>
              <a:t> </a:t>
            </a:r>
            <a:r>
              <a:rPr lang="en-GB" dirty="0" err="1"/>
              <a:t>kayaktan</a:t>
            </a:r>
            <a:r>
              <a:rPr lang="en-GB" dirty="0"/>
              <a:t> </a:t>
            </a:r>
            <a:r>
              <a:rPr lang="en-GB" dirty="0" err="1"/>
              <a:t>diğer</a:t>
            </a:r>
            <a:r>
              <a:rPr lang="en-GB" dirty="0"/>
              <a:t> </a:t>
            </a:r>
            <a:r>
              <a:rPr lang="en-GB" dirty="0" err="1"/>
              <a:t>kayağa</a:t>
            </a:r>
            <a:r>
              <a:rPr lang="en-GB" dirty="0"/>
              <a:t> </a:t>
            </a:r>
            <a:r>
              <a:rPr lang="en-GB" dirty="0" err="1"/>
              <a:t>iletilir</a:t>
            </a:r>
            <a:r>
              <a:rPr lang="en-GB" dirty="0"/>
              <a:t>. </a:t>
            </a:r>
            <a:r>
              <a:rPr lang="en-GB" dirty="0" err="1"/>
              <a:t>Böylece</a:t>
            </a:r>
            <a:r>
              <a:rPr lang="en-GB" dirty="0"/>
              <a:t> </a:t>
            </a:r>
            <a:r>
              <a:rPr lang="en-GB" dirty="0" err="1"/>
              <a:t>saatte</a:t>
            </a:r>
            <a:r>
              <a:rPr lang="en-GB" dirty="0"/>
              <a:t> 30 km </a:t>
            </a:r>
            <a:r>
              <a:rPr lang="en-GB" dirty="0" err="1"/>
              <a:t>hıza</a:t>
            </a:r>
            <a:r>
              <a:rPr lang="en-GB" dirty="0"/>
              <a:t> </a:t>
            </a:r>
            <a:r>
              <a:rPr lang="en-GB" dirty="0" err="1"/>
              <a:t>ulaşabilirler</a:t>
            </a:r>
            <a:r>
              <a:rPr lang="en-GB" dirty="0"/>
              <a:t>. </a:t>
            </a:r>
            <a:r>
              <a:rPr lang="en-GB" dirty="0" err="1"/>
              <a:t>Kayaklı</a:t>
            </a:r>
            <a:r>
              <a:rPr lang="en-GB" dirty="0"/>
              <a:t> </a:t>
            </a:r>
            <a:r>
              <a:rPr lang="en-GB" dirty="0" err="1"/>
              <a:t>koşuda</a:t>
            </a:r>
            <a:r>
              <a:rPr lang="en-GB" dirty="0"/>
              <a:t> </a:t>
            </a:r>
            <a:r>
              <a:rPr lang="en-GB" dirty="0" err="1"/>
              <a:t>çizgiyi</a:t>
            </a:r>
            <a:r>
              <a:rPr lang="en-GB" dirty="0"/>
              <a:t> ilk </a:t>
            </a:r>
            <a:r>
              <a:rPr lang="en-GB" dirty="0" err="1"/>
              <a:t>geçen</a:t>
            </a:r>
            <a:r>
              <a:rPr lang="en-GB" dirty="0"/>
              <a:t> </a:t>
            </a:r>
            <a:r>
              <a:rPr lang="en-GB" dirty="0" err="1"/>
              <a:t>kazanır</a:t>
            </a:r>
            <a:r>
              <a:rPr lang="en-GB" dirty="0"/>
              <a:t>.</a:t>
            </a:r>
          </a:p>
        </p:txBody>
      </p:sp>
    </p:spTree>
    <p:extLst>
      <p:ext uri="{BB962C8B-B14F-4D97-AF65-F5344CB8AC3E}">
        <p14:creationId xmlns:p14="http://schemas.microsoft.com/office/powerpoint/2010/main" xmlns="" val="3850065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SERBEST STİL KAYAK</a:t>
            </a:r>
            <a:endParaRPr lang="en-GB" dirty="0"/>
          </a:p>
        </p:txBody>
      </p:sp>
      <p:sp>
        <p:nvSpPr>
          <p:cNvPr id="3" name="Content Placeholder 2"/>
          <p:cNvSpPr>
            <a:spLocks noGrp="1"/>
          </p:cNvSpPr>
          <p:nvPr>
            <p:ph idx="1"/>
          </p:nvPr>
        </p:nvSpPr>
        <p:spPr>
          <a:xfrm>
            <a:off x="371931" y="2093976"/>
            <a:ext cx="7235952" cy="4050792"/>
          </a:xfrm>
        </p:spPr>
        <p:txBody>
          <a:bodyPr/>
          <a:lstStyle/>
          <a:p>
            <a:r>
              <a:rPr lang="en-GB" dirty="0" err="1"/>
              <a:t>Serbest</a:t>
            </a:r>
            <a:r>
              <a:rPr lang="en-GB" dirty="0"/>
              <a:t> </a:t>
            </a:r>
            <a:r>
              <a:rPr lang="en-GB" dirty="0" err="1"/>
              <a:t>stil</a:t>
            </a:r>
            <a:r>
              <a:rPr lang="en-GB" dirty="0"/>
              <a:t> kayak, </a:t>
            </a:r>
            <a:r>
              <a:rPr lang="en-GB" dirty="0" err="1"/>
              <a:t>kayağın</a:t>
            </a:r>
            <a:r>
              <a:rPr lang="en-GB" dirty="0"/>
              <a:t> </a:t>
            </a:r>
            <a:r>
              <a:rPr lang="en-GB" dirty="0" err="1"/>
              <a:t>akrobatik</a:t>
            </a:r>
            <a:r>
              <a:rPr lang="en-GB" dirty="0"/>
              <a:t> </a:t>
            </a:r>
            <a:r>
              <a:rPr lang="en-GB" dirty="0" err="1"/>
              <a:t>bir</a:t>
            </a:r>
            <a:r>
              <a:rPr lang="en-GB" dirty="0"/>
              <a:t> </a:t>
            </a:r>
            <a:r>
              <a:rPr lang="en-GB" dirty="0" err="1"/>
              <a:t>spor</a:t>
            </a:r>
            <a:r>
              <a:rPr lang="en-GB" dirty="0"/>
              <a:t> </a:t>
            </a:r>
            <a:r>
              <a:rPr lang="en-GB" dirty="0" err="1"/>
              <a:t>biçiminde</a:t>
            </a:r>
            <a:r>
              <a:rPr lang="en-GB" dirty="0"/>
              <a:t> </a:t>
            </a:r>
            <a:r>
              <a:rPr lang="en-GB" dirty="0" err="1"/>
              <a:t>yapılan</a:t>
            </a:r>
            <a:r>
              <a:rPr lang="en-GB" dirty="0"/>
              <a:t> </a:t>
            </a:r>
            <a:r>
              <a:rPr lang="en-GB" dirty="0" err="1"/>
              <a:t>çeşidi</a:t>
            </a:r>
            <a:r>
              <a:rPr lang="en-GB" dirty="0"/>
              <a:t>. </a:t>
            </a:r>
            <a:r>
              <a:rPr lang="en-GB" dirty="0" err="1"/>
              <a:t>Serbest</a:t>
            </a:r>
            <a:r>
              <a:rPr lang="en-GB" dirty="0"/>
              <a:t> </a:t>
            </a:r>
            <a:r>
              <a:rPr lang="en-GB" dirty="0" err="1"/>
              <a:t>stil</a:t>
            </a:r>
            <a:r>
              <a:rPr lang="en-GB" dirty="0"/>
              <a:t> </a:t>
            </a:r>
            <a:r>
              <a:rPr lang="en-GB" dirty="0" err="1"/>
              <a:t>kayağın</a:t>
            </a:r>
            <a:r>
              <a:rPr lang="en-GB" dirty="0"/>
              <a:t> 2 </a:t>
            </a:r>
            <a:r>
              <a:rPr lang="en-GB" dirty="0" err="1"/>
              <a:t>ana</a:t>
            </a:r>
            <a:r>
              <a:rPr lang="en-GB" dirty="0"/>
              <a:t> </a:t>
            </a:r>
            <a:r>
              <a:rPr lang="en-GB" dirty="0" err="1"/>
              <a:t>türü</a:t>
            </a:r>
            <a:r>
              <a:rPr lang="en-GB" dirty="0"/>
              <a:t> "Mogul" </a:t>
            </a:r>
            <a:r>
              <a:rPr lang="en-GB" dirty="0" err="1"/>
              <a:t>ve</a:t>
            </a:r>
            <a:r>
              <a:rPr lang="en-GB" dirty="0"/>
              <a:t> "</a:t>
            </a:r>
            <a:r>
              <a:rPr lang="en-GB" dirty="0" err="1"/>
              <a:t>Aerial"dır</a:t>
            </a:r>
            <a:r>
              <a:rPr lang="en-GB" dirty="0"/>
              <a:t>. </a:t>
            </a:r>
            <a:r>
              <a:rPr lang="en-GB" dirty="0" err="1"/>
              <a:t>Üçüncü</a:t>
            </a:r>
            <a:r>
              <a:rPr lang="en-GB" dirty="0"/>
              <a:t> </a:t>
            </a:r>
            <a:r>
              <a:rPr lang="en-GB" dirty="0" err="1"/>
              <a:t>bir</a:t>
            </a:r>
            <a:r>
              <a:rPr lang="en-GB" dirty="0"/>
              <a:t> </a:t>
            </a:r>
            <a:r>
              <a:rPr lang="en-GB" dirty="0" err="1"/>
              <a:t>tür</a:t>
            </a:r>
            <a:r>
              <a:rPr lang="en-GB" dirty="0"/>
              <a:t> </a:t>
            </a:r>
            <a:r>
              <a:rPr lang="en-GB" dirty="0" err="1"/>
              <a:t>ise</a:t>
            </a:r>
            <a:r>
              <a:rPr lang="en-GB" dirty="0"/>
              <a:t> </a:t>
            </a:r>
            <a:r>
              <a:rPr lang="en-GB" dirty="0" err="1"/>
              <a:t>daha</a:t>
            </a:r>
            <a:r>
              <a:rPr lang="en-GB" dirty="0"/>
              <a:t> </a:t>
            </a:r>
            <a:r>
              <a:rPr lang="en-GB" dirty="0" err="1"/>
              <a:t>sınırlı</a:t>
            </a:r>
            <a:r>
              <a:rPr lang="en-GB" dirty="0"/>
              <a:t> </a:t>
            </a:r>
            <a:r>
              <a:rPr lang="en-GB" dirty="0" err="1"/>
              <a:t>bir</a:t>
            </a:r>
            <a:r>
              <a:rPr lang="en-GB" dirty="0"/>
              <a:t> </a:t>
            </a:r>
            <a:r>
              <a:rPr lang="en-GB" dirty="0" err="1"/>
              <a:t>şekilde</a:t>
            </a:r>
            <a:r>
              <a:rPr lang="en-GB" dirty="0"/>
              <a:t> </a:t>
            </a:r>
            <a:r>
              <a:rPr lang="en-GB" dirty="0" err="1"/>
              <a:t>uygulanan</a:t>
            </a:r>
            <a:r>
              <a:rPr lang="en-GB" dirty="0"/>
              <a:t> "</a:t>
            </a:r>
            <a:r>
              <a:rPr lang="en-GB" dirty="0" err="1"/>
              <a:t>Acro"dur</a:t>
            </a:r>
            <a:r>
              <a:rPr lang="en-GB" dirty="0"/>
              <a:t>. Mogul </a:t>
            </a:r>
            <a:r>
              <a:rPr lang="en-GB" dirty="0" err="1"/>
              <a:t>stilinde</a:t>
            </a:r>
            <a:r>
              <a:rPr lang="en-GB" dirty="0"/>
              <a:t> mogul </a:t>
            </a:r>
            <a:r>
              <a:rPr lang="en-GB" dirty="0" err="1"/>
              <a:t>adı</a:t>
            </a:r>
            <a:r>
              <a:rPr lang="en-GB" dirty="0"/>
              <a:t> </a:t>
            </a:r>
            <a:r>
              <a:rPr lang="en-GB" dirty="0" err="1"/>
              <a:t>verilen</a:t>
            </a:r>
            <a:r>
              <a:rPr lang="en-GB" dirty="0"/>
              <a:t> </a:t>
            </a:r>
            <a:r>
              <a:rPr lang="en-GB" dirty="0" err="1"/>
              <a:t>küçük</a:t>
            </a:r>
            <a:r>
              <a:rPr lang="en-GB" dirty="0"/>
              <a:t> </a:t>
            </a:r>
            <a:r>
              <a:rPr lang="en-GB" dirty="0" err="1"/>
              <a:t>çıkıntılarla</a:t>
            </a:r>
            <a:r>
              <a:rPr lang="en-GB" dirty="0"/>
              <a:t> </a:t>
            </a:r>
            <a:r>
              <a:rPr lang="en-GB" dirty="0" err="1"/>
              <a:t>dolu</a:t>
            </a:r>
            <a:r>
              <a:rPr lang="en-GB" dirty="0"/>
              <a:t> </a:t>
            </a:r>
            <a:r>
              <a:rPr lang="en-GB" dirty="0" err="1"/>
              <a:t>yüksek</a:t>
            </a:r>
            <a:r>
              <a:rPr lang="en-GB" dirty="0"/>
              <a:t> </a:t>
            </a:r>
            <a:r>
              <a:rPr lang="en-GB" dirty="0" err="1"/>
              <a:t>bir</a:t>
            </a:r>
            <a:r>
              <a:rPr lang="en-GB" dirty="0"/>
              <a:t> </a:t>
            </a:r>
            <a:r>
              <a:rPr lang="en-GB" dirty="0" err="1"/>
              <a:t>tepeden</a:t>
            </a:r>
            <a:r>
              <a:rPr lang="en-GB" dirty="0"/>
              <a:t> </a:t>
            </a:r>
            <a:r>
              <a:rPr lang="en-GB" dirty="0" err="1"/>
              <a:t>aşağıya</a:t>
            </a:r>
            <a:r>
              <a:rPr lang="en-GB" dirty="0"/>
              <a:t> </a:t>
            </a:r>
            <a:r>
              <a:rPr lang="en-GB" dirty="0" err="1"/>
              <a:t>doğru</a:t>
            </a:r>
            <a:r>
              <a:rPr lang="en-GB" dirty="0"/>
              <a:t> </a:t>
            </a:r>
            <a:r>
              <a:rPr lang="en-GB" dirty="0" err="1"/>
              <a:t>kayarken</a:t>
            </a:r>
            <a:r>
              <a:rPr lang="en-GB" dirty="0"/>
              <a:t> </a:t>
            </a:r>
            <a:r>
              <a:rPr lang="en-GB" dirty="0" err="1"/>
              <a:t>iki</a:t>
            </a:r>
            <a:r>
              <a:rPr lang="en-GB" dirty="0"/>
              <a:t> </a:t>
            </a:r>
            <a:r>
              <a:rPr lang="en-GB" dirty="0" err="1"/>
              <a:t>rampanın</a:t>
            </a:r>
            <a:r>
              <a:rPr lang="en-GB" dirty="0"/>
              <a:t> da </a:t>
            </a:r>
            <a:r>
              <a:rPr lang="en-GB" dirty="0" err="1"/>
              <a:t>üzerinden</a:t>
            </a:r>
            <a:r>
              <a:rPr lang="en-GB" dirty="0"/>
              <a:t> </a:t>
            </a:r>
            <a:r>
              <a:rPr lang="en-GB" dirty="0" err="1"/>
              <a:t>atlamak</a:t>
            </a:r>
            <a:r>
              <a:rPr lang="en-GB" dirty="0"/>
              <a:t> </a:t>
            </a:r>
            <a:r>
              <a:rPr lang="en-GB" dirty="0" err="1"/>
              <a:t>gereklidir</a:t>
            </a:r>
            <a:r>
              <a:rPr lang="en-GB" dirty="0"/>
              <a:t>. "Aerial" </a:t>
            </a:r>
            <a:r>
              <a:rPr lang="en-GB" dirty="0" err="1"/>
              <a:t>stiliyse</a:t>
            </a:r>
            <a:r>
              <a:rPr lang="en-GB" dirty="0"/>
              <a:t> </a:t>
            </a:r>
            <a:r>
              <a:rPr lang="en-GB" dirty="0" err="1"/>
              <a:t>bir</a:t>
            </a:r>
            <a:r>
              <a:rPr lang="en-GB" dirty="0"/>
              <a:t> </a:t>
            </a:r>
            <a:r>
              <a:rPr lang="en-GB" dirty="0" err="1"/>
              <a:t>rampa</a:t>
            </a:r>
            <a:r>
              <a:rPr lang="en-GB" dirty="0"/>
              <a:t> </a:t>
            </a:r>
            <a:r>
              <a:rPr lang="en-GB" dirty="0" err="1"/>
              <a:t>üzerinden</a:t>
            </a:r>
            <a:r>
              <a:rPr lang="en-GB" dirty="0"/>
              <a:t> </a:t>
            </a:r>
            <a:r>
              <a:rPr lang="en-GB" dirty="0" err="1"/>
              <a:t>atlayıp</a:t>
            </a:r>
            <a:r>
              <a:rPr lang="en-GB" dirty="0"/>
              <a:t> </a:t>
            </a:r>
            <a:r>
              <a:rPr lang="en-GB" dirty="0" err="1"/>
              <a:t>havada</a:t>
            </a:r>
            <a:r>
              <a:rPr lang="en-GB" dirty="0"/>
              <a:t> </a:t>
            </a:r>
            <a:r>
              <a:rPr lang="en-GB" dirty="0" err="1"/>
              <a:t>dönüşler</a:t>
            </a:r>
            <a:r>
              <a:rPr lang="en-GB" dirty="0"/>
              <a:t> </a:t>
            </a:r>
            <a:r>
              <a:rPr lang="en-GB" dirty="0" err="1"/>
              <a:t>ve</a:t>
            </a:r>
            <a:r>
              <a:rPr lang="en-GB" dirty="0"/>
              <a:t> </a:t>
            </a:r>
            <a:r>
              <a:rPr lang="en-GB" dirty="0" err="1"/>
              <a:t>spinler</a:t>
            </a:r>
            <a:r>
              <a:rPr lang="en-GB" dirty="0"/>
              <a:t> </a:t>
            </a:r>
            <a:r>
              <a:rPr lang="en-GB" dirty="0" err="1"/>
              <a:t>yapmayı</a:t>
            </a:r>
            <a:r>
              <a:rPr lang="en-GB" dirty="0"/>
              <a:t> </a:t>
            </a:r>
            <a:r>
              <a:rPr lang="en-GB" dirty="0" err="1"/>
              <a:t>içerir</a:t>
            </a:r>
            <a:r>
              <a:rPr lang="en-GB" dirty="0"/>
              <a:t>. </a:t>
            </a:r>
            <a:r>
              <a:rPr lang="en-GB" dirty="0" err="1"/>
              <a:t>Bir</a:t>
            </a:r>
            <a:r>
              <a:rPr lang="en-GB" dirty="0"/>
              <a:t> </a:t>
            </a:r>
            <a:r>
              <a:rPr lang="en-GB" dirty="0" err="1"/>
              <a:t>olimpiyat</a:t>
            </a:r>
            <a:r>
              <a:rPr lang="en-GB" dirty="0"/>
              <a:t> </a:t>
            </a:r>
            <a:r>
              <a:rPr lang="en-GB" dirty="0" err="1"/>
              <a:t>sporu</a:t>
            </a:r>
            <a:r>
              <a:rPr lang="en-GB" dirty="0"/>
              <a:t> </a:t>
            </a:r>
            <a:r>
              <a:rPr lang="en-GB" dirty="0" err="1"/>
              <a:t>olarak</a:t>
            </a:r>
            <a:r>
              <a:rPr lang="en-GB" dirty="0"/>
              <a:t> </a:t>
            </a:r>
            <a:r>
              <a:rPr lang="en-GB" dirty="0" err="1"/>
              <a:t>kabul</a:t>
            </a:r>
            <a:r>
              <a:rPr lang="en-GB" dirty="0"/>
              <a:t> </a:t>
            </a:r>
            <a:r>
              <a:rPr lang="en-GB" dirty="0" err="1"/>
              <a:t>edilmeyen</a:t>
            </a:r>
            <a:r>
              <a:rPr lang="en-GB" dirty="0"/>
              <a:t> "</a:t>
            </a:r>
            <a:r>
              <a:rPr lang="en-GB" dirty="0" err="1"/>
              <a:t>Acro</a:t>
            </a:r>
            <a:r>
              <a:rPr lang="en-GB" dirty="0"/>
              <a:t>", </a:t>
            </a:r>
            <a:r>
              <a:rPr lang="en-GB" dirty="0" err="1"/>
              <a:t>bir</a:t>
            </a:r>
            <a:r>
              <a:rPr lang="en-GB" dirty="0"/>
              <a:t> </a:t>
            </a:r>
            <a:r>
              <a:rPr lang="en-GB" dirty="0" err="1"/>
              <a:t>tepe</a:t>
            </a:r>
            <a:r>
              <a:rPr lang="en-GB" dirty="0"/>
              <a:t> </a:t>
            </a:r>
            <a:r>
              <a:rPr lang="en-GB" dirty="0" err="1"/>
              <a:t>üzerinde</a:t>
            </a:r>
            <a:r>
              <a:rPr lang="en-GB" dirty="0"/>
              <a:t> </a:t>
            </a:r>
            <a:r>
              <a:rPr lang="en-GB" dirty="0" err="1"/>
              <a:t>yapılan</a:t>
            </a:r>
            <a:r>
              <a:rPr lang="en-GB" dirty="0"/>
              <a:t> </a:t>
            </a:r>
            <a:r>
              <a:rPr lang="en-GB" dirty="0" err="1"/>
              <a:t>jimnastik</a:t>
            </a:r>
            <a:r>
              <a:rPr lang="en-GB" dirty="0"/>
              <a:t> </a:t>
            </a:r>
            <a:r>
              <a:rPr lang="en-GB" dirty="0" err="1"/>
              <a:t>hareketleriyle</a:t>
            </a:r>
            <a:r>
              <a:rPr lang="en-GB" dirty="0"/>
              <a:t> </a:t>
            </a:r>
            <a:r>
              <a:rPr lang="en-GB" dirty="0" err="1"/>
              <a:t>dansın</a:t>
            </a:r>
            <a:r>
              <a:rPr lang="en-GB" dirty="0"/>
              <a:t> </a:t>
            </a:r>
            <a:r>
              <a:rPr lang="en-GB" dirty="0" err="1"/>
              <a:t>bir</a:t>
            </a:r>
            <a:r>
              <a:rPr lang="en-GB" dirty="0"/>
              <a:t> </a:t>
            </a:r>
            <a:r>
              <a:rPr lang="en-GB" dirty="0" err="1"/>
              <a:t>araya</a:t>
            </a:r>
            <a:r>
              <a:rPr lang="en-GB" dirty="0"/>
              <a:t> </a:t>
            </a:r>
            <a:r>
              <a:rPr lang="en-GB" dirty="0" err="1"/>
              <a:t>gelmiş</a:t>
            </a:r>
            <a:r>
              <a:rPr lang="en-GB" dirty="0"/>
              <a:t> </a:t>
            </a:r>
            <a:r>
              <a:rPr lang="en-GB" dirty="0" err="1"/>
              <a:t>hâlidir</a:t>
            </a:r>
            <a:r>
              <a:rPr lang="en-GB"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24800" y="1981200"/>
            <a:ext cx="3810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128062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D6BD5C7-53DB-9C44-94BC-3DA26BAE6B70}"/>
              </a:ext>
            </a:extLst>
          </p:cNvPr>
          <p:cNvSpPr>
            <a:spLocks noGrp="1"/>
          </p:cNvSpPr>
          <p:nvPr>
            <p:ph type="title"/>
          </p:nvPr>
        </p:nvSpPr>
        <p:spPr>
          <a:xfrm>
            <a:off x="2344674" y="685800"/>
            <a:ext cx="9693402" cy="979837"/>
          </a:xfrm>
        </p:spPr>
        <p:txBody>
          <a:bodyPr>
            <a:normAutofit fontScale="90000"/>
          </a:bodyPr>
          <a:lstStyle/>
          <a:p>
            <a:pPr algn="ctr"/>
            <a:r>
              <a:rPr lang="tr-TR"/>
              <a:t>Kış olimpiyatları açılış serAmoniLeri</a:t>
            </a:r>
          </a:p>
        </p:txBody>
      </p:sp>
      <p:sp>
        <p:nvSpPr>
          <p:cNvPr id="3" name="İçerik Yer Tutucusu 2">
            <a:extLst>
              <a:ext uri="{FF2B5EF4-FFF2-40B4-BE49-F238E27FC236}">
                <a16:creationId xmlns:a16="http://schemas.microsoft.com/office/drawing/2014/main" xmlns="" id="{A50522EF-2FED-3148-AE7E-F0FDF7780226}"/>
              </a:ext>
            </a:extLst>
          </p:cNvPr>
          <p:cNvSpPr>
            <a:spLocks noGrp="1"/>
          </p:cNvSpPr>
          <p:nvPr>
            <p:ph idx="1"/>
          </p:nvPr>
        </p:nvSpPr>
        <p:spPr/>
        <p:txBody>
          <a:bodyPr/>
          <a:lstStyle/>
          <a:p>
            <a:pPr marL="0" indent="0">
              <a:buNone/>
            </a:pPr>
            <a:endParaRPr lang="tr-TR"/>
          </a:p>
        </p:txBody>
      </p:sp>
      <p:pic>
        <p:nvPicPr>
          <p:cNvPr id="5" name="Resim 8">
            <a:extLst>
              <a:ext uri="{FF2B5EF4-FFF2-40B4-BE49-F238E27FC236}">
                <a16:creationId xmlns:a16="http://schemas.microsoft.com/office/drawing/2014/main" xmlns="" id="{41300A8F-7D9B-9E40-AF4E-90DEF62C61D1}"/>
              </a:ext>
            </a:extLst>
          </p:cNvPr>
          <p:cNvPicPr>
            <a:picLocks noChangeAspect="1"/>
          </p:cNvPicPr>
          <p:nvPr/>
        </p:nvPicPr>
        <p:blipFill>
          <a:blip r:embed="rId2"/>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2242424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SNOWBOARD</a:t>
            </a:r>
            <a:endParaRPr lang="en-GB" dirty="0"/>
          </a:p>
        </p:txBody>
      </p:sp>
      <p:sp>
        <p:nvSpPr>
          <p:cNvPr id="3" name="Content Placeholder 2"/>
          <p:cNvSpPr>
            <a:spLocks noGrp="1"/>
          </p:cNvSpPr>
          <p:nvPr>
            <p:ph idx="1"/>
          </p:nvPr>
        </p:nvSpPr>
        <p:spPr>
          <a:xfrm>
            <a:off x="609600" y="1981200"/>
            <a:ext cx="5788152" cy="3429000"/>
          </a:xfrm>
        </p:spPr>
        <p:txBody>
          <a:bodyPr>
            <a:normAutofit lnSpcReduction="10000"/>
          </a:bodyPr>
          <a:lstStyle/>
          <a:p>
            <a:r>
              <a:rPr lang="en-GB" dirty="0"/>
              <a:t>Snowboard, </a:t>
            </a:r>
            <a:r>
              <a:rPr lang="en-GB" dirty="0" err="1"/>
              <a:t>karda</a:t>
            </a:r>
            <a:r>
              <a:rPr lang="en-GB" dirty="0"/>
              <a:t> </a:t>
            </a:r>
            <a:r>
              <a:rPr lang="en-GB" dirty="0" err="1"/>
              <a:t>yapılan</a:t>
            </a:r>
            <a:r>
              <a:rPr lang="en-GB" dirty="0"/>
              <a:t> </a:t>
            </a:r>
            <a:r>
              <a:rPr lang="en-GB" dirty="0" err="1"/>
              <a:t>bir</a:t>
            </a:r>
            <a:r>
              <a:rPr lang="en-GB" dirty="0"/>
              <a:t> </a:t>
            </a:r>
            <a:r>
              <a:rPr lang="en-GB" dirty="0" err="1"/>
              <a:t>spor</a:t>
            </a:r>
            <a:r>
              <a:rPr lang="en-GB" dirty="0"/>
              <a:t> </a:t>
            </a:r>
            <a:r>
              <a:rPr lang="en-GB" dirty="0" err="1"/>
              <a:t>dalıdır</a:t>
            </a:r>
            <a:r>
              <a:rPr lang="en-GB" dirty="0"/>
              <a:t>. Surfboard </a:t>
            </a:r>
            <a:r>
              <a:rPr lang="en-GB" dirty="0" err="1"/>
              <a:t>ve</a:t>
            </a:r>
            <a:r>
              <a:rPr lang="en-GB" dirty="0"/>
              <a:t> </a:t>
            </a:r>
            <a:r>
              <a:rPr lang="en-GB" dirty="0" err="1"/>
              <a:t>Kaykay'dan</a:t>
            </a:r>
            <a:r>
              <a:rPr lang="en-GB" dirty="0"/>
              <a:t> </a:t>
            </a:r>
            <a:r>
              <a:rPr lang="en-GB" dirty="0" err="1"/>
              <a:t>tek</a:t>
            </a:r>
            <a:r>
              <a:rPr lang="en-GB" dirty="0"/>
              <a:t> </a:t>
            </a:r>
            <a:r>
              <a:rPr lang="en-GB" dirty="0" err="1"/>
              <a:t>farkı</a:t>
            </a:r>
            <a:r>
              <a:rPr lang="en-GB" dirty="0"/>
              <a:t>, </a:t>
            </a:r>
            <a:r>
              <a:rPr lang="en-GB" dirty="0" err="1"/>
              <a:t>karda</a:t>
            </a:r>
            <a:r>
              <a:rPr lang="en-GB" dirty="0"/>
              <a:t> </a:t>
            </a:r>
            <a:r>
              <a:rPr lang="en-GB" dirty="0" err="1"/>
              <a:t>yapılıyor</a:t>
            </a:r>
            <a:r>
              <a:rPr lang="en-GB" dirty="0"/>
              <a:t> </a:t>
            </a:r>
            <a:r>
              <a:rPr lang="en-GB" dirty="0" err="1"/>
              <a:t>olmasıdır</a:t>
            </a:r>
            <a:r>
              <a:rPr lang="en-GB" dirty="0"/>
              <a:t>. Snowboard </a:t>
            </a:r>
            <a:r>
              <a:rPr lang="en-GB" dirty="0" err="1"/>
              <a:t>tahtalarının</a:t>
            </a:r>
            <a:r>
              <a:rPr lang="en-GB" dirty="0"/>
              <a:t> </a:t>
            </a:r>
            <a:r>
              <a:rPr lang="en-GB" dirty="0" err="1"/>
              <a:t>genelde</a:t>
            </a:r>
            <a:r>
              <a:rPr lang="en-GB" dirty="0"/>
              <a:t> </a:t>
            </a:r>
            <a:r>
              <a:rPr lang="en-GB" dirty="0" err="1"/>
              <a:t>uzunluğu</a:t>
            </a:r>
            <a:r>
              <a:rPr lang="en-GB" dirty="0"/>
              <a:t> 140–165 cm, </a:t>
            </a:r>
            <a:r>
              <a:rPr lang="en-GB" dirty="0" err="1"/>
              <a:t>genişliği</a:t>
            </a:r>
            <a:r>
              <a:rPr lang="en-GB" dirty="0"/>
              <a:t> </a:t>
            </a:r>
            <a:r>
              <a:rPr lang="en-GB" dirty="0" err="1"/>
              <a:t>ise</a:t>
            </a:r>
            <a:r>
              <a:rPr lang="en-GB" dirty="0"/>
              <a:t> 24–27 cm </a:t>
            </a:r>
            <a:r>
              <a:rPr lang="en-GB" dirty="0" err="1"/>
              <a:t>arasında</a:t>
            </a:r>
            <a:r>
              <a:rPr lang="en-GB" dirty="0"/>
              <a:t> </a:t>
            </a:r>
            <a:r>
              <a:rPr lang="en-GB" dirty="0" err="1"/>
              <a:t>değişmektedir</a:t>
            </a:r>
            <a:r>
              <a:rPr lang="en-GB" dirty="0"/>
              <a:t> </a:t>
            </a:r>
            <a:r>
              <a:rPr lang="en-GB" dirty="0" err="1"/>
              <a:t>ayrıca</a:t>
            </a:r>
            <a:r>
              <a:rPr lang="en-GB" dirty="0"/>
              <a:t> boy </a:t>
            </a:r>
            <a:r>
              <a:rPr lang="en-GB" dirty="0" err="1"/>
              <a:t>ve</a:t>
            </a:r>
            <a:r>
              <a:rPr lang="en-GB" dirty="0"/>
              <a:t> kilo </a:t>
            </a:r>
            <a:r>
              <a:rPr lang="en-GB" dirty="0" err="1"/>
              <a:t>ile</a:t>
            </a:r>
            <a:r>
              <a:rPr lang="en-GB" dirty="0"/>
              <a:t> </a:t>
            </a:r>
            <a:r>
              <a:rPr lang="en-GB" dirty="0" err="1"/>
              <a:t>orantılı</a:t>
            </a:r>
            <a:r>
              <a:rPr lang="en-GB" dirty="0"/>
              <a:t> </a:t>
            </a:r>
            <a:r>
              <a:rPr lang="en-GB" dirty="0" err="1"/>
              <a:t>olarak</a:t>
            </a:r>
            <a:r>
              <a:rPr lang="en-GB" dirty="0"/>
              <a:t> </a:t>
            </a:r>
            <a:r>
              <a:rPr lang="en-GB" dirty="0" err="1"/>
              <a:t>bu</a:t>
            </a:r>
            <a:r>
              <a:rPr lang="en-GB" dirty="0"/>
              <a:t> </a:t>
            </a:r>
            <a:r>
              <a:rPr lang="en-GB" dirty="0" err="1"/>
              <a:t>uzunluk</a:t>
            </a:r>
            <a:r>
              <a:rPr lang="en-GB" dirty="0"/>
              <a:t> </a:t>
            </a:r>
            <a:r>
              <a:rPr lang="en-GB" dirty="0" err="1"/>
              <a:t>ve</a:t>
            </a:r>
            <a:r>
              <a:rPr lang="en-GB" dirty="0"/>
              <a:t> </a:t>
            </a:r>
            <a:r>
              <a:rPr lang="en-GB" dirty="0" err="1"/>
              <a:t>genişlik</a:t>
            </a:r>
            <a:r>
              <a:rPr lang="en-GB" dirty="0"/>
              <a:t> </a:t>
            </a:r>
            <a:r>
              <a:rPr lang="en-GB" dirty="0" err="1"/>
              <a:t>değişir</a:t>
            </a:r>
            <a:r>
              <a:rPr lang="en-GB" dirty="0"/>
              <a:t>.</a:t>
            </a:r>
            <a:endParaRPr lang="tr-TR" dirty="0"/>
          </a:p>
          <a:p>
            <a:r>
              <a:rPr lang="en-GB" dirty="0"/>
              <a:t> </a:t>
            </a:r>
            <a:r>
              <a:rPr lang="en-GB" dirty="0" err="1"/>
              <a:t>Günümüzde</a:t>
            </a:r>
            <a:r>
              <a:rPr lang="en-GB" dirty="0"/>
              <a:t> Snowboard, </a:t>
            </a:r>
            <a:r>
              <a:rPr lang="en-GB" dirty="0" err="1"/>
              <a:t>kayağın</a:t>
            </a:r>
            <a:r>
              <a:rPr lang="en-GB" dirty="0"/>
              <a:t> </a:t>
            </a:r>
            <a:r>
              <a:rPr lang="en-GB" dirty="0" err="1"/>
              <a:t>pabucunu</a:t>
            </a:r>
            <a:r>
              <a:rPr lang="en-GB" dirty="0"/>
              <a:t> </a:t>
            </a:r>
            <a:r>
              <a:rPr lang="en-GB" dirty="0" err="1"/>
              <a:t>dama</a:t>
            </a:r>
            <a:r>
              <a:rPr lang="en-GB" dirty="0"/>
              <a:t> </a:t>
            </a:r>
            <a:r>
              <a:rPr lang="en-GB" dirty="0" err="1"/>
              <a:t>atma</a:t>
            </a:r>
            <a:r>
              <a:rPr lang="en-GB" dirty="0"/>
              <a:t> </a:t>
            </a:r>
            <a:r>
              <a:rPr lang="en-GB" dirty="0" err="1"/>
              <a:t>seviyesine</a:t>
            </a:r>
            <a:r>
              <a:rPr lang="en-GB" dirty="0"/>
              <a:t> </a:t>
            </a:r>
            <a:r>
              <a:rPr lang="en-GB" dirty="0" err="1"/>
              <a:t>gelmiştir</a:t>
            </a:r>
            <a:r>
              <a:rPr lang="en-GB" dirty="0"/>
              <a:t>. </a:t>
            </a:r>
            <a:r>
              <a:rPr lang="en-GB" dirty="0" err="1"/>
              <a:t>Özellikle</a:t>
            </a:r>
            <a:r>
              <a:rPr lang="en-GB" dirty="0"/>
              <a:t> </a:t>
            </a:r>
            <a:r>
              <a:rPr lang="en-GB" dirty="0" err="1"/>
              <a:t>giysilerinin</a:t>
            </a:r>
            <a:r>
              <a:rPr lang="en-GB" dirty="0"/>
              <a:t> </a:t>
            </a:r>
            <a:r>
              <a:rPr lang="en-GB" dirty="0" err="1"/>
              <a:t>günlük</a:t>
            </a:r>
            <a:r>
              <a:rPr lang="en-GB" dirty="0"/>
              <a:t> </a:t>
            </a:r>
            <a:r>
              <a:rPr lang="en-GB" dirty="0" err="1"/>
              <a:t>giysilere</a:t>
            </a:r>
            <a:r>
              <a:rPr lang="en-GB" dirty="0"/>
              <a:t> </a:t>
            </a:r>
            <a:r>
              <a:rPr lang="en-GB" dirty="0" err="1"/>
              <a:t>yakın</a:t>
            </a:r>
            <a:r>
              <a:rPr lang="en-GB" dirty="0"/>
              <a:t> </a:t>
            </a:r>
            <a:r>
              <a:rPr lang="en-GB" dirty="0" err="1"/>
              <a:t>tarzda</a:t>
            </a:r>
            <a:r>
              <a:rPr lang="en-GB" dirty="0"/>
              <a:t> </a:t>
            </a:r>
            <a:r>
              <a:rPr lang="en-GB" dirty="0" err="1"/>
              <a:t>tasarlanması</a:t>
            </a:r>
            <a:r>
              <a:rPr lang="en-GB" dirty="0"/>
              <a:t>, </a:t>
            </a:r>
            <a:r>
              <a:rPr lang="en-GB" dirty="0" err="1"/>
              <a:t>Snowboardçu'nun</a:t>
            </a:r>
            <a:r>
              <a:rPr lang="en-GB" dirty="0"/>
              <a:t> </a:t>
            </a:r>
            <a:r>
              <a:rPr lang="en-GB" dirty="0" err="1"/>
              <a:t>yan</a:t>
            </a:r>
            <a:r>
              <a:rPr lang="en-GB" dirty="0"/>
              <a:t> </a:t>
            </a:r>
            <a:r>
              <a:rPr lang="en-GB" dirty="0" err="1"/>
              <a:t>ve</a:t>
            </a:r>
            <a:r>
              <a:rPr lang="en-GB" dirty="0"/>
              <a:t> </a:t>
            </a:r>
            <a:r>
              <a:rPr lang="en-GB" dirty="0" err="1"/>
              <a:t>esnek</a:t>
            </a:r>
            <a:r>
              <a:rPr lang="en-GB" dirty="0"/>
              <a:t> </a:t>
            </a:r>
            <a:r>
              <a:rPr lang="en-GB" dirty="0" err="1"/>
              <a:t>duruşu</a:t>
            </a:r>
            <a:r>
              <a:rPr lang="en-GB" dirty="0"/>
              <a:t> </a:t>
            </a:r>
            <a:r>
              <a:rPr lang="en-GB" dirty="0" err="1"/>
              <a:t>bilhassa</a:t>
            </a:r>
            <a:r>
              <a:rPr lang="en-GB" dirty="0"/>
              <a:t> </a:t>
            </a:r>
            <a:r>
              <a:rPr lang="en-GB" dirty="0" err="1"/>
              <a:t>gençler</a:t>
            </a:r>
            <a:r>
              <a:rPr lang="en-GB" dirty="0"/>
              <a:t> </a:t>
            </a:r>
            <a:r>
              <a:rPr lang="en-GB" dirty="0" err="1"/>
              <a:t>arasında</a:t>
            </a:r>
            <a:r>
              <a:rPr lang="en-GB" dirty="0"/>
              <a:t> </a:t>
            </a:r>
            <a:r>
              <a:rPr lang="en-GB" dirty="0" err="1"/>
              <a:t>bir</a:t>
            </a:r>
            <a:r>
              <a:rPr lang="en-GB" dirty="0"/>
              <a:t> </a:t>
            </a:r>
            <a:r>
              <a:rPr lang="en-GB" dirty="0" err="1"/>
              <a:t>anda</a:t>
            </a:r>
            <a:r>
              <a:rPr lang="en-GB" dirty="0"/>
              <a:t> </a:t>
            </a:r>
            <a:r>
              <a:rPr lang="en-GB" dirty="0" err="1"/>
              <a:t>Snowboard'u</a:t>
            </a:r>
            <a:r>
              <a:rPr lang="en-GB" dirty="0"/>
              <a:t> </a:t>
            </a:r>
            <a:r>
              <a:rPr lang="en-GB" dirty="0" err="1"/>
              <a:t>bir</a:t>
            </a:r>
            <a:r>
              <a:rPr lang="en-GB" dirty="0"/>
              <a:t> </a:t>
            </a:r>
            <a:r>
              <a:rPr lang="en-GB" dirty="0" err="1"/>
              <a:t>tutku</a:t>
            </a:r>
            <a:r>
              <a:rPr lang="en-GB" dirty="0"/>
              <a:t> </a:t>
            </a:r>
            <a:r>
              <a:rPr lang="en-GB" dirty="0" err="1"/>
              <a:t>haline</a:t>
            </a:r>
            <a:r>
              <a:rPr lang="en-GB" dirty="0"/>
              <a:t> </a:t>
            </a:r>
            <a:r>
              <a:rPr lang="en-GB" dirty="0" err="1"/>
              <a:t>getirmiştir</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53200" y="2209800"/>
            <a:ext cx="4626004" cy="329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37974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buNone/>
            </a:pPr>
            <a:r>
              <a:rPr lang="en-GB" dirty="0"/>
              <a:t>Snowboard </a:t>
            </a:r>
            <a:r>
              <a:rPr lang="en-GB" dirty="0" err="1"/>
              <a:t>Nasıl</a:t>
            </a:r>
            <a:r>
              <a:rPr lang="en-GB" dirty="0"/>
              <a:t> </a:t>
            </a:r>
            <a:r>
              <a:rPr lang="en-GB" dirty="0" err="1"/>
              <a:t>Yapılır</a:t>
            </a:r>
            <a:r>
              <a:rPr lang="en-GB" dirty="0"/>
              <a:t>?</a:t>
            </a:r>
          </a:p>
          <a:p>
            <a:pPr marL="0" indent="0">
              <a:buNone/>
            </a:pPr>
            <a:r>
              <a:rPr lang="en-GB" dirty="0" err="1"/>
              <a:t>Snowboard’a</a:t>
            </a:r>
            <a:r>
              <a:rPr lang="en-GB" dirty="0"/>
              <a:t> </a:t>
            </a:r>
            <a:r>
              <a:rPr lang="en-GB" dirty="0" err="1"/>
              <a:t>başlarken</a:t>
            </a:r>
            <a:r>
              <a:rPr lang="en-GB" dirty="0"/>
              <a:t> </a:t>
            </a:r>
            <a:r>
              <a:rPr lang="en-GB" dirty="0" err="1"/>
              <a:t>diğer</a:t>
            </a:r>
            <a:r>
              <a:rPr lang="en-GB" dirty="0"/>
              <a:t> </a:t>
            </a:r>
            <a:r>
              <a:rPr lang="en-GB" dirty="0" err="1"/>
              <a:t>öğrenmeniz</a:t>
            </a:r>
            <a:r>
              <a:rPr lang="en-GB" dirty="0"/>
              <a:t> </a:t>
            </a:r>
            <a:r>
              <a:rPr lang="en-GB" dirty="0" err="1"/>
              <a:t>gereken</a:t>
            </a:r>
            <a:r>
              <a:rPr lang="en-GB" dirty="0"/>
              <a:t> </a:t>
            </a:r>
            <a:r>
              <a:rPr lang="en-GB" dirty="0" err="1"/>
              <a:t>rehber</a:t>
            </a:r>
            <a:r>
              <a:rPr lang="en-GB" dirty="0"/>
              <a:t> </a:t>
            </a:r>
            <a:r>
              <a:rPr lang="en-GB" dirty="0" err="1"/>
              <a:t>ayak</a:t>
            </a:r>
            <a:r>
              <a:rPr lang="en-GB" dirty="0"/>
              <a:t> </a:t>
            </a:r>
            <a:r>
              <a:rPr lang="en-GB" dirty="0" err="1"/>
              <a:t>tekniğidir</a:t>
            </a:r>
            <a:r>
              <a:rPr lang="en-GB" dirty="0"/>
              <a:t>. </a:t>
            </a:r>
            <a:r>
              <a:rPr lang="en-GB" dirty="0" err="1"/>
              <a:t>Rehber</a:t>
            </a:r>
            <a:r>
              <a:rPr lang="en-GB" dirty="0"/>
              <a:t> </a:t>
            </a:r>
            <a:r>
              <a:rPr lang="en-GB" dirty="0" err="1"/>
              <a:t>ayağınızın</a:t>
            </a:r>
            <a:r>
              <a:rPr lang="en-GB" dirty="0"/>
              <a:t> </a:t>
            </a:r>
            <a:r>
              <a:rPr lang="en-GB" dirty="0" err="1"/>
              <a:t>sağ</a:t>
            </a:r>
            <a:r>
              <a:rPr lang="en-GB" dirty="0"/>
              <a:t> </a:t>
            </a:r>
            <a:r>
              <a:rPr lang="en-GB" dirty="0" err="1"/>
              <a:t>mı</a:t>
            </a:r>
            <a:r>
              <a:rPr lang="en-GB" dirty="0"/>
              <a:t> sol mu </a:t>
            </a:r>
            <a:r>
              <a:rPr lang="en-GB" dirty="0" err="1"/>
              <a:t>olacağına</a:t>
            </a:r>
            <a:r>
              <a:rPr lang="en-GB" dirty="0"/>
              <a:t> </a:t>
            </a:r>
            <a:r>
              <a:rPr lang="en-GB" dirty="0" err="1"/>
              <a:t>karar</a:t>
            </a:r>
            <a:r>
              <a:rPr lang="en-GB" dirty="0"/>
              <a:t> </a:t>
            </a:r>
            <a:r>
              <a:rPr lang="en-GB" dirty="0" err="1"/>
              <a:t>vermeden</a:t>
            </a:r>
            <a:r>
              <a:rPr lang="en-GB" dirty="0"/>
              <a:t> </a:t>
            </a:r>
            <a:r>
              <a:rPr lang="en-GB" dirty="0" err="1"/>
              <a:t>önce</a:t>
            </a:r>
            <a:r>
              <a:rPr lang="en-GB" dirty="0"/>
              <a:t> </a:t>
            </a:r>
            <a:r>
              <a:rPr lang="en-GB" dirty="0" err="1"/>
              <a:t>sert</a:t>
            </a:r>
            <a:r>
              <a:rPr lang="en-GB" dirty="0"/>
              <a:t> </a:t>
            </a:r>
            <a:r>
              <a:rPr lang="en-GB" dirty="0" err="1"/>
              <a:t>bir</a:t>
            </a:r>
            <a:r>
              <a:rPr lang="en-GB" dirty="0"/>
              <a:t> </a:t>
            </a:r>
            <a:r>
              <a:rPr lang="en-GB" dirty="0" err="1"/>
              <a:t>zeminde</a:t>
            </a:r>
            <a:r>
              <a:rPr lang="en-GB" dirty="0"/>
              <a:t> </a:t>
            </a:r>
            <a:r>
              <a:rPr lang="en-GB" dirty="0" err="1"/>
              <a:t>kaymayı</a:t>
            </a:r>
            <a:r>
              <a:rPr lang="en-GB" dirty="0"/>
              <a:t> </a:t>
            </a:r>
            <a:r>
              <a:rPr lang="en-GB" dirty="0" err="1"/>
              <a:t>deneyin</a:t>
            </a:r>
            <a:r>
              <a:rPr lang="en-GB" dirty="0"/>
              <a:t> </a:t>
            </a:r>
            <a:r>
              <a:rPr lang="en-GB" dirty="0" err="1"/>
              <a:t>ve</a:t>
            </a:r>
            <a:r>
              <a:rPr lang="en-GB" dirty="0"/>
              <a:t> ilk </a:t>
            </a:r>
            <a:r>
              <a:rPr lang="en-GB" dirty="0" err="1"/>
              <a:t>önce</a:t>
            </a:r>
            <a:r>
              <a:rPr lang="en-GB" dirty="0"/>
              <a:t> </a:t>
            </a:r>
            <a:r>
              <a:rPr lang="en-GB" dirty="0" err="1"/>
              <a:t>hangi</a:t>
            </a:r>
            <a:r>
              <a:rPr lang="en-GB" dirty="0"/>
              <a:t> </a:t>
            </a:r>
            <a:r>
              <a:rPr lang="en-GB" dirty="0" err="1"/>
              <a:t>ayağınızı</a:t>
            </a:r>
            <a:r>
              <a:rPr lang="en-GB" dirty="0"/>
              <a:t> </a:t>
            </a:r>
            <a:r>
              <a:rPr lang="en-GB" dirty="0" err="1"/>
              <a:t>öne</a:t>
            </a:r>
            <a:r>
              <a:rPr lang="en-GB" dirty="0"/>
              <a:t> </a:t>
            </a:r>
            <a:r>
              <a:rPr lang="en-GB" dirty="0" err="1"/>
              <a:t>attığınızı</a:t>
            </a:r>
            <a:r>
              <a:rPr lang="en-GB" dirty="0"/>
              <a:t> </a:t>
            </a:r>
            <a:r>
              <a:rPr lang="en-GB" dirty="0" err="1"/>
              <a:t>tespit</a:t>
            </a:r>
            <a:r>
              <a:rPr lang="en-GB" dirty="0"/>
              <a:t> </a:t>
            </a:r>
            <a:r>
              <a:rPr lang="en-GB" dirty="0" err="1"/>
              <a:t>edin</a:t>
            </a:r>
            <a:r>
              <a:rPr lang="en-GB" dirty="0"/>
              <a:t>. Bu </a:t>
            </a:r>
            <a:r>
              <a:rPr lang="en-GB" dirty="0" err="1"/>
              <a:t>sizin</a:t>
            </a:r>
            <a:r>
              <a:rPr lang="en-GB" dirty="0"/>
              <a:t> </a:t>
            </a:r>
            <a:r>
              <a:rPr lang="en-GB" dirty="0" err="1"/>
              <a:t>rehber</a:t>
            </a:r>
            <a:r>
              <a:rPr lang="en-GB" dirty="0"/>
              <a:t> </a:t>
            </a:r>
            <a:r>
              <a:rPr lang="en-GB" dirty="0" err="1"/>
              <a:t>ayağınız</a:t>
            </a:r>
            <a:r>
              <a:rPr lang="en-GB" dirty="0"/>
              <a:t> </a:t>
            </a:r>
            <a:r>
              <a:rPr lang="en-GB" dirty="0" err="1"/>
              <a:t>olacaktır</a:t>
            </a:r>
            <a:r>
              <a:rPr lang="en-GB" dirty="0"/>
              <a:t>. </a:t>
            </a:r>
            <a:r>
              <a:rPr lang="en-GB" dirty="0" err="1"/>
              <a:t>Futbol</a:t>
            </a:r>
            <a:r>
              <a:rPr lang="en-GB" dirty="0"/>
              <a:t> </a:t>
            </a:r>
            <a:r>
              <a:rPr lang="en-GB" dirty="0" err="1"/>
              <a:t>oynarken</a:t>
            </a:r>
            <a:r>
              <a:rPr lang="en-GB" dirty="0"/>
              <a:t> </a:t>
            </a:r>
            <a:r>
              <a:rPr lang="en-GB" dirty="0" err="1"/>
              <a:t>hangi</a:t>
            </a:r>
            <a:r>
              <a:rPr lang="en-GB" dirty="0"/>
              <a:t> </a:t>
            </a:r>
            <a:r>
              <a:rPr lang="en-GB" dirty="0" err="1"/>
              <a:t>ayağınızı</a:t>
            </a:r>
            <a:r>
              <a:rPr lang="en-GB" dirty="0"/>
              <a:t> </a:t>
            </a:r>
            <a:r>
              <a:rPr lang="en-GB" dirty="0" err="1"/>
              <a:t>kullandığınızla</a:t>
            </a:r>
            <a:r>
              <a:rPr lang="en-GB" dirty="0"/>
              <a:t> </a:t>
            </a:r>
            <a:r>
              <a:rPr lang="en-GB" dirty="0" err="1"/>
              <a:t>rehber</a:t>
            </a:r>
            <a:r>
              <a:rPr lang="en-GB" dirty="0"/>
              <a:t> </a:t>
            </a:r>
            <a:r>
              <a:rPr lang="en-GB" dirty="0" err="1"/>
              <a:t>ayak</a:t>
            </a:r>
            <a:r>
              <a:rPr lang="en-GB" dirty="0"/>
              <a:t> </a:t>
            </a:r>
            <a:r>
              <a:rPr lang="en-GB" dirty="0" err="1"/>
              <a:t>seçiminin</a:t>
            </a:r>
            <a:r>
              <a:rPr lang="en-GB" dirty="0"/>
              <a:t> </a:t>
            </a:r>
            <a:r>
              <a:rPr lang="en-GB" dirty="0" err="1"/>
              <a:t>bir</a:t>
            </a:r>
            <a:r>
              <a:rPr lang="en-GB" dirty="0"/>
              <a:t> </a:t>
            </a:r>
            <a:r>
              <a:rPr lang="en-GB" dirty="0" err="1"/>
              <a:t>ilgisi</a:t>
            </a:r>
            <a:r>
              <a:rPr lang="en-GB" dirty="0"/>
              <a:t> </a:t>
            </a:r>
            <a:r>
              <a:rPr lang="en-GB" dirty="0" err="1"/>
              <a:t>yoktur</a:t>
            </a:r>
            <a:r>
              <a:rPr lang="en-GB" dirty="0"/>
              <a:t>. </a:t>
            </a:r>
            <a:r>
              <a:rPr lang="en-GB" dirty="0" err="1"/>
              <a:t>Snowboardunuzun</a:t>
            </a:r>
            <a:r>
              <a:rPr lang="en-GB" dirty="0"/>
              <a:t> </a:t>
            </a:r>
            <a:r>
              <a:rPr lang="en-GB" dirty="0" err="1"/>
              <a:t>binmeye</a:t>
            </a:r>
            <a:r>
              <a:rPr lang="en-GB" dirty="0"/>
              <a:t> </a:t>
            </a:r>
            <a:r>
              <a:rPr lang="en-GB" dirty="0" err="1"/>
              <a:t>hazır</a:t>
            </a:r>
            <a:r>
              <a:rPr lang="en-GB" dirty="0"/>
              <a:t> </a:t>
            </a:r>
            <a:r>
              <a:rPr lang="en-GB" dirty="0" err="1"/>
              <a:t>olduğundan</a:t>
            </a:r>
            <a:r>
              <a:rPr lang="en-GB" dirty="0"/>
              <a:t> </a:t>
            </a:r>
            <a:r>
              <a:rPr lang="en-GB" dirty="0" err="1"/>
              <a:t>emin</a:t>
            </a:r>
            <a:r>
              <a:rPr lang="en-GB" dirty="0"/>
              <a:t> </a:t>
            </a:r>
            <a:r>
              <a:rPr lang="en-GB" dirty="0" err="1"/>
              <a:t>olun</a:t>
            </a:r>
            <a:r>
              <a:rPr lang="en-GB" dirty="0"/>
              <a:t>. </a:t>
            </a:r>
            <a:r>
              <a:rPr lang="en-GB" dirty="0" err="1"/>
              <a:t>Eğer</a:t>
            </a:r>
            <a:r>
              <a:rPr lang="en-GB" dirty="0"/>
              <a:t> </a:t>
            </a:r>
            <a:r>
              <a:rPr lang="en-GB" dirty="0" err="1"/>
              <a:t>snowboardu</a:t>
            </a:r>
            <a:r>
              <a:rPr lang="en-GB" dirty="0"/>
              <a:t> </a:t>
            </a:r>
            <a:r>
              <a:rPr lang="en-GB" dirty="0" err="1"/>
              <a:t>incelediğinizde</a:t>
            </a:r>
            <a:r>
              <a:rPr lang="en-GB" dirty="0"/>
              <a:t> </a:t>
            </a:r>
            <a:r>
              <a:rPr lang="en-GB" dirty="0" err="1"/>
              <a:t>rehber</a:t>
            </a:r>
            <a:r>
              <a:rPr lang="en-GB" dirty="0"/>
              <a:t> </a:t>
            </a:r>
            <a:r>
              <a:rPr lang="en-GB" dirty="0" err="1"/>
              <a:t>ayağınızdan</a:t>
            </a:r>
            <a:r>
              <a:rPr lang="en-GB" dirty="0"/>
              <a:t> </a:t>
            </a:r>
            <a:r>
              <a:rPr lang="en-GB" dirty="0" err="1"/>
              <a:t>geride</a:t>
            </a:r>
            <a:r>
              <a:rPr lang="en-GB" dirty="0"/>
              <a:t> </a:t>
            </a:r>
            <a:r>
              <a:rPr lang="en-GB" dirty="0" err="1"/>
              <a:t>duruyorsa</a:t>
            </a:r>
            <a:r>
              <a:rPr lang="en-GB" dirty="0"/>
              <a:t> </a:t>
            </a:r>
            <a:r>
              <a:rPr lang="en-GB" dirty="0" err="1"/>
              <a:t>çevrenizdeki</a:t>
            </a:r>
            <a:r>
              <a:rPr lang="en-GB" dirty="0"/>
              <a:t> </a:t>
            </a:r>
            <a:r>
              <a:rPr lang="en-GB" dirty="0" err="1"/>
              <a:t>tecrübeli</a:t>
            </a:r>
            <a:r>
              <a:rPr lang="en-GB" dirty="0"/>
              <a:t> </a:t>
            </a:r>
            <a:r>
              <a:rPr lang="en-GB" dirty="0" err="1"/>
              <a:t>birinden</a:t>
            </a:r>
            <a:r>
              <a:rPr lang="en-GB" dirty="0"/>
              <a:t> </a:t>
            </a:r>
            <a:r>
              <a:rPr lang="en-GB" dirty="0" err="1"/>
              <a:t>yardım</a:t>
            </a:r>
            <a:r>
              <a:rPr lang="en-GB" dirty="0"/>
              <a:t> </a:t>
            </a:r>
            <a:r>
              <a:rPr lang="en-GB" dirty="0" err="1"/>
              <a:t>istemeniz</a:t>
            </a:r>
            <a:r>
              <a:rPr lang="en-GB" dirty="0"/>
              <a:t> </a:t>
            </a:r>
            <a:r>
              <a:rPr lang="en-GB" dirty="0" err="1"/>
              <a:t>önerilir</a:t>
            </a:r>
            <a:r>
              <a:rPr lang="en-GB" dirty="0"/>
              <a:t>.</a:t>
            </a:r>
          </a:p>
          <a:p>
            <a:pPr marL="0" indent="0">
              <a:buNone/>
            </a:pPr>
            <a:endParaRPr lang="en-GB" dirty="0"/>
          </a:p>
          <a:p>
            <a:pPr marL="0" indent="0">
              <a:buNone/>
            </a:pPr>
            <a:r>
              <a:rPr lang="en-GB" dirty="0" err="1"/>
              <a:t>Snowboard’da</a:t>
            </a:r>
            <a:r>
              <a:rPr lang="en-GB" dirty="0"/>
              <a:t> </a:t>
            </a:r>
            <a:r>
              <a:rPr lang="en-GB" dirty="0" err="1"/>
              <a:t>duruş</a:t>
            </a:r>
            <a:r>
              <a:rPr lang="en-GB" dirty="0"/>
              <a:t> </a:t>
            </a:r>
            <a:r>
              <a:rPr lang="en-GB" dirty="0" err="1"/>
              <a:t>genişliğine</a:t>
            </a:r>
            <a:r>
              <a:rPr lang="en-GB" dirty="0"/>
              <a:t> </a:t>
            </a:r>
            <a:r>
              <a:rPr lang="en-GB" dirty="0" err="1"/>
              <a:t>dikkat</a:t>
            </a:r>
            <a:r>
              <a:rPr lang="en-GB" dirty="0"/>
              <a:t> </a:t>
            </a:r>
            <a:r>
              <a:rPr lang="en-GB" dirty="0" err="1"/>
              <a:t>edilmeli</a:t>
            </a:r>
            <a:r>
              <a:rPr lang="en-GB" dirty="0"/>
              <a:t>. </a:t>
            </a:r>
            <a:r>
              <a:rPr lang="en-GB" dirty="0" err="1"/>
              <a:t>Bağlamalar</a:t>
            </a:r>
            <a:r>
              <a:rPr lang="en-GB" dirty="0"/>
              <a:t> </a:t>
            </a:r>
            <a:r>
              <a:rPr lang="en-GB" dirty="0" err="1"/>
              <a:t>çoğunlukla</a:t>
            </a:r>
            <a:r>
              <a:rPr lang="en-GB" dirty="0"/>
              <a:t> </a:t>
            </a:r>
            <a:r>
              <a:rPr lang="en-GB" dirty="0" err="1"/>
              <a:t>omzunuzun</a:t>
            </a:r>
            <a:r>
              <a:rPr lang="en-GB" dirty="0"/>
              <a:t> </a:t>
            </a:r>
            <a:r>
              <a:rPr lang="en-GB" dirty="0" err="1"/>
              <a:t>genişliğine</a:t>
            </a:r>
            <a:r>
              <a:rPr lang="en-GB" dirty="0"/>
              <a:t> </a:t>
            </a:r>
            <a:r>
              <a:rPr lang="en-GB" dirty="0" err="1"/>
              <a:t>bağlıdır</a:t>
            </a:r>
            <a:r>
              <a:rPr lang="en-GB" dirty="0"/>
              <a:t>. </a:t>
            </a:r>
            <a:r>
              <a:rPr lang="en-GB" dirty="0" err="1"/>
              <a:t>Eğer</a:t>
            </a:r>
            <a:r>
              <a:rPr lang="en-GB" dirty="0"/>
              <a:t> </a:t>
            </a:r>
            <a:r>
              <a:rPr lang="en-GB" dirty="0" err="1"/>
              <a:t>bağlamanızın</a:t>
            </a:r>
            <a:r>
              <a:rPr lang="en-GB" dirty="0"/>
              <a:t> </a:t>
            </a:r>
            <a:r>
              <a:rPr lang="en-GB" dirty="0" err="1"/>
              <a:t>ipi</a:t>
            </a:r>
            <a:r>
              <a:rPr lang="en-GB" dirty="0"/>
              <a:t> </a:t>
            </a:r>
            <a:r>
              <a:rPr lang="en-GB" dirty="0" err="1"/>
              <a:t>varsa</a:t>
            </a:r>
            <a:r>
              <a:rPr lang="en-GB" dirty="0"/>
              <a:t> </a:t>
            </a:r>
            <a:r>
              <a:rPr lang="en-GB" dirty="0" err="1"/>
              <a:t>bunu</a:t>
            </a:r>
            <a:r>
              <a:rPr lang="en-GB" dirty="0"/>
              <a:t> </a:t>
            </a:r>
            <a:r>
              <a:rPr lang="en-GB" dirty="0" err="1"/>
              <a:t>botunuza</a:t>
            </a:r>
            <a:r>
              <a:rPr lang="en-GB" dirty="0"/>
              <a:t> </a:t>
            </a:r>
            <a:r>
              <a:rPr lang="en-GB" dirty="0" err="1"/>
              <a:t>bağlayın</a:t>
            </a:r>
            <a:r>
              <a:rPr lang="en-GB" dirty="0"/>
              <a:t>. </a:t>
            </a:r>
            <a:r>
              <a:rPr lang="en-GB" dirty="0" err="1"/>
              <a:t>Böylece</a:t>
            </a:r>
            <a:r>
              <a:rPr lang="en-GB" dirty="0"/>
              <a:t> </a:t>
            </a:r>
            <a:r>
              <a:rPr lang="en-GB" dirty="0" err="1"/>
              <a:t>boardunuz</a:t>
            </a:r>
            <a:r>
              <a:rPr lang="en-GB" dirty="0"/>
              <a:t> </a:t>
            </a:r>
            <a:r>
              <a:rPr lang="en-GB" dirty="0" err="1"/>
              <a:t>kontrolden</a:t>
            </a:r>
            <a:r>
              <a:rPr lang="en-GB" dirty="0"/>
              <a:t> </a:t>
            </a:r>
            <a:r>
              <a:rPr lang="en-GB" dirty="0" err="1"/>
              <a:t>çıkmaz</a:t>
            </a:r>
            <a:r>
              <a:rPr lang="en-GB" dirty="0"/>
              <a:t> </a:t>
            </a:r>
            <a:r>
              <a:rPr lang="en-GB" dirty="0" err="1"/>
              <a:t>ve</a:t>
            </a:r>
            <a:r>
              <a:rPr lang="en-GB" dirty="0"/>
              <a:t> </a:t>
            </a:r>
            <a:r>
              <a:rPr lang="en-GB" dirty="0" err="1"/>
              <a:t>kendi</a:t>
            </a:r>
            <a:r>
              <a:rPr lang="en-GB" dirty="0"/>
              <a:t> </a:t>
            </a:r>
            <a:r>
              <a:rPr lang="en-GB" dirty="0" err="1"/>
              <a:t>kendine</a:t>
            </a:r>
            <a:r>
              <a:rPr lang="en-GB" dirty="0"/>
              <a:t> </a:t>
            </a:r>
            <a:r>
              <a:rPr lang="en-GB" dirty="0" err="1"/>
              <a:t>aşağı</a:t>
            </a:r>
            <a:r>
              <a:rPr lang="en-GB" dirty="0"/>
              <a:t> </a:t>
            </a:r>
            <a:r>
              <a:rPr lang="en-GB" dirty="0" err="1"/>
              <a:t>kayarak</a:t>
            </a:r>
            <a:r>
              <a:rPr lang="en-GB" dirty="0"/>
              <a:t> </a:t>
            </a:r>
            <a:r>
              <a:rPr lang="en-GB" dirty="0" err="1"/>
              <a:t>sizden</a:t>
            </a:r>
            <a:r>
              <a:rPr lang="en-GB" dirty="0"/>
              <a:t> </a:t>
            </a:r>
            <a:r>
              <a:rPr lang="en-GB" dirty="0" err="1"/>
              <a:t>uzaklaşmaz</a:t>
            </a:r>
            <a:r>
              <a:rPr lang="en-GB" dirty="0"/>
              <a:t>. </a:t>
            </a:r>
            <a:r>
              <a:rPr lang="en-GB" dirty="0" err="1"/>
              <a:t>Rehber</a:t>
            </a:r>
            <a:r>
              <a:rPr lang="en-GB" dirty="0"/>
              <a:t> </a:t>
            </a:r>
            <a:r>
              <a:rPr lang="en-GB" dirty="0" err="1"/>
              <a:t>ayağınızı</a:t>
            </a:r>
            <a:r>
              <a:rPr lang="en-GB" dirty="0"/>
              <a:t> </a:t>
            </a:r>
            <a:r>
              <a:rPr lang="en-GB" dirty="0" err="1"/>
              <a:t>bağlamaya</a:t>
            </a:r>
            <a:r>
              <a:rPr lang="en-GB" dirty="0"/>
              <a:t> 13-17 </a:t>
            </a:r>
            <a:r>
              <a:rPr lang="en-GB" dirty="0" err="1"/>
              <a:t>derecelik</a:t>
            </a:r>
            <a:r>
              <a:rPr lang="en-GB" dirty="0"/>
              <a:t> </a:t>
            </a:r>
            <a:r>
              <a:rPr lang="en-GB" dirty="0" err="1"/>
              <a:t>bir</a:t>
            </a:r>
            <a:r>
              <a:rPr lang="en-GB" dirty="0"/>
              <a:t> </a:t>
            </a:r>
            <a:r>
              <a:rPr lang="en-GB" dirty="0" err="1"/>
              <a:t>açıyla</a:t>
            </a:r>
            <a:r>
              <a:rPr lang="en-GB" dirty="0"/>
              <a:t> basın </a:t>
            </a:r>
            <a:r>
              <a:rPr lang="en-GB" dirty="0" err="1"/>
              <a:t>ki</a:t>
            </a:r>
            <a:r>
              <a:rPr lang="en-GB" dirty="0"/>
              <a:t> </a:t>
            </a:r>
            <a:r>
              <a:rPr lang="en-GB" dirty="0" err="1"/>
              <a:t>dengenizi</a:t>
            </a:r>
            <a:r>
              <a:rPr lang="en-GB" dirty="0"/>
              <a:t> </a:t>
            </a:r>
            <a:r>
              <a:rPr lang="en-GB" dirty="0" err="1"/>
              <a:t>kaybedip</a:t>
            </a:r>
            <a:r>
              <a:rPr lang="en-GB" dirty="0"/>
              <a:t> </a:t>
            </a:r>
            <a:r>
              <a:rPr lang="en-GB" dirty="0" err="1"/>
              <a:t>düşerseniz</a:t>
            </a:r>
            <a:r>
              <a:rPr lang="en-GB" dirty="0"/>
              <a:t> </a:t>
            </a:r>
            <a:r>
              <a:rPr lang="en-GB" dirty="0" err="1"/>
              <a:t>bileğiniz</a:t>
            </a:r>
            <a:r>
              <a:rPr lang="en-GB" dirty="0"/>
              <a:t> </a:t>
            </a:r>
            <a:r>
              <a:rPr lang="en-GB" dirty="0" err="1"/>
              <a:t>incinmesin</a:t>
            </a:r>
            <a:r>
              <a:rPr lang="en-GB" dirty="0"/>
              <a:t>.</a:t>
            </a:r>
          </a:p>
        </p:txBody>
      </p:sp>
    </p:spTree>
    <p:extLst>
      <p:ext uri="{BB962C8B-B14F-4D97-AF65-F5344CB8AC3E}">
        <p14:creationId xmlns:p14="http://schemas.microsoft.com/office/powerpoint/2010/main" xmlns="" val="3362871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dirty="0"/>
              <a:t>2018 KIŞ OLİMPİYATLARI</a:t>
            </a:r>
            <a:br>
              <a:rPr lang="tr-TR" dirty="0"/>
            </a:br>
            <a:r>
              <a:rPr lang="tr-TR" dirty="0"/>
              <a:t>MİLLİ SPORCULARIMIZ </a:t>
            </a:r>
            <a:endParaRPr lang="en-GB" dirty="0"/>
          </a:p>
        </p:txBody>
      </p:sp>
      <p:sp>
        <p:nvSpPr>
          <p:cNvPr id="3" name="Content Placeholder 2"/>
          <p:cNvSpPr>
            <a:spLocks noGrp="1"/>
          </p:cNvSpPr>
          <p:nvPr>
            <p:ph idx="1"/>
          </p:nvPr>
        </p:nvSpPr>
        <p:spPr/>
        <p:txBody>
          <a:bodyPr/>
          <a:lstStyle/>
          <a:p>
            <a:pPr marL="0" indent="0">
              <a:buNone/>
            </a:pPr>
            <a:endParaRPr lang="tr-TR" dirty="0" smtClean="0"/>
          </a:p>
          <a:p>
            <a:pPr marL="0" indent="0">
              <a:buNone/>
            </a:pPr>
            <a:r>
              <a:rPr lang="en-GB" dirty="0" err="1" smtClean="0"/>
              <a:t>Serdar</a:t>
            </a:r>
            <a:r>
              <a:rPr lang="en-GB" dirty="0" smtClean="0"/>
              <a:t> </a:t>
            </a:r>
            <a:r>
              <a:rPr lang="en-GB" dirty="0" err="1"/>
              <a:t>Deniz</a:t>
            </a:r>
            <a:r>
              <a:rPr lang="en-GB" dirty="0"/>
              <a:t>	</a:t>
            </a:r>
            <a:endParaRPr lang="tr-TR" dirty="0" smtClean="0"/>
          </a:p>
          <a:p>
            <a:pPr marL="0" indent="0">
              <a:buNone/>
            </a:pPr>
            <a:r>
              <a:rPr lang="tr-TR" dirty="0" smtClean="0"/>
              <a:t>Alp Disiplini</a:t>
            </a:r>
            <a:endParaRPr lang="tr-TR" dirty="0"/>
          </a:p>
          <a:p>
            <a:pPr marL="0" indent="0" algn="r">
              <a:buNone/>
            </a:pPr>
            <a:r>
              <a:rPr lang="tr-TR" dirty="0" smtClean="0"/>
              <a:t>  </a:t>
            </a:r>
            <a:r>
              <a:rPr lang="en-GB" dirty="0" err="1" smtClean="0"/>
              <a:t>Özlem</a:t>
            </a:r>
            <a:r>
              <a:rPr lang="en-GB" dirty="0" smtClean="0"/>
              <a:t> </a:t>
            </a:r>
            <a:r>
              <a:rPr lang="en-GB" dirty="0" err="1" smtClean="0"/>
              <a:t>Çarıkçıoğlu</a:t>
            </a:r>
            <a:endParaRPr lang="tr-TR" dirty="0" smtClean="0"/>
          </a:p>
          <a:p>
            <a:pPr marL="0" indent="0" algn="r">
              <a:buNone/>
            </a:pPr>
            <a:r>
              <a:rPr lang="tr-TR" dirty="0" smtClean="0"/>
              <a:t>Alp Disiplini</a:t>
            </a:r>
            <a:endParaRPr lang="en-GB" dirty="0"/>
          </a:p>
          <a:p>
            <a:pPr marL="0" indent="0">
              <a:buNone/>
            </a:pPr>
            <a:r>
              <a:rPr lang="tr-TR" dirty="0" smtClean="0"/>
              <a:t> </a:t>
            </a:r>
            <a:endParaRPr lang="en-GB" dirty="0"/>
          </a:p>
          <a:p>
            <a:pPr marL="0" indent="0">
              <a:buNone/>
            </a:pPr>
            <a:endParaRPr lang="en-GB" dirty="0"/>
          </a:p>
          <a:p>
            <a:endParaRPr lang="tr-TR" dirty="0" smtClean="0"/>
          </a:p>
          <a:p>
            <a:endParaRPr lang="tr-TR" dirty="0"/>
          </a:p>
          <a:p>
            <a:endParaRPr lang="tr-TR" dirty="0" smtClean="0"/>
          </a:p>
          <a:p>
            <a:endParaRPr lang="tr-T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9837" y="3513930"/>
            <a:ext cx="3171975" cy="2239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77200" y="4209463"/>
            <a:ext cx="3403433" cy="2267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6793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err="1"/>
              <a:t>Alper</a:t>
            </a:r>
            <a:r>
              <a:rPr lang="en-GB" dirty="0"/>
              <a:t> </a:t>
            </a:r>
            <a:r>
              <a:rPr lang="en-GB" dirty="0" err="1"/>
              <a:t>Uçar</a:t>
            </a:r>
            <a:r>
              <a:rPr lang="en-GB" dirty="0"/>
              <a:t> - Alisa </a:t>
            </a:r>
            <a:r>
              <a:rPr lang="en-GB" dirty="0" err="1" smtClean="0"/>
              <a:t>Agafonova</a:t>
            </a:r>
            <a:endParaRPr lang="tr-TR" dirty="0" smtClean="0"/>
          </a:p>
          <a:p>
            <a:pPr marL="0" indent="0" algn="ctr">
              <a:buNone/>
            </a:pPr>
            <a:r>
              <a:rPr lang="tr-TR" dirty="0" smtClean="0"/>
              <a:t>Artistik Buz Pateni</a:t>
            </a:r>
            <a:endParaRPr lang="en-GB" dirty="0"/>
          </a:p>
          <a:p>
            <a:pPr marL="0" indent="0">
              <a:buNone/>
            </a:pPr>
            <a:endParaRPr lang="tr-TR" dirty="0" smtClean="0"/>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24250" y="3151189"/>
            <a:ext cx="4870450" cy="3244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572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err="1"/>
              <a:t>Fatih</a:t>
            </a:r>
            <a:r>
              <a:rPr lang="en-GB" dirty="0"/>
              <a:t> </a:t>
            </a:r>
            <a:r>
              <a:rPr lang="en-GB" dirty="0" err="1"/>
              <a:t>Arda</a:t>
            </a:r>
            <a:r>
              <a:rPr lang="en-GB" dirty="0"/>
              <a:t> </a:t>
            </a:r>
            <a:r>
              <a:rPr lang="en-GB" dirty="0" err="1" smtClean="0"/>
              <a:t>İpçioğlu</a:t>
            </a:r>
            <a:endParaRPr lang="tr-TR" dirty="0" smtClean="0"/>
          </a:p>
          <a:p>
            <a:pPr marL="0" indent="0" algn="ctr">
              <a:buNone/>
            </a:pPr>
            <a:r>
              <a:rPr lang="tr-TR" dirty="0" smtClean="0"/>
              <a:t>Kayakla Atlama</a:t>
            </a:r>
            <a:endParaRPr lang="en-GB" dirty="0"/>
          </a:p>
          <a:p>
            <a:pPr marL="0" indent="0" algn="ctr">
              <a:buNone/>
            </a:pPr>
            <a:endParaRPr lang="en-GB" dirty="0"/>
          </a:p>
          <a:p>
            <a:pPr marL="0" indent="0">
              <a:buNone/>
            </a:pPr>
            <a:endParaRPr lang="en-GB" dirty="0"/>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3250" y="2924175"/>
            <a:ext cx="5447931" cy="362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2162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err="1"/>
              <a:t>Ayşenur</a:t>
            </a:r>
            <a:r>
              <a:rPr lang="en-GB" dirty="0"/>
              <a:t> </a:t>
            </a:r>
            <a:r>
              <a:rPr lang="en-GB" dirty="0" err="1" smtClean="0"/>
              <a:t>Duman</a:t>
            </a:r>
            <a:endParaRPr lang="tr-TR" dirty="0" smtClean="0"/>
          </a:p>
          <a:p>
            <a:pPr marL="0" indent="0" algn="ctr">
              <a:buNone/>
            </a:pPr>
            <a:r>
              <a:rPr lang="tr-TR" dirty="0" smtClean="0"/>
              <a:t>Kayaklı koşu</a:t>
            </a:r>
            <a:endParaRPr lang="en-GB" dirty="0"/>
          </a:p>
          <a:p>
            <a:pPr marL="0" indent="0">
              <a:buNone/>
            </a:pPr>
            <a:endParaRPr lang="en-GB" dirty="0"/>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57549" y="2909889"/>
            <a:ext cx="5354987" cy="3567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8321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dirty="0" err="1"/>
              <a:t>Hamza</a:t>
            </a:r>
            <a:r>
              <a:rPr lang="en-GB" dirty="0"/>
              <a:t> </a:t>
            </a:r>
            <a:r>
              <a:rPr lang="en-GB" dirty="0" err="1"/>
              <a:t>Dursun</a:t>
            </a:r>
            <a:r>
              <a:rPr lang="en-GB" dirty="0"/>
              <a:t> - </a:t>
            </a:r>
            <a:r>
              <a:rPr lang="en-GB" dirty="0" err="1"/>
              <a:t>Ömer</a:t>
            </a:r>
            <a:r>
              <a:rPr lang="en-GB" dirty="0"/>
              <a:t> </a:t>
            </a:r>
            <a:r>
              <a:rPr lang="en-GB" dirty="0" err="1" smtClean="0"/>
              <a:t>Ayçiçek</a:t>
            </a:r>
            <a:endParaRPr lang="tr-TR" dirty="0" smtClean="0"/>
          </a:p>
          <a:p>
            <a:pPr marL="0" indent="0" algn="ctr">
              <a:buNone/>
            </a:pPr>
            <a:r>
              <a:rPr lang="tr-TR" dirty="0" smtClean="0"/>
              <a:t>Kayaklı koşu</a:t>
            </a:r>
          </a:p>
          <a:p>
            <a:pPr marL="0" indent="0" algn="ctr">
              <a:buNone/>
            </a:pPr>
            <a:endParaRPr lang="en-GB" dirty="0"/>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02050" y="2998789"/>
            <a:ext cx="5145267" cy="3427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2031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 val="3944601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ctr"/>
            <a:r>
              <a:rPr lang="tr-TR" sz="5400" b="1" dirty="0"/>
              <a:t>2018 Kış Olimpiyatları'nda hangi dalda kimler madalya kazandı (Tam liste)</a:t>
            </a:r>
            <a:endParaRPr lang="tr-TR" sz="5400" dirty="0"/>
          </a:p>
        </p:txBody>
      </p:sp>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2"/>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55451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8">
            <a:extLst>
              <a:ext uri="{FF2B5EF4-FFF2-40B4-BE49-F238E27FC236}">
                <a16:creationId xmlns:a16="http://schemas.microsoft.com/office/drawing/2014/main" xmlns="" id="{DF5B6B24-3D42-9F45-B68C-5E6E1EADFC1C}"/>
              </a:ext>
            </a:extLst>
          </p:cNvPr>
          <p:cNvPicPr>
            <a:picLocks noChangeAspect="1"/>
          </p:cNvPicPr>
          <p:nvPr/>
        </p:nvPicPr>
        <p:blipFill>
          <a:blip r:embed="rId2"/>
          <a:stretch>
            <a:fillRect/>
          </a:stretch>
        </p:blipFill>
        <p:spPr>
          <a:xfrm>
            <a:off x="436013" y="164531"/>
            <a:ext cx="1786769" cy="1773938"/>
          </a:xfrm>
          <a:prstGeom prst="rect">
            <a:avLst/>
          </a:prstGeom>
        </p:spPr>
      </p:pic>
      <p:sp>
        <p:nvSpPr>
          <p:cNvPr id="7" name="Rectangle 5"/>
          <p:cNvSpPr>
            <a:spLocks noChangeArrowheads="1"/>
          </p:cNvSpPr>
          <p:nvPr/>
        </p:nvSpPr>
        <p:spPr bwMode="auto">
          <a:xfrm>
            <a:off x="178594" y="2616739"/>
            <a:ext cx="11244629" cy="395233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88872" numCol="1" anchor="ctr" anchorCtr="0" compatLnSpc="1">
            <a:prstTxWarp prst="textNoShape">
              <a:avLst/>
            </a:prstTxWarp>
            <a:spAutoFit/>
          </a:bodyPr>
          <a:lstStyle/>
          <a:p>
            <a:pPr marL="285750" lvl="0" indent="-28575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sürat pateni erkekler 10 bin metre yarışında Kanadalı </a:t>
            </a:r>
            <a:r>
              <a:rPr lang="tr-TR" altLang="tr-TR" sz="1400" dirty="0" err="1">
                <a:latin typeface="Arial" panose="020B0604020202020204" pitchFamily="34" charset="0"/>
              </a:rPr>
              <a:t>Ted</a:t>
            </a:r>
            <a:r>
              <a:rPr lang="tr-TR" altLang="tr-TR" sz="1400" dirty="0">
                <a:latin typeface="Arial" panose="020B0604020202020204" pitchFamily="34" charset="0"/>
              </a:rPr>
              <a:t>-Jan </a:t>
            </a:r>
            <a:r>
              <a:rPr lang="tr-TR" altLang="tr-TR" sz="1400" dirty="0" err="1">
                <a:latin typeface="Arial" panose="020B0604020202020204" pitchFamily="34" charset="0"/>
              </a:rPr>
              <a:t>Bloemen</a:t>
            </a:r>
            <a:r>
              <a:rPr lang="tr-TR" altLang="tr-TR" sz="1400" dirty="0">
                <a:latin typeface="Arial" panose="020B0604020202020204" pitchFamily="34" charset="0"/>
              </a:rPr>
              <a:t> 12.39.77'lik derecesiyle olimpiyat rekoru kırarak altın madalya kazandı.</a:t>
            </a:r>
          </a:p>
          <a:p>
            <a:pPr marL="285750" lvl="0" indent="-28575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kadınlar </a:t>
            </a:r>
            <a:r>
              <a:rPr lang="tr-TR" altLang="tr-TR" sz="1400" dirty="0" err="1">
                <a:latin typeface="Arial" panose="020B0604020202020204" pitchFamily="34" charset="0"/>
              </a:rPr>
              <a:t>biatlon</a:t>
            </a:r>
            <a:r>
              <a:rPr lang="tr-TR" altLang="tr-TR" sz="1400" dirty="0">
                <a:latin typeface="Arial" panose="020B0604020202020204" pitchFamily="34" charset="0"/>
              </a:rPr>
              <a:t> 15 kilometre bireysel yarışlarında Hanna </a:t>
            </a:r>
            <a:r>
              <a:rPr lang="tr-TR" altLang="tr-TR" sz="1400" dirty="0" err="1">
                <a:latin typeface="Arial" panose="020B0604020202020204" pitchFamily="34" charset="0"/>
              </a:rPr>
              <a:t>Öberg</a:t>
            </a:r>
            <a:r>
              <a:rPr lang="tr-TR" altLang="tr-TR" sz="1400" dirty="0">
                <a:latin typeface="Arial" panose="020B0604020202020204" pitchFamily="34" charset="0"/>
              </a:rPr>
              <a:t> altın madalya kazandı.</a:t>
            </a:r>
          </a:p>
          <a:p>
            <a:pPr marL="285750" lvl="0" indent="-28575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kadınlar kayaklı koşu 10 kilometre serbest yarışında Norveçli </a:t>
            </a:r>
            <a:r>
              <a:rPr lang="tr-TR" altLang="tr-TR" sz="1400" dirty="0" err="1">
                <a:latin typeface="Arial" panose="020B0604020202020204" pitchFamily="34" charset="0"/>
              </a:rPr>
              <a:t>Ragnhild</a:t>
            </a:r>
            <a:r>
              <a:rPr lang="tr-TR" altLang="tr-TR" sz="1400" dirty="0">
                <a:latin typeface="Arial" panose="020B0604020202020204" pitchFamily="34" charset="0"/>
              </a:rPr>
              <a:t> </a:t>
            </a:r>
            <a:r>
              <a:rPr lang="tr-TR" altLang="tr-TR" sz="1400" dirty="0" err="1">
                <a:latin typeface="Arial" panose="020B0604020202020204" pitchFamily="34" charset="0"/>
              </a:rPr>
              <a:t>Haga</a:t>
            </a:r>
            <a:r>
              <a:rPr lang="tr-TR" altLang="tr-TR" sz="1400" dirty="0">
                <a:latin typeface="Arial" panose="020B0604020202020204" pitchFamily="34" charset="0"/>
              </a:rPr>
              <a:t> altın madalya kazandı. Güney Kore'nin </a:t>
            </a:r>
            <a:r>
              <a:rPr lang="tr-TR" altLang="tr-TR" sz="1400" dirty="0" err="1">
                <a:latin typeface="Arial" panose="020B0604020202020204" pitchFamily="34" charset="0"/>
              </a:rPr>
              <a:t>PyeongChang</a:t>
            </a:r>
            <a:r>
              <a:rPr lang="tr-TR" altLang="tr-TR" sz="1400" dirty="0">
                <a:latin typeface="Arial" panose="020B0604020202020204" pitchFamily="34" charset="0"/>
              </a:rPr>
              <a:t> kentinde düzenlenen oyunların altıncı gününde, 27 yaşındaki </a:t>
            </a:r>
            <a:r>
              <a:rPr lang="tr-TR" altLang="tr-TR" sz="1400" dirty="0" err="1">
                <a:latin typeface="Arial" panose="020B0604020202020204" pitchFamily="34" charset="0"/>
              </a:rPr>
              <a:t>Haga</a:t>
            </a:r>
            <a:r>
              <a:rPr lang="tr-TR" altLang="tr-TR" sz="1400" dirty="0">
                <a:latin typeface="Arial" panose="020B0604020202020204" pitchFamily="34" charset="0"/>
              </a:rPr>
              <a:t> 25.00.5'lik zamanlamasıyla kariyerinin ilk altın madalyasına uzandı. İsveçli sporcu </a:t>
            </a:r>
            <a:r>
              <a:rPr lang="tr-TR" altLang="tr-TR" sz="1400" dirty="0" err="1">
                <a:latin typeface="Arial" panose="020B0604020202020204" pitchFamily="34" charset="0"/>
              </a:rPr>
              <a:t>Charlotte</a:t>
            </a:r>
            <a:r>
              <a:rPr lang="tr-TR" altLang="tr-TR" sz="1400" dirty="0">
                <a:latin typeface="Arial" panose="020B0604020202020204" pitchFamily="34" charset="0"/>
              </a:rPr>
              <a:t> </a:t>
            </a:r>
            <a:r>
              <a:rPr lang="tr-TR" altLang="tr-TR" sz="1400" dirty="0" err="1">
                <a:latin typeface="Arial" panose="020B0604020202020204" pitchFamily="34" charset="0"/>
              </a:rPr>
              <a:t>Kalla</a:t>
            </a:r>
            <a:r>
              <a:rPr lang="tr-TR" altLang="tr-TR" sz="1400" dirty="0">
                <a:latin typeface="Arial" panose="020B0604020202020204" pitchFamily="34" charset="0"/>
              </a:rPr>
              <a:t> 20.3 saniye farkla gümüş madalyanın sahibi olurken, 25.32.4'lük dereceleriyle Norveçli </a:t>
            </a:r>
            <a:r>
              <a:rPr lang="tr-TR" altLang="tr-TR" sz="1400" dirty="0" err="1">
                <a:latin typeface="Arial" panose="020B0604020202020204" pitchFamily="34" charset="0"/>
              </a:rPr>
              <a:t>Marit</a:t>
            </a:r>
            <a:r>
              <a:rPr lang="tr-TR" altLang="tr-TR" sz="1400" dirty="0">
                <a:latin typeface="Arial" panose="020B0604020202020204" pitchFamily="34" charset="0"/>
              </a:rPr>
              <a:t> </a:t>
            </a:r>
            <a:r>
              <a:rPr lang="tr-TR" altLang="tr-TR" sz="1400" dirty="0" err="1">
                <a:latin typeface="Arial" panose="020B0604020202020204" pitchFamily="34" charset="0"/>
              </a:rPr>
              <a:t>Bjoergen</a:t>
            </a:r>
            <a:r>
              <a:rPr lang="tr-TR" altLang="tr-TR" sz="1400" dirty="0">
                <a:latin typeface="Arial" panose="020B0604020202020204" pitchFamily="34" charset="0"/>
              </a:rPr>
              <a:t> ile Fin </a:t>
            </a:r>
            <a:r>
              <a:rPr lang="tr-TR" altLang="tr-TR" sz="1400" dirty="0" err="1">
                <a:latin typeface="Arial" panose="020B0604020202020204" pitchFamily="34" charset="0"/>
              </a:rPr>
              <a:t>Krista</a:t>
            </a:r>
            <a:r>
              <a:rPr lang="tr-TR" altLang="tr-TR" sz="1400" dirty="0">
                <a:latin typeface="Arial" panose="020B0604020202020204" pitchFamily="34" charset="0"/>
              </a:rPr>
              <a:t> </a:t>
            </a:r>
            <a:r>
              <a:rPr lang="tr-TR" altLang="tr-TR" sz="1400" dirty="0" err="1">
                <a:latin typeface="Arial" panose="020B0604020202020204" pitchFamily="34" charset="0"/>
              </a:rPr>
              <a:t>Parmakoski</a:t>
            </a:r>
            <a:r>
              <a:rPr lang="tr-TR" altLang="tr-TR" sz="1400" dirty="0">
                <a:latin typeface="Arial" panose="020B0604020202020204" pitchFamily="34" charset="0"/>
              </a:rPr>
              <a:t> üçüncülüğü paylaştı.</a:t>
            </a:r>
          </a:p>
          <a:p>
            <a:pPr marL="285750" lvl="0" indent="-28575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Alp Disiplin Kadınlar Büyük </a:t>
            </a:r>
            <a:r>
              <a:rPr lang="tr-TR" altLang="tr-TR" sz="1400" dirty="0" err="1">
                <a:latin typeface="Arial" panose="020B0604020202020204" pitchFamily="34" charset="0"/>
              </a:rPr>
              <a:t>Slalom'da</a:t>
            </a:r>
            <a:r>
              <a:rPr lang="tr-TR" altLang="tr-TR" sz="1400" dirty="0">
                <a:latin typeface="Arial" panose="020B0604020202020204" pitchFamily="34" charset="0"/>
              </a:rPr>
              <a:t> ABD'li </a:t>
            </a:r>
            <a:r>
              <a:rPr lang="tr-TR" altLang="tr-TR" sz="1400" dirty="0" err="1">
                <a:latin typeface="Arial" panose="020B0604020202020204" pitchFamily="34" charset="0"/>
              </a:rPr>
              <a:t>Mikaela</a:t>
            </a:r>
            <a:r>
              <a:rPr lang="tr-TR" altLang="tr-TR" sz="1400" dirty="0">
                <a:latin typeface="Arial" panose="020B0604020202020204" pitchFamily="34" charset="0"/>
              </a:rPr>
              <a:t> </a:t>
            </a:r>
            <a:r>
              <a:rPr lang="tr-TR" altLang="tr-TR" sz="1400" dirty="0" err="1">
                <a:latin typeface="Arial" panose="020B0604020202020204" pitchFamily="34" charset="0"/>
              </a:rPr>
              <a:t>Shiffrin</a:t>
            </a:r>
            <a:r>
              <a:rPr lang="tr-TR" altLang="tr-TR" sz="1400" dirty="0">
                <a:latin typeface="Arial" panose="020B0604020202020204" pitchFamily="34" charset="0"/>
              </a:rPr>
              <a:t> beklendiği gibi altın madalyaya uzandı.</a:t>
            </a:r>
          </a:p>
          <a:p>
            <a:pPr marL="285750" lvl="0" indent="-28575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Güney Kore'de yapılan 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Alp disiplini erkekler iniş kategorisinde Norveçli Aksel Lund </a:t>
            </a:r>
            <a:r>
              <a:rPr lang="tr-TR" altLang="tr-TR" sz="1400" dirty="0" err="1">
                <a:latin typeface="Arial" panose="020B0604020202020204" pitchFamily="34" charset="0"/>
              </a:rPr>
              <a:t>Svindal</a:t>
            </a:r>
            <a:r>
              <a:rPr lang="tr-TR" altLang="tr-TR" sz="1400" dirty="0">
                <a:latin typeface="Arial" panose="020B0604020202020204" pitchFamily="34" charset="0"/>
              </a:rPr>
              <a:t> altın madalya elde etti. 35 yaşındaki </a:t>
            </a:r>
            <a:r>
              <a:rPr lang="tr-TR" altLang="tr-TR" sz="1400" dirty="0" err="1">
                <a:latin typeface="Arial" panose="020B0604020202020204" pitchFamily="34" charset="0"/>
              </a:rPr>
              <a:t>Svindal</a:t>
            </a:r>
            <a:r>
              <a:rPr lang="tr-TR" altLang="tr-TR" sz="1400" dirty="0">
                <a:latin typeface="Arial" panose="020B0604020202020204" pitchFamily="34" charset="0"/>
              </a:rPr>
              <a:t>, olimpiyatlarda alp disiplininde altın madalya kazanan en yaşlı sporcu olarak da tarihe geçti. </a:t>
            </a:r>
            <a:r>
              <a:rPr lang="tr-TR" altLang="tr-TR" sz="1400" dirty="0" err="1">
                <a:latin typeface="Arial" panose="020B0604020202020204" pitchFamily="34" charset="0"/>
              </a:rPr>
              <a:t>Svindal</a:t>
            </a:r>
            <a:r>
              <a:rPr lang="tr-TR" altLang="tr-TR" sz="1400" dirty="0">
                <a:latin typeface="Arial" panose="020B0604020202020204" pitchFamily="34" charset="0"/>
              </a:rPr>
              <a:t> </a:t>
            </a:r>
            <a:r>
              <a:rPr lang="tr-TR" altLang="tr-TR" sz="1400" dirty="0" err="1">
                <a:latin typeface="Arial" panose="020B0604020202020204" pitchFamily="34" charset="0"/>
              </a:rPr>
              <a:t>Soçi'de</a:t>
            </a:r>
            <a:r>
              <a:rPr lang="tr-TR" altLang="tr-TR" sz="1400" dirty="0">
                <a:latin typeface="Arial" panose="020B0604020202020204" pitchFamily="34" charset="0"/>
              </a:rPr>
              <a:t> yapılan 2014 Kış Olimpiyatları'nda 4. olmuş, 2010'da ise 2. sırada yer almıştı. </a:t>
            </a:r>
            <a:br>
              <a:rPr lang="tr-TR" altLang="tr-TR" sz="1400" dirty="0">
                <a:latin typeface="Arial" panose="020B0604020202020204" pitchFamily="34" charset="0"/>
              </a:rPr>
            </a:br>
            <a:r>
              <a:rPr lang="tr-TR" altLang="tr-TR" sz="1400" dirty="0">
                <a:latin typeface="Arial" panose="020B0604020202020204" pitchFamily="34" charset="0"/>
              </a:rPr>
              <a:t>Güney Kore'de 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çiftler artistik buz pateninde Almanya'dan </a:t>
            </a:r>
            <a:r>
              <a:rPr lang="tr-TR" altLang="tr-TR" sz="1400" dirty="0" err="1">
                <a:latin typeface="Arial" panose="020B0604020202020204" pitchFamily="34" charset="0"/>
              </a:rPr>
              <a:t>Aljona</a:t>
            </a:r>
            <a:r>
              <a:rPr lang="tr-TR" altLang="tr-TR" sz="1400" dirty="0">
                <a:latin typeface="Arial" panose="020B0604020202020204" pitchFamily="34" charset="0"/>
              </a:rPr>
              <a:t> </a:t>
            </a:r>
            <a:r>
              <a:rPr lang="tr-TR" altLang="tr-TR" sz="1400" dirty="0" err="1">
                <a:latin typeface="Arial" panose="020B0604020202020204" pitchFamily="34" charset="0"/>
              </a:rPr>
              <a:t>Savchenko</a:t>
            </a:r>
            <a:r>
              <a:rPr lang="tr-TR" altLang="tr-TR" sz="1400" dirty="0">
                <a:latin typeface="Arial" panose="020B0604020202020204" pitchFamily="34" charset="0"/>
              </a:rPr>
              <a:t> ve </a:t>
            </a:r>
            <a:r>
              <a:rPr lang="tr-TR" altLang="tr-TR" sz="1400" dirty="0" err="1">
                <a:latin typeface="Arial" panose="020B0604020202020204" pitchFamily="34" charset="0"/>
              </a:rPr>
              <a:t>Bruno</a:t>
            </a:r>
            <a:r>
              <a:rPr lang="tr-TR" altLang="tr-TR" sz="1400" dirty="0">
                <a:latin typeface="Arial" panose="020B0604020202020204" pitchFamily="34" charset="0"/>
              </a:rPr>
              <a:t> </a:t>
            </a:r>
            <a:r>
              <a:rPr lang="tr-TR" altLang="tr-TR" sz="1400" dirty="0" err="1">
                <a:latin typeface="Arial" panose="020B0604020202020204" pitchFamily="34" charset="0"/>
              </a:rPr>
              <a:t>Massot</a:t>
            </a:r>
            <a:r>
              <a:rPr lang="tr-TR" altLang="tr-TR" sz="1400" dirty="0">
                <a:latin typeface="Arial" panose="020B0604020202020204" pitchFamily="34" charset="0"/>
              </a:rPr>
              <a:t> altın madalya kazandı.</a:t>
            </a:r>
          </a:p>
          <a:p>
            <a:pPr marL="285750" lvl="0" indent="-28575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erkekler </a:t>
            </a:r>
            <a:r>
              <a:rPr lang="tr-TR" altLang="tr-TR" sz="1400" dirty="0" err="1">
                <a:latin typeface="Arial" panose="020B0604020202020204" pitchFamily="34" charset="0"/>
              </a:rPr>
              <a:t>snowboard</a:t>
            </a:r>
            <a:r>
              <a:rPr lang="tr-TR" altLang="tr-TR" sz="1400" dirty="0">
                <a:latin typeface="Arial" panose="020B0604020202020204" pitchFamily="34" charset="0"/>
              </a:rPr>
              <a:t> kros yarışlarında Fransız Pierre </a:t>
            </a:r>
            <a:r>
              <a:rPr lang="tr-TR" altLang="tr-TR" sz="1400" dirty="0" err="1">
                <a:latin typeface="Arial" panose="020B0604020202020204" pitchFamily="34" charset="0"/>
              </a:rPr>
              <a:t>Vaultier</a:t>
            </a:r>
            <a:r>
              <a:rPr lang="tr-TR" altLang="tr-TR" sz="1400" dirty="0">
                <a:latin typeface="Arial" panose="020B0604020202020204" pitchFamily="34" charset="0"/>
              </a:rPr>
              <a:t> altın madalya kazandı. Güney Kore'nin </a:t>
            </a:r>
            <a:r>
              <a:rPr lang="tr-TR" altLang="tr-TR" sz="1400" dirty="0" err="1">
                <a:latin typeface="Arial" panose="020B0604020202020204" pitchFamily="34" charset="0"/>
              </a:rPr>
              <a:t>PyeongChang</a:t>
            </a:r>
            <a:r>
              <a:rPr lang="tr-TR" altLang="tr-TR" sz="1400" dirty="0">
                <a:latin typeface="Arial" panose="020B0604020202020204" pitchFamily="34" charset="0"/>
              </a:rPr>
              <a:t> kentinde düzenlenen oyunların altıncı gününde Phoenix Park'ta piste çıkan 30 yaşındaki </a:t>
            </a:r>
            <a:r>
              <a:rPr lang="tr-TR" altLang="tr-TR" sz="1400" dirty="0" err="1">
                <a:latin typeface="Arial" panose="020B0604020202020204" pitchFamily="34" charset="0"/>
              </a:rPr>
              <a:t>Vaultier</a:t>
            </a:r>
            <a:r>
              <a:rPr lang="tr-TR" altLang="tr-TR" sz="1400" dirty="0">
                <a:latin typeface="Arial" panose="020B0604020202020204" pitchFamily="34" charset="0"/>
              </a:rPr>
              <a:t>, </a:t>
            </a:r>
            <a:r>
              <a:rPr lang="tr-TR" altLang="tr-TR" sz="1400" dirty="0" err="1">
                <a:latin typeface="Arial" panose="020B0604020202020204" pitchFamily="34" charset="0"/>
              </a:rPr>
              <a:t>Soçi</a:t>
            </a:r>
            <a:r>
              <a:rPr lang="tr-TR" altLang="tr-TR" sz="1400" dirty="0">
                <a:latin typeface="Arial" panose="020B0604020202020204" pitchFamily="34" charset="0"/>
              </a:rPr>
              <a:t> 2014'teki şampiyon unvanını korudu.  </a:t>
            </a:r>
          </a:p>
          <a:p>
            <a:pPr marL="285750" lvl="0" indent="-28575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çiftler </a:t>
            </a:r>
            <a:r>
              <a:rPr lang="tr-TR" altLang="tr-TR" sz="1400" dirty="0" err="1">
                <a:latin typeface="Arial" panose="020B0604020202020204" pitchFamily="34" charset="0"/>
              </a:rPr>
              <a:t>luge</a:t>
            </a:r>
            <a:r>
              <a:rPr lang="tr-TR" altLang="tr-TR" sz="1400" dirty="0">
                <a:latin typeface="Arial" panose="020B0604020202020204" pitchFamily="34" charset="0"/>
              </a:rPr>
              <a:t> disiplininde altın madalyayı Alman kızakçılar </a:t>
            </a:r>
            <a:r>
              <a:rPr lang="tr-TR" altLang="tr-TR" sz="1400" dirty="0" err="1">
                <a:latin typeface="Arial" panose="020B0604020202020204" pitchFamily="34" charset="0"/>
              </a:rPr>
              <a:t>Tobias</a:t>
            </a:r>
            <a:r>
              <a:rPr lang="tr-TR" altLang="tr-TR" sz="1400" dirty="0">
                <a:latin typeface="Arial" panose="020B0604020202020204" pitchFamily="34" charset="0"/>
              </a:rPr>
              <a:t> </a:t>
            </a:r>
            <a:r>
              <a:rPr lang="tr-TR" altLang="tr-TR" sz="1400" dirty="0" err="1">
                <a:latin typeface="Arial" panose="020B0604020202020204" pitchFamily="34" charset="0"/>
              </a:rPr>
              <a:t>Wendl</a:t>
            </a:r>
            <a:r>
              <a:rPr lang="tr-TR" altLang="tr-TR" sz="1400" dirty="0">
                <a:latin typeface="Arial" panose="020B0604020202020204" pitchFamily="34" charset="0"/>
              </a:rPr>
              <a:t> ve </a:t>
            </a:r>
            <a:r>
              <a:rPr lang="tr-TR" altLang="tr-TR" sz="1400" dirty="0" err="1">
                <a:latin typeface="Arial" panose="020B0604020202020204" pitchFamily="34" charset="0"/>
              </a:rPr>
              <a:t>Tobias</a:t>
            </a:r>
            <a:r>
              <a:rPr lang="tr-TR" altLang="tr-TR" sz="1400" dirty="0">
                <a:latin typeface="Arial" panose="020B0604020202020204" pitchFamily="34" charset="0"/>
              </a:rPr>
              <a:t> </a:t>
            </a:r>
            <a:r>
              <a:rPr lang="tr-TR" altLang="tr-TR" sz="1400" dirty="0" err="1">
                <a:latin typeface="Arial" panose="020B0604020202020204" pitchFamily="34" charset="0"/>
              </a:rPr>
              <a:t>Arlt</a:t>
            </a:r>
            <a:r>
              <a:rPr lang="tr-TR" altLang="tr-TR" sz="1400" dirty="0">
                <a:latin typeface="Arial" panose="020B0604020202020204" pitchFamily="34" charset="0"/>
              </a:rPr>
              <a:t> ikilisi elde etti.</a:t>
            </a:r>
            <a:endParaRPr kumimoji="0" lang="tr-TR" altLang="tr-TR" sz="13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300" b="1" i="0" u="none" strike="noStrike" cap="none" normalizeH="0" baseline="0" dirty="0">
                <a:ln>
                  <a:noFill/>
                </a:ln>
                <a:solidFill>
                  <a:srgbClr val="CA0000"/>
                </a:solidFill>
                <a:effectLst/>
                <a:latin typeface="Arial" panose="020B0604020202020204" pitchFamily="34" charset="0"/>
              </a:rPr>
              <a:t>       </a:t>
            </a:r>
          </a:p>
        </p:txBody>
      </p:sp>
      <p:sp>
        <p:nvSpPr>
          <p:cNvPr id="10" name="AutoShape 112"/>
          <p:cNvSpPr>
            <a:spLocks noChangeAspect="1" noChangeArrowheads="1"/>
          </p:cNvSpPr>
          <p:nvPr/>
        </p:nvSpPr>
        <p:spPr bwMode="auto">
          <a:xfrm>
            <a:off x="0" y="0"/>
            <a:ext cx="9525" cy="9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2" name="Rectangle 114"/>
          <p:cNvSpPr>
            <a:spLocks noChangeArrowheads="1"/>
          </p:cNvSpPr>
          <p:nvPr/>
        </p:nvSpPr>
        <p:spPr bwMode="auto">
          <a:xfrm>
            <a:off x="0" y="457200"/>
            <a:ext cx="3571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196788" rIns="91440" bIns="45720" numCol="1" anchor="ctr" anchorCtr="0" compatLnSpc="1">
            <a:prstTxWarp prst="textNoShape">
              <a:avLst/>
            </a:prstTxWarp>
            <a:spAutoFit/>
          </a:bodyPr>
          <a:lstStyle/>
          <a:p>
            <a:endParaRPr lang="tr-TR"/>
          </a:p>
        </p:txBody>
      </p:sp>
      <p:sp>
        <p:nvSpPr>
          <p:cNvPr id="13" name="Rectangle 116"/>
          <p:cNvSpPr>
            <a:spLocks noChangeArrowheads="1"/>
          </p:cNvSpPr>
          <p:nvPr/>
        </p:nvSpPr>
        <p:spPr bwMode="auto">
          <a:xfrm>
            <a:off x="60201175" y="457200"/>
            <a:ext cx="0" cy="0"/>
          </a:xfrm>
          <a:prstGeom prst="rect">
            <a:avLst/>
          </a:prstGeom>
          <a:solidFill>
            <a:srgbClr val="EDEFF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06329" tIns="53958"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tr-TR" altLang="tr-TR" sz="1000" b="0" i="0" u="none" strike="noStrike" cap="none" normalizeH="0" baseline="0">
                <a:ln>
                  <a:noFill/>
                </a:ln>
                <a:solidFill>
                  <a:srgbClr val="333333"/>
                </a:solidFill>
                <a:effectLst/>
                <a:latin typeface="cnn-sans"/>
              </a:rPr>
              <a:t/>
            </a:r>
            <a:br>
              <a:rPr kumimoji="0" lang="tr-TR" altLang="tr-TR" sz="1000" b="0" i="0" u="none" strike="noStrike" cap="none" normalizeH="0" baseline="0">
                <a:ln>
                  <a:noFill/>
                </a:ln>
                <a:solidFill>
                  <a:srgbClr val="333333"/>
                </a:solidFill>
                <a:effectLst/>
                <a:latin typeface="cnn-sans"/>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pic>
        <p:nvPicPr>
          <p:cNvPr id="2061" name="Picture 13" descr="2018 Kış Olimpiyatları'nda hangi dalda kimler madalya kazandı (Tam list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3838" y="-38615938"/>
            <a:ext cx="6191250" cy="1543050"/>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2018 Kış Olimpiyatları'nda hangi dalda kimler madalya kazandı (Tam list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838" y="-38036500"/>
            <a:ext cx="6191250" cy="1495425"/>
          </a:xfrm>
          <a:prstGeom prst="rect">
            <a:avLst/>
          </a:prstGeom>
          <a:noFill/>
          <a:extLst>
            <a:ext uri="{909E8E84-426E-40DD-AFC4-6F175D3DCCD1}">
              <a14:hiddenFill xmlns:a14="http://schemas.microsoft.com/office/drawing/2010/main" xmlns="">
                <a:solidFill>
                  <a:srgbClr val="FFFFFF"/>
                </a:solidFill>
              </a14:hiddenFill>
            </a:ext>
          </a:extLst>
        </p:spPr>
      </p:pic>
      <p:pic>
        <p:nvPicPr>
          <p:cNvPr id="2063" name="Picture 15" descr="2018 Kış Olimpiyatları'nda hangi dalda kimler madalya kazandı (Tam list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3838" y="-36861750"/>
            <a:ext cx="6191250" cy="1581150"/>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2018 Kış Olimpiyatları'nda hangi dalda kimler madalya kazandı (Tam list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3838" y="-36282313"/>
            <a:ext cx="6191250" cy="1200150"/>
          </a:xfrm>
          <a:prstGeom prst="rect">
            <a:avLst/>
          </a:prstGeom>
          <a:noFill/>
          <a:extLst>
            <a:ext uri="{909E8E84-426E-40DD-AFC4-6F175D3DCCD1}">
              <a14:hiddenFill xmlns:a14="http://schemas.microsoft.com/office/drawing/2010/main" xmlns="">
                <a:solidFill>
                  <a:srgbClr val="FFFFFF"/>
                </a:solidFill>
              </a14:hiddenFill>
            </a:ext>
          </a:extLst>
        </p:spPr>
      </p:pic>
      <p:pic>
        <p:nvPicPr>
          <p:cNvPr id="2065" name="Picture 17" descr="2018 Kış Olimpiyatları'nda hangi dalda kimler madalya kazandı (Tam liste)"/>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3838" y="-35702875"/>
            <a:ext cx="6191250" cy="1552575"/>
          </a:xfrm>
          <a:prstGeom prst="rect">
            <a:avLst/>
          </a:prstGeom>
          <a:noFill/>
          <a:extLst>
            <a:ext uri="{909E8E84-426E-40DD-AFC4-6F175D3DCCD1}">
              <a14:hiddenFill xmlns:a14="http://schemas.microsoft.com/office/drawing/2010/main" xmlns="">
                <a:solidFill>
                  <a:srgbClr val="FFFFFF"/>
                </a:solidFill>
              </a14:hiddenFill>
            </a:ext>
          </a:extLst>
        </p:spPr>
      </p:pic>
      <p:pic>
        <p:nvPicPr>
          <p:cNvPr id="2066" name="Picture 18" descr="2018 Kış Olimpiyatları'nda hangi dalda kimler madalya kazandı (Tam liste)"/>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23838" y="-35123438"/>
            <a:ext cx="6191250"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7" name="Picture 19" descr="2018 Kış Olimpiyatları'nda hangi dalda kimler madalya kazandı (Tam liste)"/>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23838" y="-34345563"/>
            <a:ext cx="6191250" cy="1543050"/>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2018 Kış Olimpiyatları'nda hangi dalda kimler madalya kazandı (Tam liste)"/>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23838" y="-33170813"/>
            <a:ext cx="6191250" cy="1323975"/>
          </a:xfrm>
          <a:prstGeom prst="rect">
            <a:avLst/>
          </a:prstGeom>
          <a:noFill/>
          <a:extLst>
            <a:ext uri="{909E8E84-426E-40DD-AFC4-6F175D3DCCD1}">
              <a14:hiddenFill xmlns:a14="http://schemas.microsoft.com/office/drawing/2010/main" xmlns="">
                <a:solidFill>
                  <a:srgbClr val="FFFFFF"/>
                </a:solidFill>
              </a14:hiddenFill>
            </a:ext>
          </a:extLst>
        </p:spPr>
      </p:pic>
      <p:pic>
        <p:nvPicPr>
          <p:cNvPr id="2069" name="Picture 21" descr="2018 Kış Olimpiyatları'nda hangi dalda kimler madalya kazandı (Tam liste)"/>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23838" y="-32194500"/>
            <a:ext cx="6191250" cy="1314450"/>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2018 Kış Olimpiyatları'nda hangi dalda kimler madalya kazandı (Tam liste)"/>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23838" y="-31615063"/>
            <a:ext cx="6191250" cy="1495425"/>
          </a:xfrm>
          <a:prstGeom prst="rect">
            <a:avLst/>
          </a:prstGeom>
          <a:noFill/>
          <a:extLst>
            <a:ext uri="{909E8E84-426E-40DD-AFC4-6F175D3DCCD1}">
              <a14:hiddenFill xmlns:a14="http://schemas.microsoft.com/office/drawing/2010/main" xmlns="">
                <a:solidFill>
                  <a:srgbClr val="FFFFFF"/>
                </a:solidFill>
              </a14:hiddenFill>
            </a:ext>
          </a:extLst>
        </p:spPr>
      </p:pic>
      <p:pic>
        <p:nvPicPr>
          <p:cNvPr id="2071" name="Picture 23" descr="2018 Kış Olimpiyatları'nda hangi dalda kimler madalya kazandı (Tam liste)"/>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223838" y="-30837188"/>
            <a:ext cx="6191250"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2018 Kış Olimpiyatları'nda hangi dalda kimler madalya kazandı (Tam liste)"/>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223838" y="-30059313"/>
            <a:ext cx="6191250" cy="1495425"/>
          </a:xfrm>
          <a:prstGeom prst="rect">
            <a:avLst/>
          </a:prstGeom>
          <a:noFill/>
          <a:extLst>
            <a:ext uri="{909E8E84-426E-40DD-AFC4-6F175D3DCCD1}">
              <a14:hiddenFill xmlns:a14="http://schemas.microsoft.com/office/drawing/2010/main" xmlns="">
                <a:solidFill>
                  <a:srgbClr val="FFFFFF"/>
                </a:solidFill>
              </a14:hiddenFill>
            </a:ext>
          </a:extLst>
        </p:spPr>
      </p:pic>
      <p:pic>
        <p:nvPicPr>
          <p:cNvPr id="2073" name="Picture 25" descr="2018 Kış Olimpiyatları'nda hangi dalda kimler madalya kazandı (Tam liste)"/>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223838" y="-29479875"/>
            <a:ext cx="6191250" cy="1276350"/>
          </a:xfrm>
          <a:prstGeom prst="rect">
            <a:avLst/>
          </a:prstGeom>
          <a:noFill/>
          <a:extLst>
            <a:ext uri="{909E8E84-426E-40DD-AFC4-6F175D3DCCD1}">
              <a14:hiddenFill xmlns:a14="http://schemas.microsoft.com/office/drawing/2010/main" xmlns="">
                <a:solidFill>
                  <a:srgbClr val="FFFFFF"/>
                </a:solidFill>
              </a14:hiddenFill>
            </a:ext>
          </a:extLst>
        </p:spPr>
      </p:pic>
      <p:pic>
        <p:nvPicPr>
          <p:cNvPr id="2074" name="Picture 26" descr="2018 Kış Olimpiyatları'nda hangi dalda kimler madalya kazandı (Tam liste)"/>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23838" y="-28503563"/>
            <a:ext cx="6191250" cy="1238250"/>
          </a:xfrm>
          <a:prstGeom prst="rect">
            <a:avLst/>
          </a:prstGeom>
          <a:noFill/>
          <a:extLst>
            <a:ext uri="{909E8E84-426E-40DD-AFC4-6F175D3DCCD1}">
              <a14:hiddenFill xmlns:a14="http://schemas.microsoft.com/office/drawing/2010/main" xmlns="">
                <a:solidFill>
                  <a:srgbClr val="FFFFFF"/>
                </a:solidFill>
              </a14:hiddenFill>
            </a:ext>
          </a:extLst>
        </p:spPr>
      </p:pic>
      <p:pic>
        <p:nvPicPr>
          <p:cNvPr id="2075" name="Picture 27" descr="2018 Kış Olimpiyatları'nda hangi dalda kimler madalya kazandı (Tam liste)"/>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223838" y="-27924125"/>
            <a:ext cx="6191250" cy="1323975"/>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2018 Kış Olimpiyatları'nda hangi dalda kimler madalya kazandı (Tam liste)"/>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223838" y="-27344688"/>
            <a:ext cx="6191250"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7" name="Picture 29" descr="2018 Kış Olimpiyatları'nda hangi dalda kimler madalya kazandı (Tam liste)"/>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223838" y="-26765250"/>
            <a:ext cx="6191250" cy="1514475"/>
          </a:xfrm>
          <a:prstGeom prst="rect">
            <a:avLst/>
          </a:prstGeom>
          <a:noFill/>
          <a:extLst>
            <a:ext uri="{909E8E84-426E-40DD-AFC4-6F175D3DCCD1}">
              <a14:hiddenFill xmlns:a14="http://schemas.microsoft.com/office/drawing/2010/main" xmlns="">
                <a:solidFill>
                  <a:srgbClr val="FFFFFF"/>
                </a:solidFill>
              </a14:hiddenFill>
            </a:ext>
          </a:extLst>
        </p:spPr>
      </p:pic>
      <p:pic>
        <p:nvPicPr>
          <p:cNvPr id="2078" name="Picture 30" descr="2018 Kış Olimpiyatları'nda hangi dalda kimler madalya kazandı (Tam liste)"/>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223838" y="-26185813"/>
            <a:ext cx="6191250" cy="1200150"/>
          </a:xfrm>
          <a:prstGeom prst="rect">
            <a:avLst/>
          </a:prstGeom>
          <a:noFill/>
          <a:extLst>
            <a:ext uri="{909E8E84-426E-40DD-AFC4-6F175D3DCCD1}">
              <a14:hiddenFill xmlns:a14="http://schemas.microsoft.com/office/drawing/2010/main" xmlns="">
                <a:solidFill>
                  <a:srgbClr val="FFFFFF"/>
                </a:solidFill>
              </a14:hiddenFill>
            </a:ext>
          </a:extLst>
        </p:spPr>
      </p:pic>
      <p:pic>
        <p:nvPicPr>
          <p:cNvPr id="2079" name="Picture 31" descr="2018 Kış Olimpiyatları'nda hangi dalda kimler madalya kazandı (Tam liste)"/>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223838" y="-25606375"/>
            <a:ext cx="6191250" cy="1533525"/>
          </a:xfrm>
          <a:prstGeom prst="rect">
            <a:avLst/>
          </a:prstGeom>
          <a:noFill/>
          <a:extLst>
            <a:ext uri="{909E8E84-426E-40DD-AFC4-6F175D3DCCD1}">
              <a14:hiddenFill xmlns:a14="http://schemas.microsoft.com/office/drawing/2010/main" xmlns="">
                <a:solidFill>
                  <a:srgbClr val="FFFFFF"/>
                </a:solidFill>
              </a14:hiddenFill>
            </a:ext>
          </a:extLst>
        </p:spPr>
      </p:pic>
      <p:pic>
        <p:nvPicPr>
          <p:cNvPr id="2080" name="Picture 32" descr="2018 Kış Olimpiyatları'nda hangi dalda kimler madalya kazandı (Tam liste)"/>
          <p:cNvPicPr>
            <a:picLocks noChangeAspect="1" noChangeArrowheads="1"/>
          </p:cNvPicPr>
          <p:nvPr/>
        </p:nvPicPr>
        <p:blipFill>
          <a:blip r:embed="rId22">
            <a:extLst>
              <a:ext uri="{28A0092B-C50C-407E-A947-70E740481C1C}">
                <a14:useLocalDpi xmlns:a14="http://schemas.microsoft.com/office/drawing/2010/main" xmlns="" val="0"/>
              </a:ext>
            </a:extLst>
          </a:blip>
          <a:srcRect/>
          <a:stretch>
            <a:fillRect/>
          </a:stretch>
        </p:blipFill>
        <p:spPr bwMode="auto">
          <a:xfrm>
            <a:off x="223838" y="-25026938"/>
            <a:ext cx="6191250" cy="1504950"/>
          </a:xfrm>
          <a:prstGeom prst="rect">
            <a:avLst/>
          </a:prstGeom>
          <a:noFill/>
          <a:extLst>
            <a:ext uri="{909E8E84-426E-40DD-AFC4-6F175D3DCCD1}">
              <a14:hiddenFill xmlns:a14="http://schemas.microsoft.com/office/drawing/2010/main" xmlns="">
                <a:solidFill>
                  <a:srgbClr val="FFFFFF"/>
                </a:solidFill>
              </a14:hiddenFill>
            </a:ext>
          </a:extLst>
        </p:spPr>
      </p:pic>
      <p:pic>
        <p:nvPicPr>
          <p:cNvPr id="2081" name="Picture 33" descr="2018 Kış Olimpiyatları'nda hangi dalda kimler madalya kazandı (Tam liste)"/>
          <p:cNvPicPr>
            <a:picLocks noChangeAspect="1" noChangeArrowheads="1"/>
          </p:cNvPicPr>
          <p:nvPr/>
        </p:nvPicPr>
        <p:blipFill>
          <a:blip r:embed="rId23">
            <a:extLst>
              <a:ext uri="{28A0092B-C50C-407E-A947-70E740481C1C}">
                <a14:useLocalDpi xmlns:a14="http://schemas.microsoft.com/office/drawing/2010/main" xmlns="" val="0"/>
              </a:ext>
            </a:extLst>
          </a:blip>
          <a:srcRect/>
          <a:stretch>
            <a:fillRect/>
          </a:stretch>
        </p:blipFill>
        <p:spPr bwMode="auto">
          <a:xfrm>
            <a:off x="223838" y="-24447500"/>
            <a:ext cx="6191250"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82" name="Picture 34" descr="2018 Kış Olimpiyatları'nda hangi dalda kimler madalya kazandı (Tam liste)"/>
          <p:cNvPicPr>
            <a:picLocks noChangeAspect="1" noChangeArrowheads="1"/>
          </p:cNvPicPr>
          <p:nvPr/>
        </p:nvPicPr>
        <p:blipFill>
          <a:blip r:embed="rId24">
            <a:extLst>
              <a:ext uri="{28A0092B-C50C-407E-A947-70E740481C1C}">
                <a14:useLocalDpi xmlns:a14="http://schemas.microsoft.com/office/drawing/2010/main" xmlns="" val="0"/>
              </a:ext>
            </a:extLst>
          </a:blip>
          <a:srcRect/>
          <a:stretch>
            <a:fillRect/>
          </a:stretch>
        </p:blipFill>
        <p:spPr bwMode="auto">
          <a:xfrm>
            <a:off x="223838" y="-23868063"/>
            <a:ext cx="6191250" cy="1543050"/>
          </a:xfrm>
          <a:prstGeom prst="rect">
            <a:avLst/>
          </a:prstGeom>
          <a:noFill/>
          <a:extLst>
            <a:ext uri="{909E8E84-426E-40DD-AFC4-6F175D3DCCD1}">
              <a14:hiddenFill xmlns:a14="http://schemas.microsoft.com/office/drawing/2010/main" xmlns="">
                <a:solidFill>
                  <a:srgbClr val="FFFFFF"/>
                </a:solidFill>
              </a14:hiddenFill>
            </a:ext>
          </a:extLst>
        </p:spPr>
      </p:pic>
      <p:pic>
        <p:nvPicPr>
          <p:cNvPr id="2083" name="Picture 35" descr="2018 Kış Olimpiyatları'nda hangi dalda kimler madalya kazandı (Tam liste)"/>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223838" y="-23288625"/>
            <a:ext cx="6191250" cy="1238250"/>
          </a:xfrm>
          <a:prstGeom prst="rect">
            <a:avLst/>
          </a:prstGeom>
          <a:noFill/>
          <a:extLst>
            <a:ext uri="{909E8E84-426E-40DD-AFC4-6F175D3DCCD1}">
              <a14:hiddenFill xmlns:a14="http://schemas.microsoft.com/office/drawing/2010/main" xmlns="">
                <a:solidFill>
                  <a:srgbClr val="FFFFFF"/>
                </a:solidFill>
              </a14:hiddenFill>
            </a:ext>
          </a:extLst>
        </p:spPr>
      </p:pic>
      <p:pic>
        <p:nvPicPr>
          <p:cNvPr id="2084" name="Picture 36" descr="2018 Kış Olimpiyatları'nda hangi dalda kimler madalya kazandı (Tam liste)"/>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223838" y="-22709188"/>
            <a:ext cx="6191250" cy="1257300"/>
          </a:xfrm>
          <a:prstGeom prst="rect">
            <a:avLst/>
          </a:prstGeom>
          <a:noFill/>
          <a:extLst>
            <a:ext uri="{909E8E84-426E-40DD-AFC4-6F175D3DCCD1}">
              <a14:hiddenFill xmlns:a14="http://schemas.microsoft.com/office/drawing/2010/main" xmlns="">
                <a:solidFill>
                  <a:srgbClr val="FFFFFF"/>
                </a:solidFill>
              </a14:hiddenFill>
            </a:ext>
          </a:extLst>
        </p:spPr>
      </p:pic>
      <p:pic>
        <p:nvPicPr>
          <p:cNvPr id="2085" name="Picture 37" descr="2018 Kış Olimpiyatları'nda hangi dalda kimler madalya kazandı (Tam liste)"/>
          <p:cNvPicPr>
            <a:picLocks noChangeAspect="1" noChangeArrowheads="1"/>
          </p:cNvPicPr>
          <p:nvPr/>
        </p:nvPicPr>
        <p:blipFill>
          <a:blip r:embed="rId27">
            <a:extLst>
              <a:ext uri="{28A0092B-C50C-407E-A947-70E740481C1C}">
                <a14:useLocalDpi xmlns:a14="http://schemas.microsoft.com/office/drawing/2010/main" xmlns="" val="0"/>
              </a:ext>
            </a:extLst>
          </a:blip>
          <a:srcRect/>
          <a:stretch>
            <a:fillRect/>
          </a:stretch>
        </p:blipFill>
        <p:spPr bwMode="auto">
          <a:xfrm>
            <a:off x="223838" y="-22129750"/>
            <a:ext cx="6191250" cy="1266825"/>
          </a:xfrm>
          <a:prstGeom prst="rect">
            <a:avLst/>
          </a:prstGeom>
          <a:noFill/>
          <a:extLst>
            <a:ext uri="{909E8E84-426E-40DD-AFC4-6F175D3DCCD1}">
              <a14:hiddenFill xmlns:a14="http://schemas.microsoft.com/office/drawing/2010/main" xmlns="">
                <a:solidFill>
                  <a:srgbClr val="FFFFFF"/>
                </a:solidFill>
              </a14:hiddenFill>
            </a:ext>
          </a:extLst>
        </p:spPr>
      </p:pic>
      <p:pic>
        <p:nvPicPr>
          <p:cNvPr id="2086" name="Picture 38" descr="2018 Kış Olimpiyatları'nda hangi dalda kimler madalya kazandı (Tam liste)"/>
          <p:cNvPicPr>
            <a:picLocks noChangeAspect="1" noChangeArrowheads="1"/>
          </p:cNvPicPr>
          <p:nvPr/>
        </p:nvPicPr>
        <p:blipFill>
          <a:blip r:embed="rId28">
            <a:extLst>
              <a:ext uri="{28A0092B-C50C-407E-A947-70E740481C1C}">
                <a14:useLocalDpi xmlns:a14="http://schemas.microsoft.com/office/drawing/2010/main" xmlns="" val="0"/>
              </a:ext>
            </a:extLst>
          </a:blip>
          <a:srcRect/>
          <a:stretch>
            <a:fillRect/>
          </a:stretch>
        </p:blipFill>
        <p:spPr bwMode="auto">
          <a:xfrm>
            <a:off x="223838" y="-21550313"/>
            <a:ext cx="6191250" cy="1304925"/>
          </a:xfrm>
          <a:prstGeom prst="rect">
            <a:avLst/>
          </a:prstGeom>
          <a:noFill/>
          <a:extLst>
            <a:ext uri="{909E8E84-426E-40DD-AFC4-6F175D3DCCD1}">
              <a14:hiddenFill xmlns:a14="http://schemas.microsoft.com/office/drawing/2010/main" xmlns="">
                <a:solidFill>
                  <a:srgbClr val="FFFFFF"/>
                </a:solidFill>
              </a14:hiddenFill>
            </a:ext>
          </a:extLst>
        </p:spPr>
      </p:pic>
      <p:pic>
        <p:nvPicPr>
          <p:cNvPr id="2087" name="Picture 39"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0970875"/>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088" name="Picture 40"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0193000"/>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089" name="Picture 41"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961356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090" name="Picture 42"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883568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091" name="Picture 43"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8256250"/>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29" name="Picture 81"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2096750"/>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0" name="Picture 82"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267618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1" name="Picture 83"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345406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2" name="Picture 84"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4033500"/>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3" name="Picture 85"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461293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4" name="Picture 86"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539081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5" name="Picture 87"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5970250"/>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6" name="Picture 88"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6748125"/>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7" name="Picture 89"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732756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8" name="Picture 90"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8303875"/>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39" name="Picture 91"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1928018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0" name="Picture 92"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005806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1" name="Picture 93"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083593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2" name="Picture 94"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1415375"/>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3" name="Picture 95"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2193250"/>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4" name="Picture 96"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277268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5" name="Picture 97"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355056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6" name="Picture 98"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432843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7" name="Picture 99"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510631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8" name="Picture 100"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6082625"/>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49" name="Picture 101"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705893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0" name="Picture 102"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7638375"/>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1" name="Picture 103"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821781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2" name="Picture 104"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8797250"/>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3" name="Picture 105"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29575125"/>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4" name="Picture 106"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3015456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5" name="Picture 107"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30734000"/>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6" name="Picture 108"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31313438"/>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7" name="Picture 109"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31892875"/>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8" name="Picture 110"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32472313"/>
            <a:ext cx="6000750" cy="4991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59" name="Picture 111" descr="2018 Kış Olimpiyatları'nda hangi dalda kimler madalya kazandı (Tam liste)"/>
          <p:cNvPicPr>
            <a:picLocks noChangeAspect="1" noChangeArrowheads="1"/>
          </p:cNvPicPr>
          <p:nvPr/>
        </p:nvPicPr>
        <p:blipFill>
          <a:blip r:embed="rId29">
            <a:extLst>
              <a:ext uri="{28A0092B-C50C-407E-A947-70E740481C1C}">
                <a14:useLocalDpi xmlns:a14="http://schemas.microsoft.com/office/drawing/2010/main" xmlns="" val="0"/>
              </a:ext>
            </a:extLst>
          </a:blip>
          <a:srcRect/>
          <a:stretch>
            <a:fillRect/>
          </a:stretch>
        </p:blipFill>
        <p:spPr bwMode="auto">
          <a:xfrm>
            <a:off x="223838" y="33250188"/>
            <a:ext cx="6000750" cy="49911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Metin kutusu 13"/>
          <p:cNvSpPr txBox="1"/>
          <p:nvPr/>
        </p:nvSpPr>
        <p:spPr>
          <a:xfrm>
            <a:off x="2301607" y="921989"/>
            <a:ext cx="8722226" cy="1384995"/>
          </a:xfrm>
          <a:prstGeom prst="rect">
            <a:avLst/>
          </a:prstGeom>
          <a:noFill/>
        </p:spPr>
        <p:txBody>
          <a:bodyPr wrap="square" rtlCol="0">
            <a:spAutoFit/>
          </a:bodyPr>
          <a:lstStyle/>
          <a:p>
            <a:pPr marL="285750" lvl="0" indent="-285750" defTabSz="91440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Kızakta erkekler 4'lü </a:t>
            </a:r>
            <a:r>
              <a:rPr lang="tr-TR" altLang="tr-TR" sz="1400" dirty="0" err="1">
                <a:latin typeface="Arial" panose="020B0604020202020204" pitchFamily="34" charset="0"/>
              </a:rPr>
              <a:t>bobsled</a:t>
            </a:r>
            <a:r>
              <a:rPr lang="tr-TR" altLang="tr-TR" sz="1400" dirty="0">
                <a:latin typeface="Arial" panose="020B0604020202020204" pitchFamily="34" charset="0"/>
              </a:rPr>
              <a:t> kategorisinde altın madalyayı, Almanya'dan </a:t>
            </a:r>
            <a:r>
              <a:rPr lang="tr-TR" altLang="tr-TR" sz="1400" dirty="0" err="1">
                <a:latin typeface="Arial" panose="020B0604020202020204" pitchFamily="34" charset="0"/>
              </a:rPr>
              <a:t>Friedrich-Bauer-Grothkopp-Margis</a:t>
            </a:r>
            <a:r>
              <a:rPr lang="tr-TR" altLang="tr-TR" sz="1400" dirty="0">
                <a:latin typeface="Arial" panose="020B0604020202020204" pitchFamily="34" charset="0"/>
              </a:rPr>
              <a:t> dörtlüsü kazandı.</a:t>
            </a:r>
          </a:p>
          <a:p>
            <a:pPr marL="285750" lvl="0" indent="-285750" defTabSz="914400" eaLnBrk="0" fontAlgn="base" hangingPunct="0">
              <a:spcBef>
                <a:spcPct val="0"/>
              </a:spcBef>
              <a:spcAft>
                <a:spcPct val="0"/>
              </a:spcAft>
              <a:buFont typeface="Arial" panose="020B0604020202020204" pitchFamily="34" charset="0"/>
              <a:buChar char="•"/>
            </a:pPr>
            <a:r>
              <a:rPr lang="tr-TR" altLang="tr-TR" sz="1400" dirty="0">
                <a:latin typeface="Arial" panose="020B0604020202020204" pitchFamily="34" charset="0"/>
              </a:rPr>
              <a:t>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Olimpiyatları'nın kadınlar </a:t>
            </a:r>
            <a:r>
              <a:rPr lang="tr-TR" altLang="tr-TR" sz="1400" dirty="0" err="1">
                <a:latin typeface="Arial" panose="020B0604020202020204" pitchFamily="34" charset="0"/>
              </a:rPr>
              <a:t>curling</a:t>
            </a:r>
            <a:r>
              <a:rPr lang="tr-TR" altLang="tr-TR" sz="1400" dirty="0">
                <a:latin typeface="Arial" panose="020B0604020202020204" pitchFamily="34" charset="0"/>
              </a:rPr>
              <a:t> finalinde İsveç, ev sahibi Güney Kore'yi 8-3 yenerek altın madalya kazandı.</a:t>
            </a:r>
            <a:br>
              <a:rPr lang="tr-TR" altLang="tr-TR" sz="1400" dirty="0">
                <a:latin typeface="Arial" panose="020B0604020202020204" pitchFamily="34" charset="0"/>
              </a:rPr>
            </a:br>
            <a:r>
              <a:rPr lang="tr-TR" altLang="tr-TR" sz="1400" dirty="0">
                <a:latin typeface="Arial" panose="020B0604020202020204" pitchFamily="34" charset="0"/>
              </a:rPr>
              <a:t>Erkekler buz hokeyi finalinde Almanya'yı altın golle 4-3 yenen </a:t>
            </a:r>
            <a:r>
              <a:rPr lang="tr-TR" altLang="tr-TR" sz="1400" dirty="0">
                <a:solidFill>
                  <a:srgbClr val="141414"/>
                </a:solidFill>
                <a:latin typeface="Arial" panose="020B0604020202020204" pitchFamily="34" charset="0"/>
                <a:hlinkClick r:id="rId30" tooltip="Rusya haberleri"/>
              </a:rPr>
              <a:t>Rusya</a:t>
            </a:r>
            <a:r>
              <a:rPr lang="tr-TR" altLang="tr-TR" sz="1400" dirty="0">
                <a:latin typeface="Arial" panose="020B0604020202020204" pitchFamily="34" charset="0"/>
              </a:rPr>
              <a:t>'dan Olimpik Sporcular Takımı, altın madalyanın sahibi oldu</a:t>
            </a:r>
          </a:p>
        </p:txBody>
      </p:sp>
    </p:spTree>
    <p:extLst>
      <p:ext uri="{BB962C8B-B14F-4D97-AF65-F5344CB8AC3E}">
        <p14:creationId xmlns:p14="http://schemas.microsoft.com/office/powerpoint/2010/main" xmlns="" val="212872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85CFF26-DF2D-9F48-9632-07FEAE8DC8CE}"/>
              </a:ext>
            </a:extLst>
          </p:cNvPr>
          <p:cNvSpPr>
            <a:spLocks noGrp="1"/>
          </p:cNvSpPr>
          <p:nvPr>
            <p:ph type="title"/>
          </p:nvPr>
        </p:nvSpPr>
        <p:spPr>
          <a:xfrm>
            <a:off x="3493143" y="488156"/>
            <a:ext cx="7635105" cy="1773938"/>
          </a:xfrm>
        </p:spPr>
        <p:txBody>
          <a:bodyPr/>
          <a:lstStyle/>
          <a:p>
            <a:r>
              <a:rPr lang="tr-TR">
                <a:solidFill>
                  <a:srgbClr val="0070C0"/>
                </a:solidFill>
              </a:rPr>
              <a:t>Kış olimpiyatları Branşları</a:t>
            </a:r>
          </a:p>
        </p:txBody>
      </p:sp>
      <p:graphicFrame>
        <p:nvGraphicFramePr>
          <p:cNvPr id="4" name="Tablo 4">
            <a:extLst>
              <a:ext uri="{FF2B5EF4-FFF2-40B4-BE49-F238E27FC236}">
                <a16:creationId xmlns:a16="http://schemas.microsoft.com/office/drawing/2014/main" xmlns="" id="{87DAA08A-2483-5B4C-ABB5-A5FA82C02284}"/>
              </a:ext>
            </a:extLst>
          </p:cNvPr>
          <p:cNvGraphicFramePr>
            <a:graphicFrameLocks noGrp="1"/>
          </p:cNvGraphicFramePr>
          <p:nvPr>
            <p:extLst>
              <p:ext uri="{D42A27DB-BD31-4B8C-83A1-F6EECF244321}">
                <p14:modId xmlns:p14="http://schemas.microsoft.com/office/powerpoint/2010/main" xmlns="" val="2315702610"/>
              </p:ext>
            </p:extLst>
          </p:nvPr>
        </p:nvGraphicFramePr>
        <p:xfrm>
          <a:off x="3493143" y="2053741"/>
          <a:ext cx="7635105" cy="4344618"/>
        </p:xfrm>
        <a:graphic>
          <a:graphicData uri="http://schemas.openxmlformats.org/drawingml/2006/table">
            <a:tbl>
              <a:tblPr firstRow="1" lastRow="1">
                <a:tableStyleId>{5940675A-B579-460E-94D1-54222C63F5DA}</a:tableStyleId>
              </a:tblPr>
              <a:tblGrid>
                <a:gridCol w="2545035">
                  <a:extLst>
                    <a:ext uri="{9D8B030D-6E8A-4147-A177-3AD203B41FA5}">
                      <a16:colId xmlns:a16="http://schemas.microsoft.com/office/drawing/2014/main" xmlns="" val="3839659184"/>
                    </a:ext>
                  </a:extLst>
                </a:gridCol>
                <a:gridCol w="2545035">
                  <a:extLst>
                    <a:ext uri="{9D8B030D-6E8A-4147-A177-3AD203B41FA5}">
                      <a16:colId xmlns:a16="http://schemas.microsoft.com/office/drawing/2014/main" xmlns="" val="2215732677"/>
                    </a:ext>
                  </a:extLst>
                </a:gridCol>
                <a:gridCol w="2545035">
                  <a:extLst>
                    <a:ext uri="{9D8B030D-6E8A-4147-A177-3AD203B41FA5}">
                      <a16:colId xmlns:a16="http://schemas.microsoft.com/office/drawing/2014/main" xmlns="" val="1986126800"/>
                    </a:ext>
                  </a:extLst>
                </a:gridCol>
              </a:tblGrid>
              <a:tr h="459943">
                <a:tc>
                  <a:txBody>
                    <a:bodyPr/>
                    <a:lstStyle/>
                    <a:p>
                      <a:pPr marL="0" algn="ctr" defTabSz="914400" rtl="0" eaLnBrk="1" fontAlgn="t" latinLnBrk="0" hangingPunct="1"/>
                      <a:r>
                        <a:rPr lang="tr-TR" sz="2800" b="1" kern="1200" dirty="0">
                          <a:solidFill>
                            <a:srgbClr val="C00000"/>
                          </a:solidFill>
                          <a:effectLst/>
                          <a:latin typeface="+mn-lt"/>
                          <a:ea typeface="+mn-ea"/>
                          <a:cs typeface="+mn-cs"/>
                        </a:rPr>
                        <a:t>Kızak Sporları (3 Spor Dalı) </a:t>
                      </a:r>
                    </a:p>
                  </a:txBody>
                  <a:tcPr marL="15875" marR="15875" marT="15875" marB="15875"/>
                </a:tc>
                <a:tc>
                  <a:txBody>
                    <a:bodyPr/>
                    <a:lstStyle/>
                    <a:p>
                      <a:pPr marL="0" algn="ctr" defTabSz="914400" rtl="0" eaLnBrk="1" fontAlgn="t" latinLnBrk="0" hangingPunct="1"/>
                      <a:r>
                        <a:rPr lang="tr-TR" sz="2800" b="1">
                          <a:solidFill>
                            <a:srgbClr val="C00000"/>
                          </a:solidFill>
                          <a:effectLst/>
                        </a:rPr>
                        <a:t>Kar Sporları (7 Spor Dalı)</a:t>
                      </a:r>
                      <a:endParaRPr lang="tr-TR" sz="2800" b="1" kern="1200">
                        <a:solidFill>
                          <a:srgbClr val="C00000"/>
                        </a:solidFill>
                        <a:effectLst/>
                        <a:latin typeface="+mn-lt"/>
                        <a:ea typeface="+mn-ea"/>
                        <a:cs typeface="+mn-cs"/>
                      </a:endParaRPr>
                    </a:p>
                  </a:txBody>
                  <a:tcPr marL="15875" marR="15875" marT="15875" marB="15875"/>
                </a:tc>
                <a:tc>
                  <a:txBody>
                    <a:bodyPr/>
                    <a:lstStyle/>
                    <a:p>
                      <a:pPr algn="ctr"/>
                      <a:r>
                        <a:rPr lang="tr-TR" sz="2800" b="1">
                          <a:solidFill>
                            <a:srgbClr val="C00000"/>
                          </a:solidFill>
                        </a:rPr>
                        <a:t>Buz Sporları (5 Spor Dalı) </a:t>
                      </a:r>
                    </a:p>
                  </a:txBody>
                  <a:tcPr/>
                </a:tc>
                <a:extLst>
                  <a:ext uri="{0D108BD9-81ED-4DB2-BD59-A6C34878D82A}">
                    <a16:rowId xmlns:a16="http://schemas.microsoft.com/office/drawing/2014/main" xmlns="" val="3052278245"/>
                  </a:ext>
                </a:extLst>
              </a:tr>
              <a:tr h="459943">
                <a:tc>
                  <a:txBody>
                    <a:bodyPr/>
                    <a:lstStyle/>
                    <a:p>
                      <a:pPr marL="0" algn="l" defTabSz="914400" rtl="0" eaLnBrk="1" fontAlgn="t" latinLnBrk="0" hangingPunct="1"/>
                      <a:r>
                        <a:rPr lang="tr-TR" sz="1800" kern="1200">
                          <a:solidFill>
                            <a:schemeClr val="dk1"/>
                          </a:solidFill>
                          <a:effectLst/>
                          <a:latin typeface="+mn-lt"/>
                          <a:ea typeface="+mn-ea"/>
                          <a:cs typeface="+mn-cs"/>
                        </a:rPr>
                        <a:t>Kızak</a:t>
                      </a:r>
                    </a:p>
                  </a:txBody>
                  <a:tcPr marL="15875" marR="15875" marT="15875" marB="15875"/>
                </a:tc>
                <a:tc>
                  <a:txBody>
                    <a:bodyPr/>
                    <a:lstStyle/>
                    <a:p>
                      <a:pPr marL="0" algn="l" defTabSz="914400" rtl="0" eaLnBrk="1" fontAlgn="t" latinLnBrk="0" hangingPunct="1"/>
                      <a:r>
                        <a:rPr lang="tr-TR" u="none" strike="noStrike">
                          <a:effectLst/>
                        </a:rPr>
                        <a:t>Alp Disiplini</a:t>
                      </a:r>
                      <a:endParaRPr lang="tr-TR" sz="1800" kern="1200">
                        <a:solidFill>
                          <a:schemeClr val="dk1"/>
                        </a:solidFill>
                        <a:effectLst/>
                        <a:latin typeface="+mn-lt"/>
                        <a:ea typeface="+mn-ea"/>
                        <a:cs typeface="+mn-cs"/>
                      </a:endParaRPr>
                    </a:p>
                  </a:txBody>
                  <a:tcPr marL="15875" marR="15875" marT="15875" marB="15875"/>
                </a:tc>
                <a:tc>
                  <a:txBody>
                    <a:bodyPr/>
                    <a:lstStyle/>
                    <a:p>
                      <a:r>
                        <a:rPr lang="tr-TR"/>
                        <a:t>Buz Hokeyi</a:t>
                      </a:r>
                    </a:p>
                  </a:txBody>
                  <a:tcPr/>
                </a:tc>
                <a:extLst>
                  <a:ext uri="{0D108BD9-81ED-4DB2-BD59-A6C34878D82A}">
                    <a16:rowId xmlns:a16="http://schemas.microsoft.com/office/drawing/2014/main" xmlns="" val="2329171145"/>
                  </a:ext>
                </a:extLst>
              </a:tr>
              <a:tr h="459943">
                <a:tc>
                  <a:txBody>
                    <a:bodyPr/>
                    <a:lstStyle/>
                    <a:p>
                      <a:pPr marL="0" algn="l" defTabSz="914400" rtl="0" eaLnBrk="1" fontAlgn="t" latinLnBrk="0" hangingPunct="1"/>
                      <a:r>
                        <a:rPr lang="tr-TR" sz="1800" kern="1200">
                          <a:solidFill>
                            <a:schemeClr val="dk1"/>
                          </a:solidFill>
                          <a:effectLst/>
                          <a:latin typeface="+mn-lt"/>
                          <a:ea typeface="+mn-ea"/>
                          <a:cs typeface="+mn-cs"/>
                        </a:rPr>
                        <a:t>Skeleton</a:t>
                      </a:r>
                    </a:p>
                  </a:txBody>
                  <a:tcPr marL="15875" marR="15875" marT="15875" marB="15875"/>
                </a:tc>
                <a:tc>
                  <a:txBody>
                    <a:bodyPr/>
                    <a:lstStyle/>
                    <a:p>
                      <a:pPr marL="0" algn="l" defTabSz="914400" rtl="0" eaLnBrk="1" fontAlgn="t" latinLnBrk="0" hangingPunct="1"/>
                      <a:r>
                        <a:rPr lang="tr-TR" u="none" strike="noStrike">
                          <a:effectLst/>
                        </a:rPr>
                        <a:t>Biatlon</a:t>
                      </a:r>
                      <a:endParaRPr lang="tr-TR" sz="1800" kern="1200">
                        <a:solidFill>
                          <a:schemeClr val="dk1"/>
                        </a:solidFill>
                        <a:effectLst/>
                        <a:latin typeface="+mn-lt"/>
                        <a:ea typeface="+mn-ea"/>
                        <a:cs typeface="+mn-cs"/>
                      </a:endParaRPr>
                    </a:p>
                  </a:txBody>
                  <a:tcPr marL="15875" marR="15875" marT="15875" marB="15875"/>
                </a:tc>
                <a:tc>
                  <a:txBody>
                    <a:bodyPr/>
                    <a:lstStyle/>
                    <a:p>
                      <a:r>
                        <a:rPr lang="tr-TR"/>
                        <a:t>Artistik Buz Pateni</a:t>
                      </a:r>
                    </a:p>
                  </a:txBody>
                  <a:tcPr/>
                </a:tc>
                <a:extLst>
                  <a:ext uri="{0D108BD9-81ED-4DB2-BD59-A6C34878D82A}">
                    <a16:rowId xmlns:a16="http://schemas.microsoft.com/office/drawing/2014/main" xmlns="" val="3504245840"/>
                  </a:ext>
                </a:extLst>
              </a:tr>
              <a:tr h="459943">
                <a:tc>
                  <a:txBody>
                    <a:bodyPr/>
                    <a:lstStyle/>
                    <a:p>
                      <a:pPr marL="0" algn="l" defTabSz="914400" rtl="0" eaLnBrk="1" fontAlgn="t" latinLnBrk="0" hangingPunct="1"/>
                      <a:r>
                        <a:rPr lang="tr-TR" sz="1800" kern="1200" dirty="0">
                          <a:solidFill>
                            <a:schemeClr val="dk1"/>
                          </a:solidFill>
                          <a:effectLst/>
                          <a:latin typeface="+mn-lt"/>
                          <a:ea typeface="+mn-ea"/>
                          <a:cs typeface="+mn-cs"/>
                        </a:rPr>
                        <a:t>Yarış </a:t>
                      </a:r>
                      <a:r>
                        <a:rPr lang="tr-TR" sz="1800" kern="1200" dirty="0" smtClean="0">
                          <a:solidFill>
                            <a:schemeClr val="dk1"/>
                          </a:solidFill>
                          <a:effectLst/>
                          <a:latin typeface="+mn-lt"/>
                          <a:ea typeface="+mn-ea"/>
                          <a:cs typeface="+mn-cs"/>
                        </a:rPr>
                        <a:t>kızağı(</a:t>
                      </a:r>
                      <a:r>
                        <a:rPr lang="tr-TR" sz="1800" kern="1200" dirty="0" err="1" smtClean="0">
                          <a:solidFill>
                            <a:schemeClr val="dk1"/>
                          </a:solidFill>
                          <a:effectLst/>
                          <a:latin typeface="+mn-lt"/>
                          <a:ea typeface="+mn-ea"/>
                          <a:cs typeface="+mn-cs"/>
                        </a:rPr>
                        <a:t>bobleigh</a:t>
                      </a:r>
                      <a:r>
                        <a:rPr lang="tr-TR" sz="1800" kern="1200" dirty="0" smtClean="0">
                          <a:solidFill>
                            <a:schemeClr val="dk1"/>
                          </a:solidFill>
                          <a:effectLst/>
                          <a:latin typeface="+mn-lt"/>
                          <a:ea typeface="+mn-ea"/>
                          <a:cs typeface="+mn-cs"/>
                        </a:rPr>
                        <a:t>)</a:t>
                      </a:r>
                      <a:endParaRPr lang="tr-TR" sz="1800" kern="1200" dirty="0">
                        <a:solidFill>
                          <a:schemeClr val="dk1"/>
                        </a:solidFill>
                        <a:effectLst/>
                        <a:latin typeface="+mn-lt"/>
                        <a:ea typeface="+mn-ea"/>
                        <a:cs typeface="+mn-cs"/>
                      </a:endParaRPr>
                    </a:p>
                  </a:txBody>
                  <a:tcPr marL="15875" marR="15875" marT="15875" marB="15875"/>
                </a:tc>
                <a:tc>
                  <a:txBody>
                    <a:bodyPr/>
                    <a:lstStyle/>
                    <a:p>
                      <a:pPr marL="0" algn="l" defTabSz="914400" rtl="0" eaLnBrk="1" fontAlgn="t" latinLnBrk="0" hangingPunct="1"/>
                      <a:r>
                        <a:rPr lang="tr-TR" u="none" strike="noStrike">
                          <a:effectLst/>
                        </a:rPr>
                        <a:t>Kayakla Atlama</a:t>
                      </a:r>
                      <a:endParaRPr lang="tr-TR" sz="1800" kern="1200">
                        <a:solidFill>
                          <a:schemeClr val="dk1"/>
                        </a:solidFill>
                        <a:effectLst/>
                        <a:latin typeface="+mn-lt"/>
                        <a:ea typeface="+mn-ea"/>
                        <a:cs typeface="+mn-cs"/>
                      </a:endParaRPr>
                    </a:p>
                  </a:txBody>
                  <a:tcPr marL="15875" marR="15875" marT="15875" marB="15875"/>
                </a:tc>
                <a:tc>
                  <a:txBody>
                    <a:bodyPr/>
                    <a:lstStyle/>
                    <a:p>
                      <a:r>
                        <a:rPr lang="tr-TR"/>
                        <a:t>Curling</a:t>
                      </a:r>
                    </a:p>
                  </a:txBody>
                  <a:tcPr/>
                </a:tc>
                <a:extLst>
                  <a:ext uri="{0D108BD9-81ED-4DB2-BD59-A6C34878D82A}">
                    <a16:rowId xmlns:a16="http://schemas.microsoft.com/office/drawing/2014/main" xmlns="" val="487538069"/>
                  </a:ext>
                </a:extLst>
              </a:tr>
              <a:tr h="459943">
                <a:tc>
                  <a:txBody>
                    <a:bodyPr/>
                    <a:lstStyle/>
                    <a:p>
                      <a:pPr marL="0" algn="l" defTabSz="914400" rtl="0" eaLnBrk="1" fontAlgn="t" latinLnBrk="0" hangingPunct="1"/>
                      <a:endParaRPr lang="tr-TR" sz="1800" kern="1200">
                        <a:solidFill>
                          <a:schemeClr val="dk1"/>
                        </a:solidFill>
                        <a:effectLst/>
                        <a:latin typeface="+mn-lt"/>
                        <a:ea typeface="+mn-ea"/>
                        <a:cs typeface="+mn-cs"/>
                      </a:endParaRPr>
                    </a:p>
                  </a:txBody>
                  <a:tcPr marL="15875" marR="15875" marT="15875" marB="15875"/>
                </a:tc>
                <a:tc>
                  <a:txBody>
                    <a:bodyPr/>
                    <a:lstStyle/>
                    <a:p>
                      <a:pPr marL="0" algn="l" defTabSz="914400" rtl="0" eaLnBrk="1" fontAlgn="t" latinLnBrk="0" hangingPunct="1"/>
                      <a:r>
                        <a:rPr lang="tr-TR" u="none" strike="noStrike">
                          <a:effectLst/>
                        </a:rPr>
                        <a:t>Kayaklı Koşu</a:t>
                      </a:r>
                      <a:endParaRPr lang="tr-TR" sz="1800" kern="1200">
                        <a:solidFill>
                          <a:schemeClr val="dk1"/>
                        </a:solidFill>
                        <a:effectLst/>
                        <a:latin typeface="+mn-lt"/>
                        <a:ea typeface="+mn-ea"/>
                        <a:cs typeface="+mn-cs"/>
                      </a:endParaRPr>
                    </a:p>
                  </a:txBody>
                  <a:tcPr marL="15875" marR="15875" marT="15875" marB="15875"/>
                </a:tc>
                <a:tc>
                  <a:txBody>
                    <a:bodyPr/>
                    <a:lstStyle/>
                    <a:p>
                      <a:r>
                        <a:rPr lang="tr-TR"/>
                        <a:t>Kısa mesafe Sürat Pateni</a:t>
                      </a:r>
                    </a:p>
                  </a:txBody>
                  <a:tcPr/>
                </a:tc>
                <a:extLst>
                  <a:ext uri="{0D108BD9-81ED-4DB2-BD59-A6C34878D82A}">
                    <a16:rowId xmlns:a16="http://schemas.microsoft.com/office/drawing/2014/main" xmlns="" val="2794590033"/>
                  </a:ext>
                </a:extLst>
              </a:tr>
              <a:tr h="459943">
                <a:tc>
                  <a:txBody>
                    <a:bodyPr/>
                    <a:lstStyle/>
                    <a:p>
                      <a:pPr marL="0" algn="l" defTabSz="914400" rtl="0" eaLnBrk="1" fontAlgn="t" latinLnBrk="0" hangingPunct="1"/>
                      <a:endParaRPr lang="tr-TR" sz="1800" kern="1200">
                        <a:solidFill>
                          <a:schemeClr val="dk1"/>
                        </a:solidFill>
                        <a:effectLst/>
                        <a:latin typeface="+mn-lt"/>
                        <a:ea typeface="+mn-ea"/>
                        <a:cs typeface="+mn-cs"/>
                      </a:endParaRPr>
                    </a:p>
                  </a:txBody>
                  <a:tcPr marL="15875" marR="15875" marT="15875" marB="15875"/>
                </a:tc>
                <a:tc>
                  <a:txBody>
                    <a:bodyPr/>
                    <a:lstStyle/>
                    <a:p>
                      <a:pPr marL="0" algn="l" defTabSz="914400" rtl="0" eaLnBrk="1" fontAlgn="t" latinLnBrk="0" hangingPunct="1"/>
                      <a:r>
                        <a:rPr lang="tr-TR" u="none" strike="noStrike">
                          <a:effectLst/>
                        </a:rPr>
                        <a:t>Kuzey Kombine</a:t>
                      </a:r>
                      <a:endParaRPr lang="tr-TR" sz="1800" kern="1200">
                        <a:solidFill>
                          <a:schemeClr val="dk1"/>
                        </a:solidFill>
                        <a:effectLst/>
                        <a:latin typeface="+mn-lt"/>
                        <a:ea typeface="+mn-ea"/>
                        <a:cs typeface="+mn-cs"/>
                      </a:endParaRPr>
                    </a:p>
                  </a:txBody>
                  <a:tcPr marL="15875" marR="15875" marT="15875" marB="15875"/>
                </a:tc>
                <a:tc>
                  <a:txBody>
                    <a:bodyPr/>
                    <a:lstStyle/>
                    <a:p>
                      <a:r>
                        <a:rPr lang="tr-TR"/>
                        <a:t>Sürat Pateni</a:t>
                      </a:r>
                    </a:p>
                  </a:txBody>
                  <a:tcPr/>
                </a:tc>
                <a:extLst>
                  <a:ext uri="{0D108BD9-81ED-4DB2-BD59-A6C34878D82A}">
                    <a16:rowId xmlns:a16="http://schemas.microsoft.com/office/drawing/2014/main" xmlns="" val="2909580793"/>
                  </a:ext>
                </a:extLst>
              </a:tr>
              <a:tr h="459943">
                <a:tc>
                  <a:txBody>
                    <a:bodyPr/>
                    <a:lstStyle/>
                    <a:p>
                      <a:pPr marL="0" algn="l" defTabSz="914400" rtl="0" eaLnBrk="1" fontAlgn="t" latinLnBrk="0" hangingPunct="1"/>
                      <a:endParaRPr lang="tr-TR" sz="1800" kern="1200">
                        <a:solidFill>
                          <a:schemeClr val="dk1"/>
                        </a:solidFill>
                        <a:effectLst/>
                        <a:latin typeface="+mn-lt"/>
                        <a:ea typeface="+mn-ea"/>
                        <a:cs typeface="+mn-cs"/>
                      </a:endParaRPr>
                    </a:p>
                  </a:txBody>
                  <a:tcPr marL="15875" marR="15875" marT="15875" marB="15875"/>
                </a:tc>
                <a:tc>
                  <a:txBody>
                    <a:bodyPr/>
                    <a:lstStyle/>
                    <a:p>
                      <a:pPr marL="0" algn="l" defTabSz="914400" rtl="0" eaLnBrk="1" fontAlgn="t" latinLnBrk="0" hangingPunct="1"/>
                      <a:r>
                        <a:rPr lang="tr-TR" u="none" strike="noStrike">
                          <a:effectLst/>
                        </a:rPr>
                        <a:t>Serbest Stil Kayak</a:t>
                      </a:r>
                      <a:endParaRPr lang="tr-TR" sz="1800" kern="1200">
                        <a:solidFill>
                          <a:schemeClr val="dk1"/>
                        </a:solidFill>
                        <a:effectLst/>
                        <a:latin typeface="+mn-lt"/>
                        <a:ea typeface="+mn-ea"/>
                        <a:cs typeface="+mn-cs"/>
                      </a:endParaRPr>
                    </a:p>
                  </a:txBody>
                  <a:tcPr marL="15875" marR="15875" marT="15875" marB="15875"/>
                </a:tc>
                <a:tc>
                  <a:txBody>
                    <a:bodyPr/>
                    <a:lstStyle/>
                    <a:p>
                      <a:endParaRPr lang="tr-TR"/>
                    </a:p>
                  </a:txBody>
                  <a:tcPr/>
                </a:tc>
                <a:extLst>
                  <a:ext uri="{0D108BD9-81ED-4DB2-BD59-A6C34878D82A}">
                    <a16:rowId xmlns:a16="http://schemas.microsoft.com/office/drawing/2014/main" xmlns="" val="3384281018"/>
                  </a:ext>
                </a:extLst>
              </a:tr>
              <a:tr h="459943">
                <a:tc>
                  <a:txBody>
                    <a:bodyPr/>
                    <a:lstStyle/>
                    <a:p>
                      <a:pPr marL="0" algn="l" defTabSz="914400" rtl="0" eaLnBrk="1" fontAlgn="t" latinLnBrk="0" hangingPunct="1"/>
                      <a:endParaRPr lang="tr-TR" sz="1800" kern="1200">
                        <a:solidFill>
                          <a:schemeClr val="dk1"/>
                        </a:solidFill>
                        <a:effectLst/>
                        <a:latin typeface="+mn-lt"/>
                        <a:ea typeface="+mn-ea"/>
                        <a:cs typeface="+mn-cs"/>
                      </a:endParaRPr>
                    </a:p>
                  </a:txBody>
                  <a:tcPr marL="15875" marR="15875" marT="15875" marB="15875"/>
                </a:tc>
                <a:tc>
                  <a:txBody>
                    <a:bodyPr/>
                    <a:lstStyle/>
                    <a:p>
                      <a:pPr marL="0" algn="l" defTabSz="914400" rtl="0" eaLnBrk="1" fontAlgn="t" latinLnBrk="0" hangingPunct="1"/>
                      <a:r>
                        <a:rPr lang="tr-TR" u="none" strike="noStrike">
                          <a:effectLst/>
                        </a:rPr>
                        <a:t>Snowboard</a:t>
                      </a:r>
                      <a:endParaRPr lang="tr-TR" sz="1800" kern="1200">
                        <a:solidFill>
                          <a:schemeClr val="dk1"/>
                        </a:solidFill>
                        <a:effectLst/>
                        <a:latin typeface="+mn-lt"/>
                        <a:ea typeface="+mn-ea"/>
                        <a:cs typeface="+mn-cs"/>
                      </a:endParaRPr>
                    </a:p>
                  </a:txBody>
                  <a:tcPr marL="15875" marR="15875" marT="15875" marB="15875"/>
                </a:tc>
                <a:tc>
                  <a:txBody>
                    <a:bodyPr/>
                    <a:lstStyle/>
                    <a:p>
                      <a:endParaRPr lang="tr-TR"/>
                    </a:p>
                  </a:txBody>
                  <a:tcPr/>
                </a:tc>
                <a:extLst>
                  <a:ext uri="{0D108BD9-81ED-4DB2-BD59-A6C34878D82A}">
                    <a16:rowId xmlns:a16="http://schemas.microsoft.com/office/drawing/2014/main" xmlns="" val="627963022"/>
                  </a:ext>
                </a:extLst>
              </a:tr>
            </a:tbl>
          </a:graphicData>
        </a:graphic>
      </p:graphicFrame>
      <p:pic>
        <p:nvPicPr>
          <p:cNvPr id="15" name="Resim 15">
            <a:extLst>
              <a:ext uri="{FF2B5EF4-FFF2-40B4-BE49-F238E27FC236}">
                <a16:creationId xmlns:a16="http://schemas.microsoft.com/office/drawing/2014/main" xmlns="" id="{52A68D6D-FE2F-514E-A50A-CEA521D77E34}"/>
              </a:ext>
            </a:extLst>
          </p:cNvPr>
          <p:cNvPicPr>
            <a:picLocks noChangeAspect="1"/>
          </p:cNvPicPr>
          <p:nvPr/>
        </p:nvPicPr>
        <p:blipFill>
          <a:blip r:embed="rId2"/>
          <a:stretch>
            <a:fillRect/>
          </a:stretch>
        </p:blipFill>
        <p:spPr>
          <a:xfrm rot="16200000">
            <a:off x="-515884" y="2844905"/>
            <a:ext cx="4450297" cy="2867969"/>
          </a:xfrm>
          <a:prstGeom prst="rect">
            <a:avLst/>
          </a:prstGeom>
        </p:spPr>
      </p:pic>
      <p:pic>
        <p:nvPicPr>
          <p:cNvPr id="20" name="Resim 8">
            <a:extLst>
              <a:ext uri="{FF2B5EF4-FFF2-40B4-BE49-F238E27FC236}">
                <a16:creationId xmlns:a16="http://schemas.microsoft.com/office/drawing/2014/main" xmlns="" id="{BFBEA24E-2490-B545-B3E0-17A04F8AF528}"/>
              </a:ext>
            </a:extLst>
          </p:cNvPr>
          <p:cNvPicPr>
            <a:picLocks noChangeAspect="1"/>
          </p:cNvPicPr>
          <p:nvPr/>
        </p:nvPicPr>
        <p:blipFill>
          <a:blip r:embed="rId3"/>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39700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CD30ADB-181E-8B43-AE3C-CFF1FBF98AFE}"/>
              </a:ext>
            </a:extLst>
          </p:cNvPr>
          <p:cNvSpPr>
            <a:spLocks noGrp="1"/>
          </p:cNvSpPr>
          <p:nvPr>
            <p:ph idx="1"/>
          </p:nvPr>
        </p:nvSpPr>
        <p:spPr>
          <a:xfrm>
            <a:off x="259307" y="2060811"/>
            <a:ext cx="11450471" cy="4899547"/>
          </a:xfrm>
        </p:spPr>
        <p:txBody>
          <a:bodyPr>
            <a:noAutofit/>
          </a:bodyPr>
          <a:lstStyle/>
          <a:p>
            <a:pPr eaLnBrk="0" fontAlgn="base" hangingPunct="0">
              <a:lnSpc>
                <a:spcPct val="100000"/>
              </a:lnSpc>
              <a:spcBef>
                <a:spcPct val="0"/>
              </a:spcBef>
              <a:spcAft>
                <a:spcPct val="0"/>
              </a:spcAft>
              <a:buClrTx/>
              <a:buSzTx/>
            </a:pPr>
            <a:r>
              <a:rPr lang="tr-TR" altLang="tr-TR" sz="1200" dirty="0">
                <a:latin typeface="Arial" panose="020B0604020202020204" pitchFamily="34" charset="0"/>
              </a:rPr>
              <a:t/>
            </a:r>
            <a:br>
              <a:rPr lang="tr-TR" altLang="tr-TR" sz="1200" dirty="0">
                <a:latin typeface="Arial" panose="020B0604020202020204" pitchFamily="34" charset="0"/>
              </a:rPr>
            </a:br>
            <a:r>
              <a:rPr lang="tr-TR" altLang="tr-TR" sz="1200" dirty="0">
                <a:latin typeface="Arial" panose="020B0604020202020204" pitchFamily="34" charset="0"/>
              </a:rPr>
              <a:t>Hız kayağı erkekler bin 500 metrede Hollandalı </a:t>
            </a:r>
            <a:r>
              <a:rPr lang="tr-TR" altLang="tr-TR" sz="1200" dirty="0" err="1">
                <a:latin typeface="Arial" panose="020B0604020202020204" pitchFamily="34" charset="0"/>
              </a:rPr>
              <a:t>Kjeld</a:t>
            </a:r>
            <a:r>
              <a:rPr lang="tr-TR" altLang="tr-TR" sz="1200" dirty="0">
                <a:latin typeface="Arial" panose="020B0604020202020204" pitchFamily="34" charset="0"/>
              </a:rPr>
              <a:t> </a:t>
            </a:r>
            <a:r>
              <a:rPr lang="tr-TR" altLang="tr-TR" sz="1200" dirty="0" err="1">
                <a:latin typeface="Arial" panose="020B0604020202020204" pitchFamily="34" charset="0"/>
              </a:rPr>
              <a:t>Nuis</a:t>
            </a:r>
            <a:r>
              <a:rPr lang="tr-TR" altLang="tr-TR" sz="1200" dirty="0">
                <a:latin typeface="Arial" panose="020B0604020202020204" pitchFamily="34" charset="0"/>
              </a:rPr>
              <a:t> altın madalya aldı.</a:t>
            </a:r>
            <a:br>
              <a:rPr lang="tr-TR" altLang="tr-TR" sz="1200" dirty="0">
                <a:latin typeface="Arial" panose="020B0604020202020204" pitchFamily="34" charset="0"/>
              </a:rPr>
            </a:br>
            <a:r>
              <a:rPr lang="tr-TR" altLang="tr-TR" sz="1200" dirty="0">
                <a:latin typeface="Arial" panose="020B0604020202020204" pitchFamily="34" charset="0"/>
              </a:rPr>
              <a:t>Kısa mesafe </a:t>
            </a:r>
            <a:r>
              <a:rPr lang="tr-TR" altLang="tr-TR" sz="1200" dirty="0" err="1">
                <a:latin typeface="Arial" panose="020B0604020202020204" pitchFamily="34" charset="0"/>
              </a:rPr>
              <a:t>hızkayağı</a:t>
            </a:r>
            <a:r>
              <a:rPr lang="tr-TR" altLang="tr-TR" sz="1200" dirty="0">
                <a:latin typeface="Arial" panose="020B0604020202020204" pitchFamily="34" charset="0"/>
              </a:rPr>
              <a:t> kadınlar 500 metrede İtalyan </a:t>
            </a:r>
            <a:r>
              <a:rPr lang="tr-TR" altLang="tr-TR" sz="1200" dirty="0" err="1">
                <a:latin typeface="Arial" panose="020B0604020202020204" pitchFamily="34" charset="0"/>
              </a:rPr>
              <a:t>Arianna</a:t>
            </a:r>
            <a:r>
              <a:rPr lang="tr-TR" altLang="tr-TR" sz="1200" dirty="0">
                <a:latin typeface="Arial" panose="020B0604020202020204" pitchFamily="34" charset="0"/>
              </a:rPr>
              <a:t> </a:t>
            </a:r>
            <a:r>
              <a:rPr lang="tr-TR" altLang="tr-TR" sz="1200" dirty="0" err="1">
                <a:latin typeface="Arial" panose="020B0604020202020204" pitchFamily="34" charset="0"/>
              </a:rPr>
              <a:t>Fontana</a:t>
            </a:r>
            <a:r>
              <a:rPr lang="tr-TR" altLang="tr-TR" sz="1200" dirty="0">
                <a:latin typeface="Arial" panose="020B0604020202020204" pitchFamily="34" charset="0"/>
              </a:rPr>
              <a:t> altın madalya aldı.</a:t>
            </a:r>
            <a:br>
              <a:rPr lang="tr-TR" altLang="tr-TR" sz="1200" dirty="0">
                <a:latin typeface="Arial" panose="020B0604020202020204" pitchFamily="34" charset="0"/>
              </a:rPr>
            </a:br>
            <a:r>
              <a:rPr lang="tr-TR" altLang="tr-TR" sz="1200" dirty="0">
                <a:latin typeface="Arial" panose="020B0604020202020204" pitchFamily="34" charset="0"/>
              </a:rPr>
              <a:t>Erkekler alp disiplinine damga vuran isimlerden </a:t>
            </a:r>
            <a:r>
              <a:rPr lang="tr-TR" altLang="tr-TR" sz="1200" dirty="0" err="1">
                <a:latin typeface="Arial" panose="020B0604020202020204" pitchFamily="34" charset="0"/>
              </a:rPr>
              <a:t>Marcel</a:t>
            </a:r>
            <a:r>
              <a:rPr lang="tr-TR" altLang="tr-TR" sz="1200" dirty="0">
                <a:latin typeface="Arial" panose="020B0604020202020204" pitchFamily="34" charset="0"/>
              </a:rPr>
              <a:t> </a:t>
            </a:r>
            <a:r>
              <a:rPr lang="tr-TR" altLang="tr-TR" sz="1200" dirty="0" err="1">
                <a:latin typeface="Arial" panose="020B0604020202020204" pitchFamily="34" charset="0"/>
              </a:rPr>
              <a:t>Hirscher</a:t>
            </a:r>
            <a:r>
              <a:rPr lang="tr-TR" altLang="tr-TR" sz="1200" dirty="0">
                <a:latin typeface="Arial" panose="020B0604020202020204" pitchFamily="34" charset="0"/>
              </a:rPr>
              <a:t>, kariyerindeki en önemli eksik parça olan olimpiyat altınına kavuştu. Avusturyalı sporcu, </a:t>
            </a:r>
            <a:r>
              <a:rPr lang="tr-TR" altLang="tr-TR" sz="1200" dirty="0" err="1">
                <a:latin typeface="Arial" panose="020B0604020202020204" pitchFamily="34" charset="0"/>
              </a:rPr>
              <a:t>PyeongChang</a:t>
            </a:r>
            <a:r>
              <a:rPr lang="tr-TR" altLang="tr-TR" sz="1200" dirty="0">
                <a:latin typeface="Arial" panose="020B0604020202020204" pitchFamily="34" charset="0"/>
              </a:rPr>
              <a:t> 2018 Kış Olimpiyatları erkekler alp disiplini kombine yarışında kariyerinin ilk olimpiyat şampiyonluğunu elde etti.</a:t>
            </a:r>
            <a:br>
              <a:rPr lang="tr-TR" altLang="tr-TR" sz="1200" dirty="0">
                <a:latin typeface="Arial" panose="020B0604020202020204" pitchFamily="34" charset="0"/>
              </a:rPr>
            </a:br>
            <a:r>
              <a:rPr lang="tr-TR" altLang="tr-TR" sz="1200" dirty="0" err="1">
                <a:latin typeface="Arial" panose="020B0604020202020204" pitchFamily="34" charset="0"/>
              </a:rPr>
              <a:t>Snowboard</a:t>
            </a:r>
            <a:r>
              <a:rPr lang="tr-TR" altLang="tr-TR" sz="1200" dirty="0">
                <a:latin typeface="Arial" panose="020B0604020202020204" pitchFamily="34" charset="0"/>
              </a:rPr>
              <a:t> kadınlar </a:t>
            </a:r>
            <a:r>
              <a:rPr lang="tr-TR" altLang="tr-TR" sz="1200" dirty="0" err="1">
                <a:latin typeface="Arial" panose="020B0604020202020204" pitchFamily="34" charset="0"/>
              </a:rPr>
              <a:t>halfpipe'da</a:t>
            </a:r>
            <a:r>
              <a:rPr lang="tr-TR" altLang="tr-TR" sz="1200" dirty="0">
                <a:latin typeface="Arial" panose="020B0604020202020204" pitchFamily="34" charset="0"/>
              </a:rPr>
              <a:t> Amerikalı </a:t>
            </a:r>
            <a:r>
              <a:rPr lang="tr-TR" altLang="tr-TR" sz="1200" dirty="0" err="1">
                <a:latin typeface="Arial" panose="020B0604020202020204" pitchFamily="34" charset="0"/>
              </a:rPr>
              <a:t>Chloe</a:t>
            </a:r>
            <a:r>
              <a:rPr lang="tr-TR" altLang="tr-TR" sz="1200" dirty="0">
                <a:latin typeface="Arial" panose="020B0604020202020204" pitchFamily="34" charset="0"/>
              </a:rPr>
              <a:t> Kim altın madalyaya ulaştı.  </a:t>
            </a:r>
          </a:p>
          <a:p>
            <a:pPr eaLnBrk="0" fontAlgn="base" hangingPunct="0">
              <a:lnSpc>
                <a:spcPct val="100000"/>
              </a:lnSpc>
              <a:spcBef>
                <a:spcPct val="0"/>
              </a:spcBef>
              <a:spcAft>
                <a:spcPct val="0"/>
              </a:spcAft>
              <a:buClrTx/>
              <a:buSzTx/>
            </a:pPr>
            <a:r>
              <a:rPr lang="tr-TR" altLang="tr-TR" sz="1200" dirty="0">
                <a:latin typeface="Arial" panose="020B0604020202020204" pitchFamily="34" charset="0"/>
              </a:rPr>
              <a:t>Kayakla atlama bireysel kadınlar normal tepe müsabakasında Norveçli </a:t>
            </a:r>
            <a:r>
              <a:rPr lang="tr-TR" altLang="tr-TR" sz="1200" dirty="0" err="1">
                <a:latin typeface="Arial" panose="020B0604020202020204" pitchFamily="34" charset="0"/>
              </a:rPr>
              <a:t>Maren</a:t>
            </a:r>
            <a:r>
              <a:rPr lang="tr-TR" altLang="tr-TR" sz="1200" dirty="0">
                <a:latin typeface="Arial" panose="020B0604020202020204" pitchFamily="34" charset="0"/>
              </a:rPr>
              <a:t> </a:t>
            </a:r>
            <a:r>
              <a:rPr lang="tr-TR" altLang="tr-TR" sz="1200" dirty="0" err="1">
                <a:latin typeface="Arial" panose="020B0604020202020204" pitchFamily="34" charset="0"/>
              </a:rPr>
              <a:t>Lundby</a:t>
            </a:r>
            <a:r>
              <a:rPr lang="tr-TR" altLang="tr-TR" sz="1200" dirty="0">
                <a:latin typeface="Arial" panose="020B0604020202020204" pitchFamily="34" charset="0"/>
              </a:rPr>
              <a:t>, 264,6 puanla altın madalyanın sahibi oldu.</a:t>
            </a:r>
          </a:p>
          <a:p>
            <a:pPr eaLnBrk="0" fontAlgn="base" hangingPunct="0">
              <a:lnSpc>
                <a:spcPct val="100000"/>
              </a:lnSpc>
              <a:spcBef>
                <a:spcPct val="0"/>
              </a:spcBef>
              <a:spcAft>
                <a:spcPct val="0"/>
              </a:spcAft>
              <a:buClrTx/>
              <a:buSzTx/>
            </a:pPr>
            <a:r>
              <a:rPr lang="tr-TR" altLang="tr-TR" sz="1200" dirty="0">
                <a:latin typeface="Arial" panose="020B0604020202020204" pitchFamily="34" charset="0"/>
              </a:rPr>
              <a:t>Sürat pateni bireysel kadınlar 1500 metre yarışında 1 dakika 54.35 saniyeyle birinci olan Hollandalı </a:t>
            </a:r>
            <a:r>
              <a:rPr lang="tr-TR" altLang="tr-TR" sz="1200" dirty="0" err="1">
                <a:latin typeface="Arial" panose="020B0604020202020204" pitchFamily="34" charset="0"/>
              </a:rPr>
              <a:t>Ireen</a:t>
            </a:r>
            <a:r>
              <a:rPr lang="tr-TR" altLang="tr-TR" sz="1200" dirty="0">
                <a:latin typeface="Arial" panose="020B0604020202020204" pitchFamily="34" charset="0"/>
              </a:rPr>
              <a:t> </a:t>
            </a:r>
            <a:r>
              <a:rPr lang="tr-TR" altLang="tr-TR" sz="1200" dirty="0" err="1">
                <a:latin typeface="Arial" panose="020B0604020202020204" pitchFamily="34" charset="0"/>
              </a:rPr>
              <a:t>Wust</a:t>
            </a:r>
            <a:r>
              <a:rPr lang="tr-TR" altLang="tr-TR" sz="1200" dirty="0">
                <a:latin typeface="Arial" panose="020B0604020202020204" pitchFamily="34" charset="0"/>
              </a:rPr>
              <a:t>, altın madalya elde etti. Kariyerindeki 10. madalyasını kazanan </a:t>
            </a:r>
            <a:r>
              <a:rPr lang="tr-TR" altLang="tr-TR" sz="1200" dirty="0" err="1">
                <a:latin typeface="Arial" panose="020B0604020202020204" pitchFamily="34" charset="0"/>
              </a:rPr>
              <a:t>Wust</a:t>
            </a:r>
            <a:r>
              <a:rPr lang="tr-TR" altLang="tr-TR" sz="1200" dirty="0">
                <a:latin typeface="Arial" panose="020B0604020202020204" pitchFamily="34" charset="0"/>
              </a:rPr>
              <a:t>, sürat pateninde olimpiyatların en başarılı sporcusu oldu. Bu </a:t>
            </a:r>
            <a:r>
              <a:rPr lang="tr-TR" altLang="tr-TR" sz="1200" dirty="0" err="1">
                <a:latin typeface="Arial" panose="020B0604020202020204" pitchFamily="34" charset="0"/>
              </a:rPr>
              <a:t>Wust'un</a:t>
            </a:r>
            <a:r>
              <a:rPr lang="tr-TR" altLang="tr-TR" sz="1200" dirty="0">
                <a:latin typeface="Arial" panose="020B0604020202020204" pitchFamily="34" charset="0"/>
              </a:rPr>
              <a:t> olimpiyatlardaki 5. altını oldu.</a:t>
            </a:r>
          </a:p>
          <a:p>
            <a:pPr eaLnBrk="0" fontAlgn="base" hangingPunct="0">
              <a:lnSpc>
                <a:spcPct val="100000"/>
              </a:lnSpc>
              <a:spcBef>
                <a:spcPct val="0"/>
              </a:spcBef>
              <a:spcAft>
                <a:spcPct val="0"/>
              </a:spcAft>
              <a:buClrTx/>
              <a:buSzTx/>
            </a:pPr>
            <a:r>
              <a:rPr lang="tr-TR" altLang="tr-TR" sz="1200" dirty="0">
                <a:latin typeface="Arial" panose="020B0604020202020204" pitchFamily="34" charset="0"/>
              </a:rPr>
              <a:t>Serbest stil kayak erkekler </a:t>
            </a:r>
            <a:r>
              <a:rPr lang="tr-TR" altLang="tr-TR" sz="1200" dirty="0" err="1">
                <a:latin typeface="Arial" panose="020B0604020202020204" pitchFamily="34" charset="0"/>
              </a:rPr>
              <a:t>mogul</a:t>
            </a:r>
            <a:r>
              <a:rPr lang="tr-TR" altLang="tr-TR" sz="1200" dirty="0">
                <a:latin typeface="Arial" panose="020B0604020202020204" pitchFamily="34" charset="0"/>
              </a:rPr>
              <a:t> finalini 86,63 puan toplayan Kanadalı </a:t>
            </a:r>
            <a:r>
              <a:rPr lang="tr-TR" altLang="tr-TR" sz="1200" dirty="0" err="1">
                <a:latin typeface="Arial" panose="020B0604020202020204" pitchFamily="34" charset="0"/>
              </a:rPr>
              <a:t>Mikael</a:t>
            </a:r>
            <a:r>
              <a:rPr lang="tr-TR" altLang="tr-TR" sz="1200" dirty="0">
                <a:latin typeface="Arial" panose="020B0604020202020204" pitchFamily="34" charset="0"/>
              </a:rPr>
              <a:t> </a:t>
            </a:r>
            <a:r>
              <a:rPr lang="tr-TR" altLang="tr-TR" sz="1200" dirty="0" err="1">
                <a:latin typeface="Arial" panose="020B0604020202020204" pitchFamily="34" charset="0"/>
              </a:rPr>
              <a:t>Kingsbury</a:t>
            </a:r>
            <a:r>
              <a:rPr lang="tr-TR" altLang="tr-TR" sz="1200" dirty="0">
                <a:latin typeface="Arial" panose="020B0604020202020204" pitchFamily="34" charset="0"/>
              </a:rPr>
              <a:t>, ilk sırada bitirdi.</a:t>
            </a:r>
          </a:p>
          <a:p>
            <a:pPr eaLnBrk="0" fontAlgn="base" hangingPunct="0">
              <a:lnSpc>
                <a:spcPct val="100000"/>
              </a:lnSpc>
              <a:spcBef>
                <a:spcPct val="0"/>
              </a:spcBef>
              <a:spcAft>
                <a:spcPct val="0"/>
              </a:spcAft>
              <a:buClrTx/>
              <a:buSzTx/>
            </a:pPr>
            <a:r>
              <a:rPr lang="tr-TR" altLang="tr-TR" sz="1200" dirty="0" err="1">
                <a:latin typeface="Arial" panose="020B0604020202020204" pitchFamily="34" charset="0"/>
              </a:rPr>
              <a:t>PyeongChang</a:t>
            </a:r>
            <a:r>
              <a:rPr lang="tr-TR" altLang="tr-TR" sz="1200" dirty="0">
                <a:latin typeface="Arial" panose="020B0604020202020204" pitchFamily="34" charset="0"/>
              </a:rPr>
              <a:t> 2018 Kış Olimpiyatları'nda erkekler </a:t>
            </a:r>
            <a:r>
              <a:rPr lang="tr-TR" altLang="tr-TR" sz="1200" dirty="0" err="1">
                <a:latin typeface="Arial" panose="020B0604020202020204" pitchFamily="34" charset="0"/>
              </a:rPr>
              <a:t>biatlon</a:t>
            </a:r>
            <a:r>
              <a:rPr lang="tr-TR" altLang="tr-TR" sz="1200" dirty="0">
                <a:latin typeface="Arial" panose="020B0604020202020204" pitchFamily="34" charset="0"/>
              </a:rPr>
              <a:t> 12.5 kilometre takip yarışına Martin </a:t>
            </a:r>
            <a:r>
              <a:rPr lang="tr-TR" altLang="tr-TR" sz="1200" dirty="0" err="1">
                <a:latin typeface="Arial" panose="020B0604020202020204" pitchFamily="34" charset="0"/>
              </a:rPr>
              <a:t>Fourcade</a:t>
            </a:r>
            <a:r>
              <a:rPr lang="tr-TR" altLang="tr-TR" sz="1200" dirty="0">
                <a:latin typeface="Arial" panose="020B0604020202020204" pitchFamily="34" charset="0"/>
              </a:rPr>
              <a:t> damga vurdu. Fransız </a:t>
            </a:r>
            <a:r>
              <a:rPr lang="tr-TR" altLang="tr-TR" sz="1200" dirty="0" err="1">
                <a:latin typeface="Arial" panose="020B0604020202020204" pitchFamily="34" charset="0"/>
              </a:rPr>
              <a:t>biatlet</a:t>
            </a:r>
            <a:r>
              <a:rPr lang="tr-TR" altLang="tr-TR" sz="1200" dirty="0">
                <a:latin typeface="Arial" panose="020B0604020202020204" pitchFamily="34" charset="0"/>
              </a:rPr>
              <a:t> takip yarışında altın madalyanın sahibi oldu</a:t>
            </a:r>
            <a:br>
              <a:rPr lang="tr-TR" altLang="tr-TR" sz="1200" dirty="0">
                <a:latin typeface="Arial" panose="020B0604020202020204" pitchFamily="34" charset="0"/>
              </a:rPr>
            </a:br>
            <a:r>
              <a:rPr lang="tr-TR" altLang="tr-TR" sz="1200" dirty="0" err="1">
                <a:latin typeface="Arial" panose="020B0604020202020204" pitchFamily="34" charset="0"/>
              </a:rPr>
              <a:t>PyeongChang</a:t>
            </a:r>
            <a:r>
              <a:rPr lang="tr-TR" altLang="tr-TR" sz="1200" dirty="0">
                <a:latin typeface="Arial" panose="020B0604020202020204" pitchFamily="34" charset="0"/>
              </a:rPr>
              <a:t> 2018 Kış Olimpiyatları'nda kadınlar </a:t>
            </a:r>
            <a:r>
              <a:rPr lang="tr-TR" altLang="tr-TR" sz="1200" dirty="0" err="1">
                <a:latin typeface="Arial" panose="020B0604020202020204" pitchFamily="34" charset="0"/>
              </a:rPr>
              <a:t>biatlon</a:t>
            </a:r>
            <a:r>
              <a:rPr lang="tr-TR" altLang="tr-TR" sz="1200" dirty="0">
                <a:latin typeface="Arial" panose="020B0604020202020204" pitchFamily="34" charset="0"/>
              </a:rPr>
              <a:t> 10 kilometre takip mücadelesinin galibi Almanya'dan Laura </a:t>
            </a:r>
            <a:r>
              <a:rPr lang="tr-TR" altLang="tr-TR" sz="1200" dirty="0" err="1">
                <a:latin typeface="Arial" panose="020B0604020202020204" pitchFamily="34" charset="0"/>
              </a:rPr>
              <a:t>Dahlmeier</a:t>
            </a:r>
            <a:r>
              <a:rPr lang="tr-TR" altLang="tr-TR" sz="1200" dirty="0">
                <a:latin typeface="Arial" panose="020B0604020202020204" pitchFamily="34" charset="0"/>
              </a:rPr>
              <a:t> oldu. Sprint yarışının ardından takipte de altın madalyaya uzanan Alman </a:t>
            </a:r>
            <a:r>
              <a:rPr lang="tr-TR" altLang="tr-TR" sz="1200" dirty="0" err="1">
                <a:latin typeface="Arial" panose="020B0604020202020204" pitchFamily="34" charset="0"/>
              </a:rPr>
              <a:t>biatlet</a:t>
            </a:r>
            <a:r>
              <a:rPr lang="tr-TR" altLang="tr-TR" sz="1200" dirty="0">
                <a:latin typeface="Arial" panose="020B0604020202020204" pitchFamily="34" charset="0"/>
              </a:rPr>
              <a:t>, kış olimpiyatları tarihinde bir ilke imza attı.</a:t>
            </a:r>
            <a:br>
              <a:rPr lang="tr-TR" altLang="tr-TR" sz="1200" dirty="0">
                <a:latin typeface="Arial" panose="020B0604020202020204" pitchFamily="34" charset="0"/>
              </a:rPr>
            </a:br>
            <a:r>
              <a:rPr lang="tr-TR" altLang="tr-TR" sz="1200" dirty="0" err="1">
                <a:latin typeface="Arial" panose="020B0604020202020204" pitchFamily="34" charset="0"/>
              </a:rPr>
              <a:t>Snowboard</a:t>
            </a:r>
            <a:r>
              <a:rPr lang="tr-TR" altLang="tr-TR" sz="1200" dirty="0">
                <a:latin typeface="Arial" panose="020B0604020202020204" pitchFamily="34" charset="0"/>
              </a:rPr>
              <a:t> Kadınlar </a:t>
            </a:r>
            <a:r>
              <a:rPr lang="tr-TR" altLang="tr-TR" sz="1200" dirty="0" err="1">
                <a:latin typeface="Arial" panose="020B0604020202020204" pitchFamily="34" charset="0"/>
              </a:rPr>
              <a:t>Slopestyle'da</a:t>
            </a:r>
            <a:r>
              <a:rPr lang="tr-TR" altLang="tr-TR" sz="1200" dirty="0">
                <a:latin typeface="Arial" panose="020B0604020202020204" pitchFamily="34" charset="0"/>
              </a:rPr>
              <a:t> altın madalya Amerikalı </a:t>
            </a:r>
            <a:r>
              <a:rPr lang="tr-TR" altLang="tr-TR" sz="1200" dirty="0" err="1">
                <a:latin typeface="Arial" panose="020B0604020202020204" pitchFamily="34" charset="0"/>
              </a:rPr>
              <a:t>Jamie</a:t>
            </a:r>
            <a:r>
              <a:rPr lang="tr-TR" altLang="tr-TR" sz="1200" dirty="0">
                <a:latin typeface="Arial" panose="020B0604020202020204" pitchFamily="34" charset="0"/>
              </a:rPr>
              <a:t> </a:t>
            </a:r>
            <a:r>
              <a:rPr lang="tr-TR" altLang="tr-TR" sz="1200" dirty="0" err="1">
                <a:latin typeface="Arial" panose="020B0604020202020204" pitchFamily="34" charset="0"/>
              </a:rPr>
              <a:t>Anderson'ın</a:t>
            </a:r>
            <a:r>
              <a:rPr lang="tr-TR" altLang="tr-TR" sz="1200" dirty="0">
                <a:latin typeface="Arial" panose="020B0604020202020204" pitchFamily="34" charset="0"/>
              </a:rPr>
              <a:t> oldu.</a:t>
            </a:r>
            <a:br>
              <a:rPr lang="tr-TR" altLang="tr-TR" sz="1200" dirty="0">
                <a:latin typeface="Arial" panose="020B0604020202020204" pitchFamily="34" charset="0"/>
              </a:rPr>
            </a:br>
            <a:r>
              <a:rPr lang="tr-TR" altLang="tr-TR" sz="1200" dirty="0">
                <a:latin typeface="Arial" panose="020B0604020202020204" pitchFamily="34" charset="0"/>
              </a:rPr>
              <a:t>Artistik buz pateninde takım yarışlarında Kanada altın madalyayı aldı.</a:t>
            </a:r>
          </a:p>
          <a:p>
            <a:pPr eaLnBrk="0" fontAlgn="base" hangingPunct="0">
              <a:lnSpc>
                <a:spcPct val="100000"/>
              </a:lnSpc>
              <a:spcBef>
                <a:spcPct val="0"/>
              </a:spcBef>
              <a:spcAft>
                <a:spcPct val="0"/>
              </a:spcAft>
              <a:buClrTx/>
              <a:buSzTx/>
            </a:pPr>
            <a:r>
              <a:rPr lang="tr-TR" altLang="tr-TR" sz="1200" dirty="0" err="1">
                <a:latin typeface="Arial" panose="020B0604020202020204" pitchFamily="34" charset="0"/>
              </a:rPr>
              <a:t>PyeongChang</a:t>
            </a:r>
            <a:r>
              <a:rPr lang="tr-TR" altLang="tr-TR" sz="1200" dirty="0">
                <a:latin typeface="Arial" panose="020B0604020202020204" pitchFamily="34" charset="0"/>
              </a:rPr>
              <a:t> 2018 Kış Olimpiyatları'nda erkekler </a:t>
            </a:r>
            <a:r>
              <a:rPr lang="tr-TR" altLang="tr-TR" sz="1200" dirty="0" err="1">
                <a:latin typeface="Arial" panose="020B0604020202020204" pitchFamily="34" charset="0"/>
              </a:rPr>
              <a:t>biatlon</a:t>
            </a:r>
            <a:r>
              <a:rPr lang="tr-TR" altLang="tr-TR" sz="1200" dirty="0">
                <a:latin typeface="Arial" panose="020B0604020202020204" pitchFamily="34" charset="0"/>
              </a:rPr>
              <a:t> 10 kilometre sprint yarışı büyük sürprizlere sahne oldu.</a:t>
            </a:r>
            <a:br>
              <a:rPr lang="tr-TR" altLang="tr-TR" sz="1200" dirty="0">
                <a:latin typeface="Arial" panose="020B0604020202020204" pitchFamily="34" charset="0"/>
              </a:rPr>
            </a:br>
            <a:r>
              <a:rPr lang="tr-TR" altLang="tr-TR" sz="1200" dirty="0">
                <a:latin typeface="Arial" panose="020B0604020202020204" pitchFamily="34" charset="0"/>
              </a:rPr>
              <a:t>Şiddetli rüzgârın etkisiyle çok sayıda sporcunun atışlarda beklenmedik hatalar yaptığı erkekler </a:t>
            </a:r>
            <a:r>
              <a:rPr lang="tr-TR" altLang="tr-TR" sz="1200" dirty="0" err="1">
                <a:latin typeface="Arial" panose="020B0604020202020204" pitchFamily="34" charset="0"/>
              </a:rPr>
              <a:t>biatlonda</a:t>
            </a:r>
            <a:r>
              <a:rPr lang="tr-TR" altLang="tr-TR" sz="1200" dirty="0">
                <a:latin typeface="Arial" panose="020B0604020202020204" pitchFamily="34" charset="0"/>
              </a:rPr>
              <a:t> yarışın galibi, 23:38.8'lik derecesiyle </a:t>
            </a:r>
            <a:r>
              <a:rPr lang="tr-TR" altLang="tr-TR" sz="1200" dirty="0" err="1">
                <a:latin typeface="Arial" panose="020B0604020202020204" pitchFamily="34" charset="0"/>
              </a:rPr>
              <a:t>Arnd</a:t>
            </a:r>
            <a:r>
              <a:rPr lang="tr-TR" altLang="tr-TR" sz="1200" dirty="0">
                <a:latin typeface="Arial" panose="020B0604020202020204" pitchFamily="34" charset="0"/>
              </a:rPr>
              <a:t> </a:t>
            </a:r>
            <a:r>
              <a:rPr lang="tr-TR" altLang="tr-TR" sz="1200" dirty="0" err="1">
                <a:latin typeface="Arial" panose="020B0604020202020204" pitchFamily="34" charset="0"/>
              </a:rPr>
              <a:t>Peiffer</a:t>
            </a:r>
            <a:r>
              <a:rPr lang="tr-TR" altLang="tr-TR" sz="1200" dirty="0">
                <a:latin typeface="Arial" panose="020B0604020202020204" pitchFamily="34" charset="0"/>
              </a:rPr>
              <a:t> oldu.</a:t>
            </a:r>
          </a:p>
          <a:p>
            <a:pPr eaLnBrk="0" fontAlgn="base" hangingPunct="0">
              <a:lnSpc>
                <a:spcPct val="100000"/>
              </a:lnSpc>
              <a:spcBef>
                <a:spcPct val="0"/>
              </a:spcBef>
              <a:spcAft>
                <a:spcPct val="0"/>
              </a:spcAft>
              <a:buClrTx/>
              <a:buSzTx/>
            </a:pPr>
            <a:r>
              <a:rPr lang="tr-TR" altLang="tr-TR" sz="1200" dirty="0" err="1">
                <a:latin typeface="Arial" panose="020B0604020202020204" pitchFamily="34" charset="0"/>
              </a:rPr>
              <a:t>PyeongChang</a:t>
            </a:r>
            <a:r>
              <a:rPr lang="tr-TR" altLang="tr-TR" sz="1200" dirty="0">
                <a:latin typeface="Arial" panose="020B0604020202020204" pitchFamily="34" charset="0"/>
              </a:rPr>
              <a:t> 2018 erkekler bireysel kızak finalinin son bölümü nefesleri kesti. </a:t>
            </a:r>
            <a:r>
              <a:rPr lang="tr-TR" altLang="tr-TR" sz="1200" dirty="0" err="1">
                <a:latin typeface="Arial" panose="020B0604020202020204" pitchFamily="34" charset="0"/>
              </a:rPr>
              <a:t>Felix</a:t>
            </a:r>
            <a:r>
              <a:rPr lang="tr-TR" altLang="tr-TR" sz="1200" dirty="0">
                <a:latin typeface="Arial" panose="020B0604020202020204" pitchFamily="34" charset="0"/>
              </a:rPr>
              <a:t> </a:t>
            </a:r>
            <a:r>
              <a:rPr lang="tr-TR" altLang="tr-TR" sz="1200" dirty="0" err="1">
                <a:latin typeface="Arial" panose="020B0604020202020204" pitchFamily="34" charset="0"/>
              </a:rPr>
              <a:t>Loch'un</a:t>
            </a:r>
            <a:r>
              <a:rPr lang="tr-TR" altLang="tr-TR" sz="1200" dirty="0">
                <a:latin typeface="Arial" panose="020B0604020202020204" pitchFamily="34" charset="0"/>
              </a:rPr>
              <a:t> son bölümde dengesini kaybederek podyum dışı kaldığı erkekler kızak finalinde Avusturyalı David </a:t>
            </a:r>
            <a:r>
              <a:rPr lang="tr-TR" altLang="tr-TR" sz="1200" dirty="0" err="1">
                <a:latin typeface="Arial" panose="020B0604020202020204" pitchFamily="34" charset="0"/>
              </a:rPr>
              <a:t>Gleischer</a:t>
            </a:r>
            <a:r>
              <a:rPr lang="tr-TR" altLang="tr-TR" sz="1200" dirty="0">
                <a:latin typeface="Arial" panose="020B0604020202020204" pitchFamily="34" charset="0"/>
              </a:rPr>
              <a:t> muhteşem bir zafer elde etti.</a:t>
            </a:r>
          </a:p>
          <a:p>
            <a:pPr eaLnBrk="0" fontAlgn="base" hangingPunct="0">
              <a:lnSpc>
                <a:spcPct val="100000"/>
              </a:lnSpc>
              <a:spcBef>
                <a:spcPct val="0"/>
              </a:spcBef>
              <a:spcAft>
                <a:spcPct val="0"/>
              </a:spcAft>
              <a:buClrTx/>
              <a:buSzTx/>
            </a:pPr>
            <a:r>
              <a:rPr lang="tr-TR" altLang="tr-TR" sz="1200" dirty="0">
                <a:latin typeface="Arial" panose="020B0604020202020204" pitchFamily="34" charset="0"/>
              </a:rPr>
              <a:t>Serbest stil kayak kadınlar </a:t>
            </a:r>
            <a:r>
              <a:rPr lang="tr-TR" altLang="tr-TR" sz="1200" dirty="0" err="1">
                <a:latin typeface="Arial" panose="020B0604020202020204" pitchFamily="34" charset="0"/>
              </a:rPr>
              <a:t>mogul</a:t>
            </a:r>
            <a:r>
              <a:rPr lang="tr-TR" altLang="tr-TR" sz="1200" dirty="0">
                <a:latin typeface="Arial" panose="020B0604020202020204" pitchFamily="34" charset="0"/>
              </a:rPr>
              <a:t> finalini ise 78,65 puan toplayan Fransız </a:t>
            </a:r>
            <a:r>
              <a:rPr lang="tr-TR" altLang="tr-TR" sz="1200" dirty="0" err="1">
                <a:latin typeface="Arial" panose="020B0604020202020204" pitchFamily="34" charset="0"/>
              </a:rPr>
              <a:t>Perrine</a:t>
            </a:r>
            <a:r>
              <a:rPr lang="tr-TR" altLang="tr-TR" sz="1200" dirty="0">
                <a:latin typeface="Arial" panose="020B0604020202020204" pitchFamily="34" charset="0"/>
              </a:rPr>
              <a:t> </a:t>
            </a:r>
            <a:r>
              <a:rPr lang="tr-TR" altLang="tr-TR" sz="1200" dirty="0" err="1">
                <a:latin typeface="Arial" panose="020B0604020202020204" pitchFamily="34" charset="0"/>
              </a:rPr>
              <a:t>Laffont</a:t>
            </a:r>
            <a:r>
              <a:rPr lang="tr-TR" altLang="tr-TR" sz="1200" dirty="0">
                <a:latin typeface="Arial" panose="020B0604020202020204" pitchFamily="34" charset="0"/>
              </a:rPr>
              <a:t> kazandı. 19 yaşındaki sporcu, ilk olimpiyat şampiyonluğuna imza attı.</a:t>
            </a:r>
          </a:p>
          <a:p>
            <a:pPr eaLnBrk="0" fontAlgn="base" hangingPunct="0">
              <a:lnSpc>
                <a:spcPct val="100000"/>
              </a:lnSpc>
              <a:spcBef>
                <a:spcPct val="0"/>
              </a:spcBef>
              <a:spcAft>
                <a:spcPct val="0"/>
              </a:spcAft>
              <a:buClrTx/>
              <a:buSzTx/>
            </a:pPr>
            <a:r>
              <a:rPr lang="tr-TR" altLang="tr-TR" sz="1200" dirty="0" err="1">
                <a:latin typeface="Arial" panose="020B0604020202020204" pitchFamily="34" charset="0"/>
              </a:rPr>
              <a:t>PyeongChang</a:t>
            </a:r>
            <a:r>
              <a:rPr lang="tr-TR" altLang="tr-TR" sz="1200" dirty="0">
                <a:latin typeface="Arial" panose="020B0604020202020204" pitchFamily="34" charset="0"/>
              </a:rPr>
              <a:t> 2018 erkekler </a:t>
            </a:r>
            <a:r>
              <a:rPr lang="tr-TR" altLang="tr-TR" sz="1200" dirty="0" err="1">
                <a:latin typeface="Arial" panose="020B0604020202020204" pitchFamily="34" charset="0"/>
              </a:rPr>
              <a:t>snowboard</a:t>
            </a:r>
            <a:r>
              <a:rPr lang="tr-TR" altLang="tr-TR" sz="1200" dirty="0">
                <a:latin typeface="Arial" panose="020B0604020202020204" pitchFamily="34" charset="0"/>
              </a:rPr>
              <a:t> </a:t>
            </a:r>
            <a:r>
              <a:rPr lang="tr-TR" altLang="tr-TR" sz="1200" dirty="0" err="1">
                <a:latin typeface="Arial" panose="020B0604020202020204" pitchFamily="34" charset="0"/>
              </a:rPr>
              <a:t>slopestyle</a:t>
            </a:r>
            <a:r>
              <a:rPr lang="tr-TR" altLang="tr-TR" sz="1200" dirty="0">
                <a:latin typeface="Arial" panose="020B0604020202020204" pitchFamily="34" charset="0"/>
              </a:rPr>
              <a:t> kategorisinde şampiyonluğa ulaşan 17 yaşındaki </a:t>
            </a:r>
            <a:r>
              <a:rPr lang="tr-TR" altLang="tr-TR" sz="1200" dirty="0" err="1">
                <a:latin typeface="Arial" panose="020B0604020202020204" pitchFamily="34" charset="0"/>
              </a:rPr>
              <a:t>Redmond</a:t>
            </a:r>
            <a:r>
              <a:rPr lang="tr-TR" altLang="tr-TR" sz="1200" dirty="0">
                <a:latin typeface="Arial" panose="020B0604020202020204" pitchFamily="34" charset="0"/>
              </a:rPr>
              <a:t> </a:t>
            </a:r>
            <a:r>
              <a:rPr lang="tr-TR" altLang="tr-TR" sz="1200" dirty="0" err="1">
                <a:latin typeface="Arial" panose="020B0604020202020204" pitchFamily="34" charset="0"/>
              </a:rPr>
              <a:t>Green</a:t>
            </a:r>
            <a:r>
              <a:rPr lang="tr-TR" altLang="tr-TR" sz="1200" dirty="0">
                <a:latin typeface="Arial" panose="020B0604020202020204" pitchFamily="34" charset="0"/>
              </a:rPr>
              <a:t>, kış olimpiyatlarında tarihi bir sayfayı açan isim oldu</a:t>
            </a:r>
          </a:p>
          <a:p>
            <a:pPr eaLnBrk="0" fontAlgn="base" hangingPunct="0">
              <a:lnSpc>
                <a:spcPct val="100000"/>
              </a:lnSpc>
              <a:spcBef>
                <a:spcPct val="0"/>
              </a:spcBef>
              <a:spcAft>
                <a:spcPct val="0"/>
              </a:spcAft>
              <a:buClrTx/>
              <a:buSzTx/>
            </a:pPr>
            <a:r>
              <a:rPr lang="tr-TR" altLang="tr-TR" sz="1200" dirty="0" err="1">
                <a:latin typeface="Arial" panose="020B0604020202020204" pitchFamily="34" charset="0"/>
              </a:rPr>
              <a:t>PyeongChang</a:t>
            </a:r>
            <a:r>
              <a:rPr lang="tr-TR" altLang="tr-TR" sz="1200" dirty="0">
                <a:latin typeface="Arial" panose="020B0604020202020204" pitchFamily="34" charset="0"/>
              </a:rPr>
              <a:t> 2018 Kış Olimpiyatları erkekler sürat pateni 5000 metre yarışında sürpriz yaşanmadı. Bu disiplinin en başarılı ismi olan Hollandalı </a:t>
            </a:r>
            <a:r>
              <a:rPr lang="tr-TR" altLang="tr-TR" sz="1200" dirty="0" err="1">
                <a:latin typeface="Arial" panose="020B0604020202020204" pitchFamily="34" charset="0"/>
              </a:rPr>
              <a:t>Sven</a:t>
            </a:r>
            <a:r>
              <a:rPr lang="tr-TR" altLang="tr-TR" sz="1200" dirty="0">
                <a:latin typeface="Arial" panose="020B0604020202020204" pitchFamily="34" charset="0"/>
              </a:rPr>
              <a:t> </a:t>
            </a:r>
            <a:r>
              <a:rPr lang="tr-TR" altLang="tr-TR" sz="1200" dirty="0" err="1">
                <a:latin typeface="Arial" panose="020B0604020202020204" pitchFamily="34" charset="0"/>
              </a:rPr>
              <a:t>Kramer</a:t>
            </a:r>
            <a:r>
              <a:rPr lang="tr-TR" altLang="tr-TR" sz="1200" dirty="0">
                <a:latin typeface="Arial" panose="020B0604020202020204" pitchFamily="34" charset="0"/>
              </a:rPr>
              <a:t> 6:09.76'lık zamanıyla olimpiyat rekoru kırarak altın madalyanın sahibi oldu. Hollandalı sporcu, erkekler 5000 metre sürat pateninde üst üste üçüncü olimpiyat şampiyonluğunu elde etmiş oldu.</a:t>
            </a:r>
          </a:p>
          <a:p>
            <a:endParaRPr lang="tr-TR" sz="1200" dirty="0"/>
          </a:p>
        </p:txBody>
      </p:sp>
      <p:pic>
        <p:nvPicPr>
          <p:cNvPr id="5" name="Resim 8">
            <a:extLst>
              <a:ext uri="{FF2B5EF4-FFF2-40B4-BE49-F238E27FC236}">
                <a16:creationId xmlns:a16="http://schemas.microsoft.com/office/drawing/2014/main" xmlns="" id="{8A6A3942-98D7-EB4A-B3B0-62E46953E2EB}"/>
              </a:ext>
            </a:extLst>
          </p:cNvPr>
          <p:cNvPicPr>
            <a:picLocks noChangeAspect="1"/>
          </p:cNvPicPr>
          <p:nvPr/>
        </p:nvPicPr>
        <p:blipFill>
          <a:blip r:embed="rId2"/>
          <a:stretch>
            <a:fillRect/>
          </a:stretch>
        </p:blipFill>
        <p:spPr>
          <a:xfrm>
            <a:off x="436013" y="164531"/>
            <a:ext cx="1786769" cy="1773938"/>
          </a:xfrm>
          <a:prstGeom prst="rect">
            <a:avLst/>
          </a:prstGeom>
        </p:spPr>
      </p:pic>
      <p:sp>
        <p:nvSpPr>
          <p:cNvPr id="4" name="Metin kutusu 3"/>
          <p:cNvSpPr txBox="1"/>
          <p:nvPr/>
        </p:nvSpPr>
        <p:spPr>
          <a:xfrm>
            <a:off x="2961564" y="164531"/>
            <a:ext cx="8188657" cy="2123658"/>
          </a:xfrm>
          <a:prstGeom prst="rect">
            <a:avLst/>
          </a:prstGeom>
          <a:noFill/>
        </p:spPr>
        <p:txBody>
          <a:bodyPr wrap="square" rtlCol="0">
            <a:spAutoFit/>
          </a:bodyPr>
          <a:lstStyle/>
          <a:p>
            <a:pPr marL="171450" lvl="0" indent="-171450" eaLnBrk="0" fontAlgn="base" hangingPunct="0">
              <a:spcBef>
                <a:spcPct val="0"/>
              </a:spcBef>
              <a:spcAft>
                <a:spcPct val="0"/>
              </a:spcAft>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Hollandalı </a:t>
            </a:r>
            <a:r>
              <a:rPr lang="tr-TR" altLang="tr-TR" sz="1200" dirty="0" err="1">
                <a:latin typeface="Arial" panose="020B0604020202020204" pitchFamily="34" charset="0"/>
              </a:rPr>
              <a:t>Jorien</a:t>
            </a:r>
            <a:r>
              <a:rPr lang="tr-TR" altLang="tr-TR" sz="1200" dirty="0">
                <a:latin typeface="Arial" panose="020B0604020202020204" pitchFamily="34" charset="0"/>
              </a:rPr>
              <a:t> Ter Mors kadınlar bin metre sürat pateninde altın madalya kazandı. Güney Kore'nin </a:t>
            </a:r>
            <a:r>
              <a:rPr lang="tr-TR" altLang="tr-TR" sz="1200" dirty="0" err="1">
                <a:latin typeface="Arial" panose="020B0604020202020204" pitchFamily="34" charset="0"/>
              </a:rPr>
              <a:t>PyeongChang</a:t>
            </a:r>
            <a:r>
              <a:rPr lang="tr-TR" altLang="tr-TR" sz="1200" dirty="0">
                <a:latin typeface="Arial" panose="020B0604020202020204" pitchFamily="34" charset="0"/>
              </a:rPr>
              <a:t> kentinde düzenlenen oyunların beşinci gününde, 28 yaşındaki Mors, 1.13.56'lık zamanlamasıyla olimpiyat rekoru kırdı ve altın madalyanın sahibi oldu.</a:t>
            </a:r>
          </a:p>
          <a:p>
            <a:pPr marL="171450" lvl="0" indent="-171450" eaLnBrk="0" fontAlgn="base" hangingPunct="0">
              <a:spcBef>
                <a:spcPct val="0"/>
              </a:spcBef>
              <a:spcAft>
                <a:spcPct val="0"/>
              </a:spcAft>
              <a:buFont typeface="Arial" panose="020B0604020202020204" pitchFamily="34" charset="0"/>
              <a:buChar char="•"/>
            </a:pPr>
            <a:r>
              <a:rPr lang="tr-TR" altLang="tr-TR" sz="1200" dirty="0">
                <a:latin typeface="Arial" panose="020B0604020202020204" pitchFamily="34" charset="0"/>
              </a:rPr>
              <a:t>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kuzey kombine bireysel normal tepe 10 kilometre yarışında altın madalyayı Alman </a:t>
            </a:r>
            <a:r>
              <a:rPr lang="tr-TR" altLang="tr-TR" sz="1200" dirty="0" err="1">
                <a:latin typeface="Arial" panose="020B0604020202020204" pitchFamily="34" charset="0"/>
              </a:rPr>
              <a:t>Eric</a:t>
            </a:r>
            <a:r>
              <a:rPr lang="tr-TR" altLang="tr-TR" sz="1200" dirty="0">
                <a:latin typeface="Arial" panose="020B0604020202020204" pitchFamily="34" charset="0"/>
              </a:rPr>
              <a:t> </a:t>
            </a:r>
            <a:r>
              <a:rPr lang="tr-TR" altLang="tr-TR" sz="1200" dirty="0" err="1">
                <a:latin typeface="Arial" panose="020B0604020202020204" pitchFamily="34" charset="0"/>
              </a:rPr>
              <a:t>Frenzel</a:t>
            </a:r>
            <a:r>
              <a:rPr lang="tr-TR" altLang="tr-TR" sz="1200" dirty="0">
                <a:latin typeface="Arial" panose="020B0604020202020204" pitchFamily="34" charset="0"/>
              </a:rPr>
              <a:t> kazandı.</a:t>
            </a:r>
          </a:p>
          <a:p>
            <a:pPr marL="171450" lvl="0" indent="-171450" eaLnBrk="0" fontAlgn="base" hangingPunct="0">
              <a:spcBef>
                <a:spcPct val="0"/>
              </a:spcBef>
              <a:spcAft>
                <a:spcPct val="0"/>
              </a:spcAft>
              <a:buFont typeface="Arial" panose="020B0604020202020204" pitchFamily="34" charset="0"/>
              <a:buChar char="•"/>
            </a:pPr>
            <a:r>
              <a:rPr lang="tr-TR" altLang="tr-TR" sz="1200" dirty="0" err="1">
                <a:latin typeface="Arial" panose="020B0604020202020204" pitchFamily="34" charset="0"/>
              </a:rPr>
              <a:t>Snowboard</a:t>
            </a:r>
            <a:r>
              <a:rPr lang="tr-TR" altLang="tr-TR" sz="1200" dirty="0">
                <a:latin typeface="Arial" panose="020B0604020202020204" pitchFamily="34" charset="0"/>
              </a:rPr>
              <a:t> Erkekler </a:t>
            </a:r>
            <a:r>
              <a:rPr lang="tr-TR" altLang="tr-TR" sz="1200" dirty="0" err="1">
                <a:latin typeface="Arial" panose="020B0604020202020204" pitchFamily="34" charset="0"/>
              </a:rPr>
              <a:t>Halfpipe'ta</a:t>
            </a:r>
            <a:r>
              <a:rPr lang="tr-TR" altLang="tr-TR" sz="1200" dirty="0">
                <a:latin typeface="Arial" panose="020B0604020202020204" pitchFamily="34" charset="0"/>
              </a:rPr>
              <a:t> altın madalyayı Amerikalı </a:t>
            </a:r>
            <a:r>
              <a:rPr lang="tr-TR" altLang="tr-TR" sz="1200" dirty="0" err="1">
                <a:latin typeface="Arial" panose="020B0604020202020204" pitchFamily="34" charset="0"/>
              </a:rPr>
              <a:t>Shaun</a:t>
            </a:r>
            <a:r>
              <a:rPr lang="tr-TR" altLang="tr-TR" sz="1200" dirty="0">
                <a:latin typeface="Arial" panose="020B0604020202020204" pitchFamily="34" charset="0"/>
              </a:rPr>
              <a:t> White aldı.  </a:t>
            </a:r>
          </a:p>
          <a:p>
            <a:pPr marL="171450" lvl="0" indent="-171450" eaLnBrk="0" fontAlgn="base" hangingPunct="0">
              <a:spcBef>
                <a:spcPct val="0"/>
              </a:spcBef>
              <a:spcAft>
                <a:spcPct val="0"/>
              </a:spcAft>
              <a:buFont typeface="Arial" panose="020B0604020202020204" pitchFamily="34" charset="0"/>
              <a:buChar char="•"/>
            </a:pPr>
            <a:r>
              <a:rPr lang="tr-TR" altLang="tr-TR" sz="1200" dirty="0">
                <a:latin typeface="Arial" panose="020B0604020202020204" pitchFamily="34" charset="0"/>
              </a:rPr>
              <a:t>Kızak kadınlar teklide Alman </a:t>
            </a:r>
            <a:r>
              <a:rPr lang="tr-TR" altLang="tr-TR" sz="1200" dirty="0" err="1">
                <a:latin typeface="Arial" panose="020B0604020202020204" pitchFamily="34" charset="0"/>
              </a:rPr>
              <a:t>Natalie</a:t>
            </a:r>
            <a:r>
              <a:rPr lang="tr-TR" altLang="tr-TR" sz="1200" dirty="0">
                <a:latin typeface="Arial" panose="020B0604020202020204" pitchFamily="34" charset="0"/>
              </a:rPr>
              <a:t> </a:t>
            </a:r>
            <a:r>
              <a:rPr lang="tr-TR" altLang="tr-TR" sz="1200" dirty="0" err="1">
                <a:latin typeface="Arial" panose="020B0604020202020204" pitchFamily="34" charset="0"/>
              </a:rPr>
              <a:t>Geisenberger</a:t>
            </a:r>
            <a:r>
              <a:rPr lang="tr-TR" altLang="tr-TR" sz="1200" dirty="0">
                <a:latin typeface="Arial" panose="020B0604020202020204" pitchFamily="34" charset="0"/>
              </a:rPr>
              <a:t> altın madalyaya ulaştı.</a:t>
            </a:r>
            <a:br>
              <a:rPr lang="tr-TR" altLang="tr-TR" sz="1200" dirty="0">
                <a:latin typeface="Arial" panose="020B0604020202020204" pitchFamily="34" charset="0"/>
              </a:rPr>
            </a:br>
            <a:r>
              <a:rPr lang="tr-TR" altLang="tr-TR" sz="1200" dirty="0">
                <a:latin typeface="Arial" panose="020B0604020202020204" pitchFamily="34" charset="0"/>
              </a:rPr>
              <a:t>Cross Country Kayak Kadınlar Sprint </a:t>
            </a:r>
            <a:r>
              <a:rPr lang="tr-TR" altLang="tr-TR" sz="1200" dirty="0" err="1">
                <a:latin typeface="Arial" panose="020B0604020202020204" pitchFamily="34" charset="0"/>
              </a:rPr>
              <a:t>Classic'te</a:t>
            </a:r>
            <a:r>
              <a:rPr lang="tr-TR" altLang="tr-TR" sz="1200" dirty="0">
                <a:latin typeface="Arial" panose="020B0604020202020204" pitchFamily="34" charset="0"/>
              </a:rPr>
              <a:t> İsveçli </a:t>
            </a:r>
            <a:r>
              <a:rPr lang="tr-TR" altLang="tr-TR" sz="1200" dirty="0" err="1">
                <a:latin typeface="Arial" panose="020B0604020202020204" pitchFamily="34" charset="0"/>
              </a:rPr>
              <a:t>Stina</a:t>
            </a:r>
            <a:r>
              <a:rPr lang="tr-TR" altLang="tr-TR" sz="1200" dirty="0">
                <a:latin typeface="Arial" panose="020B0604020202020204" pitchFamily="34" charset="0"/>
              </a:rPr>
              <a:t> </a:t>
            </a:r>
            <a:r>
              <a:rPr lang="tr-TR" altLang="tr-TR" sz="1200" dirty="0" err="1">
                <a:latin typeface="Arial" panose="020B0604020202020204" pitchFamily="34" charset="0"/>
              </a:rPr>
              <a:t>Nilsson</a:t>
            </a:r>
            <a:r>
              <a:rPr lang="tr-TR" altLang="tr-TR" sz="1200" dirty="0">
                <a:latin typeface="Arial" panose="020B0604020202020204" pitchFamily="34" charset="0"/>
              </a:rPr>
              <a:t> altın madalyaya ulaşan isim oldu.</a:t>
            </a:r>
            <a:br>
              <a:rPr lang="tr-TR" altLang="tr-TR" sz="1200" dirty="0">
                <a:latin typeface="Arial" panose="020B0604020202020204" pitchFamily="34" charset="0"/>
              </a:rPr>
            </a:br>
            <a:r>
              <a:rPr lang="tr-TR" altLang="tr-TR" sz="1200" dirty="0">
                <a:latin typeface="Arial" panose="020B0604020202020204" pitchFamily="34" charset="0"/>
              </a:rPr>
              <a:t>Cross Country Kayak Erkekler Sprint </a:t>
            </a:r>
            <a:r>
              <a:rPr lang="tr-TR" altLang="tr-TR" sz="1200" dirty="0" err="1">
                <a:latin typeface="Arial" panose="020B0604020202020204" pitchFamily="34" charset="0"/>
              </a:rPr>
              <a:t>Classic'te</a:t>
            </a:r>
            <a:r>
              <a:rPr lang="tr-TR" altLang="tr-TR" sz="1200" dirty="0">
                <a:latin typeface="Arial" panose="020B0604020202020204" pitchFamily="34" charset="0"/>
              </a:rPr>
              <a:t> Norveçli </a:t>
            </a:r>
            <a:r>
              <a:rPr lang="tr-TR" altLang="tr-TR" sz="1200" dirty="0" err="1">
                <a:latin typeface="Arial" panose="020B0604020202020204" pitchFamily="34" charset="0"/>
              </a:rPr>
              <a:t>Johannes</a:t>
            </a:r>
            <a:r>
              <a:rPr lang="tr-TR" altLang="tr-TR" sz="1200" dirty="0">
                <a:latin typeface="Arial" panose="020B0604020202020204" pitchFamily="34" charset="0"/>
              </a:rPr>
              <a:t> </a:t>
            </a:r>
            <a:r>
              <a:rPr lang="tr-TR" altLang="tr-TR" sz="1200" dirty="0" err="1">
                <a:latin typeface="Arial" panose="020B0604020202020204" pitchFamily="34" charset="0"/>
              </a:rPr>
              <a:t>Hoesflot</a:t>
            </a:r>
            <a:r>
              <a:rPr lang="tr-TR" altLang="tr-TR" sz="1200" dirty="0">
                <a:latin typeface="Arial" panose="020B0604020202020204" pitchFamily="34" charset="0"/>
              </a:rPr>
              <a:t> </a:t>
            </a:r>
            <a:r>
              <a:rPr lang="tr-TR" altLang="tr-TR" sz="1200" dirty="0" err="1">
                <a:latin typeface="Arial" panose="020B0604020202020204" pitchFamily="34" charset="0"/>
              </a:rPr>
              <a:t>Klaebo</a:t>
            </a:r>
            <a:r>
              <a:rPr lang="tr-TR" altLang="tr-TR" sz="1200" dirty="0">
                <a:latin typeface="Arial" panose="020B0604020202020204" pitchFamily="34" charset="0"/>
              </a:rPr>
              <a:t> altın madalyaya ulaşan isim oldu.</a:t>
            </a:r>
          </a:p>
          <a:p>
            <a:pPr marL="171450" lvl="0" indent="-171450" eaLnBrk="0" fontAlgn="base" hangingPunct="0">
              <a:spcBef>
                <a:spcPct val="0"/>
              </a:spcBef>
              <a:spcAft>
                <a:spcPct val="0"/>
              </a:spcAft>
              <a:buFont typeface="Arial" panose="020B0604020202020204" pitchFamily="34" charset="0"/>
              <a:buChar char="•"/>
            </a:pPr>
            <a:r>
              <a:rPr lang="tr-TR" altLang="tr-TR" sz="1200" dirty="0" err="1">
                <a:latin typeface="Arial" panose="020B0604020202020204" pitchFamily="34" charset="0"/>
              </a:rPr>
              <a:t>Curling</a:t>
            </a:r>
            <a:r>
              <a:rPr lang="tr-TR" altLang="tr-TR" sz="1200" dirty="0">
                <a:latin typeface="Arial" panose="020B0604020202020204" pitchFamily="34" charset="0"/>
              </a:rPr>
              <a:t> çiftler karışıkta Kanada altın madalyaya ulaştı.</a:t>
            </a:r>
            <a:endParaRPr lang="tr-TR" sz="1200" dirty="0"/>
          </a:p>
        </p:txBody>
      </p:sp>
    </p:spTree>
    <p:extLst>
      <p:ext uri="{BB962C8B-B14F-4D97-AF65-F5344CB8AC3E}">
        <p14:creationId xmlns:p14="http://schemas.microsoft.com/office/powerpoint/2010/main" xmlns="" val="676096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370B1E7-4723-4041-8C9B-297CFABF7812}"/>
              </a:ext>
            </a:extLst>
          </p:cNvPr>
          <p:cNvSpPr>
            <a:spLocks noGrp="1"/>
          </p:cNvSpPr>
          <p:nvPr>
            <p:ph idx="1"/>
          </p:nvPr>
        </p:nvSpPr>
        <p:spPr>
          <a:xfrm>
            <a:off x="95534" y="2098787"/>
            <a:ext cx="8038531" cy="4626104"/>
          </a:xfrm>
        </p:spPr>
        <p:txBody>
          <a:bodyPr>
            <a:noAutofit/>
          </a:bodyPr>
          <a:lstStyle/>
          <a:p>
            <a:pPr eaLnBrk="0" fontAlgn="base" hangingPunct="0">
              <a:lnSpc>
                <a:spcPct val="100000"/>
              </a:lnSpc>
              <a:spcBef>
                <a:spcPct val="0"/>
              </a:spcBef>
              <a:spcAft>
                <a:spcPct val="0"/>
              </a:spcAft>
              <a:buClrTx/>
              <a:buSzTx/>
            </a:pPr>
            <a:r>
              <a:rPr lang="tr-TR" altLang="tr-TR" sz="1300" dirty="0">
                <a:latin typeface="Arial" panose="020B0604020202020204" pitchFamily="34" charset="0"/>
              </a:rPr>
              <a:t>Kayakla atlama Erkekler tepe inişi teklide Polonyalı atlet Kamil </a:t>
            </a:r>
            <a:r>
              <a:rPr lang="tr-TR" altLang="tr-TR" sz="1300" dirty="0" err="1">
                <a:latin typeface="Arial" panose="020B0604020202020204" pitchFamily="34" charset="0"/>
              </a:rPr>
              <a:t>Stoch</a:t>
            </a:r>
            <a:r>
              <a:rPr lang="tr-TR" altLang="tr-TR" sz="1300" dirty="0">
                <a:latin typeface="Arial" panose="020B0604020202020204" pitchFamily="34" charset="0"/>
              </a:rPr>
              <a:t> altın madalyaya ulaştı. Altını alan </a:t>
            </a:r>
            <a:r>
              <a:rPr lang="tr-TR" altLang="tr-TR" sz="1300" dirty="0" err="1">
                <a:latin typeface="Arial" panose="020B0604020202020204" pitchFamily="34" charset="0"/>
              </a:rPr>
              <a:t>Stoch</a:t>
            </a:r>
            <a:r>
              <a:rPr lang="tr-TR" altLang="tr-TR" sz="1300" dirty="0">
                <a:latin typeface="Arial" panose="020B0604020202020204" pitchFamily="34" charset="0"/>
              </a:rPr>
              <a:t> doğruca eşi </a:t>
            </a:r>
            <a:r>
              <a:rPr lang="tr-TR" altLang="tr-TR" sz="1300" dirty="0" err="1">
                <a:latin typeface="Arial" panose="020B0604020202020204" pitchFamily="34" charset="0"/>
              </a:rPr>
              <a:t>Ewa'nın</a:t>
            </a:r>
            <a:r>
              <a:rPr lang="tr-TR" altLang="tr-TR" sz="1300" dirty="0">
                <a:latin typeface="Arial" panose="020B0604020202020204" pitchFamily="34" charset="0"/>
              </a:rPr>
              <a:t> yanına koştu.</a:t>
            </a:r>
            <a:br>
              <a:rPr lang="tr-TR" altLang="tr-TR" sz="1300" dirty="0">
                <a:latin typeface="Arial" panose="020B0604020202020204" pitchFamily="34" charset="0"/>
              </a:rPr>
            </a:br>
            <a:r>
              <a:rPr lang="tr-TR" altLang="tr-TR" sz="1300" dirty="0" err="1">
                <a:latin typeface="Arial" panose="020B0604020202020204" pitchFamily="34" charset="0"/>
              </a:rPr>
              <a:t>Skeleton</a:t>
            </a:r>
            <a:r>
              <a:rPr lang="tr-TR" altLang="tr-TR" sz="1300" dirty="0">
                <a:latin typeface="Arial" panose="020B0604020202020204" pitchFamily="34" charset="0"/>
              </a:rPr>
              <a:t> kadınlarda Büyük Britanya'dan </a:t>
            </a:r>
            <a:r>
              <a:rPr lang="tr-TR" altLang="tr-TR" sz="1300" dirty="0" err="1">
                <a:latin typeface="Arial" panose="020B0604020202020204" pitchFamily="34" charset="0"/>
              </a:rPr>
              <a:t>Lizzy</a:t>
            </a:r>
            <a:r>
              <a:rPr lang="tr-TR" altLang="tr-TR" sz="1300" dirty="0">
                <a:latin typeface="Arial" panose="020B0604020202020204" pitchFamily="34" charset="0"/>
              </a:rPr>
              <a:t> </a:t>
            </a:r>
            <a:r>
              <a:rPr lang="tr-TR" altLang="tr-TR" sz="1300" dirty="0" err="1">
                <a:latin typeface="Arial" panose="020B0604020202020204" pitchFamily="34" charset="0"/>
              </a:rPr>
              <a:t>Yarnold</a:t>
            </a:r>
            <a:r>
              <a:rPr lang="tr-TR" altLang="tr-TR" sz="1300" dirty="0">
                <a:latin typeface="Arial" panose="020B0604020202020204" pitchFamily="34" charset="0"/>
              </a:rPr>
              <a:t> altın madalyaya ulaştı.</a:t>
            </a:r>
          </a:p>
          <a:p>
            <a:pPr eaLnBrk="0" fontAlgn="base" hangingPunct="0">
              <a:lnSpc>
                <a:spcPct val="100000"/>
              </a:lnSpc>
              <a:spcBef>
                <a:spcPct val="0"/>
              </a:spcBef>
              <a:spcAft>
                <a:spcPct val="0"/>
              </a:spcAft>
              <a:buClrTx/>
              <a:buSzTx/>
            </a:pP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kadınlar 5 bin metre sürat pateninde Hollandalı </a:t>
            </a:r>
            <a:r>
              <a:rPr lang="tr-TR" altLang="tr-TR" sz="1300" dirty="0" err="1">
                <a:latin typeface="Arial" panose="020B0604020202020204" pitchFamily="34" charset="0"/>
              </a:rPr>
              <a:t>Esmee</a:t>
            </a:r>
            <a:r>
              <a:rPr lang="tr-TR" altLang="tr-TR" sz="1300" dirty="0">
                <a:latin typeface="Arial" panose="020B0604020202020204" pitchFamily="34" charset="0"/>
              </a:rPr>
              <a:t> </a:t>
            </a:r>
            <a:r>
              <a:rPr lang="tr-TR" altLang="tr-TR" sz="1300" dirty="0" err="1">
                <a:latin typeface="Arial" panose="020B0604020202020204" pitchFamily="34" charset="0"/>
              </a:rPr>
              <a:t>Visser</a:t>
            </a:r>
            <a:r>
              <a:rPr lang="tr-TR" altLang="tr-TR" sz="1300" dirty="0">
                <a:latin typeface="Arial" panose="020B0604020202020204" pitchFamily="34" charset="0"/>
              </a:rPr>
              <a:t> altın madalya kazandı.</a:t>
            </a:r>
          </a:p>
          <a:p>
            <a:pPr eaLnBrk="0" fontAlgn="base" hangingPunct="0">
              <a:lnSpc>
                <a:spcPct val="100000"/>
              </a:lnSpc>
              <a:spcBef>
                <a:spcPct val="0"/>
              </a:spcBef>
              <a:spcAft>
                <a:spcPct val="0"/>
              </a:spcAft>
              <a:buClrTx/>
              <a:buSzTx/>
            </a:pPr>
            <a:r>
              <a:rPr lang="tr-TR" altLang="tr-TR" sz="1300" dirty="0">
                <a:latin typeface="Arial" panose="020B0604020202020204" pitchFamily="34" charset="0"/>
              </a:rPr>
              <a:t>Serbest Stil Kayak Kadınlar </a:t>
            </a:r>
            <a:r>
              <a:rPr lang="tr-TR" altLang="tr-TR" sz="1300" dirty="0" err="1">
                <a:latin typeface="Arial" panose="020B0604020202020204" pitchFamily="34" charset="0"/>
              </a:rPr>
              <a:t>Aerials'ta</a:t>
            </a:r>
            <a:r>
              <a:rPr lang="tr-TR" altLang="tr-TR" sz="1300" dirty="0">
                <a:latin typeface="Arial" panose="020B0604020202020204" pitchFamily="34" charset="0"/>
              </a:rPr>
              <a:t> </a:t>
            </a:r>
            <a:r>
              <a:rPr lang="tr-TR" altLang="tr-TR" sz="1300" dirty="0" err="1">
                <a:latin typeface="Arial" panose="020B0604020202020204" pitchFamily="34" charset="0"/>
              </a:rPr>
              <a:t>Belarus</a:t>
            </a:r>
            <a:r>
              <a:rPr lang="tr-TR" altLang="tr-TR" sz="1300" dirty="0">
                <a:latin typeface="Arial" panose="020B0604020202020204" pitchFamily="34" charset="0"/>
              </a:rPr>
              <a:t> atlet Hanna </a:t>
            </a:r>
            <a:r>
              <a:rPr lang="tr-TR" altLang="tr-TR" sz="1300" dirty="0" err="1">
                <a:latin typeface="Arial" panose="020B0604020202020204" pitchFamily="34" charset="0"/>
              </a:rPr>
              <a:t>Huskova</a:t>
            </a:r>
            <a:r>
              <a:rPr lang="tr-TR" altLang="tr-TR" sz="1300" dirty="0">
                <a:latin typeface="Arial" panose="020B0604020202020204" pitchFamily="34" charset="0"/>
              </a:rPr>
              <a:t> altın madalya kazandı.  </a:t>
            </a:r>
          </a:p>
          <a:p>
            <a:pPr eaLnBrk="0" fontAlgn="base" hangingPunct="0">
              <a:lnSpc>
                <a:spcPct val="100000"/>
              </a:lnSpc>
              <a:spcBef>
                <a:spcPct val="0"/>
              </a:spcBef>
              <a:spcAft>
                <a:spcPct val="0"/>
              </a:spcAft>
              <a:buClrTx/>
              <a:buSzTx/>
            </a:pPr>
            <a:r>
              <a:rPr lang="tr-TR" altLang="tr-TR" sz="1300" dirty="0">
                <a:latin typeface="Arial" panose="020B0604020202020204" pitchFamily="34" charset="0"/>
              </a:rPr>
              <a:t>Güney Kore'nin </a:t>
            </a:r>
            <a:r>
              <a:rPr lang="tr-TR" altLang="tr-TR" sz="1300" dirty="0" err="1">
                <a:latin typeface="Arial" panose="020B0604020202020204" pitchFamily="34" charset="0"/>
              </a:rPr>
              <a:t>PyeongChang</a:t>
            </a:r>
            <a:r>
              <a:rPr lang="tr-TR" altLang="tr-TR" sz="1300" dirty="0">
                <a:latin typeface="Arial" panose="020B0604020202020204" pitchFamily="34" charset="0"/>
              </a:rPr>
              <a:t> kentinde düzenlenen oyunların yedinci gününde piste çıkan 31 yaşındaki </a:t>
            </a:r>
            <a:r>
              <a:rPr lang="tr-TR" altLang="tr-TR" sz="1300" dirty="0" err="1">
                <a:latin typeface="Arial" panose="020B0604020202020204" pitchFamily="34" charset="0"/>
              </a:rPr>
              <a:t>Cologna</a:t>
            </a:r>
            <a:r>
              <a:rPr lang="tr-TR" altLang="tr-TR" sz="1300" dirty="0">
                <a:latin typeface="Arial" panose="020B0604020202020204" pitchFamily="34" charset="0"/>
              </a:rPr>
              <a:t>, 33.43.9'luk derecesiyle altın madalyaya uzanırken, bu branşta üst üste podyumun zirvesine çıkan ilk sporcu olarak tarihe geçti. </a:t>
            </a:r>
            <a:br>
              <a:rPr lang="tr-TR" altLang="tr-TR" sz="1300" dirty="0">
                <a:latin typeface="Arial" panose="020B0604020202020204" pitchFamily="34" charset="0"/>
              </a:rPr>
            </a:b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Alp disiplini kadınlar slalom yarışında İsveçli </a:t>
            </a:r>
            <a:r>
              <a:rPr lang="tr-TR" altLang="tr-TR" sz="1300" dirty="0" err="1">
                <a:latin typeface="Arial" panose="020B0604020202020204" pitchFamily="34" charset="0"/>
              </a:rPr>
              <a:t>Frida</a:t>
            </a:r>
            <a:r>
              <a:rPr lang="tr-TR" altLang="tr-TR" sz="1300" dirty="0">
                <a:latin typeface="Arial" panose="020B0604020202020204" pitchFamily="34" charset="0"/>
              </a:rPr>
              <a:t> </a:t>
            </a:r>
            <a:r>
              <a:rPr lang="tr-TR" altLang="tr-TR" sz="1300" dirty="0" err="1">
                <a:latin typeface="Arial" panose="020B0604020202020204" pitchFamily="34" charset="0"/>
              </a:rPr>
              <a:t>Hansdotter</a:t>
            </a:r>
            <a:r>
              <a:rPr lang="tr-TR" altLang="tr-TR" sz="1300" dirty="0">
                <a:latin typeface="Arial" panose="020B0604020202020204" pitchFamily="34" charset="0"/>
              </a:rPr>
              <a:t> altın madalya kazandı. </a:t>
            </a:r>
            <a:br>
              <a:rPr lang="tr-TR" altLang="tr-TR" sz="1300" dirty="0">
                <a:latin typeface="Arial" panose="020B0604020202020204" pitchFamily="34" charset="0"/>
              </a:rPr>
            </a:br>
            <a:r>
              <a:rPr lang="tr-TR" altLang="tr-TR" sz="1300" dirty="0">
                <a:latin typeface="Arial" panose="020B0604020202020204" pitchFamily="34" charset="0"/>
              </a:rPr>
              <a:t>Güney Kore'nin </a:t>
            </a:r>
            <a:r>
              <a:rPr lang="tr-TR" altLang="tr-TR" sz="1300" dirty="0" err="1">
                <a:latin typeface="Arial" panose="020B0604020202020204" pitchFamily="34" charset="0"/>
              </a:rPr>
              <a:t>PyeongChang</a:t>
            </a:r>
            <a:r>
              <a:rPr lang="tr-TR" altLang="tr-TR" sz="1300" dirty="0">
                <a:latin typeface="Arial" panose="020B0604020202020204" pitchFamily="34" charset="0"/>
              </a:rPr>
              <a:t> kentinde düzenlenen oyunların yedinci gününde, kadınlar slalomda 32 yaşındaki İsveçli sporcu </a:t>
            </a:r>
            <a:r>
              <a:rPr lang="tr-TR" altLang="tr-TR" sz="1300" dirty="0" err="1">
                <a:latin typeface="Arial" panose="020B0604020202020204" pitchFamily="34" charset="0"/>
              </a:rPr>
              <a:t>Hansdotter</a:t>
            </a:r>
            <a:r>
              <a:rPr lang="tr-TR" altLang="tr-TR" sz="1300" dirty="0">
                <a:latin typeface="Arial" panose="020B0604020202020204" pitchFamily="34" charset="0"/>
              </a:rPr>
              <a:t>, 1.38.63'lük zamanlamasıyla kariyerinin ilk olimpiyat altınına uzandı.  </a:t>
            </a:r>
          </a:p>
          <a:p>
            <a:pPr eaLnBrk="0" fontAlgn="base" hangingPunct="0">
              <a:lnSpc>
                <a:spcPct val="100000"/>
              </a:lnSpc>
              <a:spcBef>
                <a:spcPct val="0"/>
              </a:spcBef>
              <a:spcAft>
                <a:spcPct val="0"/>
              </a:spcAft>
              <a:buClrTx/>
              <a:buSzTx/>
            </a:pP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Alp disiplini erkekler </a:t>
            </a:r>
            <a:r>
              <a:rPr lang="tr-TR" altLang="tr-TR" sz="1300" dirty="0" err="1">
                <a:latin typeface="Arial" panose="020B0604020202020204" pitchFamily="34" charset="0"/>
              </a:rPr>
              <a:t>Super</a:t>
            </a:r>
            <a:r>
              <a:rPr lang="tr-TR" altLang="tr-TR" sz="1300" dirty="0">
                <a:latin typeface="Arial" panose="020B0604020202020204" pitchFamily="34" charset="0"/>
              </a:rPr>
              <a:t>-G yarışında Avusturyalı </a:t>
            </a:r>
            <a:r>
              <a:rPr lang="tr-TR" altLang="tr-TR" sz="1300" dirty="0" err="1">
                <a:latin typeface="Arial" panose="020B0604020202020204" pitchFamily="34" charset="0"/>
              </a:rPr>
              <a:t>Matthias</a:t>
            </a:r>
            <a:r>
              <a:rPr lang="tr-TR" altLang="tr-TR" sz="1300" dirty="0">
                <a:latin typeface="Arial" panose="020B0604020202020204" pitchFamily="34" charset="0"/>
              </a:rPr>
              <a:t> </a:t>
            </a:r>
            <a:r>
              <a:rPr lang="tr-TR" altLang="tr-TR" sz="1300" dirty="0" err="1">
                <a:latin typeface="Arial" panose="020B0604020202020204" pitchFamily="34" charset="0"/>
              </a:rPr>
              <a:t>Mayer</a:t>
            </a:r>
            <a:r>
              <a:rPr lang="tr-TR" altLang="tr-TR" sz="1300" dirty="0">
                <a:latin typeface="Arial" panose="020B0604020202020204" pitchFamily="34" charset="0"/>
              </a:rPr>
              <a:t> altın madalya kazandı. </a:t>
            </a:r>
            <a:br>
              <a:rPr lang="tr-TR" altLang="tr-TR" sz="1300" dirty="0">
                <a:latin typeface="Arial" panose="020B0604020202020204" pitchFamily="34" charset="0"/>
              </a:rPr>
            </a:br>
            <a:r>
              <a:rPr lang="tr-TR" altLang="tr-TR" sz="1300" dirty="0">
                <a:latin typeface="Arial" panose="020B0604020202020204" pitchFamily="34" charset="0"/>
              </a:rPr>
              <a:t>Güney Kore'nin </a:t>
            </a:r>
            <a:r>
              <a:rPr lang="tr-TR" altLang="tr-TR" sz="1300" dirty="0" err="1">
                <a:latin typeface="Arial" panose="020B0604020202020204" pitchFamily="34" charset="0"/>
              </a:rPr>
              <a:t>PyeongChang</a:t>
            </a:r>
            <a:r>
              <a:rPr lang="tr-TR" altLang="tr-TR" sz="1300" dirty="0">
                <a:latin typeface="Arial" panose="020B0604020202020204" pitchFamily="34" charset="0"/>
              </a:rPr>
              <a:t> kentinde düzenlenen oyunların yedinci gününde, 1.24.44'lük derecesiyle podyumun zirvesine çıkan 27 yaşındaki </a:t>
            </a:r>
            <a:r>
              <a:rPr lang="tr-TR" altLang="tr-TR" sz="1300" dirty="0" err="1">
                <a:latin typeface="Arial" panose="020B0604020202020204" pitchFamily="34" charset="0"/>
              </a:rPr>
              <a:t>Mayer</a:t>
            </a:r>
            <a:r>
              <a:rPr lang="tr-TR" altLang="tr-TR" sz="1300" dirty="0">
                <a:latin typeface="Arial" panose="020B0604020202020204" pitchFamily="34" charset="0"/>
              </a:rPr>
              <a:t>, </a:t>
            </a:r>
            <a:r>
              <a:rPr lang="tr-TR" altLang="tr-TR" sz="1300" dirty="0" err="1">
                <a:latin typeface="Arial" panose="020B0604020202020204" pitchFamily="34" charset="0"/>
              </a:rPr>
              <a:t>Soçi</a:t>
            </a:r>
            <a:r>
              <a:rPr lang="tr-TR" altLang="tr-TR" sz="1300" dirty="0">
                <a:latin typeface="Arial" panose="020B0604020202020204" pitchFamily="34" charset="0"/>
              </a:rPr>
              <a:t> 2014'ten sonra kariyerinin ikinci olimpiyat altınını boynuna taktı.</a:t>
            </a:r>
          </a:p>
          <a:p>
            <a:pPr eaLnBrk="0" fontAlgn="base" hangingPunct="0">
              <a:lnSpc>
                <a:spcPct val="100000"/>
              </a:lnSpc>
              <a:spcBef>
                <a:spcPct val="0"/>
              </a:spcBef>
              <a:spcAft>
                <a:spcPct val="0"/>
              </a:spcAft>
              <a:buClrTx/>
              <a:buSzTx/>
            </a:pP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İtalyan </a:t>
            </a:r>
            <a:r>
              <a:rPr lang="tr-TR" altLang="tr-TR" sz="1300" dirty="0" err="1">
                <a:latin typeface="Arial" panose="020B0604020202020204" pitchFamily="34" charset="0"/>
              </a:rPr>
              <a:t>Michela</a:t>
            </a:r>
            <a:r>
              <a:rPr lang="tr-TR" altLang="tr-TR" sz="1300" dirty="0">
                <a:latin typeface="Arial" panose="020B0604020202020204" pitchFamily="34" charset="0"/>
              </a:rPr>
              <a:t> </a:t>
            </a:r>
            <a:r>
              <a:rPr lang="tr-TR" altLang="tr-TR" sz="1300" dirty="0" err="1">
                <a:latin typeface="Arial" panose="020B0604020202020204" pitchFamily="34" charset="0"/>
              </a:rPr>
              <a:t>Moioli</a:t>
            </a:r>
            <a:r>
              <a:rPr lang="tr-TR" altLang="tr-TR" sz="1300" dirty="0">
                <a:latin typeface="Arial" panose="020B0604020202020204" pitchFamily="34" charset="0"/>
              </a:rPr>
              <a:t>, kadınlar </a:t>
            </a:r>
            <a:r>
              <a:rPr lang="tr-TR" altLang="tr-TR" sz="1300" dirty="0" err="1">
                <a:latin typeface="Arial" panose="020B0604020202020204" pitchFamily="34" charset="0"/>
              </a:rPr>
              <a:t>snowboard</a:t>
            </a:r>
            <a:r>
              <a:rPr lang="tr-TR" altLang="tr-TR" sz="1300" dirty="0">
                <a:latin typeface="Arial" panose="020B0604020202020204" pitchFamily="34" charset="0"/>
              </a:rPr>
              <a:t> krosta altın madalya kazandı. </a:t>
            </a:r>
            <a:br>
              <a:rPr lang="tr-TR" altLang="tr-TR" sz="1300" dirty="0">
                <a:latin typeface="Arial" panose="020B0604020202020204" pitchFamily="34" charset="0"/>
              </a:rPr>
            </a:br>
            <a:endParaRPr lang="tr-TR" altLang="tr-TR" sz="1300" dirty="0">
              <a:latin typeface="Arial" panose="020B0604020202020204" pitchFamily="34" charset="0"/>
            </a:endParaRPr>
          </a:p>
        </p:txBody>
      </p:sp>
      <p:pic>
        <p:nvPicPr>
          <p:cNvPr id="6" name="Resim 8">
            <a:extLst>
              <a:ext uri="{FF2B5EF4-FFF2-40B4-BE49-F238E27FC236}">
                <a16:creationId xmlns:a16="http://schemas.microsoft.com/office/drawing/2014/main" xmlns="" id="{DA7C5396-F25B-0B4D-8A4F-EE2B809DDC72}"/>
              </a:ext>
            </a:extLst>
          </p:cNvPr>
          <p:cNvPicPr>
            <a:picLocks noChangeAspect="1"/>
          </p:cNvPicPr>
          <p:nvPr/>
        </p:nvPicPr>
        <p:blipFill>
          <a:blip r:embed="rId2"/>
          <a:stretch>
            <a:fillRect/>
          </a:stretch>
        </p:blipFill>
        <p:spPr>
          <a:xfrm>
            <a:off x="436013" y="164531"/>
            <a:ext cx="1786769" cy="1773938"/>
          </a:xfrm>
          <a:prstGeom prst="rect">
            <a:avLst/>
          </a:prstGeom>
        </p:spPr>
      </p:pic>
      <p:sp>
        <p:nvSpPr>
          <p:cNvPr id="5" name="Metin kutusu 4"/>
          <p:cNvSpPr txBox="1"/>
          <p:nvPr/>
        </p:nvSpPr>
        <p:spPr>
          <a:xfrm>
            <a:off x="2552131" y="164531"/>
            <a:ext cx="5500048" cy="2092881"/>
          </a:xfrm>
          <a:prstGeom prst="rect">
            <a:avLst/>
          </a:prstGeom>
          <a:noFill/>
        </p:spPr>
        <p:txBody>
          <a:bodyPr wrap="square" rtlCol="0">
            <a:spAutoFit/>
          </a:bodyPr>
          <a:lstStyle/>
          <a:p>
            <a:pPr marL="285750" indent="-285750" eaLnBrk="0" fontAlgn="base" hangingPunct="0">
              <a:lnSpc>
                <a:spcPct val="100000"/>
              </a:lnSpc>
              <a:spcBef>
                <a:spcPct val="0"/>
              </a:spcBef>
              <a:spcAft>
                <a:spcPct val="0"/>
              </a:spcAft>
              <a:buClrTx/>
              <a:buSzTx/>
              <a:buFont typeface="Arial" panose="020B0604020202020204" pitchFamily="34" charset="0"/>
              <a:buChar char="•"/>
            </a:pPr>
            <a:r>
              <a:rPr lang="tr-TR" altLang="tr-TR" sz="1300" dirty="0">
                <a:latin typeface="Arial" panose="020B0604020202020204" pitchFamily="34" charset="0"/>
              </a:rPr>
              <a:t>Kayaklı koşu erkekler 4x10 kilometrede Norveç takımı altın madalyaya ulaştı.</a:t>
            </a:r>
            <a:br>
              <a:rPr lang="tr-TR" altLang="tr-TR" sz="1300" dirty="0">
                <a:latin typeface="Arial" panose="020B0604020202020204" pitchFamily="34" charset="0"/>
              </a:rPr>
            </a:b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Alp disiplini erkekler büyük slalom yarışında milli sporcu Serdar Deniz 67. olurken, Avusturyalı </a:t>
            </a:r>
            <a:r>
              <a:rPr lang="tr-TR" altLang="tr-TR" sz="1300" dirty="0" err="1">
                <a:latin typeface="Arial" panose="020B0604020202020204" pitchFamily="34" charset="0"/>
              </a:rPr>
              <a:t>Marcel</a:t>
            </a:r>
            <a:r>
              <a:rPr lang="tr-TR" altLang="tr-TR" sz="1300" dirty="0">
                <a:latin typeface="Arial" panose="020B0604020202020204" pitchFamily="34" charset="0"/>
              </a:rPr>
              <a:t> </a:t>
            </a:r>
            <a:r>
              <a:rPr lang="tr-TR" altLang="tr-TR" sz="1300" dirty="0" err="1">
                <a:latin typeface="Arial" panose="020B0604020202020204" pitchFamily="34" charset="0"/>
              </a:rPr>
              <a:t>Hirscher</a:t>
            </a:r>
            <a:r>
              <a:rPr lang="tr-TR" altLang="tr-TR" sz="1300" dirty="0">
                <a:latin typeface="Arial" panose="020B0604020202020204" pitchFamily="34" charset="0"/>
              </a:rPr>
              <a:t> altın madalya kazandı. Böylece 28 yaşındaki </a:t>
            </a:r>
            <a:r>
              <a:rPr lang="tr-TR" altLang="tr-TR" sz="1300" dirty="0" err="1">
                <a:latin typeface="Arial" panose="020B0604020202020204" pitchFamily="34" charset="0"/>
              </a:rPr>
              <a:t>Hirscher</a:t>
            </a:r>
            <a:r>
              <a:rPr lang="tr-TR" altLang="tr-TR" sz="1300" dirty="0">
                <a:latin typeface="Arial" panose="020B0604020202020204" pitchFamily="34" charset="0"/>
              </a:rPr>
              <a:t>, Alp disiplini kombine kategorisinden sonra organizasyondaki ikinci altın madalyasını boynuna taktı.2018    </a:t>
            </a:r>
          </a:p>
          <a:p>
            <a:pPr marL="285750" indent="-285750" eaLnBrk="0" fontAlgn="base" hangingPunct="0">
              <a:lnSpc>
                <a:spcPct val="100000"/>
              </a:lnSpc>
              <a:spcBef>
                <a:spcPct val="0"/>
              </a:spcBef>
              <a:spcAft>
                <a:spcPct val="0"/>
              </a:spcAft>
              <a:buClrTx/>
              <a:buSzTx/>
              <a:buFont typeface="Arial" panose="020B0604020202020204" pitchFamily="34" charset="0"/>
              <a:buChar char="•"/>
            </a:pPr>
            <a:r>
              <a:rPr lang="tr-TR" altLang="tr-TR" sz="1300" dirty="0">
                <a:latin typeface="Arial" panose="020B0604020202020204" pitchFamily="34" charset="0"/>
              </a:rPr>
              <a:t>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yarışan Norveçli serbest stil kayakçı </a:t>
            </a:r>
            <a:r>
              <a:rPr lang="tr-TR" altLang="tr-TR" sz="1300" dirty="0" err="1">
                <a:latin typeface="Arial" panose="020B0604020202020204" pitchFamily="34" charset="0"/>
              </a:rPr>
              <a:t>Oystein</a:t>
            </a:r>
            <a:r>
              <a:rPr lang="tr-TR" altLang="tr-TR" sz="1300" dirty="0">
                <a:latin typeface="Arial" panose="020B0604020202020204" pitchFamily="34" charset="0"/>
              </a:rPr>
              <a:t> </a:t>
            </a:r>
            <a:r>
              <a:rPr lang="tr-TR" altLang="tr-TR" sz="1300" dirty="0" err="1">
                <a:latin typeface="Arial" panose="020B0604020202020204" pitchFamily="34" charset="0"/>
              </a:rPr>
              <a:t>Braaten</a:t>
            </a:r>
            <a:r>
              <a:rPr lang="tr-TR" altLang="tr-TR" sz="1300" dirty="0">
                <a:latin typeface="Arial" panose="020B0604020202020204" pitchFamily="34" charset="0"/>
              </a:rPr>
              <a:t>, erkekler </a:t>
            </a:r>
            <a:r>
              <a:rPr lang="tr-TR" altLang="tr-TR" sz="1300" dirty="0" err="1">
                <a:latin typeface="Arial" panose="020B0604020202020204" pitchFamily="34" charset="0"/>
              </a:rPr>
              <a:t>slopestyle</a:t>
            </a:r>
            <a:r>
              <a:rPr lang="tr-TR" altLang="tr-TR" sz="1300" dirty="0">
                <a:latin typeface="Arial" panose="020B0604020202020204" pitchFamily="34" charset="0"/>
              </a:rPr>
              <a:t> kategorisinde altın madalya kazandı.</a:t>
            </a:r>
          </a:p>
        </p:txBody>
      </p:sp>
      <p:sp>
        <p:nvSpPr>
          <p:cNvPr id="7" name="AutoShape 2" descr="kÄ±Å olimpiyAtlar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3"/>
          <a:stretch>
            <a:fillRect/>
          </a:stretch>
        </p:blipFill>
        <p:spPr>
          <a:xfrm rot="5400000">
            <a:off x="6803172" y="1469172"/>
            <a:ext cx="6858000" cy="3919656"/>
          </a:xfrm>
          <a:prstGeom prst="rect">
            <a:avLst/>
          </a:prstGeom>
        </p:spPr>
      </p:pic>
    </p:spTree>
    <p:extLst>
      <p:ext uri="{BB962C8B-B14F-4D97-AF65-F5344CB8AC3E}">
        <p14:creationId xmlns:p14="http://schemas.microsoft.com/office/powerpoint/2010/main" xmlns="" val="162724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BEDCF6E-8CA5-7742-9436-10FE9B5DD129}"/>
              </a:ext>
            </a:extLst>
          </p:cNvPr>
          <p:cNvSpPr>
            <a:spLocks noGrp="1"/>
          </p:cNvSpPr>
          <p:nvPr>
            <p:ph idx="1"/>
          </p:nvPr>
        </p:nvSpPr>
        <p:spPr>
          <a:xfrm>
            <a:off x="184245" y="1938469"/>
            <a:ext cx="8147714" cy="4680695"/>
          </a:xfrm>
        </p:spPr>
        <p:txBody>
          <a:bodyPr>
            <a:noAutofit/>
          </a:bodyPr>
          <a:lstStyle/>
          <a:p>
            <a:pPr eaLnBrk="0" fontAlgn="base" hangingPunct="0">
              <a:lnSpc>
                <a:spcPct val="100000"/>
              </a:lnSpc>
              <a:spcBef>
                <a:spcPct val="0"/>
              </a:spcBef>
              <a:spcAft>
                <a:spcPct val="0"/>
              </a:spcAft>
              <a:buClrTx/>
              <a:buSzTx/>
            </a:pPr>
            <a:r>
              <a:rPr lang="tr-TR" altLang="tr-TR" sz="1400" dirty="0">
                <a:latin typeface="Arial" panose="020B0604020202020204" pitchFamily="34" charset="0"/>
              </a:rPr>
              <a:t/>
            </a:r>
            <a:br>
              <a:rPr lang="tr-TR" altLang="tr-TR" sz="1400" dirty="0">
                <a:latin typeface="Arial" panose="020B0604020202020204" pitchFamily="34" charset="0"/>
              </a:rPr>
            </a:br>
            <a:r>
              <a:rPr lang="tr-TR" altLang="tr-TR" sz="1400" dirty="0" err="1">
                <a:latin typeface="Arial" panose="020B0604020202020204" pitchFamily="34" charset="0"/>
              </a:rPr>
              <a:t>Choi</a:t>
            </a:r>
            <a:r>
              <a:rPr lang="tr-TR" altLang="tr-TR" sz="1400" dirty="0">
                <a:latin typeface="Arial" panose="020B0604020202020204" pitchFamily="34" charset="0"/>
              </a:rPr>
              <a:t> </a:t>
            </a:r>
            <a:r>
              <a:rPr lang="tr-TR" altLang="tr-TR" sz="1400" dirty="0" err="1">
                <a:latin typeface="Arial" panose="020B0604020202020204" pitchFamily="34" charset="0"/>
              </a:rPr>
              <a:t>Minjeong</a:t>
            </a:r>
            <a:r>
              <a:rPr lang="tr-TR" altLang="tr-TR" sz="1400" dirty="0">
                <a:latin typeface="Arial" panose="020B0604020202020204" pitchFamily="34" charset="0"/>
              </a:rPr>
              <a:t>, Kim </a:t>
            </a:r>
            <a:r>
              <a:rPr lang="tr-TR" altLang="tr-TR" sz="1400" dirty="0" err="1">
                <a:latin typeface="Arial" panose="020B0604020202020204" pitchFamily="34" charset="0"/>
              </a:rPr>
              <a:t>Alang</a:t>
            </a:r>
            <a:r>
              <a:rPr lang="tr-TR" altLang="tr-TR" sz="1400" dirty="0">
                <a:latin typeface="Arial" panose="020B0604020202020204" pitchFamily="34" charset="0"/>
              </a:rPr>
              <a:t>, Kim </a:t>
            </a:r>
            <a:r>
              <a:rPr lang="tr-TR" altLang="tr-TR" sz="1400" dirty="0" err="1">
                <a:latin typeface="Arial" panose="020B0604020202020204" pitchFamily="34" charset="0"/>
              </a:rPr>
              <a:t>Yejin</a:t>
            </a:r>
            <a:r>
              <a:rPr lang="tr-TR" altLang="tr-TR" sz="1400" dirty="0">
                <a:latin typeface="Arial" panose="020B0604020202020204" pitchFamily="34" charset="0"/>
              </a:rPr>
              <a:t>, ve </a:t>
            </a:r>
            <a:r>
              <a:rPr lang="tr-TR" altLang="tr-TR" sz="1400" dirty="0" err="1">
                <a:latin typeface="Arial" panose="020B0604020202020204" pitchFamily="34" charset="0"/>
              </a:rPr>
              <a:t>Shim</a:t>
            </a:r>
            <a:r>
              <a:rPr lang="tr-TR" altLang="tr-TR" sz="1400" dirty="0">
                <a:latin typeface="Arial" panose="020B0604020202020204" pitchFamily="34" charset="0"/>
              </a:rPr>
              <a:t> </a:t>
            </a:r>
            <a:r>
              <a:rPr lang="tr-TR" altLang="tr-TR" sz="1400" dirty="0" err="1">
                <a:latin typeface="Arial" panose="020B0604020202020204" pitchFamily="34" charset="0"/>
              </a:rPr>
              <a:t>Sukhee'den</a:t>
            </a:r>
            <a:r>
              <a:rPr lang="tr-TR" altLang="tr-TR" sz="1400" dirty="0">
                <a:latin typeface="Arial" panose="020B0604020202020204" pitchFamily="34" charset="0"/>
              </a:rPr>
              <a:t> oluşan Güney Kore Milli Takımı, 4.07.361'lik derecesiyle altın madalyanın sahibi oldu.</a:t>
            </a:r>
            <a:br>
              <a:rPr lang="tr-TR" altLang="tr-TR" sz="1400" dirty="0">
                <a:latin typeface="Arial" panose="020B0604020202020204" pitchFamily="34" charset="0"/>
              </a:rPr>
            </a:br>
            <a:r>
              <a:rPr lang="tr-TR" altLang="tr-TR" sz="1400" dirty="0" err="1">
                <a:latin typeface="Arial" panose="020B0604020202020204" pitchFamily="34" charset="0"/>
              </a:rPr>
              <a:t>Arianna</a:t>
            </a:r>
            <a:r>
              <a:rPr lang="tr-TR" altLang="tr-TR" sz="1400" dirty="0">
                <a:latin typeface="Arial" panose="020B0604020202020204" pitchFamily="34" charset="0"/>
              </a:rPr>
              <a:t> </a:t>
            </a:r>
            <a:r>
              <a:rPr lang="tr-TR" altLang="tr-TR" sz="1400" dirty="0" err="1">
                <a:latin typeface="Arial" panose="020B0604020202020204" pitchFamily="34" charset="0"/>
              </a:rPr>
              <a:t>Fontana</a:t>
            </a:r>
            <a:r>
              <a:rPr lang="tr-TR" altLang="tr-TR" sz="1400" dirty="0">
                <a:latin typeface="Arial" panose="020B0604020202020204" pitchFamily="34" charset="0"/>
              </a:rPr>
              <a:t>, Cecilia </a:t>
            </a:r>
            <a:r>
              <a:rPr lang="tr-TR" altLang="tr-TR" sz="1400" dirty="0" err="1">
                <a:latin typeface="Arial" panose="020B0604020202020204" pitchFamily="34" charset="0"/>
              </a:rPr>
              <a:t>Maffei</a:t>
            </a:r>
            <a:r>
              <a:rPr lang="tr-TR" altLang="tr-TR" sz="1400" dirty="0">
                <a:latin typeface="Arial" panose="020B0604020202020204" pitchFamily="34" charset="0"/>
              </a:rPr>
              <a:t>, Lucia </a:t>
            </a:r>
            <a:r>
              <a:rPr lang="tr-TR" altLang="tr-TR" sz="1400" dirty="0" err="1">
                <a:latin typeface="Arial" panose="020B0604020202020204" pitchFamily="34" charset="0"/>
              </a:rPr>
              <a:t>Peretti</a:t>
            </a:r>
            <a:r>
              <a:rPr lang="tr-TR" altLang="tr-TR" sz="1400" dirty="0">
                <a:latin typeface="Arial" panose="020B0604020202020204" pitchFamily="34" charset="0"/>
              </a:rPr>
              <a:t> ve Martina </a:t>
            </a:r>
            <a:r>
              <a:rPr lang="tr-TR" altLang="tr-TR" sz="1400" dirty="0" err="1">
                <a:latin typeface="Arial" panose="020B0604020202020204" pitchFamily="34" charset="0"/>
              </a:rPr>
              <a:t>Valcepina'nın</a:t>
            </a:r>
            <a:r>
              <a:rPr lang="tr-TR" altLang="tr-TR" sz="1400" dirty="0">
                <a:latin typeface="Arial" panose="020B0604020202020204" pitchFamily="34" charset="0"/>
              </a:rPr>
              <a:t> yer aldığı İtalya, 4.15.901 ile gümüş madalya elde etti.</a:t>
            </a:r>
            <a:br>
              <a:rPr lang="tr-TR" altLang="tr-TR" sz="1400" dirty="0">
                <a:latin typeface="Arial" panose="020B0604020202020204" pitchFamily="34" charset="0"/>
              </a:rPr>
            </a:br>
            <a:r>
              <a:rPr lang="tr-TR" altLang="tr-TR" sz="1400" dirty="0">
                <a:latin typeface="Arial" panose="020B0604020202020204" pitchFamily="34" charset="0"/>
              </a:rPr>
              <a:t>A Finali'nde yarışan Kanada ve Çin'in diskalifiye olmasıyla beklenmedik bir şekilde B Finali'nde mücadele eden Hollanda madalya almaya hak kazandı.</a:t>
            </a:r>
            <a:br>
              <a:rPr lang="tr-TR" altLang="tr-TR" sz="1400" dirty="0">
                <a:latin typeface="Arial" panose="020B0604020202020204" pitchFamily="34" charset="0"/>
              </a:rPr>
            </a:br>
            <a:r>
              <a:rPr lang="tr-TR" altLang="tr-TR" sz="1400" dirty="0">
                <a:latin typeface="Arial" panose="020B0604020202020204" pitchFamily="34" charset="0"/>
              </a:rPr>
              <a:t>B Finali'nde 4.03.471 ile dünya rekoru da kıran </a:t>
            </a:r>
            <a:r>
              <a:rPr lang="tr-TR" altLang="tr-TR" sz="1400" dirty="0" err="1">
                <a:latin typeface="Arial" panose="020B0604020202020204" pitchFamily="34" charset="0"/>
              </a:rPr>
              <a:t>Suzanne</a:t>
            </a:r>
            <a:r>
              <a:rPr lang="tr-TR" altLang="tr-TR" sz="1400" dirty="0">
                <a:latin typeface="Arial" panose="020B0604020202020204" pitchFamily="34" charset="0"/>
              </a:rPr>
              <a:t> </a:t>
            </a:r>
            <a:r>
              <a:rPr lang="tr-TR" altLang="tr-TR" sz="1400" dirty="0" err="1">
                <a:latin typeface="Arial" panose="020B0604020202020204" pitchFamily="34" charset="0"/>
              </a:rPr>
              <a:t>Schulting</a:t>
            </a:r>
            <a:r>
              <a:rPr lang="tr-TR" altLang="tr-TR" sz="1400" dirty="0">
                <a:latin typeface="Arial" panose="020B0604020202020204" pitchFamily="34" charset="0"/>
              </a:rPr>
              <a:t>, </a:t>
            </a:r>
            <a:r>
              <a:rPr lang="tr-TR" altLang="tr-TR" sz="1400" dirty="0" err="1">
                <a:latin typeface="Arial" panose="020B0604020202020204" pitchFamily="34" charset="0"/>
              </a:rPr>
              <a:t>Jorien</a:t>
            </a:r>
            <a:r>
              <a:rPr lang="tr-TR" altLang="tr-TR" sz="1400" dirty="0">
                <a:latin typeface="Arial" panose="020B0604020202020204" pitchFamily="34" charset="0"/>
              </a:rPr>
              <a:t> ter Mors, Yara </a:t>
            </a:r>
            <a:r>
              <a:rPr lang="tr-TR" altLang="tr-TR" sz="1400" dirty="0" err="1">
                <a:latin typeface="Arial" panose="020B0604020202020204" pitchFamily="34" charset="0"/>
              </a:rPr>
              <a:t>van</a:t>
            </a:r>
            <a:r>
              <a:rPr lang="tr-TR" altLang="tr-TR" sz="1400" dirty="0">
                <a:latin typeface="Arial" panose="020B0604020202020204" pitchFamily="34" charset="0"/>
              </a:rPr>
              <a:t> </a:t>
            </a:r>
            <a:r>
              <a:rPr lang="tr-TR" altLang="tr-TR" sz="1400" dirty="0" err="1">
                <a:latin typeface="Arial" panose="020B0604020202020204" pitchFamily="34" charset="0"/>
              </a:rPr>
              <a:t>Kerkhof</a:t>
            </a:r>
            <a:r>
              <a:rPr lang="tr-TR" altLang="tr-TR" sz="1400" dirty="0">
                <a:latin typeface="Arial" panose="020B0604020202020204" pitchFamily="34" charset="0"/>
              </a:rPr>
              <a:t> ve Lara </a:t>
            </a:r>
            <a:r>
              <a:rPr lang="tr-TR" altLang="tr-TR" sz="1400" dirty="0" err="1">
                <a:latin typeface="Arial" panose="020B0604020202020204" pitchFamily="34" charset="0"/>
              </a:rPr>
              <a:t>van</a:t>
            </a:r>
            <a:r>
              <a:rPr lang="tr-TR" altLang="tr-TR" sz="1400" dirty="0">
                <a:latin typeface="Arial" panose="020B0604020202020204" pitchFamily="34" charset="0"/>
              </a:rPr>
              <a:t> </a:t>
            </a:r>
            <a:r>
              <a:rPr lang="tr-TR" altLang="tr-TR" sz="1400" dirty="0" err="1">
                <a:latin typeface="Arial" panose="020B0604020202020204" pitchFamily="34" charset="0"/>
              </a:rPr>
              <a:t>Ruijven'den</a:t>
            </a:r>
            <a:r>
              <a:rPr lang="tr-TR" altLang="tr-TR" sz="1400" dirty="0">
                <a:latin typeface="Arial" panose="020B0604020202020204" pitchFamily="34" charset="0"/>
              </a:rPr>
              <a:t> oluşan kadrosuyla Hollanda, bronz madalyaya ulaştı.</a:t>
            </a:r>
          </a:p>
          <a:p>
            <a:pPr eaLnBrk="0" fontAlgn="base" hangingPunct="0">
              <a:lnSpc>
                <a:spcPct val="100000"/>
              </a:lnSpc>
              <a:spcBef>
                <a:spcPct val="0"/>
              </a:spcBef>
              <a:spcAft>
                <a:spcPct val="0"/>
              </a:spcAft>
              <a:buClrTx/>
              <a:buSzTx/>
            </a:pPr>
            <a:r>
              <a:rPr lang="tr-TR" altLang="tr-TR" sz="1400" dirty="0" err="1">
                <a:latin typeface="Arial" panose="020B0604020202020204" pitchFamily="34" charset="0"/>
              </a:rPr>
              <a:t>Biatlon</a:t>
            </a:r>
            <a:r>
              <a:rPr lang="tr-TR" altLang="tr-TR" sz="1400" dirty="0">
                <a:latin typeface="Arial" panose="020B0604020202020204" pitchFamily="34" charset="0"/>
              </a:rPr>
              <a:t> 2x6 km Kadınlar + 2 x 7,5 km erkekler karışık finalinde </a:t>
            </a:r>
            <a:r>
              <a:rPr lang="tr-TR" altLang="tr-TR" sz="1400" dirty="0">
                <a:solidFill>
                  <a:srgbClr val="141414"/>
                </a:solidFill>
                <a:latin typeface="Arial" panose="020B0604020202020204" pitchFamily="34" charset="0"/>
                <a:hlinkClick r:id="rId2" tooltip="Fransa haberleri"/>
              </a:rPr>
              <a:t>Fransa</a:t>
            </a:r>
            <a:r>
              <a:rPr lang="tr-TR" altLang="tr-TR" sz="1400" dirty="0">
                <a:latin typeface="Arial" panose="020B0604020202020204" pitchFamily="34" charset="0"/>
              </a:rPr>
              <a:t> altın madalya kazandı.</a:t>
            </a:r>
          </a:p>
          <a:p>
            <a:pPr eaLnBrk="0" fontAlgn="base" hangingPunct="0">
              <a:lnSpc>
                <a:spcPct val="100000"/>
              </a:lnSpc>
              <a:spcBef>
                <a:spcPct val="0"/>
              </a:spcBef>
              <a:spcAft>
                <a:spcPct val="0"/>
              </a:spcAft>
              <a:buClrTx/>
              <a:buSzTx/>
            </a:pPr>
            <a:r>
              <a:rPr lang="tr-TR" altLang="tr-TR" sz="1400" dirty="0">
                <a:latin typeface="Arial" panose="020B0604020202020204" pitchFamily="34" charset="0"/>
              </a:rPr>
              <a:t>Artistik Buz Pateni Buz </a:t>
            </a:r>
            <a:r>
              <a:rPr lang="tr-TR" altLang="tr-TR" sz="1400" dirty="0" err="1">
                <a:latin typeface="Arial" panose="020B0604020202020204" pitchFamily="34" charset="0"/>
              </a:rPr>
              <a:t>Dansı'nda</a:t>
            </a:r>
            <a:r>
              <a:rPr lang="tr-TR" altLang="tr-TR" sz="1400" dirty="0">
                <a:latin typeface="Arial" panose="020B0604020202020204" pitchFamily="34" charset="0"/>
              </a:rPr>
              <a:t> Kanadalı </a:t>
            </a:r>
            <a:r>
              <a:rPr lang="tr-TR" altLang="tr-TR" sz="1400" dirty="0" err="1">
                <a:latin typeface="Arial" panose="020B0604020202020204" pitchFamily="34" charset="0"/>
              </a:rPr>
              <a:t>Tessa</a:t>
            </a:r>
            <a:r>
              <a:rPr lang="tr-TR" altLang="tr-TR" sz="1400" dirty="0">
                <a:latin typeface="Arial" panose="020B0604020202020204" pitchFamily="34" charset="0"/>
              </a:rPr>
              <a:t> </a:t>
            </a:r>
            <a:r>
              <a:rPr lang="tr-TR" altLang="tr-TR" sz="1400" dirty="0" err="1">
                <a:latin typeface="Arial" panose="020B0604020202020204" pitchFamily="34" charset="0"/>
              </a:rPr>
              <a:t>Virtue</a:t>
            </a:r>
            <a:r>
              <a:rPr lang="tr-TR" altLang="tr-TR" sz="1400" dirty="0">
                <a:latin typeface="Arial" panose="020B0604020202020204" pitchFamily="34" charset="0"/>
              </a:rPr>
              <a:t> - </a:t>
            </a:r>
            <a:r>
              <a:rPr lang="tr-TR" altLang="tr-TR" sz="1400" dirty="0" err="1">
                <a:latin typeface="Arial" panose="020B0604020202020204" pitchFamily="34" charset="0"/>
              </a:rPr>
              <a:t>Scott</a:t>
            </a:r>
            <a:r>
              <a:rPr lang="tr-TR" altLang="tr-TR" sz="1400" dirty="0">
                <a:latin typeface="Arial" panose="020B0604020202020204" pitchFamily="34" charset="0"/>
              </a:rPr>
              <a:t> </a:t>
            </a:r>
            <a:r>
              <a:rPr lang="tr-TR" altLang="tr-TR" sz="1400" dirty="0" err="1">
                <a:latin typeface="Arial" panose="020B0604020202020204" pitchFamily="34" charset="0"/>
              </a:rPr>
              <a:t>Moir</a:t>
            </a:r>
            <a:r>
              <a:rPr lang="tr-TR" altLang="tr-TR" sz="1400" dirty="0">
                <a:latin typeface="Arial" panose="020B0604020202020204" pitchFamily="34" charset="0"/>
              </a:rPr>
              <a:t> çifti kazandı ve altın madalyaya ulaştı. Gümüş madalya Fransa'yı temsil eden </a:t>
            </a:r>
            <a:r>
              <a:rPr lang="tr-TR" altLang="tr-TR" sz="1400" dirty="0" err="1">
                <a:latin typeface="Arial" panose="020B0604020202020204" pitchFamily="34" charset="0"/>
              </a:rPr>
              <a:t>Gabriella</a:t>
            </a:r>
            <a:r>
              <a:rPr lang="tr-TR" altLang="tr-TR" sz="1400" dirty="0">
                <a:latin typeface="Arial" panose="020B0604020202020204" pitchFamily="34" charset="0"/>
              </a:rPr>
              <a:t> </a:t>
            </a:r>
            <a:r>
              <a:rPr lang="tr-TR" altLang="tr-TR" sz="1400" dirty="0" err="1">
                <a:latin typeface="Arial" panose="020B0604020202020204" pitchFamily="34" charset="0"/>
              </a:rPr>
              <a:t>Papadakis</a:t>
            </a:r>
            <a:r>
              <a:rPr lang="tr-TR" altLang="tr-TR" sz="1400" dirty="0">
                <a:latin typeface="Arial" panose="020B0604020202020204" pitchFamily="34" charset="0"/>
              </a:rPr>
              <a:t> ile </a:t>
            </a:r>
            <a:r>
              <a:rPr lang="tr-TR" altLang="tr-TR" sz="1400" dirty="0" err="1">
                <a:latin typeface="Arial" panose="020B0604020202020204" pitchFamily="34" charset="0"/>
              </a:rPr>
              <a:t>Guillaume</a:t>
            </a:r>
            <a:r>
              <a:rPr lang="tr-TR" altLang="tr-TR" sz="1400" dirty="0">
                <a:latin typeface="Arial" panose="020B0604020202020204" pitchFamily="34" charset="0"/>
              </a:rPr>
              <a:t> </a:t>
            </a:r>
            <a:r>
              <a:rPr lang="tr-TR" altLang="tr-TR" sz="1400" dirty="0" err="1">
                <a:latin typeface="Arial" panose="020B0604020202020204" pitchFamily="34" charset="0"/>
              </a:rPr>
              <a:t>Cizeron</a:t>
            </a:r>
            <a:r>
              <a:rPr lang="tr-TR" altLang="tr-TR" sz="1400" dirty="0">
                <a:latin typeface="Arial" panose="020B0604020202020204" pitchFamily="34" charset="0"/>
              </a:rPr>
              <a:t> çiftinin oldu. Bronz madalya ise ABD temsilcileri Maria </a:t>
            </a:r>
            <a:r>
              <a:rPr lang="tr-TR" altLang="tr-TR" sz="1400" dirty="0" err="1">
                <a:latin typeface="Arial" panose="020B0604020202020204" pitchFamily="34" charset="0"/>
              </a:rPr>
              <a:t>Shibutani</a:t>
            </a:r>
            <a:r>
              <a:rPr lang="tr-TR" altLang="tr-TR" sz="1400" dirty="0">
                <a:latin typeface="Arial" panose="020B0604020202020204" pitchFamily="34" charset="0"/>
              </a:rPr>
              <a:t> ile </a:t>
            </a:r>
            <a:r>
              <a:rPr lang="tr-TR" altLang="tr-TR" sz="1400" dirty="0" err="1">
                <a:latin typeface="Arial" panose="020B0604020202020204" pitchFamily="34" charset="0"/>
              </a:rPr>
              <a:t>Alex</a:t>
            </a:r>
            <a:r>
              <a:rPr lang="tr-TR" altLang="tr-TR" sz="1400" dirty="0">
                <a:latin typeface="Arial" panose="020B0604020202020204" pitchFamily="34" charset="0"/>
              </a:rPr>
              <a:t> </a:t>
            </a:r>
            <a:r>
              <a:rPr lang="tr-TR" altLang="tr-TR" sz="1400" dirty="0" err="1">
                <a:latin typeface="Arial" panose="020B0604020202020204" pitchFamily="34" charset="0"/>
              </a:rPr>
              <a:t>Shibutani'nin</a:t>
            </a:r>
            <a:r>
              <a:rPr lang="tr-TR" altLang="tr-TR" sz="1400" dirty="0">
                <a:latin typeface="Arial" panose="020B0604020202020204" pitchFamily="34" charset="0"/>
              </a:rPr>
              <a:t> oldu.</a:t>
            </a:r>
          </a:p>
          <a:p>
            <a:pPr eaLnBrk="0" fontAlgn="base" hangingPunct="0">
              <a:lnSpc>
                <a:spcPct val="100000"/>
              </a:lnSpc>
              <a:spcBef>
                <a:spcPct val="0"/>
              </a:spcBef>
              <a:spcAft>
                <a:spcPct val="0"/>
              </a:spcAft>
              <a:buClrTx/>
              <a:buSzTx/>
            </a:pPr>
            <a:r>
              <a:rPr lang="tr-TR" altLang="tr-TR" sz="1400" dirty="0">
                <a:latin typeface="Arial" panose="020B0604020202020204" pitchFamily="34" charset="0"/>
              </a:rPr>
              <a:t>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serbest stil kayak kadınlar </a:t>
            </a:r>
            <a:r>
              <a:rPr lang="tr-TR" altLang="tr-TR" sz="1400" dirty="0" err="1">
                <a:latin typeface="Arial" panose="020B0604020202020204" pitchFamily="34" charset="0"/>
              </a:rPr>
              <a:t>halfpipe</a:t>
            </a:r>
            <a:r>
              <a:rPr lang="tr-TR" altLang="tr-TR" sz="1400" dirty="0">
                <a:latin typeface="Arial" panose="020B0604020202020204" pitchFamily="34" charset="0"/>
              </a:rPr>
              <a:t> yarışında altın madalyayı Kanadalı </a:t>
            </a:r>
            <a:r>
              <a:rPr lang="tr-TR" altLang="tr-TR" sz="1400" dirty="0" err="1">
                <a:latin typeface="Arial" panose="020B0604020202020204" pitchFamily="34" charset="0"/>
              </a:rPr>
              <a:t>Cassie</a:t>
            </a:r>
            <a:r>
              <a:rPr lang="tr-TR" altLang="tr-TR" sz="1400" dirty="0">
                <a:latin typeface="Arial" panose="020B0604020202020204" pitchFamily="34" charset="0"/>
              </a:rPr>
              <a:t> </a:t>
            </a:r>
            <a:r>
              <a:rPr lang="tr-TR" altLang="tr-TR" sz="1400" dirty="0" err="1">
                <a:latin typeface="Arial" panose="020B0604020202020204" pitchFamily="34" charset="0"/>
              </a:rPr>
              <a:t>Sharpe</a:t>
            </a:r>
            <a:r>
              <a:rPr lang="tr-TR" altLang="tr-TR" sz="1400" dirty="0">
                <a:latin typeface="Arial" panose="020B0604020202020204" pitchFamily="34" charset="0"/>
              </a:rPr>
              <a:t> kazandı.</a:t>
            </a:r>
          </a:p>
          <a:p>
            <a:pPr eaLnBrk="0" fontAlgn="base" hangingPunct="0">
              <a:lnSpc>
                <a:spcPct val="100000"/>
              </a:lnSpc>
              <a:spcBef>
                <a:spcPct val="0"/>
              </a:spcBef>
              <a:spcAft>
                <a:spcPct val="0"/>
              </a:spcAft>
              <a:buClrTx/>
              <a:buSzTx/>
            </a:pPr>
            <a:r>
              <a:rPr lang="tr-TR" altLang="tr-TR" sz="1400" dirty="0">
                <a:latin typeface="Arial" panose="020B0604020202020204" pitchFamily="34" charset="0"/>
              </a:rPr>
              <a:t>Kayakla atlama erkekler takım yarışlarında Norveç altın madalyaya ulaştı.</a:t>
            </a:r>
          </a:p>
          <a:p>
            <a:pPr eaLnBrk="0" fontAlgn="ctr" hangingPunct="0">
              <a:lnSpc>
                <a:spcPct val="100000"/>
              </a:lnSpc>
              <a:spcBef>
                <a:spcPct val="0"/>
              </a:spcBef>
              <a:spcAft>
                <a:spcPct val="0"/>
              </a:spcAft>
              <a:buClrTx/>
              <a:buSzTx/>
            </a:pPr>
            <a:r>
              <a:rPr lang="tr-TR" altLang="tr-TR" sz="1400" dirty="0" err="1">
                <a:latin typeface="Arial" panose="020B0604020202020204" pitchFamily="34" charset="0"/>
              </a:rPr>
              <a:t>Bobsleigh</a:t>
            </a:r>
            <a:r>
              <a:rPr lang="tr-TR" altLang="tr-TR" sz="1400" dirty="0">
                <a:latin typeface="Arial" panose="020B0604020202020204" pitchFamily="34" charset="0"/>
              </a:rPr>
              <a:t> ikili erkeklerde Kanada ve Almanya aynı dereceyi yapınca iki ülke de altın madalya aldı.</a:t>
            </a:r>
          </a:p>
          <a:p>
            <a:pPr eaLnBrk="0" fontAlgn="ctr" hangingPunct="0">
              <a:lnSpc>
                <a:spcPct val="100000"/>
              </a:lnSpc>
              <a:spcBef>
                <a:spcPct val="0"/>
              </a:spcBef>
              <a:spcAft>
                <a:spcPct val="0"/>
              </a:spcAft>
              <a:buClrTx/>
              <a:buSzTx/>
            </a:pPr>
            <a:r>
              <a:rPr lang="tr-TR" altLang="tr-TR" sz="1400" dirty="0">
                <a:latin typeface="Arial" panose="020B0604020202020204" pitchFamily="34" charset="0"/>
              </a:rPr>
              <a:t>  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 Norveçli </a:t>
            </a:r>
            <a:r>
              <a:rPr lang="tr-TR" altLang="tr-TR" sz="1400" dirty="0" err="1">
                <a:latin typeface="Arial" panose="020B0604020202020204" pitchFamily="34" charset="0"/>
              </a:rPr>
              <a:t>Havard</a:t>
            </a:r>
            <a:r>
              <a:rPr lang="tr-TR" altLang="tr-TR" sz="1400" dirty="0">
                <a:latin typeface="Arial" panose="020B0604020202020204" pitchFamily="34" charset="0"/>
              </a:rPr>
              <a:t> </a:t>
            </a:r>
            <a:r>
              <a:rPr lang="tr-TR" altLang="tr-TR" sz="1400" dirty="0" err="1">
                <a:latin typeface="Arial" panose="020B0604020202020204" pitchFamily="34" charset="0"/>
              </a:rPr>
              <a:t>Lorentzen</a:t>
            </a:r>
            <a:r>
              <a:rPr lang="tr-TR" altLang="tr-TR" sz="1400" dirty="0">
                <a:latin typeface="Arial" panose="020B0604020202020204" pitchFamily="34" charset="0"/>
              </a:rPr>
              <a:t> sürat pateni erkekler 500 metrede altın madalya elde etti. Güney Kore'nin </a:t>
            </a:r>
            <a:r>
              <a:rPr lang="tr-TR" altLang="tr-TR" sz="1400" dirty="0" err="1">
                <a:latin typeface="Arial" panose="020B0604020202020204" pitchFamily="34" charset="0"/>
              </a:rPr>
              <a:t>PyeongChang</a:t>
            </a:r>
            <a:r>
              <a:rPr lang="tr-TR" altLang="tr-TR" sz="1400" dirty="0">
                <a:latin typeface="Arial" panose="020B0604020202020204" pitchFamily="34" charset="0"/>
              </a:rPr>
              <a:t> kentinde düzenlenen oyunların 10. gününde, 25 yaşındaki </a:t>
            </a:r>
            <a:r>
              <a:rPr lang="tr-TR" altLang="tr-TR" sz="1400" dirty="0" err="1">
                <a:latin typeface="Arial" panose="020B0604020202020204" pitchFamily="34" charset="0"/>
              </a:rPr>
              <a:t>Lorentzen</a:t>
            </a:r>
            <a:r>
              <a:rPr lang="tr-TR" altLang="tr-TR" sz="1400" dirty="0">
                <a:latin typeface="Arial" panose="020B0604020202020204" pitchFamily="34" charset="0"/>
              </a:rPr>
              <a:t>, 34.41'lik zamanlamasıyla olimpiyat rekoru kırdı ve altın madalyanın sahibi oldu.</a:t>
            </a:r>
          </a:p>
          <a:p>
            <a:pPr eaLnBrk="0" fontAlgn="ctr" hangingPunct="0">
              <a:lnSpc>
                <a:spcPct val="100000"/>
              </a:lnSpc>
              <a:spcBef>
                <a:spcPct val="0"/>
              </a:spcBef>
              <a:spcAft>
                <a:spcPct val="0"/>
              </a:spcAft>
              <a:buClrTx/>
              <a:buSzTx/>
            </a:pPr>
            <a:r>
              <a:rPr lang="tr-TR" altLang="tr-TR" sz="1400" dirty="0">
                <a:latin typeface="Arial" panose="020B0604020202020204" pitchFamily="34" charset="0"/>
              </a:rPr>
              <a:t>  Kadınlar 500 metre sürat pateninde Japon </a:t>
            </a:r>
            <a:r>
              <a:rPr lang="tr-TR" altLang="tr-TR" sz="1400" dirty="0" err="1">
                <a:latin typeface="Arial" panose="020B0604020202020204" pitchFamily="34" charset="0"/>
              </a:rPr>
              <a:t>Nao</a:t>
            </a:r>
            <a:r>
              <a:rPr lang="tr-TR" altLang="tr-TR" sz="1400" dirty="0">
                <a:latin typeface="Arial" panose="020B0604020202020204" pitchFamily="34" charset="0"/>
              </a:rPr>
              <a:t> </a:t>
            </a:r>
            <a:r>
              <a:rPr lang="tr-TR" altLang="tr-TR" sz="1400" dirty="0" err="1">
                <a:latin typeface="Arial" panose="020B0604020202020204" pitchFamily="34" charset="0"/>
              </a:rPr>
              <a:t>Kodaira</a:t>
            </a:r>
            <a:r>
              <a:rPr lang="tr-TR" altLang="tr-TR" sz="1400" dirty="0">
                <a:latin typeface="Arial" panose="020B0604020202020204" pitchFamily="34" charset="0"/>
              </a:rPr>
              <a:t> ülkesine altın madalya kazandırdı.</a:t>
            </a:r>
          </a:p>
        </p:txBody>
      </p:sp>
      <p:pic>
        <p:nvPicPr>
          <p:cNvPr id="6" name="Resim 8">
            <a:extLst>
              <a:ext uri="{FF2B5EF4-FFF2-40B4-BE49-F238E27FC236}">
                <a16:creationId xmlns:a16="http://schemas.microsoft.com/office/drawing/2014/main" xmlns="" id="{780AA873-D74E-4D40-B78A-B214BFB52804}"/>
              </a:ext>
            </a:extLst>
          </p:cNvPr>
          <p:cNvPicPr>
            <a:picLocks noChangeAspect="1"/>
          </p:cNvPicPr>
          <p:nvPr/>
        </p:nvPicPr>
        <p:blipFill>
          <a:blip r:embed="rId3"/>
          <a:stretch>
            <a:fillRect/>
          </a:stretch>
        </p:blipFill>
        <p:spPr>
          <a:xfrm>
            <a:off x="436013" y="164531"/>
            <a:ext cx="1786769" cy="1773938"/>
          </a:xfrm>
          <a:prstGeom prst="rect">
            <a:avLst/>
          </a:prstGeom>
        </p:spPr>
      </p:pic>
      <p:sp>
        <p:nvSpPr>
          <p:cNvPr id="5" name="Metin kutusu 4"/>
          <p:cNvSpPr txBox="1"/>
          <p:nvPr/>
        </p:nvSpPr>
        <p:spPr>
          <a:xfrm>
            <a:off x="2415654" y="300251"/>
            <a:ext cx="5540991" cy="1384995"/>
          </a:xfrm>
          <a:prstGeom prst="rect">
            <a:avLst/>
          </a:prstGeom>
          <a:noFill/>
        </p:spPr>
        <p:txBody>
          <a:bodyPr wrap="square" rtlCol="0">
            <a:spAutoFit/>
          </a:bodyPr>
          <a:lstStyle/>
          <a:p>
            <a:pPr marL="285750" indent="-285750" eaLnBrk="0" fontAlgn="ctr" hangingPunct="0">
              <a:lnSpc>
                <a:spcPct val="100000"/>
              </a:lnSpc>
              <a:spcBef>
                <a:spcPct val="0"/>
              </a:spcBef>
              <a:spcAft>
                <a:spcPct val="0"/>
              </a:spcAft>
              <a:buClrTx/>
              <a:buSzTx/>
              <a:buFont typeface="Arial" panose="020B0604020202020204" pitchFamily="34" charset="0"/>
              <a:buChar char="•"/>
            </a:pPr>
            <a:r>
              <a:rPr lang="tr-TR" altLang="tr-TR" sz="1400" dirty="0">
                <a:latin typeface="Arial" panose="020B0604020202020204" pitchFamily="34" charset="0"/>
              </a:rPr>
              <a:t>2018 </a:t>
            </a:r>
            <a:r>
              <a:rPr lang="tr-TR" altLang="tr-TR" sz="1400" dirty="0" err="1">
                <a:latin typeface="Arial" panose="020B0604020202020204" pitchFamily="34" charset="0"/>
              </a:rPr>
              <a:t>PyeongChang</a:t>
            </a:r>
            <a:r>
              <a:rPr lang="tr-TR" altLang="tr-TR" sz="1400" dirty="0">
                <a:latin typeface="Arial" panose="020B0604020202020204" pitchFamily="34" charset="0"/>
              </a:rPr>
              <a:t> Kış Olimpiyatları'ndaki ilk madalya mücadelesi, kadınlar </a:t>
            </a:r>
            <a:r>
              <a:rPr lang="tr-TR" altLang="tr-TR" sz="1400" dirty="0" err="1">
                <a:latin typeface="Arial" panose="020B0604020202020204" pitchFamily="34" charset="0"/>
              </a:rPr>
              <a:t>skiatlon</a:t>
            </a:r>
            <a:r>
              <a:rPr lang="tr-TR" altLang="tr-TR" sz="1400" dirty="0">
                <a:latin typeface="Arial" panose="020B0604020202020204" pitchFamily="34" charset="0"/>
              </a:rPr>
              <a:t> 2 x 7.5 kilometre yarışında yaşanırken İsveçli sporcu </a:t>
            </a:r>
            <a:r>
              <a:rPr lang="tr-TR" altLang="tr-TR" sz="1400" dirty="0" err="1">
                <a:latin typeface="Arial" panose="020B0604020202020204" pitchFamily="34" charset="0"/>
              </a:rPr>
              <a:t>Charlotte</a:t>
            </a:r>
            <a:r>
              <a:rPr lang="tr-TR" altLang="tr-TR" sz="1400" dirty="0">
                <a:latin typeface="Arial" panose="020B0604020202020204" pitchFamily="34" charset="0"/>
              </a:rPr>
              <a:t> </a:t>
            </a:r>
            <a:r>
              <a:rPr lang="tr-TR" altLang="tr-TR" sz="1400" dirty="0" err="1">
                <a:latin typeface="Arial" panose="020B0604020202020204" pitchFamily="34" charset="0"/>
              </a:rPr>
              <a:t>Kalla</a:t>
            </a:r>
            <a:r>
              <a:rPr lang="tr-TR" altLang="tr-TR" sz="1400" dirty="0">
                <a:latin typeface="Arial" panose="020B0604020202020204" pitchFamily="34" charset="0"/>
              </a:rPr>
              <a:t> son anda yaptığı atakla altın madalyaya ulaştı.</a:t>
            </a:r>
          </a:p>
          <a:p>
            <a:pPr marL="285750" indent="-285750" eaLnBrk="0" fontAlgn="base" hangingPunct="0">
              <a:lnSpc>
                <a:spcPct val="100000"/>
              </a:lnSpc>
              <a:spcBef>
                <a:spcPct val="0"/>
              </a:spcBef>
              <a:spcAft>
                <a:spcPct val="0"/>
              </a:spcAft>
              <a:buClrTx/>
              <a:buSzTx/>
              <a:buFont typeface="Arial" panose="020B0604020202020204" pitchFamily="34" charset="0"/>
              <a:buChar char="•"/>
            </a:pPr>
            <a:r>
              <a:rPr lang="tr-TR" altLang="tr-TR" sz="1400" dirty="0" err="1">
                <a:latin typeface="Arial" panose="020B0604020202020204" pitchFamily="34" charset="0"/>
              </a:rPr>
              <a:t>PyeongChang</a:t>
            </a:r>
            <a:r>
              <a:rPr lang="tr-TR" altLang="tr-TR" sz="1400" dirty="0">
                <a:latin typeface="Arial" panose="020B0604020202020204" pitchFamily="34" charset="0"/>
              </a:rPr>
              <a:t> 2018 Kış Olimpiyatları'nda kadınlar </a:t>
            </a:r>
            <a:r>
              <a:rPr lang="tr-TR" altLang="tr-TR" sz="1400" dirty="0" err="1">
                <a:latin typeface="Arial" panose="020B0604020202020204" pitchFamily="34" charset="0"/>
              </a:rPr>
              <a:t>biatlon</a:t>
            </a:r>
            <a:r>
              <a:rPr lang="tr-TR" altLang="tr-TR" sz="1400" dirty="0">
                <a:latin typeface="Arial" panose="020B0604020202020204" pitchFamily="34" charset="0"/>
              </a:rPr>
              <a:t> 7.5 kilometre sprint yarışını Alman </a:t>
            </a:r>
            <a:r>
              <a:rPr lang="tr-TR" altLang="tr-TR" sz="1400" dirty="0" err="1">
                <a:latin typeface="Arial" panose="020B0604020202020204" pitchFamily="34" charset="0"/>
              </a:rPr>
              <a:t>biatlet</a:t>
            </a:r>
            <a:r>
              <a:rPr lang="tr-TR" altLang="tr-TR" sz="1400" dirty="0">
                <a:latin typeface="Arial" panose="020B0604020202020204" pitchFamily="34" charset="0"/>
              </a:rPr>
              <a:t> Laura </a:t>
            </a:r>
            <a:r>
              <a:rPr lang="tr-TR" altLang="tr-TR" sz="1400" dirty="0" err="1">
                <a:latin typeface="Arial" panose="020B0604020202020204" pitchFamily="34" charset="0"/>
              </a:rPr>
              <a:t>Dahlmeier</a:t>
            </a:r>
            <a:r>
              <a:rPr lang="tr-TR" altLang="tr-TR" sz="1400" dirty="0">
                <a:latin typeface="Arial" panose="020B0604020202020204" pitchFamily="34" charset="0"/>
              </a:rPr>
              <a:t> kazandı.</a:t>
            </a:r>
          </a:p>
        </p:txBody>
      </p:sp>
      <p:pic>
        <p:nvPicPr>
          <p:cNvPr id="8" name="Resim 7"/>
          <p:cNvPicPr>
            <a:picLocks noChangeAspect="1"/>
          </p:cNvPicPr>
          <p:nvPr/>
        </p:nvPicPr>
        <p:blipFill>
          <a:blip r:embed="rId4"/>
          <a:stretch>
            <a:fillRect/>
          </a:stretch>
        </p:blipFill>
        <p:spPr>
          <a:xfrm rot="5400000">
            <a:off x="6848154" y="1483806"/>
            <a:ext cx="6827650" cy="3860041"/>
          </a:xfrm>
          <a:prstGeom prst="rect">
            <a:avLst/>
          </a:prstGeom>
        </p:spPr>
      </p:pic>
    </p:spTree>
    <p:extLst>
      <p:ext uri="{BB962C8B-B14F-4D97-AF65-F5344CB8AC3E}">
        <p14:creationId xmlns:p14="http://schemas.microsoft.com/office/powerpoint/2010/main" xmlns="" val="83709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2AFFB45-8089-7244-B20B-F64D6D00E58E}"/>
              </a:ext>
            </a:extLst>
          </p:cNvPr>
          <p:cNvSpPr>
            <a:spLocks noGrp="1"/>
          </p:cNvSpPr>
          <p:nvPr>
            <p:ph idx="1"/>
          </p:nvPr>
        </p:nvSpPr>
        <p:spPr>
          <a:xfrm>
            <a:off x="285888" y="1911660"/>
            <a:ext cx="7998303" cy="4919531"/>
          </a:xfrm>
        </p:spPr>
        <p:txBody>
          <a:bodyPr>
            <a:noAutofit/>
          </a:bodyPr>
          <a:lstStyle/>
          <a:p>
            <a:pPr eaLnBrk="0" fontAlgn="base" hangingPunct="0">
              <a:lnSpc>
                <a:spcPct val="100000"/>
              </a:lnSpc>
              <a:spcBef>
                <a:spcPct val="0"/>
              </a:spcBef>
              <a:spcAft>
                <a:spcPct val="0"/>
              </a:spcAft>
              <a:buClrTx/>
              <a:buSzTx/>
            </a:pPr>
            <a:r>
              <a:rPr lang="tr-TR" altLang="tr-TR" sz="1500" dirty="0">
                <a:latin typeface="Arial" panose="020B0604020202020204" pitchFamily="34" charset="0"/>
              </a:rPr>
              <a:t>2018 </a:t>
            </a:r>
            <a:r>
              <a:rPr lang="tr-TR" altLang="tr-TR" sz="1500" dirty="0" err="1">
                <a:latin typeface="Arial" panose="020B0604020202020204" pitchFamily="34" charset="0"/>
              </a:rPr>
              <a:t>PyeongChang</a:t>
            </a:r>
            <a:r>
              <a:rPr lang="tr-TR" altLang="tr-TR" sz="1500" dirty="0">
                <a:latin typeface="Arial" panose="020B0604020202020204" pitchFamily="34" charset="0"/>
              </a:rPr>
              <a:t> Kış Olimpiyatları'nda kısa mesafe sürat pateni erkekler 500 metrede altın madalyayı, Çinli </a:t>
            </a:r>
            <a:r>
              <a:rPr lang="tr-TR" altLang="tr-TR" sz="1500" dirty="0" err="1">
                <a:latin typeface="Arial" panose="020B0604020202020204" pitchFamily="34" charset="0"/>
              </a:rPr>
              <a:t>Wu</a:t>
            </a:r>
            <a:r>
              <a:rPr lang="tr-TR" altLang="tr-TR" sz="1500" dirty="0">
                <a:latin typeface="Arial" panose="020B0604020202020204" pitchFamily="34" charset="0"/>
              </a:rPr>
              <a:t> </a:t>
            </a:r>
            <a:r>
              <a:rPr lang="tr-TR" altLang="tr-TR" sz="1500" dirty="0" err="1">
                <a:latin typeface="Arial" panose="020B0604020202020204" pitchFamily="34" charset="0"/>
              </a:rPr>
              <a:t>Dajing</a:t>
            </a:r>
            <a:r>
              <a:rPr lang="tr-TR" altLang="tr-TR" sz="1500" dirty="0">
                <a:latin typeface="Arial" panose="020B0604020202020204" pitchFamily="34" charset="0"/>
              </a:rPr>
              <a:t> kazandı.</a:t>
            </a:r>
          </a:p>
          <a:p>
            <a:pPr eaLnBrk="0" fontAlgn="base" hangingPunct="0">
              <a:lnSpc>
                <a:spcPct val="100000"/>
              </a:lnSpc>
              <a:spcBef>
                <a:spcPct val="0"/>
              </a:spcBef>
              <a:spcAft>
                <a:spcPct val="0"/>
              </a:spcAft>
              <a:buClrTx/>
              <a:buSzTx/>
            </a:pPr>
            <a:r>
              <a:rPr lang="tr-TR" altLang="tr-TR" sz="1500" dirty="0">
                <a:latin typeface="Arial" panose="020B0604020202020204" pitchFamily="34" charset="0"/>
              </a:rPr>
              <a:t>Buz hokeyi kadınlarda ABD, Kanada'yı penaltılarda geçerek altın madalyanın sahibi oldu. Rus sporcuların takımını yenen Finlandiya ise bronz madalya aldı.</a:t>
            </a:r>
          </a:p>
          <a:p>
            <a:pPr eaLnBrk="0" fontAlgn="base" hangingPunct="0">
              <a:lnSpc>
                <a:spcPct val="100000"/>
              </a:lnSpc>
              <a:spcBef>
                <a:spcPct val="0"/>
              </a:spcBef>
              <a:spcAft>
                <a:spcPct val="0"/>
              </a:spcAft>
              <a:buClrTx/>
              <a:buSzTx/>
            </a:pPr>
            <a:r>
              <a:rPr lang="tr-TR" altLang="tr-TR" sz="1500" dirty="0">
                <a:latin typeface="Arial" panose="020B0604020202020204" pitchFamily="34" charset="0"/>
              </a:rPr>
              <a:t>Alp disiplini kadınlar alp kombine kayakta İsviçreli Michelle </a:t>
            </a:r>
            <a:r>
              <a:rPr lang="tr-TR" altLang="tr-TR" sz="1500" dirty="0" err="1">
                <a:latin typeface="Arial" panose="020B0604020202020204" pitchFamily="34" charset="0"/>
              </a:rPr>
              <a:t>Gisin</a:t>
            </a:r>
            <a:r>
              <a:rPr lang="tr-TR" altLang="tr-TR" sz="1500" dirty="0">
                <a:latin typeface="Arial" panose="020B0604020202020204" pitchFamily="34" charset="0"/>
              </a:rPr>
              <a:t> altın madalyanın sahibi oldu.</a:t>
            </a:r>
          </a:p>
          <a:p>
            <a:pPr eaLnBrk="0" fontAlgn="base" hangingPunct="0">
              <a:lnSpc>
                <a:spcPct val="100000"/>
              </a:lnSpc>
              <a:spcBef>
                <a:spcPct val="0"/>
              </a:spcBef>
              <a:spcAft>
                <a:spcPct val="0"/>
              </a:spcAft>
              <a:buClrTx/>
              <a:buSzTx/>
            </a:pPr>
            <a:r>
              <a:rPr lang="tr-TR" altLang="tr-TR" sz="1500" dirty="0">
                <a:latin typeface="Arial" panose="020B0604020202020204" pitchFamily="34" charset="0"/>
              </a:rPr>
              <a:t>2018 </a:t>
            </a:r>
            <a:r>
              <a:rPr lang="tr-TR" altLang="tr-TR" sz="1500" dirty="0" err="1">
                <a:latin typeface="Arial" panose="020B0604020202020204" pitchFamily="34" charset="0"/>
              </a:rPr>
              <a:t>PyeongChang</a:t>
            </a:r>
            <a:r>
              <a:rPr lang="tr-TR" altLang="tr-TR" sz="1500" dirty="0">
                <a:latin typeface="Arial" panose="020B0604020202020204" pitchFamily="34" charset="0"/>
              </a:rPr>
              <a:t> Kış Olimpiyatları'nda Avusturyalı </a:t>
            </a:r>
            <a:r>
              <a:rPr lang="tr-TR" altLang="tr-TR" sz="1500" dirty="0" err="1">
                <a:latin typeface="Arial" panose="020B0604020202020204" pitchFamily="34" charset="0"/>
              </a:rPr>
              <a:t>Anna</a:t>
            </a:r>
            <a:r>
              <a:rPr lang="tr-TR" altLang="tr-TR" sz="1500" dirty="0">
                <a:latin typeface="Arial" panose="020B0604020202020204" pitchFamily="34" charset="0"/>
              </a:rPr>
              <a:t> </a:t>
            </a:r>
            <a:r>
              <a:rPr lang="tr-TR" altLang="tr-TR" sz="1500" dirty="0" err="1">
                <a:latin typeface="Arial" panose="020B0604020202020204" pitchFamily="34" charset="0"/>
              </a:rPr>
              <a:t>Gasser</a:t>
            </a:r>
            <a:r>
              <a:rPr lang="tr-TR" altLang="tr-TR" sz="1500" dirty="0">
                <a:latin typeface="Arial" panose="020B0604020202020204" pitchFamily="34" charset="0"/>
              </a:rPr>
              <a:t>, </a:t>
            </a:r>
            <a:r>
              <a:rPr lang="tr-TR" altLang="tr-TR" sz="1500" dirty="0" err="1">
                <a:latin typeface="Arial" panose="020B0604020202020204" pitchFamily="34" charset="0"/>
              </a:rPr>
              <a:t>snowboard</a:t>
            </a:r>
            <a:r>
              <a:rPr lang="tr-TR" altLang="tr-TR" sz="1500" dirty="0">
                <a:latin typeface="Arial" panose="020B0604020202020204" pitchFamily="34" charset="0"/>
              </a:rPr>
              <a:t> kadınlar </a:t>
            </a:r>
            <a:r>
              <a:rPr lang="tr-TR" altLang="tr-TR" sz="1500" dirty="0" err="1">
                <a:latin typeface="Arial" panose="020B0604020202020204" pitchFamily="34" charset="0"/>
              </a:rPr>
              <a:t>big</a:t>
            </a:r>
            <a:r>
              <a:rPr lang="tr-TR" altLang="tr-TR" sz="1500" dirty="0">
                <a:latin typeface="Arial" panose="020B0604020202020204" pitchFamily="34" charset="0"/>
              </a:rPr>
              <a:t> </a:t>
            </a:r>
            <a:r>
              <a:rPr lang="tr-TR" altLang="tr-TR" sz="1500" dirty="0" err="1">
                <a:latin typeface="Arial" panose="020B0604020202020204" pitchFamily="34" charset="0"/>
              </a:rPr>
              <a:t>air</a:t>
            </a:r>
            <a:r>
              <a:rPr lang="tr-TR" altLang="tr-TR" sz="1500" dirty="0">
                <a:latin typeface="Arial" panose="020B0604020202020204" pitchFamily="34" charset="0"/>
              </a:rPr>
              <a:t> kategorisinde altın madalya kazandı.</a:t>
            </a:r>
          </a:p>
          <a:p>
            <a:pPr eaLnBrk="0" fontAlgn="base" hangingPunct="0">
              <a:lnSpc>
                <a:spcPct val="100000"/>
              </a:lnSpc>
              <a:spcBef>
                <a:spcPct val="0"/>
              </a:spcBef>
              <a:spcAft>
                <a:spcPct val="0"/>
              </a:spcAft>
              <a:buClrTx/>
              <a:buSzTx/>
            </a:pPr>
            <a:r>
              <a:rPr lang="tr-TR" altLang="tr-TR" sz="1500" dirty="0">
                <a:latin typeface="Arial" panose="020B0604020202020204" pitchFamily="34" charset="0"/>
              </a:rPr>
              <a:t>2018 </a:t>
            </a:r>
            <a:r>
              <a:rPr lang="tr-TR" altLang="tr-TR" sz="1500" dirty="0" err="1">
                <a:latin typeface="Arial" panose="020B0604020202020204" pitchFamily="34" charset="0"/>
              </a:rPr>
              <a:t>PyeongChang</a:t>
            </a:r>
            <a:r>
              <a:rPr lang="tr-TR" altLang="tr-TR" sz="1500" dirty="0">
                <a:latin typeface="Arial" panose="020B0604020202020204" pitchFamily="34" charset="0"/>
              </a:rPr>
              <a:t> Kış Olimpiyatları'nda alp disiplini kayakta İsveçli </a:t>
            </a:r>
            <a:r>
              <a:rPr lang="tr-TR" altLang="tr-TR" sz="1500" dirty="0" err="1">
                <a:latin typeface="Arial" panose="020B0604020202020204" pitchFamily="34" charset="0"/>
              </a:rPr>
              <a:t>Andre</a:t>
            </a:r>
            <a:r>
              <a:rPr lang="tr-TR" altLang="tr-TR" sz="1500" dirty="0">
                <a:latin typeface="Arial" panose="020B0604020202020204" pitchFamily="34" charset="0"/>
              </a:rPr>
              <a:t> </a:t>
            </a:r>
            <a:r>
              <a:rPr lang="tr-TR" altLang="tr-TR" sz="1500" dirty="0" err="1">
                <a:latin typeface="Arial" panose="020B0604020202020204" pitchFamily="34" charset="0"/>
              </a:rPr>
              <a:t>Myhrer</a:t>
            </a:r>
            <a:r>
              <a:rPr lang="tr-TR" altLang="tr-TR" sz="1500" dirty="0">
                <a:latin typeface="Arial" panose="020B0604020202020204" pitchFamily="34" charset="0"/>
              </a:rPr>
              <a:t>, 1 dakika 38.99 saniyelik süresiyle ilk olimpiyat şampiyonluğuna ulaştı.</a:t>
            </a:r>
          </a:p>
          <a:p>
            <a:pPr eaLnBrk="0" fontAlgn="base" hangingPunct="0">
              <a:lnSpc>
                <a:spcPct val="100000"/>
              </a:lnSpc>
              <a:spcBef>
                <a:spcPct val="0"/>
              </a:spcBef>
              <a:spcAft>
                <a:spcPct val="0"/>
              </a:spcAft>
              <a:buClrTx/>
              <a:buSzTx/>
            </a:pPr>
            <a:r>
              <a:rPr lang="tr-TR" altLang="tr-TR" sz="1500" dirty="0">
                <a:latin typeface="Arial" panose="020B0604020202020204" pitchFamily="34" charset="0"/>
              </a:rPr>
              <a:t>2018 </a:t>
            </a:r>
            <a:r>
              <a:rPr lang="tr-TR" altLang="tr-TR" sz="1500" dirty="0" err="1">
                <a:latin typeface="Arial" panose="020B0604020202020204" pitchFamily="34" charset="0"/>
              </a:rPr>
              <a:t>PyeongChang</a:t>
            </a:r>
            <a:r>
              <a:rPr lang="tr-TR" altLang="tr-TR" sz="1500" dirty="0">
                <a:latin typeface="Arial" panose="020B0604020202020204" pitchFamily="34" charset="0"/>
              </a:rPr>
              <a:t> Kış Olimpiyatları'nda serbest stil kayak erkekler </a:t>
            </a:r>
            <a:r>
              <a:rPr lang="tr-TR" altLang="tr-TR" sz="1500" dirty="0" err="1">
                <a:latin typeface="Arial" panose="020B0604020202020204" pitchFamily="34" charset="0"/>
              </a:rPr>
              <a:t>halfpipe</a:t>
            </a:r>
            <a:r>
              <a:rPr lang="tr-TR" altLang="tr-TR" sz="1500" dirty="0">
                <a:latin typeface="Arial" panose="020B0604020202020204" pitchFamily="34" charset="0"/>
              </a:rPr>
              <a:t> yarışında altın madalyayı ABD'li David Wise kazandı.</a:t>
            </a:r>
          </a:p>
          <a:p>
            <a:pPr eaLnBrk="0" fontAlgn="base" hangingPunct="0">
              <a:lnSpc>
                <a:spcPct val="100000"/>
              </a:lnSpc>
              <a:spcBef>
                <a:spcPct val="0"/>
              </a:spcBef>
              <a:spcAft>
                <a:spcPct val="0"/>
              </a:spcAft>
              <a:buClrTx/>
              <a:buSzTx/>
            </a:pPr>
            <a:r>
              <a:rPr lang="tr-TR" altLang="tr-TR" sz="1500" dirty="0" err="1">
                <a:latin typeface="Arial" panose="020B0604020202020204" pitchFamily="34" charset="0"/>
              </a:rPr>
              <a:t>Bobsleigh</a:t>
            </a:r>
            <a:r>
              <a:rPr lang="tr-TR" altLang="tr-TR" sz="1500" dirty="0">
                <a:latin typeface="Arial" panose="020B0604020202020204" pitchFamily="34" charset="0"/>
              </a:rPr>
              <a:t> kadınlar takım yarışlarında altın madalya Almanya'nın oldu.</a:t>
            </a:r>
          </a:p>
          <a:p>
            <a:pPr eaLnBrk="0" fontAlgn="ctr" hangingPunct="0">
              <a:lnSpc>
                <a:spcPct val="100000"/>
              </a:lnSpc>
              <a:spcBef>
                <a:spcPct val="0"/>
              </a:spcBef>
              <a:spcAft>
                <a:spcPct val="0"/>
              </a:spcAft>
              <a:buClrTx/>
              <a:buSzTx/>
            </a:pPr>
            <a:r>
              <a:rPr lang="tr-TR" altLang="tr-TR" sz="1500" dirty="0">
                <a:latin typeface="Arial" panose="020B0604020202020204" pitchFamily="34" charset="0"/>
              </a:rPr>
              <a:t>  Kış Olimpiyatları'nda sürat pateni erkekler takım takip finalinde Norveç altın </a:t>
            </a:r>
            <a:r>
              <a:rPr lang="tr-TR" altLang="tr-TR" sz="1500" dirty="0" err="1">
                <a:latin typeface="Arial" panose="020B0604020202020204" pitchFamily="34" charset="0"/>
              </a:rPr>
              <a:t>madalyayay</a:t>
            </a:r>
            <a:r>
              <a:rPr lang="tr-TR" altLang="tr-TR" sz="1500" dirty="0">
                <a:latin typeface="Arial" panose="020B0604020202020204" pitchFamily="34" charset="0"/>
              </a:rPr>
              <a:t> ulaştı.</a:t>
            </a:r>
          </a:p>
          <a:p>
            <a:pPr eaLnBrk="0" fontAlgn="ctr" hangingPunct="0">
              <a:lnSpc>
                <a:spcPct val="100000"/>
              </a:lnSpc>
              <a:spcBef>
                <a:spcPct val="0"/>
              </a:spcBef>
              <a:spcAft>
                <a:spcPct val="0"/>
              </a:spcAft>
              <a:buClrTx/>
              <a:buSzTx/>
            </a:pPr>
            <a:r>
              <a:rPr lang="tr-TR" altLang="tr-TR" sz="1500" dirty="0">
                <a:latin typeface="Arial" panose="020B0604020202020204" pitchFamily="34" charset="0"/>
              </a:rPr>
              <a:t>  2018 </a:t>
            </a:r>
            <a:r>
              <a:rPr lang="tr-TR" altLang="tr-TR" sz="1500" dirty="0" err="1">
                <a:latin typeface="Arial" panose="020B0604020202020204" pitchFamily="34" charset="0"/>
              </a:rPr>
              <a:t>PyeongChang</a:t>
            </a:r>
            <a:r>
              <a:rPr lang="tr-TR" altLang="tr-TR" sz="1500" dirty="0">
                <a:latin typeface="Arial" panose="020B0604020202020204" pitchFamily="34" charset="0"/>
              </a:rPr>
              <a:t> Kış Olimpiyatları'nda, Fransız Martin </a:t>
            </a:r>
            <a:r>
              <a:rPr lang="tr-TR" altLang="tr-TR" sz="1500" dirty="0" err="1">
                <a:latin typeface="Arial" panose="020B0604020202020204" pitchFamily="34" charset="0"/>
              </a:rPr>
              <a:t>Fourcade</a:t>
            </a:r>
            <a:r>
              <a:rPr lang="tr-TR" altLang="tr-TR" sz="1500" dirty="0">
                <a:latin typeface="Arial" panose="020B0604020202020204" pitchFamily="34" charset="0"/>
              </a:rPr>
              <a:t> erkekler </a:t>
            </a:r>
            <a:r>
              <a:rPr lang="tr-TR" altLang="tr-TR" sz="1500" dirty="0" err="1">
                <a:latin typeface="Arial" panose="020B0604020202020204" pitchFamily="34" charset="0"/>
              </a:rPr>
              <a:t>biatlon</a:t>
            </a:r>
            <a:r>
              <a:rPr lang="tr-TR" altLang="tr-TR" sz="1500" dirty="0">
                <a:latin typeface="Arial" panose="020B0604020202020204" pitchFamily="34" charset="0"/>
              </a:rPr>
              <a:t> 15 kilometre toplu startta altın madalya kazandı. 29 yaşındaki </a:t>
            </a:r>
            <a:r>
              <a:rPr lang="tr-TR" altLang="tr-TR" sz="1500" dirty="0" err="1">
                <a:latin typeface="Arial" panose="020B0604020202020204" pitchFamily="34" charset="0"/>
              </a:rPr>
              <a:t>Fourcade</a:t>
            </a:r>
            <a:r>
              <a:rPr lang="tr-TR" altLang="tr-TR" sz="1500" dirty="0">
                <a:latin typeface="Arial" panose="020B0604020202020204" pitchFamily="34" charset="0"/>
              </a:rPr>
              <a:t> böylece, kış olimpiyatlarında 4 altın madalya kazanan ilk Fransız sporcu unvanını aldı.</a:t>
            </a:r>
          </a:p>
          <a:p>
            <a:pPr eaLnBrk="0" fontAlgn="ctr" hangingPunct="0">
              <a:lnSpc>
                <a:spcPct val="100000"/>
              </a:lnSpc>
              <a:spcBef>
                <a:spcPct val="0"/>
              </a:spcBef>
              <a:spcAft>
                <a:spcPct val="0"/>
              </a:spcAft>
              <a:buClrTx/>
              <a:buSzTx/>
            </a:pPr>
            <a:r>
              <a:rPr lang="tr-TR" altLang="tr-TR" sz="1500" dirty="0">
                <a:latin typeface="Arial" panose="020B0604020202020204" pitchFamily="34" charset="0"/>
              </a:rPr>
              <a:t>  Serbest stil kayak erkeklerde Ukraynalı </a:t>
            </a:r>
            <a:r>
              <a:rPr lang="tr-TR" altLang="tr-TR" sz="1500" dirty="0" err="1">
                <a:latin typeface="Arial" panose="020B0604020202020204" pitchFamily="34" charset="0"/>
              </a:rPr>
              <a:t>Oleksandr</a:t>
            </a:r>
            <a:r>
              <a:rPr lang="tr-TR" altLang="tr-TR" sz="1500" dirty="0">
                <a:latin typeface="Arial" panose="020B0604020202020204" pitchFamily="34" charset="0"/>
              </a:rPr>
              <a:t> </a:t>
            </a:r>
            <a:r>
              <a:rPr lang="tr-TR" altLang="tr-TR" sz="1500" dirty="0" err="1">
                <a:latin typeface="Arial" panose="020B0604020202020204" pitchFamily="34" charset="0"/>
              </a:rPr>
              <a:t>Abramenko</a:t>
            </a:r>
            <a:r>
              <a:rPr lang="tr-TR" altLang="tr-TR" sz="1500" dirty="0">
                <a:latin typeface="Arial" panose="020B0604020202020204" pitchFamily="34" charset="0"/>
              </a:rPr>
              <a:t> altın madalyaya ulaştı.</a:t>
            </a:r>
          </a:p>
          <a:p>
            <a:pPr eaLnBrk="0" fontAlgn="ctr" hangingPunct="0">
              <a:lnSpc>
                <a:spcPct val="100000"/>
              </a:lnSpc>
              <a:spcBef>
                <a:spcPct val="0"/>
              </a:spcBef>
              <a:spcAft>
                <a:spcPct val="0"/>
              </a:spcAft>
              <a:buClrTx/>
              <a:buSzTx/>
            </a:pPr>
            <a:r>
              <a:rPr lang="tr-TR" altLang="tr-TR" sz="1500" dirty="0">
                <a:latin typeface="Arial" panose="020B0604020202020204" pitchFamily="34" charset="0"/>
              </a:rPr>
              <a:t>  Kayaklı koşu disiplininin 2 x 15 kilometre yarışında podyumun üç basamağı da Norveçlilerin oldu.</a:t>
            </a:r>
            <a:endParaRPr lang="tr-TR" sz="1500" dirty="0"/>
          </a:p>
        </p:txBody>
      </p:sp>
      <p:pic>
        <p:nvPicPr>
          <p:cNvPr id="6" name="Resim 8">
            <a:extLst>
              <a:ext uri="{FF2B5EF4-FFF2-40B4-BE49-F238E27FC236}">
                <a16:creationId xmlns:a16="http://schemas.microsoft.com/office/drawing/2014/main" xmlns="" id="{707184B7-525D-A840-9726-3675C78AC0CB}"/>
              </a:ext>
            </a:extLst>
          </p:cNvPr>
          <p:cNvPicPr>
            <a:picLocks noChangeAspect="1"/>
          </p:cNvPicPr>
          <p:nvPr/>
        </p:nvPicPr>
        <p:blipFill>
          <a:blip r:embed="rId2"/>
          <a:stretch>
            <a:fillRect/>
          </a:stretch>
        </p:blipFill>
        <p:spPr>
          <a:xfrm>
            <a:off x="436013" y="164531"/>
            <a:ext cx="1786769" cy="1773938"/>
          </a:xfrm>
          <a:prstGeom prst="rect">
            <a:avLst/>
          </a:prstGeom>
        </p:spPr>
      </p:pic>
      <p:sp>
        <p:nvSpPr>
          <p:cNvPr id="5" name="Metin kutusu 4"/>
          <p:cNvSpPr txBox="1"/>
          <p:nvPr/>
        </p:nvSpPr>
        <p:spPr>
          <a:xfrm>
            <a:off x="2565779" y="286603"/>
            <a:ext cx="5609230" cy="1246495"/>
          </a:xfrm>
          <a:prstGeom prst="rect">
            <a:avLst/>
          </a:prstGeom>
          <a:noFill/>
        </p:spPr>
        <p:txBody>
          <a:bodyPr wrap="square" rtlCol="0">
            <a:spAutoFit/>
          </a:bodyPr>
          <a:lstStyle/>
          <a:p>
            <a:pPr eaLnBrk="0" fontAlgn="base" hangingPunct="0">
              <a:lnSpc>
                <a:spcPct val="100000"/>
              </a:lnSpc>
              <a:spcBef>
                <a:spcPct val="0"/>
              </a:spcBef>
              <a:spcAft>
                <a:spcPct val="0"/>
              </a:spcAft>
              <a:buClrTx/>
              <a:buSzTx/>
            </a:pPr>
            <a:r>
              <a:rPr lang="tr-TR" altLang="tr-TR" sz="1500" dirty="0">
                <a:latin typeface="Arial" panose="020B0604020202020204" pitchFamily="34" charset="0"/>
              </a:rPr>
              <a:t>2018 </a:t>
            </a:r>
            <a:r>
              <a:rPr lang="tr-TR" altLang="tr-TR" sz="1500" dirty="0" err="1">
                <a:latin typeface="Arial" panose="020B0604020202020204" pitchFamily="34" charset="0"/>
              </a:rPr>
              <a:t>PyeongChang</a:t>
            </a:r>
            <a:r>
              <a:rPr lang="tr-TR" altLang="tr-TR" sz="1500" dirty="0">
                <a:latin typeface="Arial" panose="020B0604020202020204" pitchFamily="34" charset="0"/>
              </a:rPr>
              <a:t> Kış Olimpiyatları'nda kuzey kombine takım yüksek tepe 4x5 kilometre yarışında Almanya, altın madalyanın sahibi oldu.</a:t>
            </a:r>
          </a:p>
          <a:p>
            <a:pPr eaLnBrk="0" fontAlgn="base" hangingPunct="0">
              <a:lnSpc>
                <a:spcPct val="100000"/>
              </a:lnSpc>
              <a:spcBef>
                <a:spcPct val="0"/>
              </a:spcBef>
              <a:spcAft>
                <a:spcPct val="0"/>
              </a:spcAft>
              <a:buClrTx/>
              <a:buSzTx/>
            </a:pPr>
            <a:r>
              <a:rPr lang="tr-TR" altLang="tr-TR" sz="1500" dirty="0">
                <a:latin typeface="Arial" panose="020B0604020202020204" pitchFamily="34" charset="0"/>
              </a:rPr>
              <a:t>Kısa mesafe sürat pateni kadınlar bin metrede Hollandalı </a:t>
            </a:r>
            <a:r>
              <a:rPr lang="tr-TR" altLang="tr-TR" sz="1500" dirty="0" err="1">
                <a:latin typeface="Arial" panose="020B0604020202020204" pitchFamily="34" charset="0"/>
              </a:rPr>
              <a:t>Suzanne</a:t>
            </a:r>
            <a:r>
              <a:rPr lang="tr-TR" altLang="tr-TR" sz="1500" dirty="0">
                <a:latin typeface="Arial" panose="020B0604020202020204" pitchFamily="34" charset="0"/>
              </a:rPr>
              <a:t> </a:t>
            </a:r>
            <a:r>
              <a:rPr lang="tr-TR" altLang="tr-TR" sz="1500" dirty="0" err="1">
                <a:latin typeface="Arial" panose="020B0604020202020204" pitchFamily="34" charset="0"/>
              </a:rPr>
              <a:t>Schulting</a:t>
            </a:r>
            <a:r>
              <a:rPr lang="tr-TR" altLang="tr-TR" sz="1500" dirty="0">
                <a:latin typeface="Arial" panose="020B0604020202020204" pitchFamily="34" charset="0"/>
              </a:rPr>
              <a:t> altın madalya kazandı.</a:t>
            </a:r>
          </a:p>
        </p:txBody>
      </p:sp>
      <p:pic>
        <p:nvPicPr>
          <p:cNvPr id="7" name="Resim 6"/>
          <p:cNvPicPr>
            <a:picLocks noChangeAspect="1"/>
          </p:cNvPicPr>
          <p:nvPr/>
        </p:nvPicPr>
        <p:blipFill>
          <a:blip r:embed="rId3"/>
          <a:stretch>
            <a:fillRect/>
          </a:stretch>
        </p:blipFill>
        <p:spPr>
          <a:xfrm rot="5400000">
            <a:off x="6834186" y="1500188"/>
            <a:ext cx="6858002" cy="3857626"/>
          </a:xfrm>
          <a:prstGeom prst="rect">
            <a:avLst/>
          </a:prstGeom>
        </p:spPr>
      </p:pic>
    </p:spTree>
    <p:extLst>
      <p:ext uri="{BB962C8B-B14F-4D97-AF65-F5344CB8AC3E}">
        <p14:creationId xmlns:p14="http://schemas.microsoft.com/office/powerpoint/2010/main" xmlns="" val="1161295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8">
            <a:extLst>
              <a:ext uri="{FF2B5EF4-FFF2-40B4-BE49-F238E27FC236}">
                <a16:creationId xmlns:a16="http://schemas.microsoft.com/office/drawing/2014/main" xmlns="" id="{7578DE65-F6FF-1246-A0BB-7290D7351E07}"/>
              </a:ext>
            </a:extLst>
          </p:cNvPr>
          <p:cNvPicPr>
            <a:picLocks noChangeAspect="1"/>
          </p:cNvPicPr>
          <p:nvPr/>
        </p:nvPicPr>
        <p:blipFill>
          <a:blip r:embed="rId2"/>
          <a:stretch>
            <a:fillRect/>
          </a:stretch>
        </p:blipFill>
        <p:spPr>
          <a:xfrm>
            <a:off x="436013" y="164531"/>
            <a:ext cx="1786769" cy="1773938"/>
          </a:xfrm>
          <a:prstGeom prst="rect">
            <a:avLst/>
          </a:prstGeom>
        </p:spPr>
      </p:pic>
      <p:sp>
        <p:nvSpPr>
          <p:cNvPr id="6" name="Rectangle 12"/>
          <p:cNvSpPr>
            <a:spLocks noChangeArrowheads="1"/>
          </p:cNvSpPr>
          <p:nvPr/>
        </p:nvSpPr>
        <p:spPr bwMode="auto">
          <a:xfrm>
            <a:off x="557754" y="2056685"/>
            <a:ext cx="10838127" cy="460126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77744" tIns="0" rIns="177744" bIns="0" numCol="1" anchor="ctr" anchorCtr="0" compatLnSpc="1">
            <a:prstTxWarp prst="textNoShape">
              <a:avLst/>
            </a:prstTxWarp>
            <a:spAutoFit/>
          </a:bodyPr>
          <a:lstStyle/>
          <a:p>
            <a:pPr marR="0" lvl="0" algn="l" defTabSz="914400" rtl="0" eaLnBrk="0" fontAlgn="ctr" latinLnBrk="0" hangingPunct="0">
              <a:lnSpc>
                <a:spcPct val="100000"/>
              </a:lnSpc>
              <a:spcBef>
                <a:spcPct val="0"/>
              </a:spcBef>
              <a:spcAft>
                <a:spcPct val="0"/>
              </a:spcAft>
              <a:buClrTx/>
              <a:buSzTx/>
              <a:tabLst/>
            </a:pPr>
            <a:endParaRPr kumimoji="0" lang="tr-TR" altLang="tr-TR" sz="13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300" b="0" i="0" u="none" strike="noStrike" cap="none" normalizeH="0" baseline="0" dirty="0" err="1">
                <a:ln>
                  <a:noFill/>
                </a:ln>
                <a:solidFill>
                  <a:schemeClr val="tx1"/>
                </a:solidFill>
                <a:effectLst/>
                <a:latin typeface="Arial" panose="020B0604020202020204" pitchFamily="34" charset="0"/>
              </a:rPr>
              <a:t>Snowboard</a:t>
            </a:r>
            <a:r>
              <a:rPr kumimoji="0" lang="tr-TR" altLang="tr-TR" sz="1300" b="0" i="0" u="none" strike="noStrike" cap="none" normalizeH="0" baseline="0" dirty="0">
                <a:ln>
                  <a:noFill/>
                </a:ln>
                <a:solidFill>
                  <a:schemeClr val="tx1"/>
                </a:solidFill>
                <a:effectLst/>
                <a:latin typeface="Arial" panose="020B0604020202020204" pitchFamily="34" charset="0"/>
              </a:rPr>
              <a:t> erkekler paralel dev slalomda İsviçreli Nevin </a:t>
            </a:r>
            <a:r>
              <a:rPr kumimoji="0" lang="tr-TR" altLang="tr-TR" sz="1300" b="0" i="0" u="none" strike="noStrike" cap="none" normalizeH="0" baseline="0" dirty="0" err="1">
                <a:ln>
                  <a:noFill/>
                </a:ln>
                <a:solidFill>
                  <a:schemeClr val="tx1"/>
                </a:solidFill>
                <a:effectLst/>
                <a:latin typeface="Arial" panose="020B0604020202020204" pitchFamily="34" charset="0"/>
              </a:rPr>
              <a:t>Galmarini</a:t>
            </a:r>
            <a:r>
              <a:rPr kumimoji="0" lang="tr-TR" altLang="tr-TR" sz="1300" b="0" i="0" u="none" strike="noStrike" cap="none" normalizeH="0" baseline="0" dirty="0">
                <a:ln>
                  <a:noFill/>
                </a:ln>
                <a:solidFill>
                  <a:schemeClr val="tx1"/>
                </a:solidFill>
                <a:effectLst/>
                <a:latin typeface="Arial" panose="020B0604020202020204" pitchFamily="34" charset="0"/>
              </a:rPr>
              <a:t> altın madalyaya ulaştı.</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300" b="0" i="0" u="none" strike="noStrike" cap="none" normalizeH="0" baseline="0" dirty="0" err="1">
                <a:ln>
                  <a:noFill/>
                </a:ln>
                <a:solidFill>
                  <a:schemeClr val="tx1"/>
                </a:solidFill>
                <a:effectLst/>
                <a:latin typeface="Arial" panose="020B0604020202020204" pitchFamily="34" charset="0"/>
              </a:rPr>
              <a:t>Snowboard</a:t>
            </a:r>
            <a:r>
              <a:rPr kumimoji="0" lang="tr-TR" altLang="tr-TR" sz="1300" b="0" i="0" u="none" strike="noStrike" cap="none" normalizeH="0" baseline="0" dirty="0">
                <a:ln>
                  <a:noFill/>
                </a:ln>
                <a:solidFill>
                  <a:schemeClr val="tx1"/>
                </a:solidFill>
                <a:effectLst/>
                <a:latin typeface="Arial" panose="020B0604020202020204" pitchFamily="34" charset="0"/>
              </a:rPr>
              <a:t> kadınlar paralel dev slalom yarışlarında Çek Ester </a:t>
            </a:r>
            <a:r>
              <a:rPr kumimoji="0" lang="tr-TR" altLang="tr-TR" sz="1300" b="0" i="0" u="none" strike="noStrike" cap="none" normalizeH="0" baseline="0" dirty="0" err="1">
                <a:ln>
                  <a:noFill/>
                </a:ln>
                <a:solidFill>
                  <a:schemeClr val="tx1"/>
                </a:solidFill>
                <a:effectLst/>
                <a:latin typeface="Arial" panose="020B0604020202020204" pitchFamily="34" charset="0"/>
              </a:rPr>
              <a:t>Ledecka</a:t>
            </a:r>
            <a:r>
              <a:rPr kumimoji="0" lang="tr-TR" altLang="tr-TR" sz="1300" b="0" i="0" u="none" strike="noStrike" cap="none" normalizeH="0" baseline="0" dirty="0">
                <a:ln>
                  <a:noFill/>
                </a:ln>
                <a:solidFill>
                  <a:schemeClr val="tx1"/>
                </a:solidFill>
                <a:effectLst/>
                <a:latin typeface="Arial" panose="020B0604020202020204" pitchFamily="34" charset="0"/>
              </a:rPr>
              <a:t> altın madalya aldı. </a:t>
            </a:r>
            <a:r>
              <a:rPr kumimoji="0" lang="tr-TR" altLang="tr-TR" sz="1300" b="0" i="0" u="none" strike="noStrike" cap="none" normalizeH="0" baseline="0" dirty="0" err="1">
                <a:ln>
                  <a:noFill/>
                </a:ln>
                <a:solidFill>
                  <a:schemeClr val="tx1"/>
                </a:solidFill>
                <a:effectLst/>
                <a:latin typeface="Arial" panose="020B0604020202020204" pitchFamily="34" charset="0"/>
              </a:rPr>
              <a:t>Ledecka</a:t>
            </a:r>
            <a:r>
              <a:rPr kumimoji="0" lang="tr-TR" altLang="tr-TR" sz="1300" b="0" i="0" u="none" strike="noStrike" cap="none" normalizeH="0" baseline="0" dirty="0">
                <a:ln>
                  <a:noFill/>
                </a:ln>
                <a:solidFill>
                  <a:schemeClr val="tx1"/>
                </a:solidFill>
                <a:effectLst/>
                <a:latin typeface="Arial" panose="020B0604020202020204" pitchFamily="34" charset="0"/>
              </a:rPr>
              <a:t> farklı bir dal olan alp disiplini kayakta da altın madalya almıştı.</a:t>
            </a:r>
            <a:endParaRPr lang="tr-TR" altLang="tr-TR" sz="13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300" b="0" i="0" u="none" strike="noStrike" cap="none" normalizeH="0" baseline="0" dirty="0">
                <a:ln>
                  <a:noFill/>
                </a:ln>
                <a:solidFill>
                  <a:schemeClr val="tx1"/>
                </a:solidFill>
                <a:effectLst/>
                <a:latin typeface="Arial" panose="020B0604020202020204" pitchFamily="34" charset="0"/>
              </a:rPr>
              <a:t>Alp disiplini Alp Takım yarışmasında İsviçre altın madalya aldı.</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300" b="0" i="0" u="none" strike="noStrike" cap="none" normalizeH="0" baseline="0" dirty="0">
                <a:ln>
                  <a:noFill/>
                </a:ln>
                <a:solidFill>
                  <a:schemeClr val="tx1"/>
                </a:solidFill>
                <a:effectLst/>
                <a:latin typeface="Arial" panose="020B0604020202020204" pitchFamily="34" charset="0"/>
              </a:rPr>
              <a:t>2018 </a:t>
            </a:r>
            <a:r>
              <a:rPr kumimoji="0" lang="tr-TR" altLang="tr-TR" sz="1300" b="0" i="0" u="none" strike="noStrike" cap="none" normalizeH="0" baseline="0" dirty="0" err="1">
                <a:ln>
                  <a:noFill/>
                </a:ln>
                <a:solidFill>
                  <a:schemeClr val="tx1"/>
                </a:solidFill>
                <a:effectLst/>
                <a:latin typeface="Arial" panose="020B0604020202020204" pitchFamily="34" charset="0"/>
              </a:rPr>
              <a:t>PyeongChang</a:t>
            </a:r>
            <a:r>
              <a:rPr kumimoji="0" lang="tr-TR" altLang="tr-TR" sz="1300" b="0" i="0" u="none" strike="noStrike" cap="none" normalizeH="0" baseline="0" dirty="0">
                <a:ln>
                  <a:noFill/>
                </a:ln>
                <a:solidFill>
                  <a:schemeClr val="tx1"/>
                </a:solidFill>
                <a:effectLst/>
                <a:latin typeface="Arial" panose="020B0604020202020204" pitchFamily="34" charset="0"/>
              </a:rPr>
              <a:t> Kış Olimpiyatları'nda </a:t>
            </a:r>
            <a:r>
              <a:rPr kumimoji="0" lang="tr-TR" altLang="tr-TR" sz="1300" b="0" i="0" u="none" strike="noStrike" cap="none" normalizeH="0" baseline="0" dirty="0" err="1">
                <a:ln>
                  <a:noFill/>
                </a:ln>
                <a:solidFill>
                  <a:schemeClr val="tx1"/>
                </a:solidFill>
                <a:effectLst/>
                <a:latin typeface="Arial" panose="020B0604020202020204" pitchFamily="34" charset="0"/>
              </a:rPr>
              <a:t>biatlon</a:t>
            </a:r>
            <a:r>
              <a:rPr kumimoji="0" lang="tr-TR" altLang="tr-TR" sz="1300" b="0" i="0" u="none" strike="noStrike" cap="none" normalizeH="0" baseline="0" dirty="0">
                <a:ln>
                  <a:noFill/>
                </a:ln>
                <a:solidFill>
                  <a:schemeClr val="tx1"/>
                </a:solidFill>
                <a:effectLst/>
                <a:latin typeface="Arial" panose="020B0604020202020204" pitchFamily="34" charset="0"/>
              </a:rPr>
              <a:t> erkekler 4x7,5 kilometre takım finalinde İsveç altın madalyanın sahibi oldu.</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300" b="0" i="0" u="none" strike="noStrike" cap="none" normalizeH="0" baseline="0" dirty="0">
                <a:ln>
                  <a:noFill/>
                </a:ln>
                <a:solidFill>
                  <a:schemeClr val="tx1"/>
                </a:solidFill>
                <a:effectLst/>
                <a:latin typeface="Arial" panose="020B0604020202020204" pitchFamily="34" charset="0"/>
              </a:rPr>
              <a:t>Sürat pateni erkekler 1000 metrede Hollandalı </a:t>
            </a:r>
            <a:r>
              <a:rPr kumimoji="0" lang="tr-TR" altLang="tr-TR" sz="1300" b="0" i="0" u="none" strike="noStrike" cap="none" normalizeH="0" baseline="0" dirty="0" err="1">
                <a:ln>
                  <a:noFill/>
                </a:ln>
                <a:solidFill>
                  <a:schemeClr val="tx1"/>
                </a:solidFill>
                <a:effectLst/>
                <a:latin typeface="Arial" panose="020B0604020202020204" pitchFamily="34" charset="0"/>
              </a:rPr>
              <a:t>Kjeld</a:t>
            </a:r>
            <a:r>
              <a:rPr kumimoji="0" lang="tr-TR" altLang="tr-TR" sz="1300" b="0" i="0" u="none" strike="noStrike" cap="none" normalizeH="0" baseline="0" dirty="0">
                <a:ln>
                  <a:noFill/>
                </a:ln>
                <a:solidFill>
                  <a:schemeClr val="tx1"/>
                </a:solidFill>
                <a:effectLst/>
                <a:latin typeface="Arial" panose="020B0604020202020204" pitchFamily="34" charset="0"/>
              </a:rPr>
              <a:t> </a:t>
            </a:r>
            <a:r>
              <a:rPr kumimoji="0" lang="tr-TR" altLang="tr-TR" sz="1300" b="0" i="0" u="none" strike="noStrike" cap="none" normalizeH="0" baseline="0" dirty="0" err="1">
                <a:ln>
                  <a:noFill/>
                </a:ln>
                <a:solidFill>
                  <a:schemeClr val="tx1"/>
                </a:solidFill>
                <a:effectLst/>
                <a:latin typeface="Arial" panose="020B0604020202020204" pitchFamily="34" charset="0"/>
              </a:rPr>
              <a:t>Nuis</a:t>
            </a:r>
            <a:r>
              <a:rPr kumimoji="0" lang="tr-TR" altLang="tr-TR" sz="1300" b="0" i="0" u="none" strike="noStrike" cap="none" normalizeH="0" baseline="0" dirty="0">
                <a:ln>
                  <a:noFill/>
                </a:ln>
                <a:solidFill>
                  <a:schemeClr val="tx1"/>
                </a:solidFill>
                <a:effectLst/>
                <a:latin typeface="Arial" panose="020B0604020202020204" pitchFamily="34" charset="0"/>
              </a:rPr>
              <a:t> altın madalyaya ulaştı.</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300" b="0" i="0" u="none" strike="noStrike" cap="none" normalizeH="0" baseline="0" dirty="0">
                <a:ln>
                  <a:noFill/>
                </a:ln>
                <a:solidFill>
                  <a:schemeClr val="tx1"/>
                </a:solidFill>
                <a:effectLst/>
                <a:latin typeface="Arial" panose="020B0604020202020204" pitchFamily="34" charset="0"/>
              </a:rPr>
              <a:t>Artistik buz pateni kadınlar teklide Rus sporcu Alina </a:t>
            </a:r>
            <a:r>
              <a:rPr kumimoji="0" lang="tr-TR" altLang="tr-TR" sz="1300" b="0" i="0" u="none" strike="noStrike" cap="none" normalizeH="0" baseline="0" dirty="0" err="1">
                <a:ln>
                  <a:noFill/>
                </a:ln>
                <a:solidFill>
                  <a:schemeClr val="tx1"/>
                </a:solidFill>
                <a:effectLst/>
                <a:latin typeface="Arial" panose="020B0604020202020204" pitchFamily="34" charset="0"/>
              </a:rPr>
              <a:t>Zagitova</a:t>
            </a:r>
            <a:r>
              <a:rPr kumimoji="0" lang="tr-TR" altLang="tr-TR" sz="1300" b="0" i="0" u="none" strike="noStrike" cap="none" normalizeH="0" baseline="0" dirty="0">
                <a:ln>
                  <a:noFill/>
                </a:ln>
                <a:solidFill>
                  <a:schemeClr val="tx1"/>
                </a:solidFill>
                <a:effectLst/>
                <a:latin typeface="Arial" panose="020B0604020202020204" pitchFamily="34" charset="0"/>
              </a:rPr>
              <a:t>, vatandaşı </a:t>
            </a:r>
            <a:r>
              <a:rPr kumimoji="0" lang="tr-TR" altLang="tr-TR" sz="1300" b="0" i="0" u="none" strike="noStrike" cap="none" normalizeH="0" baseline="0" dirty="0" err="1">
                <a:ln>
                  <a:noFill/>
                </a:ln>
                <a:solidFill>
                  <a:schemeClr val="tx1"/>
                </a:solidFill>
                <a:effectLst/>
                <a:latin typeface="Arial" panose="020B0604020202020204" pitchFamily="34" charset="0"/>
              </a:rPr>
              <a:t>Evgenia</a:t>
            </a:r>
            <a:r>
              <a:rPr kumimoji="0" lang="tr-TR" altLang="tr-TR" sz="1300" b="0" i="0" u="none" strike="noStrike" cap="none" normalizeH="0" baseline="0" dirty="0">
                <a:ln>
                  <a:noFill/>
                </a:ln>
                <a:solidFill>
                  <a:schemeClr val="tx1"/>
                </a:solidFill>
                <a:effectLst/>
                <a:latin typeface="Arial" panose="020B0604020202020204" pitchFamily="34" charset="0"/>
              </a:rPr>
              <a:t> </a:t>
            </a:r>
            <a:r>
              <a:rPr kumimoji="0" lang="tr-TR" altLang="tr-TR" sz="1300" b="0" i="0" u="none" strike="noStrike" cap="none" normalizeH="0" baseline="0" dirty="0" err="1">
                <a:ln>
                  <a:noFill/>
                </a:ln>
                <a:solidFill>
                  <a:schemeClr val="tx1"/>
                </a:solidFill>
                <a:effectLst/>
                <a:latin typeface="Arial" panose="020B0604020202020204" pitchFamily="34" charset="0"/>
              </a:rPr>
              <a:t>Medvedeva'yı</a:t>
            </a:r>
            <a:r>
              <a:rPr kumimoji="0" lang="tr-TR" altLang="tr-TR" sz="1300" b="0" i="0" u="none" strike="noStrike" cap="none" normalizeH="0" baseline="0" dirty="0">
                <a:ln>
                  <a:noFill/>
                </a:ln>
                <a:solidFill>
                  <a:schemeClr val="tx1"/>
                </a:solidFill>
                <a:effectLst/>
                <a:latin typeface="Arial" panose="020B0604020202020204" pitchFamily="34" charset="0"/>
              </a:rPr>
              <a:t> bir kez daha geride bırakarak altın madalyayı kazanırken bu Rusya'yı temsil eden sporcuların 2108 Kış Olimpiyat Oyunları'ndaki ilk altın madalyası oldu. Rusya ülke olarak katılamadığı için madalya töreninde Olimpiyat Marşı çalınacak.</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300" b="0" i="0" u="none" strike="noStrike" cap="none" normalizeH="0" baseline="0" dirty="0">
                <a:ln>
                  <a:noFill/>
                </a:ln>
                <a:solidFill>
                  <a:schemeClr val="tx1"/>
                </a:solidFill>
                <a:effectLst/>
                <a:latin typeface="Arial" panose="020B0604020202020204" pitchFamily="34" charset="0"/>
              </a:rPr>
              <a:t>2018 </a:t>
            </a:r>
            <a:r>
              <a:rPr kumimoji="0" lang="tr-TR" altLang="tr-TR" sz="1300" b="0" i="0" u="none" strike="noStrike" cap="none" normalizeH="0" baseline="0" dirty="0" err="1">
                <a:ln>
                  <a:noFill/>
                </a:ln>
                <a:solidFill>
                  <a:schemeClr val="tx1"/>
                </a:solidFill>
                <a:effectLst/>
                <a:latin typeface="Arial" panose="020B0604020202020204" pitchFamily="34" charset="0"/>
              </a:rPr>
              <a:t>PyeongChang</a:t>
            </a:r>
            <a:r>
              <a:rPr kumimoji="0" lang="tr-TR" altLang="tr-TR" sz="1300" b="0" i="0" u="none" strike="noStrike" cap="none" normalizeH="0" baseline="0" dirty="0">
                <a:ln>
                  <a:noFill/>
                </a:ln>
                <a:solidFill>
                  <a:schemeClr val="tx1"/>
                </a:solidFill>
                <a:effectLst/>
                <a:latin typeface="Arial" panose="020B0604020202020204" pitchFamily="34" charset="0"/>
              </a:rPr>
              <a:t> Kış Olimpiyatları'nda yarışan Kanadalı serbest stil kayakçı </a:t>
            </a:r>
            <a:r>
              <a:rPr kumimoji="0" lang="tr-TR" altLang="tr-TR" sz="1300" b="0" i="0" u="none" strike="noStrike" cap="none" normalizeH="0" baseline="0" dirty="0" err="1">
                <a:ln>
                  <a:noFill/>
                </a:ln>
                <a:solidFill>
                  <a:schemeClr val="tx1"/>
                </a:solidFill>
                <a:effectLst/>
                <a:latin typeface="Arial" panose="020B0604020202020204" pitchFamily="34" charset="0"/>
              </a:rPr>
              <a:t>Kelsey</a:t>
            </a:r>
            <a:r>
              <a:rPr kumimoji="0" lang="tr-TR" altLang="tr-TR" sz="1300" b="0" i="0" u="none" strike="noStrike" cap="none" normalizeH="0" baseline="0" dirty="0">
                <a:ln>
                  <a:noFill/>
                </a:ln>
                <a:solidFill>
                  <a:schemeClr val="tx1"/>
                </a:solidFill>
                <a:effectLst/>
                <a:latin typeface="Arial" panose="020B0604020202020204" pitchFamily="34" charset="0"/>
              </a:rPr>
              <a:t> </a:t>
            </a:r>
            <a:r>
              <a:rPr kumimoji="0" lang="tr-TR" altLang="tr-TR" sz="1300" b="0" i="0" u="none" strike="noStrike" cap="none" normalizeH="0" baseline="0" dirty="0" err="1">
                <a:ln>
                  <a:noFill/>
                </a:ln>
                <a:solidFill>
                  <a:schemeClr val="tx1"/>
                </a:solidFill>
                <a:effectLst/>
                <a:latin typeface="Arial" panose="020B0604020202020204" pitchFamily="34" charset="0"/>
              </a:rPr>
              <a:t>Serwa</a:t>
            </a:r>
            <a:r>
              <a:rPr kumimoji="0" lang="tr-TR" altLang="tr-TR" sz="1300" b="0" i="0" u="none" strike="noStrike" cap="none" normalizeH="0" baseline="0" dirty="0">
                <a:ln>
                  <a:noFill/>
                </a:ln>
                <a:solidFill>
                  <a:schemeClr val="tx1"/>
                </a:solidFill>
                <a:effectLst/>
                <a:latin typeface="Arial" panose="020B0604020202020204" pitchFamily="34" charset="0"/>
              </a:rPr>
              <a:t>, kadınlar kros kategorisinde altın madalya kazandı.</a:t>
            </a:r>
          </a:p>
          <a:p>
            <a:pPr marL="285750" lvl="0" indent="-285750" eaLnBrk="0" fontAlgn="base" hangingPunct="0">
              <a:spcBef>
                <a:spcPct val="0"/>
              </a:spcBef>
              <a:spcAft>
                <a:spcPct val="0"/>
              </a:spcAft>
              <a:buFont typeface="Arial" panose="020B0604020202020204" pitchFamily="34" charset="0"/>
              <a:buChar char="•"/>
            </a:pP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a:t>
            </a:r>
            <a:r>
              <a:rPr lang="tr-TR" altLang="tr-TR" sz="1300" dirty="0" err="1">
                <a:latin typeface="Arial" panose="020B0604020202020204" pitchFamily="34" charset="0"/>
              </a:rPr>
              <a:t>biatlon</a:t>
            </a:r>
            <a:r>
              <a:rPr lang="tr-TR" altLang="tr-TR" sz="1300" dirty="0">
                <a:latin typeface="Arial" panose="020B0604020202020204" pitchFamily="34" charset="0"/>
              </a:rPr>
              <a:t> kadınlar 4x6 kilometre takım finalinde </a:t>
            </a:r>
            <a:r>
              <a:rPr lang="tr-TR" altLang="tr-TR" sz="1300" dirty="0" err="1">
                <a:latin typeface="Arial" panose="020B0604020202020204" pitchFamily="34" charset="0"/>
              </a:rPr>
              <a:t>Belarus</a:t>
            </a:r>
            <a:r>
              <a:rPr lang="tr-TR" altLang="tr-TR" sz="1300" dirty="0">
                <a:latin typeface="Arial" panose="020B0604020202020204" pitchFamily="34" charset="0"/>
              </a:rPr>
              <a:t> altın madalyanın sahibi oldu.</a:t>
            </a:r>
          </a:p>
          <a:p>
            <a:pPr marL="285750" lvl="0" indent="-285750" eaLnBrk="0" fontAlgn="base" hangingPunct="0">
              <a:spcBef>
                <a:spcPct val="0"/>
              </a:spcBef>
              <a:spcAft>
                <a:spcPct val="0"/>
              </a:spcAft>
              <a:buFont typeface="Arial" panose="020B0604020202020204" pitchFamily="34" charset="0"/>
              <a:buChar char="•"/>
            </a:pP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kısa mesafe sürat pateni erkekler 5000 metre takım yarışında altın madalyayı, Macaristan kazandı.</a:t>
            </a:r>
          </a:p>
          <a:p>
            <a:pPr eaLnBrk="0" fontAlgn="ctr" hangingPunct="0">
              <a:lnSpc>
                <a:spcPct val="100000"/>
              </a:lnSpc>
              <a:spcBef>
                <a:spcPct val="0"/>
              </a:spcBef>
              <a:spcAft>
                <a:spcPct val="0"/>
              </a:spcAft>
              <a:buClrTx/>
              <a:buSzTx/>
            </a:pPr>
            <a:r>
              <a:rPr lang="tr-TR" altLang="tr-TR" sz="1300" dirty="0">
                <a:latin typeface="Arial" panose="020B0604020202020204" pitchFamily="34" charset="0"/>
              </a:rPr>
              <a:t> 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Takımlar </a:t>
            </a:r>
            <a:r>
              <a:rPr lang="tr-TR" altLang="tr-TR" sz="1300" dirty="0" err="1">
                <a:latin typeface="Arial" panose="020B0604020202020204" pitchFamily="34" charset="0"/>
              </a:rPr>
              <a:t>Relay'de</a:t>
            </a:r>
            <a:r>
              <a:rPr lang="tr-TR" altLang="tr-TR" sz="1300" dirty="0">
                <a:latin typeface="Arial" panose="020B0604020202020204" pitchFamily="34" charset="0"/>
              </a:rPr>
              <a:t> Almanya altın madalyaya ulaştı.</a:t>
            </a:r>
          </a:p>
          <a:p>
            <a:pPr eaLnBrk="0" fontAlgn="ctr" hangingPunct="0">
              <a:lnSpc>
                <a:spcPct val="100000"/>
              </a:lnSpc>
              <a:spcBef>
                <a:spcPct val="0"/>
              </a:spcBef>
              <a:spcAft>
                <a:spcPct val="0"/>
              </a:spcAft>
              <a:buClrTx/>
              <a:buSzTx/>
            </a:pPr>
            <a:r>
              <a:rPr lang="tr-TR" altLang="tr-TR" sz="1300" dirty="0">
                <a:latin typeface="Arial" panose="020B0604020202020204" pitchFamily="34" charset="0"/>
              </a:rPr>
              <a:t>  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yarışan Norveçli </a:t>
            </a:r>
            <a:r>
              <a:rPr lang="tr-TR" altLang="tr-TR" sz="1300" dirty="0" err="1">
                <a:latin typeface="Arial" panose="020B0604020202020204" pitchFamily="34" charset="0"/>
              </a:rPr>
              <a:t>biatlet</a:t>
            </a:r>
            <a:r>
              <a:rPr lang="tr-TR" altLang="tr-TR" sz="1300" dirty="0">
                <a:latin typeface="Arial" panose="020B0604020202020204" pitchFamily="34" charset="0"/>
              </a:rPr>
              <a:t> </a:t>
            </a:r>
            <a:r>
              <a:rPr lang="tr-TR" altLang="tr-TR" sz="1300" dirty="0" err="1">
                <a:latin typeface="Arial" panose="020B0604020202020204" pitchFamily="34" charset="0"/>
              </a:rPr>
              <a:t>Johannes</a:t>
            </a:r>
            <a:r>
              <a:rPr lang="tr-TR" altLang="tr-TR" sz="1300" dirty="0">
                <a:latin typeface="Arial" panose="020B0604020202020204" pitchFamily="34" charset="0"/>
              </a:rPr>
              <a:t> </a:t>
            </a:r>
            <a:r>
              <a:rPr lang="tr-TR" altLang="tr-TR" sz="1300" dirty="0" err="1">
                <a:latin typeface="Arial" panose="020B0604020202020204" pitchFamily="34" charset="0"/>
              </a:rPr>
              <a:t>Thingnes</a:t>
            </a:r>
            <a:r>
              <a:rPr lang="tr-TR" altLang="tr-TR" sz="1300" dirty="0">
                <a:latin typeface="Arial" panose="020B0604020202020204" pitchFamily="34" charset="0"/>
              </a:rPr>
              <a:t> </a:t>
            </a:r>
            <a:r>
              <a:rPr lang="tr-TR" altLang="tr-TR" sz="1300" dirty="0" err="1">
                <a:latin typeface="Arial" panose="020B0604020202020204" pitchFamily="34" charset="0"/>
              </a:rPr>
              <a:t>Boe</a:t>
            </a:r>
            <a:r>
              <a:rPr lang="tr-TR" altLang="tr-TR" sz="1300" dirty="0">
                <a:latin typeface="Arial" panose="020B0604020202020204" pitchFamily="34" charset="0"/>
              </a:rPr>
              <a:t>, erkekler 20 kilometre bireyselde altın madalyanın sahibi oldu.  </a:t>
            </a:r>
          </a:p>
          <a:p>
            <a:pPr eaLnBrk="0" fontAlgn="base" hangingPunct="0">
              <a:lnSpc>
                <a:spcPct val="100000"/>
              </a:lnSpc>
              <a:spcBef>
                <a:spcPct val="0"/>
              </a:spcBef>
              <a:spcAft>
                <a:spcPct val="0"/>
              </a:spcAft>
              <a:buClrTx/>
              <a:buSzTx/>
            </a:pPr>
            <a:r>
              <a:rPr lang="tr-TR" altLang="tr-TR" sz="1300" dirty="0">
                <a:latin typeface="Arial" panose="020B0604020202020204" pitchFamily="34" charset="0"/>
              </a:rPr>
              <a:t>Kadınlar 3 bin metre sürat pateninde madalyalar Hollandalı sporculara gitti.</a:t>
            </a:r>
          </a:p>
          <a:p>
            <a:pPr eaLnBrk="0" fontAlgn="base" hangingPunct="0">
              <a:lnSpc>
                <a:spcPct val="100000"/>
              </a:lnSpc>
              <a:spcBef>
                <a:spcPct val="0"/>
              </a:spcBef>
              <a:spcAft>
                <a:spcPct val="0"/>
              </a:spcAft>
              <a:buClrTx/>
              <a:buSzTx/>
            </a:pPr>
            <a:r>
              <a:rPr lang="tr-TR" altLang="tr-TR" sz="1300" dirty="0">
                <a:latin typeface="Arial" panose="020B0604020202020204" pitchFamily="34" charset="0"/>
              </a:rPr>
              <a:t>Erkekler kayaklı koşu normal tepe bireysel finallerinde altın madalyayı Alman sporcu </a:t>
            </a:r>
            <a:r>
              <a:rPr lang="tr-TR" altLang="tr-TR" sz="1300" dirty="0" err="1">
                <a:latin typeface="Arial" panose="020B0604020202020204" pitchFamily="34" charset="0"/>
              </a:rPr>
              <a:t>Andreas</a:t>
            </a:r>
            <a:r>
              <a:rPr lang="tr-TR" altLang="tr-TR" sz="1300" dirty="0">
                <a:latin typeface="Arial" panose="020B0604020202020204" pitchFamily="34" charset="0"/>
              </a:rPr>
              <a:t> </a:t>
            </a:r>
            <a:r>
              <a:rPr lang="tr-TR" altLang="tr-TR" sz="1300" dirty="0" err="1">
                <a:latin typeface="Arial" panose="020B0604020202020204" pitchFamily="34" charset="0"/>
              </a:rPr>
              <a:t>Wellinger</a:t>
            </a:r>
            <a:r>
              <a:rPr lang="tr-TR" altLang="tr-TR" sz="1300" dirty="0">
                <a:latin typeface="Arial" panose="020B0604020202020204" pitchFamily="34" charset="0"/>
              </a:rPr>
              <a:t> kazandı. </a:t>
            </a:r>
          </a:p>
          <a:p>
            <a:pPr eaLnBrk="0" fontAlgn="base" hangingPunct="0">
              <a:lnSpc>
                <a:spcPct val="100000"/>
              </a:lnSpc>
              <a:spcBef>
                <a:spcPct val="0"/>
              </a:spcBef>
              <a:spcAft>
                <a:spcPct val="0"/>
              </a:spcAft>
              <a:buClrTx/>
              <a:buSzTx/>
            </a:pPr>
            <a:r>
              <a:rPr lang="tr-TR" altLang="tr-TR" sz="1300" dirty="0">
                <a:latin typeface="Arial" panose="020B0604020202020204" pitchFamily="34" charset="0"/>
              </a:rPr>
              <a:t>Oyunlara ev sahipliği yapan Güney Kore, ilk altın madalyasını erkekler kısa kulvar bin 500 metre sürat pateni finallerinde </a:t>
            </a:r>
            <a:r>
              <a:rPr lang="tr-TR" altLang="tr-TR" sz="1300" dirty="0" err="1">
                <a:latin typeface="Arial" panose="020B0604020202020204" pitchFamily="34" charset="0"/>
              </a:rPr>
              <a:t>Lim</a:t>
            </a:r>
            <a:r>
              <a:rPr lang="tr-TR" altLang="tr-TR" sz="1300" dirty="0">
                <a:latin typeface="Arial" panose="020B0604020202020204" pitchFamily="34" charset="0"/>
              </a:rPr>
              <a:t> </a:t>
            </a:r>
            <a:r>
              <a:rPr lang="tr-TR" altLang="tr-TR" sz="1300" dirty="0" err="1">
                <a:latin typeface="Arial" panose="020B0604020202020204" pitchFamily="34" charset="0"/>
              </a:rPr>
              <a:t>Hyo-Jun'un</a:t>
            </a:r>
            <a:r>
              <a:rPr lang="tr-TR" altLang="tr-TR" sz="1300" dirty="0">
                <a:latin typeface="Arial" panose="020B0604020202020204" pitchFamily="34" charset="0"/>
              </a:rPr>
              <a:t> 2.10.485'lik derecesiyle kazandı.</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tr-TR" altLang="tr-TR" sz="1300" b="0" i="0" u="none" strike="noStrike" cap="none" normalizeH="0" baseline="0" dirty="0">
              <a:ln>
                <a:noFill/>
              </a:ln>
              <a:solidFill>
                <a:schemeClr val="tx1"/>
              </a:solidFill>
              <a:effectLst/>
              <a:latin typeface="Arial" panose="020B0604020202020204" pitchFamily="34" charset="0"/>
            </a:endParaRPr>
          </a:p>
        </p:txBody>
      </p:sp>
      <p:sp>
        <p:nvSpPr>
          <p:cNvPr id="4" name="Metin kutusu 3"/>
          <p:cNvSpPr txBox="1"/>
          <p:nvPr/>
        </p:nvSpPr>
        <p:spPr>
          <a:xfrm>
            <a:off x="2947916" y="518615"/>
            <a:ext cx="8447965" cy="1692771"/>
          </a:xfrm>
          <a:prstGeom prst="rect">
            <a:avLst/>
          </a:prstGeom>
          <a:noFill/>
        </p:spPr>
        <p:txBody>
          <a:bodyPr wrap="square" rtlCol="0">
            <a:spAutoFit/>
          </a:bodyPr>
          <a:lstStyle/>
          <a:p>
            <a:pPr marL="285750" lvl="0" indent="-285750" defTabSz="914400" eaLnBrk="0" fontAlgn="base" hangingPunct="0">
              <a:spcBef>
                <a:spcPct val="0"/>
              </a:spcBef>
              <a:spcAft>
                <a:spcPct val="0"/>
              </a:spcAft>
              <a:buFont typeface="Arial" panose="020B0604020202020204" pitchFamily="34" charset="0"/>
              <a:buChar char="•"/>
            </a:pPr>
            <a:r>
              <a:rPr lang="tr-TR" altLang="tr-TR" sz="1300" dirty="0">
                <a:latin typeface="Arial" panose="020B0604020202020204" pitchFamily="34" charset="0"/>
              </a:rPr>
              <a:t>Sürat pateni erkekler </a:t>
            </a:r>
            <a:r>
              <a:rPr lang="tr-TR" altLang="tr-TR" sz="1300" dirty="0" err="1">
                <a:latin typeface="Arial" panose="020B0604020202020204" pitchFamily="34" charset="0"/>
              </a:rPr>
              <a:t>Mass</a:t>
            </a:r>
            <a:r>
              <a:rPr lang="tr-TR" altLang="tr-TR" sz="1300" dirty="0">
                <a:latin typeface="Arial" panose="020B0604020202020204" pitchFamily="34" charset="0"/>
              </a:rPr>
              <a:t> </a:t>
            </a:r>
            <a:r>
              <a:rPr lang="tr-TR" altLang="tr-TR" sz="1300" dirty="0" err="1">
                <a:latin typeface="Arial" panose="020B0604020202020204" pitchFamily="34" charset="0"/>
              </a:rPr>
              <a:t>Start'ta</a:t>
            </a:r>
            <a:r>
              <a:rPr lang="tr-TR" altLang="tr-TR" sz="1300" dirty="0">
                <a:latin typeface="Arial" panose="020B0604020202020204" pitchFamily="34" charset="0"/>
              </a:rPr>
              <a:t> Güney Koreli Lee </a:t>
            </a:r>
            <a:r>
              <a:rPr lang="tr-TR" altLang="tr-TR" sz="1300" dirty="0" err="1">
                <a:latin typeface="Arial" panose="020B0604020202020204" pitchFamily="34" charset="0"/>
              </a:rPr>
              <a:t>Seung-Hoon</a:t>
            </a:r>
            <a:r>
              <a:rPr lang="tr-TR" altLang="tr-TR" sz="1300" dirty="0">
                <a:latin typeface="Arial" panose="020B0604020202020204" pitchFamily="34" charset="0"/>
              </a:rPr>
              <a:t> altın madalya aldı.</a:t>
            </a:r>
          </a:p>
          <a:p>
            <a:pPr marL="285750" lvl="0" indent="-285750" defTabSz="914400" eaLnBrk="0" fontAlgn="base" hangingPunct="0">
              <a:spcBef>
                <a:spcPct val="0"/>
              </a:spcBef>
              <a:spcAft>
                <a:spcPct val="0"/>
              </a:spcAft>
              <a:buFont typeface="Arial" panose="020B0604020202020204" pitchFamily="34" charset="0"/>
              <a:buChar char="•"/>
            </a:pPr>
            <a:r>
              <a:rPr lang="tr-TR" altLang="tr-TR" sz="1300" dirty="0">
                <a:latin typeface="Arial" panose="020B0604020202020204" pitchFamily="34" charset="0"/>
              </a:rPr>
              <a:t>Sürat pateni kadınlar </a:t>
            </a:r>
            <a:r>
              <a:rPr lang="tr-TR" altLang="tr-TR" sz="1300" dirty="0" err="1">
                <a:latin typeface="Arial" panose="020B0604020202020204" pitchFamily="34" charset="0"/>
              </a:rPr>
              <a:t>Mass</a:t>
            </a:r>
            <a:r>
              <a:rPr lang="tr-TR" altLang="tr-TR" sz="1300" dirty="0">
                <a:latin typeface="Arial" panose="020B0604020202020204" pitchFamily="34" charset="0"/>
              </a:rPr>
              <a:t> </a:t>
            </a:r>
            <a:r>
              <a:rPr lang="tr-TR" altLang="tr-TR" sz="1300" dirty="0" err="1">
                <a:latin typeface="Arial" panose="020B0604020202020204" pitchFamily="34" charset="0"/>
              </a:rPr>
              <a:t>Start'ta</a:t>
            </a:r>
            <a:r>
              <a:rPr lang="tr-TR" altLang="tr-TR" sz="1300" dirty="0">
                <a:latin typeface="Arial" panose="020B0604020202020204" pitchFamily="34" charset="0"/>
              </a:rPr>
              <a:t> Japon </a:t>
            </a:r>
            <a:r>
              <a:rPr lang="tr-TR" altLang="tr-TR" sz="1300" dirty="0" err="1">
                <a:latin typeface="Arial" panose="020B0604020202020204" pitchFamily="34" charset="0"/>
              </a:rPr>
              <a:t>Nana</a:t>
            </a:r>
            <a:r>
              <a:rPr lang="tr-TR" altLang="tr-TR" sz="1300" dirty="0">
                <a:latin typeface="Arial" panose="020B0604020202020204" pitchFamily="34" charset="0"/>
              </a:rPr>
              <a:t> </a:t>
            </a:r>
            <a:r>
              <a:rPr lang="tr-TR" altLang="tr-TR" sz="1300" dirty="0" err="1">
                <a:latin typeface="Arial" panose="020B0604020202020204" pitchFamily="34" charset="0"/>
              </a:rPr>
              <a:t>Takagi</a:t>
            </a:r>
            <a:r>
              <a:rPr lang="tr-TR" altLang="tr-TR" sz="1300" dirty="0">
                <a:latin typeface="Arial" panose="020B0604020202020204" pitchFamily="34" charset="0"/>
              </a:rPr>
              <a:t> altın madalya aldı.</a:t>
            </a:r>
          </a:p>
          <a:p>
            <a:pPr marL="285750" lvl="0" indent="-285750" defTabSz="914400" eaLnBrk="0" fontAlgn="base" hangingPunct="0">
              <a:spcBef>
                <a:spcPct val="0"/>
              </a:spcBef>
              <a:spcAft>
                <a:spcPct val="0"/>
              </a:spcAft>
              <a:buFont typeface="Arial" panose="020B0604020202020204" pitchFamily="34" charset="0"/>
              <a:buChar char="•"/>
            </a:pPr>
            <a:r>
              <a:rPr lang="tr-TR" altLang="tr-TR" sz="1300" dirty="0">
                <a:latin typeface="Arial" panose="020B0604020202020204" pitchFamily="34" charset="0"/>
              </a:rPr>
              <a:t>Cross Country kayak erkekler 50 kilometre </a:t>
            </a:r>
            <a:r>
              <a:rPr lang="tr-TR" altLang="tr-TR" sz="1300" dirty="0" err="1">
                <a:latin typeface="Arial" panose="020B0604020202020204" pitchFamily="34" charset="0"/>
              </a:rPr>
              <a:t>Mass</a:t>
            </a:r>
            <a:r>
              <a:rPr lang="tr-TR" altLang="tr-TR" sz="1300" dirty="0">
                <a:latin typeface="Arial" panose="020B0604020202020204" pitchFamily="34" charset="0"/>
              </a:rPr>
              <a:t> Start </a:t>
            </a:r>
            <a:r>
              <a:rPr lang="tr-TR" altLang="tr-TR" sz="1300" dirty="0" err="1">
                <a:latin typeface="Arial" panose="020B0604020202020204" pitchFamily="34" charset="0"/>
              </a:rPr>
              <a:t>Classic'te</a:t>
            </a:r>
            <a:r>
              <a:rPr lang="tr-TR" altLang="tr-TR" sz="1300" dirty="0">
                <a:latin typeface="Arial" panose="020B0604020202020204" pitchFamily="34" charset="0"/>
              </a:rPr>
              <a:t> Finlandiyalı </a:t>
            </a:r>
            <a:r>
              <a:rPr lang="tr-TR" altLang="tr-TR" sz="1300" dirty="0" err="1">
                <a:latin typeface="Arial" panose="020B0604020202020204" pitchFamily="34" charset="0"/>
              </a:rPr>
              <a:t>Iivo</a:t>
            </a:r>
            <a:r>
              <a:rPr lang="tr-TR" altLang="tr-TR" sz="1300" dirty="0">
                <a:latin typeface="Arial" panose="020B0604020202020204" pitchFamily="34" charset="0"/>
              </a:rPr>
              <a:t> </a:t>
            </a:r>
            <a:r>
              <a:rPr lang="tr-TR" altLang="tr-TR" sz="1300" dirty="0" err="1">
                <a:latin typeface="Arial" panose="020B0604020202020204" pitchFamily="34" charset="0"/>
              </a:rPr>
              <a:t>Niskanen</a:t>
            </a:r>
            <a:r>
              <a:rPr lang="tr-TR" altLang="tr-TR" sz="1300" dirty="0">
                <a:latin typeface="Arial" panose="020B0604020202020204" pitchFamily="34" charset="0"/>
              </a:rPr>
              <a:t> altın madalya aldı.</a:t>
            </a:r>
          </a:p>
          <a:p>
            <a:pPr marL="285750" lvl="0" indent="-285750" defTabSz="914400" eaLnBrk="0" fontAlgn="base" hangingPunct="0">
              <a:spcBef>
                <a:spcPct val="0"/>
              </a:spcBef>
              <a:spcAft>
                <a:spcPct val="0"/>
              </a:spcAft>
              <a:buFont typeface="Arial" panose="020B0604020202020204" pitchFamily="34" charset="0"/>
              <a:buChar char="•"/>
            </a:pP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a:t>
            </a:r>
            <a:r>
              <a:rPr lang="tr-TR" altLang="tr-TR" sz="1300" dirty="0">
                <a:solidFill>
                  <a:srgbClr val="141414"/>
                </a:solidFill>
                <a:latin typeface="Arial" panose="020B0604020202020204" pitchFamily="34" charset="0"/>
                <a:hlinkClick r:id="rId3" tooltip="ABD haberleri"/>
              </a:rPr>
              <a:t>ABD</a:t>
            </a:r>
            <a:r>
              <a:rPr lang="tr-TR" altLang="tr-TR" sz="1300" dirty="0">
                <a:latin typeface="Arial" panose="020B0604020202020204" pitchFamily="34" charset="0"/>
              </a:rPr>
              <a:t>, erkekler </a:t>
            </a:r>
            <a:r>
              <a:rPr lang="tr-TR" altLang="tr-TR" sz="1300" dirty="0" err="1">
                <a:latin typeface="Arial" panose="020B0604020202020204" pitchFamily="34" charset="0"/>
              </a:rPr>
              <a:t>curling</a:t>
            </a:r>
            <a:r>
              <a:rPr lang="tr-TR" altLang="tr-TR" sz="1300" dirty="0">
                <a:latin typeface="Arial" panose="020B0604020202020204" pitchFamily="34" charset="0"/>
              </a:rPr>
              <a:t> takım finalinde İsveç'i 10-7 yenerek altın madalya kazandı. İsviçre, Kanada'yı 7-5 yenerek bronz madalya aldı.</a:t>
            </a:r>
          </a:p>
          <a:p>
            <a:pPr marL="285750" lvl="0" indent="-285750" defTabSz="914400" eaLnBrk="0" fontAlgn="base" hangingPunct="0">
              <a:spcBef>
                <a:spcPct val="0"/>
              </a:spcBef>
              <a:spcAft>
                <a:spcPct val="0"/>
              </a:spcAft>
              <a:buFont typeface="Arial" panose="020B0604020202020204" pitchFamily="34" charset="0"/>
              <a:buChar char="•"/>
            </a:pPr>
            <a:r>
              <a:rPr lang="tr-TR" altLang="tr-TR" sz="1300" dirty="0">
                <a:latin typeface="Arial" panose="020B0604020202020204" pitchFamily="34" charset="0"/>
              </a:rPr>
              <a:t>2018 </a:t>
            </a:r>
            <a:r>
              <a:rPr lang="tr-TR" altLang="tr-TR" sz="1300" dirty="0" err="1">
                <a:latin typeface="Arial" panose="020B0604020202020204" pitchFamily="34" charset="0"/>
              </a:rPr>
              <a:t>PyeongChang</a:t>
            </a:r>
            <a:r>
              <a:rPr lang="tr-TR" altLang="tr-TR" sz="1300" dirty="0">
                <a:latin typeface="Arial" panose="020B0604020202020204" pitchFamily="34" charset="0"/>
              </a:rPr>
              <a:t> Kış Olimpiyatları'nda Kanadalı </a:t>
            </a:r>
            <a:r>
              <a:rPr lang="tr-TR" altLang="tr-TR" sz="1300" dirty="0" err="1">
                <a:latin typeface="Arial" panose="020B0604020202020204" pitchFamily="34" charset="0"/>
              </a:rPr>
              <a:t>Sebastien</a:t>
            </a:r>
            <a:r>
              <a:rPr lang="tr-TR" altLang="tr-TR" sz="1300" dirty="0">
                <a:latin typeface="Arial" panose="020B0604020202020204" pitchFamily="34" charset="0"/>
              </a:rPr>
              <a:t> </a:t>
            </a:r>
            <a:r>
              <a:rPr lang="tr-TR" altLang="tr-TR" sz="1300" dirty="0" err="1">
                <a:latin typeface="Arial" panose="020B0604020202020204" pitchFamily="34" charset="0"/>
              </a:rPr>
              <a:t>Toutant</a:t>
            </a:r>
            <a:r>
              <a:rPr lang="tr-TR" altLang="tr-TR" sz="1300" dirty="0">
                <a:latin typeface="Arial" panose="020B0604020202020204" pitchFamily="34" charset="0"/>
              </a:rPr>
              <a:t>, </a:t>
            </a:r>
            <a:r>
              <a:rPr lang="tr-TR" altLang="tr-TR" sz="1300" dirty="0" err="1">
                <a:latin typeface="Arial" panose="020B0604020202020204" pitchFamily="34" charset="0"/>
              </a:rPr>
              <a:t>snowboard</a:t>
            </a:r>
            <a:r>
              <a:rPr lang="tr-TR" altLang="tr-TR" sz="1300" dirty="0">
                <a:latin typeface="Arial" panose="020B0604020202020204" pitchFamily="34" charset="0"/>
              </a:rPr>
              <a:t> erkekler </a:t>
            </a:r>
            <a:r>
              <a:rPr lang="tr-TR" altLang="tr-TR" sz="1300" dirty="0" err="1">
                <a:latin typeface="Arial" panose="020B0604020202020204" pitchFamily="34" charset="0"/>
              </a:rPr>
              <a:t>big</a:t>
            </a:r>
            <a:r>
              <a:rPr lang="tr-TR" altLang="tr-TR" sz="1300" dirty="0">
                <a:latin typeface="Arial" panose="020B0604020202020204" pitchFamily="34" charset="0"/>
              </a:rPr>
              <a:t> </a:t>
            </a:r>
            <a:r>
              <a:rPr lang="tr-TR" altLang="tr-TR" sz="1300" dirty="0" err="1">
                <a:latin typeface="Arial" panose="020B0604020202020204" pitchFamily="34" charset="0"/>
              </a:rPr>
              <a:t>air</a:t>
            </a:r>
            <a:r>
              <a:rPr lang="tr-TR" altLang="tr-TR" sz="1300" dirty="0">
                <a:latin typeface="Arial" panose="020B0604020202020204" pitchFamily="34" charset="0"/>
              </a:rPr>
              <a:t> kategorisinde altın madalya kazandı.13</a:t>
            </a:r>
          </a:p>
        </p:txBody>
      </p:sp>
    </p:spTree>
    <p:extLst>
      <p:ext uri="{BB962C8B-B14F-4D97-AF65-F5344CB8AC3E}">
        <p14:creationId xmlns:p14="http://schemas.microsoft.com/office/powerpoint/2010/main" xmlns="" val="194740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F3D4058-DA9A-164A-8CBF-0FB501C613F4}"/>
              </a:ext>
            </a:extLst>
          </p:cNvPr>
          <p:cNvSpPr>
            <a:spLocks noGrp="1"/>
          </p:cNvSpPr>
          <p:nvPr>
            <p:ph type="body" idx="1"/>
          </p:nvPr>
        </p:nvSpPr>
        <p:spPr>
          <a:xfrm>
            <a:off x="1974497" y="0"/>
            <a:ext cx="9871551" cy="4642558"/>
          </a:xfrm>
        </p:spPr>
        <p:txBody>
          <a:bodyPr>
            <a:noAutofit/>
          </a:bodyPr>
          <a:lstStyle/>
          <a:p>
            <a:pPr marL="171450" indent="-171450" eaLnBrk="0" fontAlgn="ctr"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Slovak </a:t>
            </a:r>
            <a:r>
              <a:rPr lang="tr-TR" altLang="tr-TR" sz="1200" dirty="0" err="1">
                <a:latin typeface="Arial" panose="020B0604020202020204" pitchFamily="34" charset="0"/>
              </a:rPr>
              <a:t>Anastasiya</a:t>
            </a:r>
            <a:r>
              <a:rPr lang="tr-TR" altLang="tr-TR" sz="1200" dirty="0">
                <a:latin typeface="Arial" panose="020B0604020202020204" pitchFamily="34" charset="0"/>
              </a:rPr>
              <a:t> </a:t>
            </a:r>
            <a:r>
              <a:rPr lang="tr-TR" altLang="tr-TR" sz="1200" dirty="0" err="1">
                <a:latin typeface="Arial" panose="020B0604020202020204" pitchFamily="34" charset="0"/>
              </a:rPr>
              <a:t>Kuzmina</a:t>
            </a:r>
            <a:r>
              <a:rPr lang="tr-TR" altLang="tr-TR" sz="1200" dirty="0">
                <a:latin typeface="Arial" panose="020B0604020202020204" pitchFamily="34" charset="0"/>
              </a:rPr>
              <a:t> kadınlar </a:t>
            </a:r>
            <a:r>
              <a:rPr lang="tr-TR" altLang="tr-TR" sz="1200" dirty="0" err="1">
                <a:latin typeface="Arial" panose="020B0604020202020204" pitchFamily="34" charset="0"/>
              </a:rPr>
              <a:t>biatlon</a:t>
            </a:r>
            <a:r>
              <a:rPr lang="tr-TR" altLang="tr-TR" sz="1200" dirty="0">
                <a:latin typeface="Arial" panose="020B0604020202020204" pitchFamily="34" charset="0"/>
              </a:rPr>
              <a:t> 12,5 kilometre toplu startta altın madalya kazandı</a:t>
            </a:r>
          </a:p>
          <a:p>
            <a:pPr marL="171450" indent="-171450" eaLnBrk="0" fontAlgn="ctr"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kadınlar kayaklı koşu 4x5 kilometre bayrak yarışında Norveç altın madalya kazandı.</a:t>
            </a:r>
          </a:p>
          <a:p>
            <a:pPr marL="171450" indent="-171450" eaLnBrk="0" fontAlgn="base"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Alp disiplini kadınlar </a:t>
            </a:r>
            <a:r>
              <a:rPr lang="tr-TR" altLang="tr-TR" sz="1200" dirty="0" err="1">
                <a:latin typeface="Arial" panose="020B0604020202020204" pitchFamily="34" charset="0"/>
              </a:rPr>
              <a:t>Super</a:t>
            </a:r>
            <a:r>
              <a:rPr lang="tr-TR" altLang="tr-TR" sz="1200" dirty="0">
                <a:latin typeface="Arial" panose="020B0604020202020204" pitchFamily="34" charset="0"/>
              </a:rPr>
              <a:t>-G yarışında Çek Ester </a:t>
            </a:r>
            <a:r>
              <a:rPr lang="tr-TR" altLang="tr-TR" sz="1200" dirty="0" err="1">
                <a:latin typeface="Arial" panose="020B0604020202020204" pitchFamily="34" charset="0"/>
              </a:rPr>
              <a:t>Ledecka</a:t>
            </a:r>
            <a:r>
              <a:rPr lang="tr-TR" altLang="tr-TR" sz="1200" dirty="0">
                <a:latin typeface="Arial" panose="020B0604020202020204" pitchFamily="34" charset="0"/>
              </a:rPr>
              <a:t> altın madalya kazandı. Başka bir sporcudan ödünç aldığı kayak takımıyla yarışı katılan </a:t>
            </a:r>
            <a:r>
              <a:rPr lang="tr-TR" altLang="tr-TR" sz="1200" dirty="0" err="1">
                <a:latin typeface="Arial" panose="020B0604020202020204" pitchFamily="34" charset="0"/>
              </a:rPr>
              <a:t>Ledecka</a:t>
            </a:r>
            <a:r>
              <a:rPr lang="tr-TR" altLang="tr-TR" sz="1200" dirty="0">
                <a:latin typeface="Arial" panose="020B0604020202020204" pitchFamily="34" charset="0"/>
              </a:rPr>
              <a:t> aslında bir </a:t>
            </a:r>
            <a:r>
              <a:rPr lang="tr-TR" altLang="tr-TR" sz="1200" dirty="0" err="1">
                <a:latin typeface="Arial" panose="020B0604020202020204" pitchFamily="34" charset="0"/>
              </a:rPr>
              <a:t>Snowboard'cu</a:t>
            </a:r>
            <a:r>
              <a:rPr lang="tr-TR" altLang="tr-TR" sz="1200" dirty="0">
                <a:latin typeface="Arial" panose="020B0604020202020204" pitchFamily="34" charset="0"/>
              </a:rPr>
              <a:t> olmasına rağmen ilk kez 'öylesine' yarıştığı bu Alp </a:t>
            </a:r>
            <a:r>
              <a:rPr lang="tr-TR" altLang="tr-TR" sz="1200" dirty="0" err="1">
                <a:latin typeface="Arial" panose="020B0604020202020204" pitchFamily="34" charset="0"/>
              </a:rPr>
              <a:t>Disiplini'nde</a:t>
            </a:r>
            <a:r>
              <a:rPr lang="tr-TR" altLang="tr-TR" sz="1200" dirty="0">
                <a:latin typeface="Arial" panose="020B0604020202020204" pitchFamily="34" charset="0"/>
              </a:rPr>
              <a:t> altına ulaşırken kendisi de sonuca inanamadı.</a:t>
            </a:r>
          </a:p>
          <a:p>
            <a:pPr marL="171450" lvl="0" indent="-171450" eaLnBrk="0" fontAlgn="base"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Japon </a:t>
            </a:r>
            <a:r>
              <a:rPr lang="tr-TR" altLang="tr-TR" sz="1200" dirty="0" err="1">
                <a:latin typeface="Arial" panose="020B0604020202020204" pitchFamily="34" charset="0"/>
              </a:rPr>
              <a:t>Yuzuru</a:t>
            </a:r>
            <a:r>
              <a:rPr lang="tr-TR" altLang="tr-TR" sz="1200" dirty="0">
                <a:latin typeface="Arial" panose="020B0604020202020204" pitchFamily="34" charset="0"/>
              </a:rPr>
              <a:t> </a:t>
            </a:r>
            <a:r>
              <a:rPr lang="tr-TR" altLang="tr-TR" sz="1200" dirty="0" err="1">
                <a:latin typeface="Arial" panose="020B0604020202020204" pitchFamily="34" charset="0"/>
              </a:rPr>
              <a:t>Hanyu</a:t>
            </a:r>
            <a:r>
              <a:rPr lang="tr-TR" altLang="tr-TR" sz="1200" dirty="0">
                <a:latin typeface="Arial" panose="020B0604020202020204" pitchFamily="34" charset="0"/>
              </a:rPr>
              <a:t> erkekler artistik buz pateninde altın madalya kazandı. </a:t>
            </a:r>
            <a:r>
              <a:rPr lang="tr-TR" altLang="tr-TR" sz="1200" dirty="0" err="1">
                <a:latin typeface="Arial" panose="020B0604020202020204" pitchFamily="34" charset="0"/>
              </a:rPr>
              <a:t>Soçi</a:t>
            </a:r>
            <a:r>
              <a:rPr lang="tr-TR" altLang="tr-TR" sz="1200" dirty="0">
                <a:latin typeface="Arial" panose="020B0604020202020204" pitchFamily="34" charset="0"/>
              </a:rPr>
              <a:t> 2014'te de aynı branşta altın madalya alan </a:t>
            </a:r>
            <a:r>
              <a:rPr lang="tr-TR" altLang="tr-TR" sz="1200" dirty="0" err="1">
                <a:latin typeface="Arial" panose="020B0604020202020204" pitchFamily="34" charset="0"/>
              </a:rPr>
              <a:t>Hanyu</a:t>
            </a:r>
            <a:r>
              <a:rPr lang="tr-TR" altLang="tr-TR" sz="1200" dirty="0">
                <a:latin typeface="Arial" panose="020B0604020202020204" pitchFamily="34" charset="0"/>
              </a:rPr>
              <a:t>, 1952'den bu yana üst üste iki olimpiyatta şampiyon unvanını koruyan ilk erkek sporcu oldu.</a:t>
            </a:r>
            <a:br>
              <a:rPr lang="tr-TR" altLang="tr-TR" sz="1200" dirty="0">
                <a:latin typeface="Arial" panose="020B0604020202020204" pitchFamily="34" charset="0"/>
              </a:rPr>
            </a:br>
            <a:r>
              <a:rPr lang="tr-TR" altLang="tr-TR" sz="1200" dirty="0">
                <a:latin typeface="Arial" panose="020B0604020202020204" pitchFamily="34" charset="0"/>
              </a:rPr>
              <a:t>- 2018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sürat pateni kadınlar takım takip finalinde Japonya altın madalya kazandı. </a:t>
            </a:r>
          </a:p>
          <a:p>
            <a:pPr marL="171450" lvl="0" indent="-171450" eaLnBrk="0" fontAlgn="base"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kayaklı koşu erkekler takım sprint yarışında Norveç, altın madalyanın sahibi oldu.</a:t>
            </a:r>
            <a:br>
              <a:rPr lang="tr-TR" altLang="tr-TR" sz="1200" dirty="0">
                <a:latin typeface="Arial" panose="020B0604020202020204" pitchFamily="34" charset="0"/>
              </a:rPr>
            </a:b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kayaklı koşu kadınlar takım sprint yarışında ABD altın madalyanın sahibi oldu.</a:t>
            </a:r>
          </a:p>
          <a:p>
            <a:pPr marL="171450" lvl="0" indent="-171450" eaLnBrk="0" fontAlgn="base"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yarışan Kanadalı serbest stil kayakçı </a:t>
            </a:r>
            <a:r>
              <a:rPr lang="tr-TR" altLang="tr-TR" sz="1200" dirty="0" err="1">
                <a:latin typeface="Arial" panose="020B0604020202020204" pitchFamily="34" charset="0"/>
              </a:rPr>
              <a:t>Brady</a:t>
            </a:r>
            <a:r>
              <a:rPr lang="tr-TR" altLang="tr-TR" sz="1200" dirty="0">
                <a:latin typeface="Arial" panose="020B0604020202020204" pitchFamily="34" charset="0"/>
              </a:rPr>
              <a:t> Leman, erkekler kros kategorisinde altın madalya kazandı.</a:t>
            </a:r>
          </a:p>
          <a:p>
            <a:pPr marL="171450" lvl="0" indent="-171450" eaLnBrk="0" fontAlgn="base"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yarışan Kanadalı serbest stil kayakçı </a:t>
            </a:r>
            <a:r>
              <a:rPr lang="tr-TR" altLang="tr-TR" sz="1200" dirty="0" err="1">
                <a:latin typeface="Arial" panose="020B0604020202020204" pitchFamily="34" charset="0"/>
              </a:rPr>
              <a:t>Brady</a:t>
            </a:r>
            <a:r>
              <a:rPr lang="tr-TR" altLang="tr-TR" sz="1200" dirty="0">
                <a:latin typeface="Arial" panose="020B0604020202020204" pitchFamily="34" charset="0"/>
              </a:rPr>
              <a:t> Leman, erkekler kros kategorisinde altın madalya kazandı.</a:t>
            </a:r>
            <a:br>
              <a:rPr lang="tr-TR" altLang="tr-TR" sz="1200" dirty="0">
                <a:latin typeface="Arial" panose="020B0604020202020204" pitchFamily="34" charset="0"/>
              </a:rPr>
            </a:b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kuzey kombine bireysel yüksek tepe 10 kilometre yarışında altın madalyayı Alman </a:t>
            </a:r>
            <a:r>
              <a:rPr lang="tr-TR" altLang="tr-TR" sz="1200" dirty="0" err="1">
                <a:latin typeface="Arial" panose="020B0604020202020204" pitchFamily="34" charset="0"/>
              </a:rPr>
              <a:t>Johannes</a:t>
            </a:r>
            <a:r>
              <a:rPr lang="tr-TR" altLang="tr-TR" sz="1200" dirty="0">
                <a:latin typeface="Arial" panose="020B0604020202020204" pitchFamily="34" charset="0"/>
              </a:rPr>
              <a:t> </a:t>
            </a:r>
            <a:r>
              <a:rPr lang="tr-TR" altLang="tr-TR" sz="1200" dirty="0" err="1">
                <a:latin typeface="Arial" panose="020B0604020202020204" pitchFamily="34" charset="0"/>
              </a:rPr>
              <a:t>Rydzek</a:t>
            </a:r>
            <a:r>
              <a:rPr lang="tr-TR" altLang="tr-TR" sz="1200" dirty="0">
                <a:latin typeface="Arial" panose="020B0604020202020204" pitchFamily="34" charset="0"/>
              </a:rPr>
              <a:t> elde etti.</a:t>
            </a:r>
          </a:p>
          <a:p>
            <a:pPr marL="171450" lvl="0" indent="-171450" eaLnBrk="0" fontAlgn="base"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kısa kulvar sürat pateni kadınlar 3000 metre takım finalinde ev sahibi Güney Kore altın madalyanın sahibi oldu. </a:t>
            </a:r>
          </a:p>
          <a:p>
            <a:pPr marL="171450" indent="-171450" eaLnBrk="0" fontAlgn="ctr"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 Kısa mesafe sürat pateni erkekler 1000 metrede Kanadalı </a:t>
            </a:r>
            <a:r>
              <a:rPr lang="tr-TR" altLang="tr-TR" sz="1200" dirty="0" err="1">
                <a:latin typeface="Arial" panose="020B0604020202020204" pitchFamily="34" charset="0"/>
              </a:rPr>
              <a:t>Samuel</a:t>
            </a:r>
            <a:r>
              <a:rPr lang="tr-TR" altLang="tr-TR" sz="1200" dirty="0">
                <a:latin typeface="Arial" panose="020B0604020202020204" pitchFamily="34" charset="0"/>
              </a:rPr>
              <a:t> </a:t>
            </a:r>
            <a:r>
              <a:rPr lang="tr-TR" altLang="tr-TR" sz="1200" dirty="0" err="1">
                <a:latin typeface="Arial" panose="020B0604020202020204" pitchFamily="34" charset="0"/>
              </a:rPr>
              <a:t>Girard</a:t>
            </a:r>
            <a:r>
              <a:rPr lang="tr-TR" altLang="tr-TR" sz="1200" dirty="0">
                <a:latin typeface="Arial" panose="020B0604020202020204" pitchFamily="34" charset="0"/>
              </a:rPr>
              <a:t> altın madalyaya ulaştı.</a:t>
            </a:r>
            <a:br>
              <a:rPr lang="tr-TR" altLang="tr-TR" sz="1200" dirty="0">
                <a:latin typeface="Arial" panose="020B0604020202020204" pitchFamily="34" charset="0"/>
              </a:rPr>
            </a:b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kadınlar kısa kulvar sürat pateni bin 500 metrede Güney Koreli </a:t>
            </a:r>
            <a:r>
              <a:rPr lang="tr-TR" altLang="tr-TR" sz="1200" dirty="0" err="1">
                <a:latin typeface="Arial" panose="020B0604020202020204" pitchFamily="34" charset="0"/>
              </a:rPr>
              <a:t>Minjeong</a:t>
            </a:r>
            <a:r>
              <a:rPr lang="tr-TR" altLang="tr-TR" sz="1200" dirty="0">
                <a:latin typeface="Arial" panose="020B0604020202020204" pitchFamily="34" charset="0"/>
              </a:rPr>
              <a:t> </a:t>
            </a:r>
            <a:r>
              <a:rPr lang="tr-TR" altLang="tr-TR" sz="1200" dirty="0" err="1">
                <a:latin typeface="Arial" panose="020B0604020202020204" pitchFamily="34" charset="0"/>
              </a:rPr>
              <a:t>Choi</a:t>
            </a:r>
            <a:r>
              <a:rPr lang="tr-TR" altLang="tr-TR" sz="1200" dirty="0">
                <a:latin typeface="Arial" panose="020B0604020202020204" pitchFamily="34" charset="0"/>
              </a:rPr>
              <a:t> altın madalya kazandı.</a:t>
            </a:r>
          </a:p>
          <a:p>
            <a:pPr marL="171450" indent="-171450" eaLnBrk="0" fontAlgn="ctr" hangingPunct="0">
              <a:lnSpc>
                <a:spcPct val="100000"/>
              </a:lnSpc>
              <a:spcBef>
                <a:spcPct val="0"/>
              </a:spcBef>
              <a:spcAft>
                <a:spcPct val="0"/>
              </a:spcAft>
              <a:buClrTx/>
              <a:buSzTx/>
              <a:buFont typeface="Arial" panose="020B0604020202020204" pitchFamily="34" charset="0"/>
              <a:buChar char="•"/>
            </a:pPr>
            <a:r>
              <a:rPr lang="tr-TR" altLang="tr-TR" sz="1200" dirty="0">
                <a:latin typeface="Arial" panose="020B0604020202020204" pitchFamily="34" charset="0"/>
              </a:rPr>
              <a:t>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İsviçreli Sarah </a:t>
            </a:r>
            <a:r>
              <a:rPr lang="tr-TR" altLang="tr-TR" sz="1200" dirty="0" err="1">
                <a:latin typeface="Arial" panose="020B0604020202020204" pitchFamily="34" charset="0"/>
              </a:rPr>
              <a:t>Hoefflin</a:t>
            </a:r>
            <a:r>
              <a:rPr lang="tr-TR" altLang="tr-TR" sz="1200" dirty="0">
                <a:latin typeface="Arial" panose="020B0604020202020204" pitchFamily="34" charset="0"/>
              </a:rPr>
              <a:t> kadınlar serbest stil </a:t>
            </a:r>
            <a:r>
              <a:rPr lang="tr-TR" altLang="tr-TR" sz="1200" dirty="0" err="1">
                <a:latin typeface="Arial" panose="020B0604020202020204" pitchFamily="34" charset="0"/>
              </a:rPr>
              <a:t>slopestyle</a:t>
            </a:r>
            <a:r>
              <a:rPr lang="tr-TR" altLang="tr-TR" sz="1200" dirty="0">
                <a:latin typeface="Arial" panose="020B0604020202020204" pitchFamily="34" charset="0"/>
              </a:rPr>
              <a:t> kayakta altın madalya kazandı.</a:t>
            </a:r>
          </a:p>
          <a:p>
            <a:pPr eaLnBrk="0" fontAlgn="base" hangingPunct="0">
              <a:lnSpc>
                <a:spcPct val="100000"/>
              </a:lnSpc>
              <a:spcBef>
                <a:spcPct val="0"/>
              </a:spcBef>
              <a:spcAft>
                <a:spcPct val="0"/>
              </a:spcAft>
              <a:buClrTx/>
              <a:buSzTx/>
            </a:pPr>
            <a:r>
              <a:rPr lang="tr-TR" altLang="tr-TR" sz="1200" dirty="0">
                <a:latin typeface="Arial" panose="020B0604020202020204" pitchFamily="34" charset="0"/>
              </a:rPr>
              <a:t>Güney Kore'nin </a:t>
            </a:r>
            <a:r>
              <a:rPr lang="tr-TR" altLang="tr-TR" sz="1200" dirty="0" err="1">
                <a:latin typeface="Arial" panose="020B0604020202020204" pitchFamily="34" charset="0"/>
              </a:rPr>
              <a:t>PyeongChang</a:t>
            </a:r>
            <a:r>
              <a:rPr lang="tr-TR" altLang="tr-TR" sz="1200" dirty="0">
                <a:latin typeface="Arial" panose="020B0604020202020204" pitchFamily="34" charset="0"/>
              </a:rPr>
              <a:t> kentinde düzenlenen oyunların yedinci gününde, Phoenix Park'ta piste çıkan 22 yaşındaki </a:t>
            </a:r>
            <a:r>
              <a:rPr lang="tr-TR" altLang="tr-TR" sz="1200" dirty="0" err="1">
                <a:latin typeface="Arial" panose="020B0604020202020204" pitchFamily="34" charset="0"/>
              </a:rPr>
              <a:t>Moioli</a:t>
            </a:r>
            <a:r>
              <a:rPr lang="tr-TR" altLang="tr-TR" sz="1200" dirty="0">
                <a:latin typeface="Arial" panose="020B0604020202020204" pitchFamily="34" charset="0"/>
              </a:rPr>
              <a:t> kariyerinin ilk olimpiyat altınına uzanırken, İtalya oyunlardaki ikinci altın madalyasını elde etti.</a:t>
            </a:r>
          </a:p>
          <a:p>
            <a:pPr eaLnBrk="0" fontAlgn="ctr" hangingPunct="0">
              <a:lnSpc>
                <a:spcPct val="100000"/>
              </a:lnSpc>
              <a:spcBef>
                <a:spcPct val="0"/>
              </a:spcBef>
              <a:spcAft>
                <a:spcPct val="0"/>
              </a:spcAft>
              <a:buClrTx/>
              <a:buSzTx/>
            </a:pPr>
            <a:r>
              <a:rPr lang="tr-TR" altLang="tr-TR" sz="1200" dirty="0">
                <a:latin typeface="Arial" panose="020B0604020202020204" pitchFamily="34" charset="0"/>
              </a:rPr>
              <a:t>  2018 </a:t>
            </a:r>
            <a:r>
              <a:rPr lang="tr-TR" altLang="tr-TR" sz="1200" dirty="0" err="1">
                <a:latin typeface="Arial" panose="020B0604020202020204" pitchFamily="34" charset="0"/>
              </a:rPr>
              <a:t>PyeongChang</a:t>
            </a:r>
            <a:r>
              <a:rPr lang="tr-TR" altLang="tr-TR" sz="1200" dirty="0">
                <a:latin typeface="Arial" panose="020B0604020202020204" pitchFamily="34" charset="0"/>
              </a:rPr>
              <a:t> Kış Olimpiyatları'nda erkekler </a:t>
            </a:r>
            <a:r>
              <a:rPr lang="tr-TR" altLang="tr-TR" sz="1200" dirty="0" err="1">
                <a:latin typeface="Arial" panose="020B0604020202020204" pitchFamily="34" charset="0"/>
              </a:rPr>
              <a:t>skeletonda</a:t>
            </a:r>
            <a:r>
              <a:rPr lang="tr-TR" altLang="tr-TR" sz="1200" dirty="0">
                <a:latin typeface="Arial" panose="020B0604020202020204" pitchFamily="34" charset="0"/>
              </a:rPr>
              <a:t> Güney Koreli Yun </a:t>
            </a:r>
            <a:r>
              <a:rPr lang="tr-TR" altLang="tr-TR" sz="1200" dirty="0" err="1">
                <a:latin typeface="Arial" panose="020B0604020202020204" pitchFamily="34" charset="0"/>
              </a:rPr>
              <a:t>Sungbin</a:t>
            </a:r>
            <a:r>
              <a:rPr lang="tr-TR" altLang="tr-TR" sz="1200" dirty="0">
                <a:latin typeface="Arial" panose="020B0604020202020204" pitchFamily="34" charset="0"/>
              </a:rPr>
              <a:t> altın madalya kazandı. </a:t>
            </a:r>
            <a:br>
              <a:rPr lang="tr-TR" altLang="tr-TR" sz="1200" dirty="0">
                <a:latin typeface="Arial" panose="020B0604020202020204" pitchFamily="34" charset="0"/>
              </a:rPr>
            </a:br>
            <a:r>
              <a:rPr lang="tr-TR" altLang="tr-TR" sz="1200" dirty="0">
                <a:latin typeface="Arial" panose="020B0604020202020204" pitchFamily="34" charset="0"/>
              </a:rPr>
              <a:t>Güney Kore'nin </a:t>
            </a:r>
            <a:r>
              <a:rPr lang="tr-TR" altLang="tr-TR" sz="1200" dirty="0" err="1">
                <a:latin typeface="Arial" panose="020B0604020202020204" pitchFamily="34" charset="0"/>
              </a:rPr>
              <a:t>PyeongChang</a:t>
            </a:r>
            <a:r>
              <a:rPr lang="tr-TR" altLang="tr-TR" sz="1200" dirty="0">
                <a:latin typeface="Arial" panose="020B0604020202020204" pitchFamily="34" charset="0"/>
              </a:rPr>
              <a:t> kentinde düzenlenen oyunların yedinci gününde, 23 yaşındaki </a:t>
            </a:r>
            <a:r>
              <a:rPr lang="tr-TR" altLang="tr-TR" sz="1200" dirty="0" err="1">
                <a:latin typeface="Arial" panose="020B0604020202020204" pitchFamily="34" charset="0"/>
              </a:rPr>
              <a:t>Sungbin</a:t>
            </a:r>
            <a:r>
              <a:rPr lang="tr-TR" altLang="tr-TR" sz="1200" dirty="0">
                <a:latin typeface="Arial" panose="020B0604020202020204" pitchFamily="34" charset="0"/>
              </a:rPr>
              <a:t>, 3.20.55'lik zamanlamasıyla kariyerinin ilk altın madalyasını kazanırken, yarışta başlama ve pist rekoru da kırdı.</a:t>
            </a:r>
          </a:p>
          <a:p>
            <a:pPr eaLnBrk="0" fontAlgn="ctr" hangingPunct="0">
              <a:lnSpc>
                <a:spcPct val="100000"/>
              </a:lnSpc>
              <a:spcBef>
                <a:spcPct val="0"/>
              </a:spcBef>
              <a:spcAft>
                <a:spcPct val="0"/>
              </a:spcAft>
              <a:buClrTx/>
              <a:buSzTx/>
            </a:pPr>
            <a:r>
              <a:rPr lang="tr-TR" altLang="tr-TR" sz="1200" dirty="0">
                <a:latin typeface="Arial" panose="020B0604020202020204" pitchFamily="34" charset="0"/>
              </a:rPr>
              <a:t> </a:t>
            </a:r>
            <a:endParaRPr lang="tr-TR" sz="1200" dirty="0"/>
          </a:p>
        </p:txBody>
      </p:sp>
      <p:pic>
        <p:nvPicPr>
          <p:cNvPr id="4" name="Resim 8">
            <a:extLst>
              <a:ext uri="{FF2B5EF4-FFF2-40B4-BE49-F238E27FC236}">
                <a16:creationId xmlns:a16="http://schemas.microsoft.com/office/drawing/2014/main" xmlns="" id="{7578DE65-F6FF-1246-A0BB-7290D7351E07}"/>
              </a:ext>
            </a:extLst>
          </p:cNvPr>
          <p:cNvPicPr>
            <a:picLocks noChangeAspect="1"/>
          </p:cNvPicPr>
          <p:nvPr/>
        </p:nvPicPr>
        <p:blipFill>
          <a:blip r:embed="rId2"/>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3881601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994032" y="1856934"/>
            <a:ext cx="7197968" cy="3713872"/>
          </a:xfrm>
        </p:spPr>
        <p:txBody>
          <a:bodyPr>
            <a:normAutofit fontScale="90000"/>
          </a:bodyPr>
          <a:lstStyle/>
          <a:p>
            <a:r>
              <a:rPr lang="tr-TR" sz="7200" b="1" dirty="0" err="1" smtClean="0"/>
              <a:t>KIzak</a:t>
            </a:r>
            <a:r>
              <a:rPr lang="tr-TR" sz="7200" b="1" dirty="0" smtClean="0"/>
              <a:t> (4 Disiplin)</a:t>
            </a:r>
            <a:br>
              <a:rPr lang="tr-TR" sz="7200" b="1" dirty="0" smtClean="0"/>
            </a:br>
            <a:r>
              <a:rPr lang="tr-TR" sz="4000" dirty="0" smtClean="0"/>
              <a:t>Erkekler Bireysel</a:t>
            </a:r>
            <a:br>
              <a:rPr lang="tr-TR" sz="4000" dirty="0" smtClean="0"/>
            </a:br>
            <a:r>
              <a:rPr lang="tr-TR" sz="4000" dirty="0" smtClean="0"/>
              <a:t>Kadınlar Bireysel</a:t>
            </a:r>
            <a:br>
              <a:rPr lang="tr-TR" sz="4000" dirty="0" smtClean="0"/>
            </a:br>
            <a:r>
              <a:rPr lang="tr-TR" sz="4000" dirty="0" smtClean="0"/>
              <a:t>Çiftler</a:t>
            </a:r>
            <a:br>
              <a:rPr lang="tr-TR" sz="4000" dirty="0" smtClean="0"/>
            </a:br>
            <a:r>
              <a:rPr lang="tr-TR" sz="4000" dirty="0" smtClean="0"/>
              <a:t>Takım Bayrak</a:t>
            </a:r>
            <a:r>
              <a:rPr lang="tr-TR" dirty="0" smtClean="0"/>
              <a:t/>
            </a:r>
            <a:br>
              <a:rPr lang="tr-TR" dirty="0" smtClean="0"/>
            </a:br>
            <a:endParaRPr lang="tr-TR" dirty="0"/>
          </a:p>
        </p:txBody>
      </p:sp>
      <p:sp>
        <p:nvSpPr>
          <p:cNvPr id="3" name="2 Metin Yer Tutucusu"/>
          <p:cNvSpPr>
            <a:spLocks noGrp="1"/>
          </p:cNvSpPr>
          <p:nvPr>
            <p:ph type="body" idx="1"/>
          </p:nvPr>
        </p:nvSpPr>
        <p:spPr>
          <a:xfrm>
            <a:off x="0" y="4895557"/>
            <a:ext cx="12192000" cy="2180492"/>
          </a:xfrm>
        </p:spPr>
        <p:txBody>
          <a:bodyPr>
            <a:normAutofit/>
          </a:bodyPr>
          <a:lstStyle/>
          <a:p>
            <a:r>
              <a:rPr lang="tr-TR" b="1" dirty="0" smtClean="0"/>
              <a:t>Kızak</a:t>
            </a:r>
            <a:r>
              <a:rPr lang="tr-TR" dirty="0" smtClean="0"/>
              <a:t> (İngilizce: </a:t>
            </a:r>
            <a:r>
              <a:rPr lang="tr-TR" i="1" dirty="0" err="1" smtClean="0"/>
              <a:t>Luge</a:t>
            </a:r>
            <a:r>
              <a:rPr lang="tr-TR" dirty="0" smtClean="0"/>
              <a:t>) küçük bir veya iki kişilik kızağa verilen isimdir. Oyuncular sırtüstü şekilde kızağın üstüne ve ayakları başa gelmektedir. Kızak ayrıca bu kızaklarla yapılan spor dalıdır. Bu kızakların zamana karşı yarışlarının mücadelesini içerir. Kaynaklar bu terimin ilk kez 1905 yılında kullanıldığını göstermektedir. Kelime </a:t>
            </a:r>
            <a:r>
              <a:rPr lang="tr-TR" dirty="0" err="1" smtClean="0"/>
              <a:t>Savoy</a:t>
            </a:r>
            <a:r>
              <a:rPr lang="tr-TR" dirty="0" smtClean="0"/>
              <a:t> / İsviçre diyalekti olan Fransızca “</a:t>
            </a:r>
            <a:r>
              <a:rPr lang="tr-TR" dirty="0" err="1" smtClean="0"/>
              <a:t>luge</a:t>
            </a:r>
            <a:r>
              <a:rPr lang="tr-TR" dirty="0" smtClean="0"/>
              <a:t> </a:t>
            </a:r>
            <a:r>
              <a:rPr lang="tr-TR" i="1" dirty="0" smtClean="0"/>
              <a:t>(küçük kıyı çizgisi kızağı)</a:t>
            </a:r>
            <a:r>
              <a:rPr lang="tr-TR" dirty="0" smtClean="0"/>
              <a:t>” kelimesinden gelmektedir ve muhtemelen bir </a:t>
            </a:r>
            <a:r>
              <a:rPr lang="tr-TR" dirty="0" err="1" smtClean="0"/>
              <a:t>Galyaca</a:t>
            </a:r>
            <a:r>
              <a:rPr lang="tr-TR" dirty="0" smtClean="0"/>
              <a:t> dil köküdür.</a:t>
            </a:r>
            <a:r>
              <a:rPr lang="tr-TR" dirty="0" smtClean="0">
                <a:solidFill>
                  <a:srgbClr val="555555"/>
                </a:solidFill>
                <a:latin typeface="Open Sans"/>
              </a:rPr>
              <a:t> </a:t>
            </a:r>
            <a:r>
              <a:rPr lang="tr-TR" dirty="0" smtClean="0">
                <a:solidFill>
                  <a:srgbClr val="FF0000"/>
                </a:solidFill>
                <a:latin typeface="Open Sans"/>
              </a:rPr>
              <a:t>İlk olarak 1964 yılında olimpiyat oyunları arasına girmiştir</a:t>
            </a:r>
            <a:endParaRPr lang="tr-TR" dirty="0" smtClean="0">
              <a:solidFill>
                <a:srgbClr val="FF0000"/>
              </a:solidFill>
            </a:endParaRPr>
          </a:p>
          <a:p>
            <a:endParaRPr lang="tr-TR" dirty="0"/>
          </a:p>
        </p:txBody>
      </p:sp>
      <p:pic>
        <p:nvPicPr>
          <p:cNvPr id="4" name="Resim 8">
            <a:extLst>
              <a:ext uri="{FF2B5EF4-FFF2-40B4-BE49-F238E27FC236}">
                <a16:creationId xmlns:a16="http://schemas.microsoft.com/office/drawing/2014/main" xmlns="" id="{CA4E7B07-32C8-2A45-B324-1C667B50CD3F}"/>
              </a:ext>
            </a:extLst>
          </p:cNvPr>
          <p:cNvPicPr>
            <a:picLocks noChangeAspect="1"/>
          </p:cNvPicPr>
          <p:nvPr/>
        </p:nvPicPr>
        <p:blipFill>
          <a:blip r:embed="rId2"/>
          <a:stretch>
            <a:fillRect/>
          </a:stretch>
        </p:blipFill>
        <p:spPr>
          <a:xfrm>
            <a:off x="436013" y="164531"/>
            <a:ext cx="1786769" cy="1773938"/>
          </a:xfrm>
          <a:prstGeom prst="rect">
            <a:avLst/>
          </a:prstGeom>
        </p:spPr>
      </p:pic>
      <p:pic>
        <p:nvPicPr>
          <p:cNvPr id="6" name="5 Resim" descr="kizak-20012015.jpg"/>
          <p:cNvPicPr>
            <a:picLocks noChangeAspect="1"/>
          </p:cNvPicPr>
          <p:nvPr/>
        </p:nvPicPr>
        <p:blipFill>
          <a:blip r:embed="rId3"/>
          <a:stretch>
            <a:fillRect/>
          </a:stretch>
        </p:blipFill>
        <p:spPr>
          <a:xfrm>
            <a:off x="0" y="2011753"/>
            <a:ext cx="4619625" cy="2581275"/>
          </a:xfrm>
          <a:prstGeom prst="rect">
            <a:avLst/>
          </a:prstGeom>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10813" y="1165124"/>
            <a:ext cx="9737475" cy="1917290"/>
          </a:xfrm>
        </p:spPr>
        <p:txBody>
          <a:bodyPr>
            <a:noAutofit/>
          </a:bodyPr>
          <a:lstStyle/>
          <a:p>
            <a:pPr algn="ctr"/>
            <a:r>
              <a:rPr lang="tr-TR" sz="6000" b="1" cap="none" dirty="0" smtClean="0"/>
              <a:t>KIZAK SPORU</a:t>
            </a:r>
            <a:r>
              <a:rPr lang="tr-TR" sz="3200" b="1" cap="none" dirty="0" smtClean="0"/>
              <a:t/>
            </a:r>
            <a:br>
              <a:rPr lang="tr-TR" sz="3200" b="1" cap="none" dirty="0" smtClean="0"/>
            </a:br>
            <a:r>
              <a:rPr lang="tr-TR" sz="3200" b="1" cap="none" dirty="0" smtClean="0"/>
              <a:t/>
            </a:r>
            <a:br>
              <a:rPr lang="tr-TR" sz="3200" b="1" cap="none" dirty="0" smtClean="0"/>
            </a:br>
            <a:r>
              <a:rPr lang="tr-TR" sz="3200" b="1" cap="none" dirty="0" smtClean="0"/>
              <a:t/>
            </a:r>
            <a:br>
              <a:rPr lang="tr-TR" sz="3200" b="1" cap="none" dirty="0" smtClean="0"/>
            </a:br>
            <a:r>
              <a:rPr lang="tr-TR" sz="3200" b="1" cap="none" dirty="0" smtClean="0"/>
              <a:t/>
            </a:r>
            <a:br>
              <a:rPr lang="tr-TR" sz="3200" b="1" cap="none" dirty="0" smtClean="0"/>
            </a:br>
            <a:endParaRPr lang="tr-TR" sz="2000" i="1" cap="none" dirty="0">
              <a:latin typeface="+mn-lt"/>
            </a:endParaRPr>
          </a:p>
        </p:txBody>
      </p:sp>
      <p:sp>
        <p:nvSpPr>
          <p:cNvPr id="3" name="2 Metin Yer Tutucusu"/>
          <p:cNvSpPr>
            <a:spLocks noGrp="1"/>
          </p:cNvSpPr>
          <p:nvPr>
            <p:ph type="body" idx="1"/>
          </p:nvPr>
        </p:nvSpPr>
        <p:spPr>
          <a:xfrm>
            <a:off x="0" y="4822723"/>
            <a:ext cx="12192000" cy="2035278"/>
          </a:xfrm>
        </p:spPr>
        <p:txBody>
          <a:bodyPr>
            <a:noAutofit/>
          </a:bodyPr>
          <a:lstStyle/>
          <a:p>
            <a:r>
              <a:rPr lang="tr-TR" sz="2400" dirty="0" smtClean="0"/>
              <a:t>düz ve dar iki ayağa sahip tekerleksiz araçlarla kar ve buzlu yüzeylerde kayılarak yapılan kış sporudur.</a:t>
            </a:r>
            <a:br>
              <a:rPr lang="tr-TR" sz="2400" dirty="0" smtClean="0"/>
            </a:br>
            <a:r>
              <a:rPr lang="tr-TR" sz="2400" dirty="0" smtClean="0"/>
              <a:t>Kızakta bir yada iki binicinin oturacağı sağlam bir yer olmalıdır. Tek kişilik kızaklar 20kg,çift kişilik kızaklar 22kg’yi geçmemelidir.suni olarak yapılan sahalarda saatte 100km’ye kadar hız yapılabilir.sahanın uzunluğu 1000-1500m ve en az 9-15m çapında kavşağı olmalıdır.</a:t>
            </a:r>
            <a:endParaRPr lang="tr-TR" sz="2400" dirty="0"/>
          </a:p>
        </p:txBody>
      </p:sp>
      <p:pic>
        <p:nvPicPr>
          <p:cNvPr id="4" name="Resim 8">
            <a:extLst>
              <a:ext uri="{FF2B5EF4-FFF2-40B4-BE49-F238E27FC236}">
                <a16:creationId xmlns:a16="http://schemas.microsoft.com/office/drawing/2014/main" xmlns="" id="{CA4E7B07-32C8-2A45-B324-1C667B50CD3F}"/>
              </a:ext>
            </a:extLst>
          </p:cNvPr>
          <p:cNvPicPr>
            <a:picLocks noChangeAspect="1"/>
          </p:cNvPicPr>
          <p:nvPr/>
        </p:nvPicPr>
        <p:blipFill>
          <a:blip r:embed="rId2"/>
          <a:stretch>
            <a:fillRect/>
          </a:stretch>
        </p:blipFill>
        <p:spPr>
          <a:xfrm>
            <a:off x="436013" y="164531"/>
            <a:ext cx="1786769" cy="1773938"/>
          </a:xfrm>
          <a:prstGeom prst="rect">
            <a:avLst/>
          </a:prstGeom>
        </p:spPr>
      </p:pic>
      <p:pic>
        <p:nvPicPr>
          <p:cNvPr id="5" name="4 Resim" descr="49f9e812f4329ffb571dfb4abd64c5558c67c14c.jpg"/>
          <p:cNvPicPr>
            <a:picLocks noChangeAspect="1"/>
          </p:cNvPicPr>
          <p:nvPr/>
        </p:nvPicPr>
        <p:blipFill>
          <a:blip r:embed="rId3"/>
          <a:stretch>
            <a:fillRect/>
          </a:stretch>
        </p:blipFill>
        <p:spPr>
          <a:xfrm>
            <a:off x="0" y="2035276"/>
            <a:ext cx="5545394" cy="2802194"/>
          </a:xfrm>
          <a:prstGeom prst="rect">
            <a:avLst/>
          </a:prstGeom>
        </p:spPr>
      </p:pic>
      <p:pic>
        <p:nvPicPr>
          <p:cNvPr id="6" name="5 Resim" descr="848x446-2018-kis-olimpiyatlarinda-heyecan-yarin-basliyor-1518075060643.jpeg"/>
          <p:cNvPicPr>
            <a:picLocks noChangeAspect="1"/>
          </p:cNvPicPr>
          <p:nvPr/>
        </p:nvPicPr>
        <p:blipFill>
          <a:blip r:embed="rId4"/>
          <a:stretch>
            <a:fillRect/>
          </a:stretch>
        </p:blipFill>
        <p:spPr>
          <a:xfrm>
            <a:off x="6268065" y="2035276"/>
            <a:ext cx="5923935" cy="277269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45742" y="1240045"/>
            <a:ext cx="6891036" cy="3520440"/>
          </a:xfrm>
        </p:spPr>
        <p:txBody>
          <a:bodyPr>
            <a:normAutofit/>
          </a:bodyPr>
          <a:lstStyle/>
          <a:p>
            <a:pPr algn="ctr"/>
            <a:r>
              <a:rPr lang="tr-TR" sz="6000" b="1" dirty="0" err="1" smtClean="0"/>
              <a:t>YarIş</a:t>
            </a:r>
            <a:r>
              <a:rPr lang="tr-TR" sz="6000" b="1" dirty="0" smtClean="0"/>
              <a:t> KIZAĞI             (3 Disiplin)</a:t>
            </a:r>
            <a:r>
              <a:rPr lang="tr-TR" sz="4800" b="1" dirty="0" smtClean="0"/>
              <a:t/>
            </a:r>
            <a:br>
              <a:rPr lang="tr-TR" sz="4800" b="1" dirty="0" smtClean="0"/>
            </a:br>
            <a:r>
              <a:rPr lang="tr-TR" sz="3600" dirty="0" smtClean="0"/>
              <a:t>Erkekler İkili</a:t>
            </a:r>
            <a:br>
              <a:rPr lang="tr-TR" sz="3600" dirty="0" smtClean="0"/>
            </a:br>
            <a:r>
              <a:rPr lang="tr-TR" sz="3600" dirty="0" smtClean="0"/>
              <a:t>   Erkekler Dörtlü</a:t>
            </a:r>
            <a:br>
              <a:rPr lang="tr-TR" sz="3600" dirty="0" smtClean="0"/>
            </a:br>
            <a:r>
              <a:rPr lang="tr-TR" sz="3600" dirty="0" smtClean="0"/>
              <a:t>Kadınlar</a:t>
            </a:r>
            <a:endParaRPr lang="tr-TR" sz="3600" dirty="0"/>
          </a:p>
        </p:txBody>
      </p:sp>
      <p:sp>
        <p:nvSpPr>
          <p:cNvPr id="3" name="2 Metin Yer Tutucusu"/>
          <p:cNvSpPr>
            <a:spLocks noGrp="1"/>
          </p:cNvSpPr>
          <p:nvPr>
            <p:ph type="body" idx="1"/>
          </p:nvPr>
        </p:nvSpPr>
        <p:spPr/>
        <p:txBody>
          <a:bodyPr>
            <a:normAutofit lnSpcReduction="10000"/>
          </a:bodyPr>
          <a:lstStyle/>
          <a:p>
            <a:r>
              <a:rPr lang="tr-TR" sz="5400" dirty="0" err="1" smtClean="0">
                <a:solidFill>
                  <a:srgbClr val="FF0000"/>
                </a:solidFill>
              </a:rPr>
              <a:t>Bobleigh</a:t>
            </a:r>
            <a:r>
              <a:rPr lang="tr-TR" sz="5400" dirty="0" smtClean="0">
                <a:solidFill>
                  <a:srgbClr val="FF0000"/>
                </a:solidFill>
              </a:rPr>
              <a:t>,</a:t>
            </a:r>
            <a:r>
              <a:rPr lang="tr-TR" dirty="0" smtClean="0"/>
              <a:t> 1924'ten beri olimpiyat oyunlarına dahil bir spor dalıdır. ABD, İngiltere, </a:t>
            </a:r>
            <a:r>
              <a:rPr lang="tr-TR" dirty="0" err="1" smtClean="0"/>
              <a:t>İviçre</a:t>
            </a:r>
            <a:r>
              <a:rPr lang="tr-TR" dirty="0" smtClean="0"/>
              <a:t>, İtalya ve Kanada'da yaygın bir spordur. </a:t>
            </a:r>
            <a:endParaRPr lang="tr-TR" dirty="0"/>
          </a:p>
        </p:txBody>
      </p:sp>
      <p:pic>
        <p:nvPicPr>
          <p:cNvPr id="4" name="Resim 8">
            <a:extLst>
              <a:ext uri="{FF2B5EF4-FFF2-40B4-BE49-F238E27FC236}">
                <a16:creationId xmlns:a16="http://schemas.microsoft.com/office/drawing/2014/main" xmlns="" id="{CA4E7B07-32C8-2A45-B324-1C667B50CD3F}"/>
              </a:ext>
            </a:extLst>
          </p:cNvPr>
          <p:cNvPicPr>
            <a:picLocks noChangeAspect="1"/>
          </p:cNvPicPr>
          <p:nvPr/>
        </p:nvPicPr>
        <p:blipFill>
          <a:blip r:embed="rId2"/>
          <a:stretch>
            <a:fillRect/>
          </a:stretch>
        </p:blipFill>
        <p:spPr>
          <a:xfrm>
            <a:off x="436013" y="164531"/>
            <a:ext cx="1786769" cy="1773938"/>
          </a:xfrm>
          <a:prstGeom prst="rect">
            <a:avLst/>
          </a:prstGeom>
        </p:spPr>
      </p:pic>
      <p:pic>
        <p:nvPicPr>
          <p:cNvPr id="5" name="4 Resim" descr="23992-gettyimages-918913638.jpg"/>
          <p:cNvPicPr>
            <a:picLocks noChangeAspect="1"/>
          </p:cNvPicPr>
          <p:nvPr/>
        </p:nvPicPr>
        <p:blipFill>
          <a:blip r:embed="rId3"/>
          <a:stretch>
            <a:fillRect/>
          </a:stretch>
        </p:blipFill>
        <p:spPr>
          <a:xfrm>
            <a:off x="0" y="2033480"/>
            <a:ext cx="5117690" cy="287986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95368" y="1076631"/>
            <a:ext cx="8696631" cy="3819833"/>
          </a:xfrm>
        </p:spPr>
        <p:txBody>
          <a:bodyPr>
            <a:normAutofit fontScale="90000"/>
          </a:bodyPr>
          <a:lstStyle/>
          <a:p>
            <a:r>
              <a:rPr lang="tr-TR" sz="7300" dirty="0" smtClean="0"/>
              <a:t>BOBLEİGH </a:t>
            </a:r>
            <a:r>
              <a:rPr lang="tr-TR" sz="2400" dirty="0" smtClean="0"/>
              <a:t/>
            </a:r>
            <a:br>
              <a:rPr lang="tr-TR" sz="2400" dirty="0" smtClean="0"/>
            </a:br>
            <a:r>
              <a:rPr lang="tr-TR" sz="2000" i="1" cap="none" dirty="0" smtClean="0">
                <a:latin typeface="+mn-lt"/>
              </a:rPr>
              <a:t>Pistte bir tür kızakla yapılan yarış. yarışlar, % 8 eğim 1200-1500 m uzunluktaki veya </a:t>
            </a:r>
            <a:r>
              <a:rPr lang="tr-TR" sz="2000" i="1" cap="none" dirty="0" err="1" smtClean="0">
                <a:latin typeface="+mn-lt"/>
              </a:rPr>
              <a:t>sun'i</a:t>
            </a:r>
            <a:r>
              <a:rPr lang="tr-TR" sz="2000" i="1" cap="none" dirty="0" smtClean="0">
                <a:latin typeface="+mn-lt"/>
              </a:rPr>
              <a:t> bir pistte iki veya dört kişilik özel kızaklarla yapılır. </a:t>
            </a:r>
            <a:r>
              <a:rPr lang="tr-TR" sz="2000" i="1" cap="none" dirty="0" err="1" smtClean="0">
                <a:latin typeface="+mn-lt"/>
              </a:rPr>
              <a:t>bobsleigh</a:t>
            </a:r>
            <a:r>
              <a:rPr lang="tr-TR" sz="2000" i="1" cap="none" dirty="0" smtClean="0">
                <a:latin typeface="+mn-lt"/>
              </a:rPr>
              <a:t> kızaklarının altında iki çift çelik paten bulunur. öndeki patenler bir direksiyona bağlı olup, araçta oturan sporcu tarafından kızağa yön verilir. kızağın durdurulması, arkada bulunan ve gerektiğinde en gerideki sporcu tarafından kullanılan iki çelik krampon sayesinde olur. </a:t>
            </a:r>
            <a:br>
              <a:rPr lang="tr-TR" sz="2000" i="1" cap="none" dirty="0" smtClean="0">
                <a:latin typeface="+mn-lt"/>
              </a:rPr>
            </a:br>
            <a:r>
              <a:rPr lang="tr-TR" sz="2000" i="1" cap="none" dirty="0" smtClean="0">
                <a:latin typeface="+mn-lt"/>
              </a:rPr>
              <a:t/>
            </a:r>
            <a:br>
              <a:rPr lang="tr-TR" sz="2000" i="1" cap="none" dirty="0" smtClean="0">
                <a:latin typeface="+mn-lt"/>
              </a:rPr>
            </a:br>
            <a:r>
              <a:rPr lang="tr-TR" sz="2000" i="1" cap="none" dirty="0" smtClean="0">
                <a:latin typeface="+mn-lt"/>
              </a:rPr>
              <a:t>iki kişilik kızakların boyu 2,7 m, ağırlığı ise 385 </a:t>
            </a:r>
            <a:r>
              <a:rPr lang="tr-TR" sz="2000" i="1" cap="none" dirty="0" err="1" smtClean="0">
                <a:latin typeface="+mn-lt"/>
              </a:rPr>
              <a:t>kg'dır</a:t>
            </a:r>
            <a:r>
              <a:rPr lang="tr-TR" sz="2000" i="1" cap="none" dirty="0" smtClean="0">
                <a:latin typeface="+mn-lt"/>
              </a:rPr>
              <a:t>. dört kişilikler ise 3,8 m uzunluk ve 630 kg ağırlıktadır. kayma yarışı, en gerideki sporcunun kızağı en az 15 m itmesiyle başlar. kronometre, bu itme faslından sonra çalıştırılır. </a:t>
            </a:r>
            <a:r>
              <a:rPr lang="tr-TR" sz="2000" cap="none" dirty="0" smtClean="0">
                <a:latin typeface="+mn-lt"/>
              </a:rPr>
              <a:t/>
            </a:r>
            <a:br>
              <a:rPr lang="tr-TR" sz="2000" cap="none" dirty="0" smtClean="0">
                <a:latin typeface="+mn-lt"/>
              </a:rPr>
            </a:br>
            <a:r>
              <a:rPr lang="tr-TR" sz="2000" cap="none" dirty="0" smtClean="0">
                <a:solidFill>
                  <a:prstClr val="black"/>
                </a:solidFill>
                <a:latin typeface="+mn-lt"/>
                <a:ea typeface="+mn-ea"/>
                <a:cs typeface="+mn-cs"/>
              </a:rPr>
              <a:t/>
            </a:r>
            <a:br>
              <a:rPr lang="tr-TR" sz="2000" cap="none" dirty="0" smtClean="0">
                <a:solidFill>
                  <a:prstClr val="black"/>
                </a:solidFill>
                <a:latin typeface="+mn-lt"/>
                <a:ea typeface="+mn-ea"/>
                <a:cs typeface="+mn-cs"/>
              </a:rPr>
            </a:br>
            <a:endParaRPr lang="tr-TR" sz="2000" dirty="0">
              <a:latin typeface="+mn-lt"/>
            </a:endParaRPr>
          </a:p>
        </p:txBody>
      </p:sp>
      <p:sp>
        <p:nvSpPr>
          <p:cNvPr id="3" name="2 Metin Yer Tutucusu"/>
          <p:cNvSpPr>
            <a:spLocks noGrp="1"/>
          </p:cNvSpPr>
          <p:nvPr>
            <p:ph type="body" idx="1"/>
          </p:nvPr>
        </p:nvSpPr>
        <p:spPr>
          <a:xfrm>
            <a:off x="2165774" y="5020056"/>
            <a:ext cx="9052560" cy="1307002"/>
          </a:xfrm>
        </p:spPr>
        <p:txBody>
          <a:bodyPr/>
          <a:lstStyle/>
          <a:p>
            <a:r>
              <a:rPr lang="tr-TR" dirty="0" smtClean="0"/>
              <a:t>BOBLEİGH ‘de çıkış anı oldukça önem taşır. Yarış kızağı güçlü ittirilmeli ve </a:t>
            </a:r>
            <a:r>
              <a:rPr lang="tr-TR" dirty="0" err="1" smtClean="0"/>
              <a:t>kordineli</a:t>
            </a:r>
            <a:r>
              <a:rPr lang="tr-TR" dirty="0" smtClean="0"/>
              <a:t> bir şekilde hızını alan kızağa binilmelidir.</a:t>
            </a:r>
            <a:endParaRPr lang="tr-TR" dirty="0"/>
          </a:p>
        </p:txBody>
      </p:sp>
      <p:pic>
        <p:nvPicPr>
          <p:cNvPr id="4" name="Resim 8">
            <a:extLst>
              <a:ext uri="{FF2B5EF4-FFF2-40B4-BE49-F238E27FC236}">
                <a16:creationId xmlns:a16="http://schemas.microsoft.com/office/drawing/2014/main" xmlns="" id="{CA4E7B07-32C8-2A45-B324-1C667B50CD3F}"/>
              </a:ext>
            </a:extLst>
          </p:cNvPr>
          <p:cNvPicPr>
            <a:picLocks noChangeAspect="1"/>
          </p:cNvPicPr>
          <p:nvPr/>
        </p:nvPicPr>
        <p:blipFill>
          <a:blip r:embed="rId2"/>
          <a:stretch>
            <a:fillRect/>
          </a:stretch>
        </p:blipFill>
        <p:spPr>
          <a:xfrm>
            <a:off x="436013" y="164531"/>
            <a:ext cx="1786769" cy="1773938"/>
          </a:xfrm>
          <a:prstGeom prst="rect">
            <a:avLst/>
          </a:prstGeom>
        </p:spPr>
      </p:pic>
      <p:pic>
        <p:nvPicPr>
          <p:cNvPr id="6" name="5 Resim" descr="USABS+2016+2017-Bobsled+Trials-0037.jpg"/>
          <p:cNvPicPr>
            <a:picLocks noChangeAspect="1"/>
          </p:cNvPicPr>
          <p:nvPr/>
        </p:nvPicPr>
        <p:blipFill>
          <a:blip r:embed="rId3"/>
          <a:stretch>
            <a:fillRect/>
          </a:stretch>
        </p:blipFill>
        <p:spPr>
          <a:xfrm>
            <a:off x="0" y="1925353"/>
            <a:ext cx="3495368" cy="3066288"/>
          </a:xfrm>
          <a:prstGeom prst="rect">
            <a:avLst/>
          </a:prstGeom>
        </p:spPr>
      </p:pic>
      <p:pic>
        <p:nvPicPr>
          <p:cNvPr id="7" name="6 Resim" descr="gettyimages-923943166-e1519534417252.jpg"/>
          <p:cNvPicPr>
            <a:picLocks noChangeAspect="1"/>
          </p:cNvPicPr>
          <p:nvPr/>
        </p:nvPicPr>
        <p:blipFill>
          <a:blip r:embed="rId4"/>
          <a:stretch>
            <a:fillRect/>
          </a:stretch>
        </p:blipFill>
        <p:spPr>
          <a:xfrm>
            <a:off x="7296248" y="0"/>
            <a:ext cx="4895752" cy="19132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43AA69F-5619-AE47-A33D-BEE1E33C56FD}"/>
              </a:ext>
            </a:extLst>
          </p:cNvPr>
          <p:cNvSpPr>
            <a:spLocks noGrp="1"/>
          </p:cNvSpPr>
          <p:nvPr>
            <p:ph type="title"/>
          </p:nvPr>
        </p:nvSpPr>
        <p:spPr>
          <a:xfrm>
            <a:off x="3021550" y="624489"/>
            <a:ext cx="3119438" cy="892969"/>
          </a:xfrm>
        </p:spPr>
        <p:txBody>
          <a:bodyPr/>
          <a:lstStyle/>
          <a:p>
            <a:r>
              <a:rPr lang="tr-TR"/>
              <a:t>Buz Hokeyi</a:t>
            </a:r>
          </a:p>
        </p:txBody>
      </p:sp>
      <p:pic>
        <p:nvPicPr>
          <p:cNvPr id="6" name="Resim 6">
            <a:extLst>
              <a:ext uri="{FF2B5EF4-FFF2-40B4-BE49-F238E27FC236}">
                <a16:creationId xmlns:a16="http://schemas.microsoft.com/office/drawing/2014/main" xmlns="" id="{7D0C8C20-5B2A-6245-911D-E03459EF9BDD}"/>
              </a:ext>
            </a:extLst>
          </p:cNvPr>
          <p:cNvPicPr>
            <a:picLocks noGrp="1" noChangeAspect="1"/>
          </p:cNvPicPr>
          <p:nvPr>
            <p:ph idx="1"/>
          </p:nvPr>
        </p:nvPicPr>
        <p:blipFill>
          <a:blip r:embed="rId2"/>
          <a:stretch>
            <a:fillRect/>
          </a:stretch>
        </p:blipFill>
        <p:spPr>
          <a:xfrm>
            <a:off x="8215313" y="374459"/>
            <a:ext cx="3440906" cy="2637284"/>
          </a:xfrm>
          <a:prstGeom prst="rect">
            <a:avLst/>
          </a:prstGeom>
        </p:spPr>
      </p:pic>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pic>
        <p:nvPicPr>
          <p:cNvPr id="8" name="Resim 8">
            <a:extLst>
              <a:ext uri="{FF2B5EF4-FFF2-40B4-BE49-F238E27FC236}">
                <a16:creationId xmlns:a16="http://schemas.microsoft.com/office/drawing/2014/main" xmlns="" id="{5EE718F8-9CE1-924F-9363-9F04FCDAB92F}"/>
              </a:ext>
            </a:extLst>
          </p:cNvPr>
          <p:cNvPicPr>
            <a:picLocks noChangeAspect="1"/>
          </p:cNvPicPr>
          <p:nvPr/>
        </p:nvPicPr>
        <p:blipFill>
          <a:blip r:embed="rId4"/>
          <a:stretch>
            <a:fillRect/>
          </a:stretch>
        </p:blipFill>
        <p:spPr>
          <a:xfrm>
            <a:off x="8215313" y="3351848"/>
            <a:ext cx="3440906" cy="2787166"/>
          </a:xfrm>
          <a:prstGeom prst="rect">
            <a:avLst/>
          </a:prstGeom>
        </p:spPr>
      </p:pic>
      <p:sp>
        <p:nvSpPr>
          <p:cNvPr id="10" name="Metin kutusu 9">
            <a:extLst>
              <a:ext uri="{FF2B5EF4-FFF2-40B4-BE49-F238E27FC236}">
                <a16:creationId xmlns:a16="http://schemas.microsoft.com/office/drawing/2014/main" xmlns="" id="{17620EFC-BAC4-8A40-BD9A-51CB6376C849}"/>
              </a:ext>
            </a:extLst>
          </p:cNvPr>
          <p:cNvSpPr txBox="1"/>
          <p:nvPr/>
        </p:nvSpPr>
        <p:spPr>
          <a:xfrm>
            <a:off x="281687" y="2375684"/>
            <a:ext cx="7797148"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600" b="0" i="0" dirty="0">
                <a:effectLst/>
                <a:latin typeface="Open Sans"/>
              </a:rPr>
              <a:t>Bu oyunda gol, kıvrık uçlu tahta ya da alaşımdan yapılan sopayla, sert bir lastikten üretilen ve </a:t>
            </a:r>
            <a:r>
              <a:rPr lang="tr-TR" sz="1600" b="1" i="0" dirty="0" err="1">
                <a:effectLst/>
                <a:latin typeface="Open Sans"/>
              </a:rPr>
              <a:t>puck</a:t>
            </a:r>
            <a:r>
              <a:rPr lang="tr-TR" sz="1600" b="0" i="0" dirty="0">
                <a:effectLst/>
                <a:latin typeface="Open Sans"/>
              </a:rPr>
              <a:t> (pak) denilen diski rakip takımın kalesine sürüp sokmakla gerçekleşir. </a:t>
            </a:r>
          </a:p>
          <a:p>
            <a:pPr algn="ctr"/>
            <a:endParaRPr lang="tr-TR" sz="1600" dirty="0">
              <a:latin typeface="Open Sans"/>
            </a:endParaRPr>
          </a:p>
          <a:p>
            <a:pPr algn="ctr"/>
            <a:r>
              <a:rPr lang="tr-TR" sz="1600" b="0" i="0" dirty="0">
                <a:effectLst/>
                <a:latin typeface="Open Sans"/>
              </a:rPr>
              <a:t>Oyunda her iki takım da biri kaleci olmak üzere 6’şar oyuncudan oluşur. Takımlar bir kaleci, iki savunma oyuncusu ve üç ileri alan oyuncusu düzeninde oynar. Çok hızlı tempolu ve aşırı yorucu bir oyun olduğu için her birkaç dakikada bir oyuncu değiştirilir. Oyuncu değişimi oyun durdurulmadan yapılır. Bir oyuncunun buz üzerinde iki dakikadan fazla kaldığı pek görülmez. Oyuncular özel patenler, kalın eldivenler, yastıklarla beslenmiş koruyucu özel formalar giyer ve koruyucu başlık takarlar</a:t>
            </a:r>
          </a:p>
          <a:p>
            <a:pPr algn="ctr"/>
            <a:endParaRPr lang="tr-TR" sz="1600" b="1" dirty="0">
              <a:latin typeface="Open Sans"/>
            </a:endParaRPr>
          </a:p>
          <a:p>
            <a:pPr algn="ctr"/>
            <a:endParaRPr lang="tr-TR" sz="1600" dirty="0"/>
          </a:p>
        </p:txBody>
      </p:sp>
    </p:spTree>
    <p:extLst>
      <p:ext uri="{BB962C8B-B14F-4D97-AF65-F5344CB8AC3E}">
        <p14:creationId xmlns:p14="http://schemas.microsoft.com/office/powerpoint/2010/main" xmlns="" val="15356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7280" y="457200"/>
            <a:ext cx="10351008" cy="1592826"/>
          </a:xfrm>
        </p:spPr>
        <p:txBody>
          <a:bodyPr>
            <a:normAutofit/>
          </a:bodyPr>
          <a:lstStyle/>
          <a:p>
            <a:pPr algn="ctr"/>
            <a:r>
              <a:rPr lang="tr-TR" dirty="0" err="1" smtClean="0"/>
              <a:t>Bobleigh</a:t>
            </a:r>
            <a:r>
              <a:rPr lang="tr-TR" dirty="0" smtClean="0"/>
              <a:t> </a:t>
            </a:r>
            <a:r>
              <a:rPr lang="tr-TR" dirty="0" err="1" smtClean="0"/>
              <a:t>ÇIkIş</a:t>
            </a:r>
            <a:r>
              <a:rPr lang="tr-TR" dirty="0" smtClean="0"/>
              <a:t> anI</a:t>
            </a:r>
            <a:endParaRPr lang="tr-TR" dirty="0"/>
          </a:p>
        </p:txBody>
      </p:sp>
      <p:sp>
        <p:nvSpPr>
          <p:cNvPr id="3" name="2 Metin Yer Tutucusu"/>
          <p:cNvSpPr>
            <a:spLocks noGrp="1"/>
          </p:cNvSpPr>
          <p:nvPr>
            <p:ph type="body" idx="1"/>
          </p:nvPr>
        </p:nvSpPr>
        <p:spPr/>
        <p:txBody>
          <a:bodyPr/>
          <a:lstStyle/>
          <a:p>
            <a:endParaRPr lang="tr-TR" dirty="0"/>
          </a:p>
        </p:txBody>
      </p:sp>
      <p:pic>
        <p:nvPicPr>
          <p:cNvPr id="4" name="3 Resim" descr="20171108-usbobsled-jtully-106_wide-bc5a52166d911de694b7f87380213dd29a19a09d.jpg"/>
          <p:cNvPicPr>
            <a:picLocks noChangeAspect="1"/>
          </p:cNvPicPr>
          <p:nvPr/>
        </p:nvPicPr>
        <p:blipFill>
          <a:blip r:embed="rId2"/>
          <a:stretch>
            <a:fillRect/>
          </a:stretch>
        </p:blipFill>
        <p:spPr>
          <a:xfrm>
            <a:off x="0" y="1961533"/>
            <a:ext cx="5697415" cy="4896467"/>
          </a:xfrm>
          <a:prstGeom prst="rect">
            <a:avLst/>
          </a:prstGeom>
        </p:spPr>
      </p:pic>
      <p:pic>
        <p:nvPicPr>
          <p:cNvPr id="5" name="4 Resim" descr="RT_jamaica_bobsled_team_RTRT027_jt_140120_16x9_1600.jpg"/>
          <p:cNvPicPr>
            <a:picLocks noChangeAspect="1"/>
          </p:cNvPicPr>
          <p:nvPr/>
        </p:nvPicPr>
        <p:blipFill>
          <a:blip r:embed="rId3"/>
          <a:stretch>
            <a:fillRect/>
          </a:stretch>
        </p:blipFill>
        <p:spPr>
          <a:xfrm>
            <a:off x="6282814" y="1976284"/>
            <a:ext cx="5909186" cy="4881715"/>
          </a:xfrm>
          <a:prstGeom prst="rect">
            <a:avLst/>
          </a:prstGeom>
        </p:spPr>
      </p:pic>
      <p:pic>
        <p:nvPicPr>
          <p:cNvPr id="6" name="Resim 8">
            <a:extLst>
              <a:ext uri="{FF2B5EF4-FFF2-40B4-BE49-F238E27FC236}">
                <a16:creationId xmlns:a16="http://schemas.microsoft.com/office/drawing/2014/main" xmlns="" id="{CA4E7B07-32C8-2A45-B324-1C667B50CD3F}"/>
              </a:ext>
            </a:extLst>
          </p:cNvPr>
          <p:cNvPicPr>
            <a:picLocks noChangeAspect="1"/>
          </p:cNvPicPr>
          <p:nvPr/>
        </p:nvPicPr>
        <p:blipFill>
          <a:blip r:embed="rId4"/>
          <a:stretch>
            <a:fillRect/>
          </a:stretch>
        </p:blipFill>
        <p:spPr>
          <a:xfrm>
            <a:off x="436013" y="164531"/>
            <a:ext cx="1786769" cy="177393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24886" y="1225296"/>
            <a:ext cx="8665699" cy="3520440"/>
          </a:xfrm>
        </p:spPr>
        <p:txBody>
          <a:bodyPr>
            <a:normAutofit/>
          </a:bodyPr>
          <a:lstStyle/>
          <a:p>
            <a:pPr algn="ctr"/>
            <a:r>
              <a:rPr lang="tr-TR" sz="6000" b="1" dirty="0" err="1" smtClean="0"/>
              <a:t>Skeleton</a:t>
            </a:r>
            <a:r>
              <a:rPr lang="tr-TR" sz="6000" b="1" dirty="0" smtClean="0"/>
              <a:t> (2 Disiplin)</a:t>
            </a:r>
            <a:r>
              <a:rPr lang="tr-TR" b="1" dirty="0" smtClean="0"/>
              <a:t/>
            </a:r>
            <a:br>
              <a:rPr lang="tr-TR" b="1" dirty="0" smtClean="0"/>
            </a:br>
            <a:r>
              <a:rPr lang="tr-TR" sz="5300" dirty="0" smtClean="0"/>
              <a:t>Erkekler</a:t>
            </a:r>
            <a:br>
              <a:rPr lang="tr-TR" sz="5300" dirty="0" smtClean="0"/>
            </a:br>
            <a:r>
              <a:rPr lang="tr-TR" sz="5300" dirty="0" smtClean="0"/>
              <a:t>Kadınlar</a:t>
            </a:r>
            <a:endParaRPr lang="tr-TR" sz="5300" dirty="0"/>
          </a:p>
        </p:txBody>
      </p:sp>
      <p:sp>
        <p:nvSpPr>
          <p:cNvPr id="3" name="2 Metin Yer Tutucusu"/>
          <p:cNvSpPr>
            <a:spLocks noGrp="1"/>
          </p:cNvSpPr>
          <p:nvPr>
            <p:ph type="body" idx="1"/>
          </p:nvPr>
        </p:nvSpPr>
        <p:spPr>
          <a:xfrm>
            <a:off x="0" y="4925961"/>
            <a:ext cx="12192000" cy="1932039"/>
          </a:xfrm>
        </p:spPr>
        <p:txBody>
          <a:bodyPr>
            <a:normAutofit/>
          </a:bodyPr>
          <a:lstStyle/>
          <a:p>
            <a:r>
              <a:rPr lang="tr-TR" dirty="0" smtClean="0"/>
              <a:t>Yarışma pisti </a:t>
            </a:r>
            <a:r>
              <a:rPr lang="tr-TR" dirty="0" err="1" smtClean="0"/>
              <a:t>Bobsled</a:t>
            </a:r>
            <a:r>
              <a:rPr lang="tr-TR" dirty="0" smtClean="0"/>
              <a:t> pisti gibidir.Kızak,iki çelik kızak ayağı ve bunlara tutturulan düz bir parçadan oluşur. , iz uzunluğu 38 </a:t>
            </a:r>
            <a:r>
              <a:rPr lang="tr-TR" dirty="0" err="1" smtClean="0"/>
              <a:t>cm'dir</a:t>
            </a:r>
            <a:r>
              <a:rPr lang="tr-TR" dirty="0" smtClean="0"/>
              <a:t> ve sürücüsü ile birlikte maksimum 120 kg ağırlığında olabilir. Düz parçanın üstünde göğüs koyma yeri vardır.Yarışmacı kızağa yüzükoyun yatar,vücut ağırlığını sağa sola kaydırarak hareket eder.Saatte 140km’ye varan hızlar elde edilir.Bu yarış günümüzde özellikle </a:t>
            </a:r>
            <a:r>
              <a:rPr lang="tr-TR" dirty="0" err="1" smtClean="0"/>
              <a:t>St</a:t>
            </a:r>
            <a:r>
              <a:rPr lang="tr-TR" dirty="0" smtClean="0"/>
              <a:t>.</a:t>
            </a:r>
            <a:r>
              <a:rPr lang="tr-TR" dirty="0" err="1" smtClean="0"/>
              <a:t>Maritz’de</a:t>
            </a:r>
            <a:r>
              <a:rPr lang="tr-TR" dirty="0" smtClean="0"/>
              <a:t> büyük ilgi görmektedir.</a:t>
            </a:r>
          </a:p>
          <a:p>
            <a:endParaRPr lang="tr-TR" dirty="0"/>
          </a:p>
        </p:txBody>
      </p:sp>
      <p:pic>
        <p:nvPicPr>
          <p:cNvPr id="4" name="Resim 8">
            <a:extLst>
              <a:ext uri="{FF2B5EF4-FFF2-40B4-BE49-F238E27FC236}">
                <a16:creationId xmlns:a16="http://schemas.microsoft.com/office/drawing/2014/main" xmlns="" id="{CA4E7B07-32C8-2A45-B324-1C667B50CD3F}"/>
              </a:ext>
            </a:extLst>
          </p:cNvPr>
          <p:cNvPicPr>
            <a:picLocks noChangeAspect="1"/>
          </p:cNvPicPr>
          <p:nvPr/>
        </p:nvPicPr>
        <p:blipFill>
          <a:blip r:embed="rId2"/>
          <a:stretch>
            <a:fillRect/>
          </a:stretch>
        </p:blipFill>
        <p:spPr>
          <a:xfrm>
            <a:off x="436013" y="164531"/>
            <a:ext cx="1786769" cy="1773938"/>
          </a:xfrm>
          <a:prstGeom prst="rect">
            <a:avLst/>
          </a:prstGeom>
        </p:spPr>
      </p:pic>
      <p:pic>
        <p:nvPicPr>
          <p:cNvPr id="5" name="4 Resim" descr="226056.jpg"/>
          <p:cNvPicPr>
            <a:picLocks noChangeAspect="1"/>
          </p:cNvPicPr>
          <p:nvPr/>
        </p:nvPicPr>
        <p:blipFill>
          <a:blip r:embed="rId3"/>
          <a:stretch>
            <a:fillRect/>
          </a:stretch>
        </p:blipFill>
        <p:spPr>
          <a:xfrm>
            <a:off x="0" y="1947274"/>
            <a:ext cx="4441434" cy="284595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18448" y="2954213"/>
            <a:ext cx="8773551" cy="2391509"/>
          </a:xfrm>
        </p:spPr>
        <p:txBody>
          <a:bodyPr>
            <a:normAutofit fontScale="90000"/>
          </a:bodyPr>
          <a:lstStyle/>
          <a:p>
            <a:r>
              <a:rPr lang="tr-TR" sz="2000" b="1" i="1" cap="none" dirty="0" smtClean="0">
                <a:latin typeface="+mn-lt"/>
              </a:rPr>
              <a:t> SPORCU</a:t>
            </a:r>
            <a:r>
              <a:rPr lang="tr-TR" sz="2000" i="1" cap="none" dirty="0" smtClean="0">
                <a:latin typeface="+mn-lt"/>
              </a:rPr>
              <a:t>, kızağını ağırlık verme suretiyle yönetir. sporcu, kasket, yumuşak döşemeli yarış giysisi, eldiven ve yön vermeyle frenlemede kullanılmak üzere demirli ayakkabı kullanmaktadır.</a:t>
            </a:r>
            <a:br>
              <a:rPr lang="tr-TR" sz="2000" i="1" cap="none" dirty="0" smtClean="0">
                <a:latin typeface="+mn-lt"/>
              </a:rPr>
            </a:br>
            <a:r>
              <a:rPr lang="tr-TR" sz="2000" b="1" dirty="0" smtClean="0"/>
              <a:t> </a:t>
            </a:r>
            <a:r>
              <a:rPr lang="tr-TR" sz="2000" b="1" cap="none" dirty="0" smtClean="0">
                <a:latin typeface="+mn-lt"/>
              </a:rPr>
              <a:t>YARIŞMALARDA İKİ TEMEL KURAL VAR</a:t>
            </a:r>
            <a:br>
              <a:rPr lang="tr-TR" sz="2000" b="1" cap="none" dirty="0" smtClean="0">
                <a:latin typeface="+mn-lt"/>
              </a:rPr>
            </a:br>
            <a:r>
              <a:rPr lang="tr-TR" sz="2000" cap="none" dirty="0" smtClean="0">
                <a:latin typeface="+mn-lt"/>
              </a:rPr>
              <a:t>yarışlarda iki temel kural bulunur. birinci kural, yarışçılar </a:t>
            </a:r>
            <a:r>
              <a:rPr lang="tr-TR" sz="2000" cap="none" dirty="0" err="1" smtClean="0">
                <a:latin typeface="+mn-lt"/>
              </a:rPr>
              <a:t>skeletonların</a:t>
            </a:r>
            <a:r>
              <a:rPr lang="tr-TR" sz="2000" cap="none" dirty="0" smtClean="0">
                <a:latin typeface="+mn-lt"/>
              </a:rPr>
              <a:t> kızak demirlerini daha hızlı kayabilmek için ısıtmaları yasaktır.</a:t>
            </a:r>
            <a:br>
              <a:rPr lang="tr-TR" sz="2000" cap="none" dirty="0" smtClean="0">
                <a:latin typeface="+mn-lt"/>
              </a:rPr>
            </a:br>
            <a:r>
              <a:rPr lang="tr-TR" sz="2000" cap="none" dirty="0" smtClean="0">
                <a:latin typeface="+mn-lt"/>
              </a:rPr>
              <a:t>demirler 4 derece sıcaklıkta olmalıdır. diğer kural ise, sporcuların bitiş çizgisine vardıklarında </a:t>
            </a:r>
            <a:r>
              <a:rPr lang="tr-TR" sz="2000" cap="none" dirty="0" err="1" smtClean="0">
                <a:latin typeface="+mn-lt"/>
              </a:rPr>
              <a:t>skeletonlarının</a:t>
            </a:r>
            <a:r>
              <a:rPr lang="tr-TR" sz="2000" cap="none" dirty="0" smtClean="0">
                <a:latin typeface="+mn-lt"/>
              </a:rPr>
              <a:t> üzerinde olması gerektiğidir.</a:t>
            </a:r>
            <a:br>
              <a:rPr lang="tr-TR" sz="2000" cap="none" dirty="0" smtClean="0">
                <a:latin typeface="+mn-lt"/>
              </a:rPr>
            </a:br>
            <a:r>
              <a:rPr lang="tr-TR" sz="2000" dirty="0" smtClean="0"/>
              <a:t/>
            </a:r>
            <a:br>
              <a:rPr lang="tr-TR" sz="2000" dirty="0" smtClean="0"/>
            </a:br>
            <a:r>
              <a:rPr lang="tr-TR" sz="2000" i="1" cap="none" dirty="0" smtClean="0">
                <a:latin typeface="+mn-lt"/>
              </a:rPr>
              <a:t/>
            </a:r>
            <a:br>
              <a:rPr lang="tr-TR" sz="2000" i="1" cap="none" dirty="0" smtClean="0">
                <a:latin typeface="+mn-lt"/>
              </a:rPr>
            </a:br>
            <a:endParaRPr lang="tr-TR" sz="2000" i="1" cap="none" dirty="0">
              <a:latin typeface="+mn-lt"/>
            </a:endParaRPr>
          </a:p>
        </p:txBody>
      </p:sp>
      <p:sp>
        <p:nvSpPr>
          <p:cNvPr id="3" name="2 Metin Yer Tutucusu"/>
          <p:cNvSpPr>
            <a:spLocks noGrp="1"/>
          </p:cNvSpPr>
          <p:nvPr>
            <p:ph type="body" idx="1"/>
          </p:nvPr>
        </p:nvSpPr>
        <p:spPr>
          <a:xfrm>
            <a:off x="0" y="5020056"/>
            <a:ext cx="11218334" cy="1066800"/>
          </a:xfrm>
        </p:spPr>
        <p:txBody>
          <a:bodyPr/>
          <a:lstStyle/>
          <a:p>
            <a:r>
              <a:rPr lang="tr-TR" dirty="0" smtClean="0"/>
              <a:t>ST.MARİTZ-İSVİÇRE</a:t>
            </a:r>
            <a:endParaRPr lang="tr-TR" dirty="0"/>
          </a:p>
        </p:txBody>
      </p:sp>
      <p:pic>
        <p:nvPicPr>
          <p:cNvPr id="4"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pic>
        <p:nvPicPr>
          <p:cNvPr id="5" name="4 Resim" descr="sankt-morits-shveitsariia-doma-ogni-gory-ozero-peizazh.jpg"/>
          <p:cNvPicPr>
            <a:picLocks noChangeAspect="1"/>
          </p:cNvPicPr>
          <p:nvPr/>
        </p:nvPicPr>
        <p:blipFill>
          <a:blip r:embed="rId4" cstate="print"/>
          <a:stretch>
            <a:fillRect/>
          </a:stretch>
        </p:blipFill>
        <p:spPr>
          <a:xfrm>
            <a:off x="2940148" y="4881489"/>
            <a:ext cx="9251852" cy="1976511"/>
          </a:xfrm>
          <a:prstGeom prst="rect">
            <a:avLst/>
          </a:prstGeom>
        </p:spPr>
      </p:pic>
      <p:pic>
        <p:nvPicPr>
          <p:cNvPr id="6" name="5 Resim" descr="ad_1864.jpg"/>
          <p:cNvPicPr>
            <a:picLocks noChangeAspect="1"/>
          </p:cNvPicPr>
          <p:nvPr/>
        </p:nvPicPr>
        <p:blipFill>
          <a:blip r:embed="rId5"/>
          <a:stretch>
            <a:fillRect/>
          </a:stretch>
        </p:blipFill>
        <p:spPr>
          <a:xfrm>
            <a:off x="2957146" y="0"/>
            <a:ext cx="9234854" cy="2785404"/>
          </a:xfrm>
          <a:prstGeom prst="rect">
            <a:avLst/>
          </a:prstGeom>
        </p:spPr>
      </p:pic>
      <p:pic>
        <p:nvPicPr>
          <p:cNvPr id="7" name="6 Resim" descr="1184422-24773112-2560-1440.jpg"/>
          <p:cNvPicPr>
            <a:picLocks noChangeAspect="1"/>
          </p:cNvPicPr>
          <p:nvPr/>
        </p:nvPicPr>
        <p:blipFill>
          <a:blip r:embed="rId6"/>
          <a:stretch>
            <a:fillRect/>
          </a:stretch>
        </p:blipFill>
        <p:spPr>
          <a:xfrm>
            <a:off x="1" y="2152356"/>
            <a:ext cx="2954214" cy="286385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D899C61-9BA0-8A41-92D8-5201DC01BC28}"/>
              </a:ext>
            </a:extLst>
          </p:cNvPr>
          <p:cNvSpPr>
            <a:spLocks noGrp="1"/>
          </p:cNvSpPr>
          <p:nvPr>
            <p:ph type="title"/>
          </p:nvPr>
        </p:nvSpPr>
        <p:spPr>
          <a:xfrm>
            <a:off x="4250531" y="226313"/>
            <a:ext cx="6591966" cy="1702499"/>
          </a:xfrm>
        </p:spPr>
        <p:txBody>
          <a:bodyPr/>
          <a:lstStyle/>
          <a:p>
            <a:r>
              <a:rPr lang="tr-TR"/>
              <a:t>Kaynakça</a:t>
            </a:r>
          </a:p>
        </p:txBody>
      </p:sp>
      <p:sp>
        <p:nvSpPr>
          <p:cNvPr id="3" name="İçerik Yer Tutucusu 2">
            <a:extLst>
              <a:ext uri="{FF2B5EF4-FFF2-40B4-BE49-F238E27FC236}">
                <a16:creationId xmlns:a16="http://schemas.microsoft.com/office/drawing/2014/main" xmlns="" id="{C5E04CBC-644C-AF46-8E54-90F18F9EC80E}"/>
              </a:ext>
            </a:extLst>
          </p:cNvPr>
          <p:cNvSpPr>
            <a:spLocks noGrp="1"/>
          </p:cNvSpPr>
          <p:nvPr>
            <p:ph idx="1"/>
          </p:nvPr>
        </p:nvSpPr>
        <p:spPr/>
        <p:txBody>
          <a:bodyPr/>
          <a:lstStyle/>
          <a:p>
            <a:r>
              <a:rPr lang="tr-TR" dirty="0">
                <a:solidFill>
                  <a:srgbClr val="FF0000"/>
                </a:solidFill>
                <a:hlinkClick r:id="rId2"/>
              </a:rPr>
              <a:t>http://amerikabulteni.com/2012/05/14/buz-hokeyi-nasil-oynanir-kurallari-nelerd</a:t>
            </a:r>
            <a:r>
              <a:rPr lang="tr-TR" dirty="0">
                <a:solidFill>
                  <a:schemeClr val="tx2">
                    <a:lumMod val="60000"/>
                    <a:lumOff val="40000"/>
                  </a:schemeClr>
                </a:solidFill>
                <a:hlinkClick r:id="rId2"/>
              </a:rPr>
              <a:t>ir-nhl-nedir/</a:t>
            </a:r>
            <a:endParaRPr lang="tr-TR" dirty="0">
              <a:solidFill>
                <a:schemeClr val="tx2">
                  <a:lumMod val="60000"/>
                  <a:lumOff val="40000"/>
                </a:schemeClr>
              </a:solidFill>
            </a:endParaRPr>
          </a:p>
          <a:p>
            <a:r>
              <a:rPr lang="tr-TR" dirty="0">
                <a:solidFill>
                  <a:srgbClr val="FF0000"/>
                </a:solidFill>
                <a:hlinkClick r:id="rId3"/>
              </a:rPr>
              <a:t>http://hobisiolan.com/artistik-buz-pateni-nedir-nasil-yapilir/</a:t>
            </a:r>
            <a:endParaRPr lang="tr-TR" dirty="0">
              <a:solidFill>
                <a:srgbClr val="FF0000"/>
              </a:solidFill>
            </a:endParaRPr>
          </a:p>
          <a:p>
            <a:r>
              <a:rPr lang="tr-TR" dirty="0">
                <a:solidFill>
                  <a:srgbClr val="FF0000"/>
                </a:solidFill>
                <a:hlinkClick r:id="rId4"/>
              </a:rPr>
              <a:t>https://www.cnnturk.com/spor/olimpiyatlar/2018-kis-olimpiyatlarinda-hangi-dalda-kimler-madalya-kazandi-tam-liste?page=4</a:t>
            </a:r>
            <a:endParaRPr lang="tr-TR" dirty="0">
              <a:solidFill>
                <a:srgbClr val="FF0000"/>
              </a:solidFill>
            </a:endParaRPr>
          </a:p>
          <a:p>
            <a:endParaRPr lang="tr-TR" dirty="0">
              <a:solidFill>
                <a:srgbClr val="FF0000"/>
              </a:solidFill>
            </a:endParaRPr>
          </a:p>
          <a:p>
            <a:r>
              <a:rPr lang="tr-TR" dirty="0">
                <a:solidFill>
                  <a:srgbClr val="FF0000"/>
                </a:solidFill>
              </a:rPr>
              <a:t>, </a:t>
            </a:r>
            <a:r>
              <a:rPr lang="tr-TR" dirty="0" smtClean="0">
                <a:solidFill>
                  <a:srgbClr val="FF0000"/>
                </a:solidFill>
              </a:rPr>
              <a:t>http://gazete.</a:t>
            </a:r>
            <a:r>
              <a:rPr lang="tr-TR" dirty="0" err="1" smtClean="0">
                <a:solidFill>
                  <a:srgbClr val="FF0000"/>
                </a:solidFill>
              </a:rPr>
              <a:t>tiyatroterapi</a:t>
            </a:r>
            <a:r>
              <a:rPr lang="tr-TR" dirty="0" smtClean="0">
                <a:solidFill>
                  <a:srgbClr val="FF0000"/>
                </a:solidFill>
              </a:rPr>
              <a:t>.com/haber_detay.</a:t>
            </a:r>
            <a:r>
              <a:rPr lang="tr-TR" dirty="0" err="1" smtClean="0">
                <a:solidFill>
                  <a:srgbClr val="FF0000"/>
                </a:solidFill>
              </a:rPr>
              <a:t>asp</a:t>
            </a:r>
            <a:r>
              <a:rPr lang="tr-TR" dirty="0" smtClean="0">
                <a:solidFill>
                  <a:srgbClr val="FF0000"/>
                </a:solidFill>
              </a:rPr>
              <a:t>?</a:t>
            </a:r>
            <a:r>
              <a:rPr lang="tr-TR" dirty="0" err="1" smtClean="0">
                <a:solidFill>
                  <a:srgbClr val="FF0000"/>
                </a:solidFill>
              </a:rPr>
              <a:t>haberID</a:t>
            </a:r>
            <a:r>
              <a:rPr lang="tr-TR" dirty="0" smtClean="0">
                <a:solidFill>
                  <a:srgbClr val="FF0000"/>
                </a:solidFill>
              </a:rPr>
              <a:t>=152</a:t>
            </a:r>
            <a:endParaRPr lang="tr-TR" dirty="0">
              <a:solidFill>
                <a:srgbClr val="FF0000"/>
              </a:solidFill>
            </a:endParaRPr>
          </a:p>
          <a:p>
            <a:r>
              <a:rPr lang="tr-TR" dirty="0">
                <a:solidFill>
                  <a:srgbClr val="FF0000"/>
                </a:solidFill>
              </a:rPr>
              <a:t>,, </a:t>
            </a:r>
          </a:p>
          <a:p>
            <a:r>
              <a:rPr lang="tr-TR" dirty="0">
                <a:solidFill>
                  <a:srgbClr val="FF0000"/>
                </a:solidFill>
              </a:rPr>
              <a:t>, </a:t>
            </a:r>
          </a:p>
          <a:p>
            <a:r>
              <a:rPr lang="tr-TR" dirty="0"/>
              <a:t>, </a:t>
            </a:r>
          </a:p>
          <a:p>
            <a:endParaRPr lang="tr-TR" dirty="0"/>
          </a:p>
          <a:p>
            <a:endParaRPr lang="tr-TR" dirty="0"/>
          </a:p>
        </p:txBody>
      </p:sp>
      <p:pic>
        <p:nvPicPr>
          <p:cNvPr id="5" name="Resim 8">
            <a:extLst>
              <a:ext uri="{FF2B5EF4-FFF2-40B4-BE49-F238E27FC236}">
                <a16:creationId xmlns:a16="http://schemas.microsoft.com/office/drawing/2014/main" xmlns="" id="{6FF59F01-FC76-FB44-B9E4-F78245B44FF5}"/>
              </a:ext>
            </a:extLst>
          </p:cNvPr>
          <p:cNvPicPr>
            <a:picLocks noChangeAspect="1"/>
          </p:cNvPicPr>
          <p:nvPr/>
        </p:nvPicPr>
        <p:blipFill>
          <a:blip r:embed="rId5"/>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3456049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1DCA7A2-1CAC-5849-B356-7B1F6E022F66}"/>
              </a:ext>
            </a:extLst>
          </p:cNvPr>
          <p:cNvSpPr>
            <a:spLocks noGrp="1"/>
          </p:cNvSpPr>
          <p:nvPr>
            <p:ph type="title"/>
          </p:nvPr>
        </p:nvSpPr>
        <p:spPr/>
        <p:txBody>
          <a:bodyPr/>
          <a:lstStyle/>
          <a:p>
            <a:pPr algn="ctr"/>
            <a:r>
              <a:rPr lang="tr-TR" i="1"/>
              <a:t>Teşekkürler</a:t>
            </a:r>
          </a:p>
        </p:txBody>
      </p:sp>
      <p:pic>
        <p:nvPicPr>
          <p:cNvPr id="7" name="Resim 8">
            <a:extLst>
              <a:ext uri="{FF2B5EF4-FFF2-40B4-BE49-F238E27FC236}">
                <a16:creationId xmlns:a16="http://schemas.microsoft.com/office/drawing/2014/main" xmlns="" id="{B6B0E98F-54C5-9042-812C-3561E7E5EF9D}"/>
              </a:ext>
            </a:extLst>
          </p:cNvPr>
          <p:cNvPicPr>
            <a:picLocks noChangeAspect="1"/>
          </p:cNvPicPr>
          <p:nvPr/>
        </p:nvPicPr>
        <p:blipFill>
          <a:blip r:embed="rId2"/>
          <a:stretch>
            <a:fillRect/>
          </a:stretch>
        </p:blipFill>
        <p:spPr>
          <a:xfrm>
            <a:off x="436013" y="164531"/>
            <a:ext cx="1786769" cy="1773938"/>
          </a:xfrm>
          <a:prstGeom prst="rect">
            <a:avLst/>
          </a:prstGeom>
        </p:spPr>
      </p:pic>
      <p:pic>
        <p:nvPicPr>
          <p:cNvPr id="8" name="Resim 8">
            <a:extLst>
              <a:ext uri="{FF2B5EF4-FFF2-40B4-BE49-F238E27FC236}">
                <a16:creationId xmlns:a16="http://schemas.microsoft.com/office/drawing/2014/main" xmlns="" id="{077E8A7F-5339-FB41-B19D-66FF5086530D}"/>
              </a:ext>
            </a:extLst>
          </p:cNvPr>
          <p:cNvPicPr>
            <a:picLocks noChangeAspect="1"/>
          </p:cNvPicPr>
          <p:nvPr/>
        </p:nvPicPr>
        <p:blipFill>
          <a:blip r:embed="rId3"/>
          <a:stretch>
            <a:fillRect/>
          </a:stretch>
        </p:blipFill>
        <p:spPr>
          <a:xfrm>
            <a:off x="4505800" y="2400170"/>
            <a:ext cx="3425689" cy="3175350"/>
          </a:xfrm>
          <a:prstGeom prst="rect">
            <a:avLst/>
          </a:prstGeom>
        </p:spPr>
      </p:pic>
    </p:spTree>
    <p:extLst>
      <p:ext uri="{BB962C8B-B14F-4D97-AF65-F5344CB8AC3E}">
        <p14:creationId xmlns:p14="http://schemas.microsoft.com/office/powerpoint/2010/main" xmlns="" val="134164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12442" y="484632"/>
            <a:ext cx="7115806" cy="1609344"/>
          </a:xfrm>
        </p:spPr>
        <p:txBody>
          <a:bodyPr/>
          <a:lstStyle/>
          <a:p>
            <a:r>
              <a:rPr lang="tr-TR" dirty="0"/>
              <a:t>Buz hokeyi</a:t>
            </a:r>
          </a:p>
        </p:txBody>
      </p:sp>
      <p:sp>
        <p:nvSpPr>
          <p:cNvPr id="3" name="İçerik Yer Tutucusu 2"/>
          <p:cNvSpPr>
            <a:spLocks noGrp="1"/>
          </p:cNvSpPr>
          <p:nvPr>
            <p:ph idx="1"/>
          </p:nvPr>
        </p:nvSpPr>
        <p:spPr/>
        <p:txBody>
          <a:bodyPr/>
          <a:lstStyle/>
          <a:p>
            <a:pPr algn="ctr"/>
            <a:r>
              <a:rPr lang="tr-TR" b="1" dirty="0">
                <a:solidFill>
                  <a:srgbClr val="000000"/>
                </a:solidFill>
                <a:latin typeface="cnn-sans"/>
              </a:rPr>
              <a:t>2018 </a:t>
            </a:r>
            <a:r>
              <a:rPr lang="tr-TR" b="1" dirty="0" err="1">
                <a:solidFill>
                  <a:srgbClr val="000000"/>
                </a:solidFill>
                <a:latin typeface="cnn-sans"/>
              </a:rPr>
              <a:t>PyeongChang</a:t>
            </a:r>
            <a:r>
              <a:rPr lang="tr-TR" b="1" dirty="0">
                <a:solidFill>
                  <a:srgbClr val="000000"/>
                </a:solidFill>
                <a:latin typeface="cnn-sans"/>
              </a:rPr>
              <a:t> Kış Olimpiyatları'nın erkekler buz hokeyi finalinde Almanya'yı normal süresi 3-3 biten müsabakada </a:t>
            </a:r>
            <a:r>
              <a:rPr lang="tr-TR" b="1" dirty="0">
                <a:latin typeface="cnn-sans"/>
                <a:hlinkClick r:id="rId2" tooltip="altın haberleri"/>
              </a:rPr>
              <a:t>altın</a:t>
            </a:r>
            <a:r>
              <a:rPr lang="tr-TR" b="1" dirty="0">
                <a:solidFill>
                  <a:srgbClr val="000000"/>
                </a:solidFill>
                <a:latin typeface="cnn-sans"/>
              </a:rPr>
              <a:t> golle 4-3 yenen Rusya'dan Olimpik Sporcular Takımı, altın madalya kazandı</a:t>
            </a:r>
          </a:p>
          <a:p>
            <a:pPr algn="ctr"/>
            <a:r>
              <a:rPr lang="tr-TR" b="1" dirty="0">
                <a:solidFill>
                  <a:srgbClr val="000000"/>
                </a:solidFill>
                <a:latin typeface="pt_sansregular"/>
              </a:rPr>
              <a:t>2018 </a:t>
            </a:r>
            <a:r>
              <a:rPr lang="tr-TR" b="1" dirty="0" err="1">
                <a:solidFill>
                  <a:srgbClr val="000000"/>
                </a:solidFill>
                <a:latin typeface="pt_sansregular"/>
              </a:rPr>
              <a:t>PyeongChang</a:t>
            </a:r>
            <a:r>
              <a:rPr lang="tr-TR" b="1" dirty="0">
                <a:solidFill>
                  <a:srgbClr val="000000"/>
                </a:solidFill>
                <a:latin typeface="pt_sansregular"/>
              </a:rPr>
              <a:t> Kış Olimpiyatları'nda kadınlar buz hokeyi finalinde Kanada'yı penaltı atışları sonrası yenen ABD Milli Takımı, altın madalya kazandı.</a:t>
            </a:r>
          </a:p>
          <a:p>
            <a:endParaRPr lang="tr-TR" dirty="0"/>
          </a:p>
        </p:txBody>
      </p:sp>
      <p:pic>
        <p:nvPicPr>
          <p:cNvPr id="4" name="Resim 8">
            <a:extLst>
              <a:ext uri="{FF2B5EF4-FFF2-40B4-BE49-F238E27FC236}">
                <a16:creationId xmlns:a16="http://schemas.microsoft.com/office/drawing/2014/main" xmlns="" id="{CA4E7B07-32C8-2A45-B324-1C667B50CD3F}"/>
              </a:ext>
            </a:extLst>
          </p:cNvPr>
          <p:cNvPicPr>
            <a:picLocks noChangeAspect="1"/>
          </p:cNvPicPr>
          <p:nvPr/>
        </p:nvPicPr>
        <p:blipFill>
          <a:blip r:embed="rId3"/>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3148197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A3AEEC9-443A-B541-98C6-F5BB307DEA8F}"/>
              </a:ext>
            </a:extLst>
          </p:cNvPr>
          <p:cNvSpPr>
            <a:spLocks noGrp="1"/>
          </p:cNvSpPr>
          <p:nvPr>
            <p:ph type="title"/>
          </p:nvPr>
        </p:nvSpPr>
        <p:spPr>
          <a:xfrm>
            <a:off x="3690936" y="229076"/>
            <a:ext cx="6306217" cy="1636776"/>
          </a:xfrm>
        </p:spPr>
        <p:txBody>
          <a:bodyPr/>
          <a:lstStyle/>
          <a:p>
            <a:r>
              <a:rPr lang="tr-TR"/>
              <a:t>Artistik buz pateni</a:t>
            </a:r>
          </a:p>
        </p:txBody>
      </p:sp>
      <p:pic>
        <p:nvPicPr>
          <p:cNvPr id="6" name="Resim 6">
            <a:extLst>
              <a:ext uri="{FF2B5EF4-FFF2-40B4-BE49-F238E27FC236}">
                <a16:creationId xmlns:a16="http://schemas.microsoft.com/office/drawing/2014/main" xmlns="" id="{024FB2DC-8689-2B47-ACCF-3A55B4F1529A}"/>
              </a:ext>
            </a:extLst>
          </p:cNvPr>
          <p:cNvPicPr>
            <a:picLocks noGrp="1" noChangeAspect="1"/>
          </p:cNvPicPr>
          <p:nvPr>
            <p:ph idx="1"/>
          </p:nvPr>
        </p:nvPicPr>
        <p:blipFill>
          <a:blip r:embed="rId2"/>
          <a:stretch>
            <a:fillRect/>
          </a:stretch>
        </p:blipFill>
        <p:spPr>
          <a:xfrm>
            <a:off x="6854050" y="1487699"/>
            <a:ext cx="4850695" cy="2568016"/>
          </a:xfrm>
          <a:prstGeom prst="rect">
            <a:avLst/>
          </a:prstGeom>
        </p:spPr>
      </p:pic>
      <p:pic>
        <p:nvPicPr>
          <p:cNvPr id="5" name="Resim 8">
            <a:extLst>
              <a:ext uri="{FF2B5EF4-FFF2-40B4-BE49-F238E27FC236}">
                <a16:creationId xmlns:a16="http://schemas.microsoft.com/office/drawing/2014/main" xmlns="" id="{A543DF88-71DD-7946-8802-858F511CF91E}"/>
              </a:ext>
            </a:extLst>
          </p:cNvPr>
          <p:cNvPicPr>
            <a:picLocks noChangeAspect="1"/>
          </p:cNvPicPr>
          <p:nvPr/>
        </p:nvPicPr>
        <p:blipFill>
          <a:blip r:embed="rId3"/>
          <a:stretch>
            <a:fillRect/>
          </a:stretch>
        </p:blipFill>
        <p:spPr>
          <a:xfrm>
            <a:off x="436013" y="164531"/>
            <a:ext cx="1786769" cy="1773938"/>
          </a:xfrm>
          <a:prstGeom prst="rect">
            <a:avLst/>
          </a:prstGeom>
        </p:spPr>
      </p:pic>
      <p:sp>
        <p:nvSpPr>
          <p:cNvPr id="3" name="Metin kutusu 2"/>
          <p:cNvSpPr txBox="1"/>
          <p:nvPr/>
        </p:nvSpPr>
        <p:spPr>
          <a:xfrm>
            <a:off x="558843" y="2371681"/>
            <a:ext cx="5992083" cy="1323439"/>
          </a:xfrm>
          <a:prstGeom prst="rect">
            <a:avLst/>
          </a:prstGeom>
          <a:noFill/>
        </p:spPr>
        <p:txBody>
          <a:bodyPr wrap="square" rtlCol="0">
            <a:spAutoFit/>
          </a:bodyPr>
          <a:lstStyle/>
          <a:p>
            <a:r>
              <a:rPr lang="tr-TR" sz="1600" dirty="0"/>
              <a:t>Artistik buz pateni bireysel, çift ya da grup olarak buz üstünde dönüş, atlayış, kaldırış, adım dizisi gibi hareketlerin yapıldığı bir olimpiyat sporudur. Yarışmalarda müzik eşliğinde, yapılacak dansın ya da gösterinin konusuna uygun kostümlerle gerçekleştirilir.</a:t>
            </a:r>
          </a:p>
        </p:txBody>
      </p:sp>
      <p:pic>
        <p:nvPicPr>
          <p:cNvPr id="1026" name="Picture 2" descr="Ä°lgili resi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11718" y="4221990"/>
            <a:ext cx="3535361" cy="2280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3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4519" y="420595"/>
            <a:ext cx="6247672" cy="1609344"/>
          </a:xfrm>
        </p:spPr>
        <p:txBody>
          <a:bodyPr/>
          <a:lstStyle/>
          <a:p>
            <a:r>
              <a:rPr lang="tr-TR" dirty="0"/>
              <a:t>Artistik buz pateni</a:t>
            </a:r>
          </a:p>
        </p:txBody>
      </p:sp>
      <p:sp>
        <p:nvSpPr>
          <p:cNvPr id="4" name="İçerik Yer Tutucusu 3">
            <a:extLst>
              <a:ext uri="{FF2B5EF4-FFF2-40B4-BE49-F238E27FC236}">
                <a16:creationId xmlns:a16="http://schemas.microsoft.com/office/drawing/2014/main" xmlns="" id="{49BC32FF-F08C-504F-A07F-1AE87D461B2A}"/>
              </a:ext>
            </a:extLst>
          </p:cNvPr>
          <p:cNvSpPr txBox="1">
            <a:spLocks noGrp="1"/>
          </p:cNvSpPr>
          <p:nvPr>
            <p:ph idx="1"/>
          </p:nvPr>
        </p:nvSpPr>
        <p:spPr>
          <a:xfrm>
            <a:off x="1069848" y="2121408"/>
            <a:ext cx="4744098" cy="447507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r>
              <a:rPr lang="tr-TR" sz="1600" b="1" dirty="0"/>
              <a:t>Artistik Buz Pateni Nasıl Yapılır?</a:t>
            </a:r>
          </a:p>
          <a:p>
            <a:pPr fontAlgn="base"/>
            <a:r>
              <a:rPr lang="tr-TR" sz="1600" dirty="0"/>
              <a:t>-Tekler,1 bay veya sadece bir bayan bulunur . Teklerin yarışmalarında </a:t>
            </a:r>
            <a:r>
              <a:rPr lang="tr-TR" sz="1600" dirty="0" err="1"/>
              <a:t>atlayış,dönüş,adım</a:t>
            </a:r>
            <a:r>
              <a:rPr lang="tr-TR" sz="1600" dirty="0"/>
              <a:t> dizisi ve spiral gibi stiller kullanılır.</a:t>
            </a:r>
          </a:p>
          <a:p>
            <a:pPr fontAlgn="base"/>
            <a:r>
              <a:rPr lang="tr-TR" sz="1600" dirty="0"/>
              <a:t>-Çiftler,1 bay ve 1 bayandan </a:t>
            </a:r>
            <a:r>
              <a:rPr lang="tr-TR" sz="1600" dirty="0" err="1"/>
              <a:t>oluşur.Çiftlerin</a:t>
            </a:r>
            <a:r>
              <a:rPr lang="tr-TR" sz="1600" dirty="0"/>
              <a:t> yarışmalarında ölüm </a:t>
            </a:r>
            <a:r>
              <a:rPr lang="tr-TR" sz="1600" dirty="0" err="1"/>
              <a:t>spirali,twist</a:t>
            </a:r>
            <a:r>
              <a:rPr lang="tr-TR" sz="1600" dirty="0"/>
              <a:t> kaldırışı ile beraber fırlatmalı </a:t>
            </a:r>
            <a:r>
              <a:rPr lang="tr-TR" sz="1600" dirty="0" err="1"/>
              <a:t>atlayış,yan</a:t>
            </a:r>
            <a:r>
              <a:rPr lang="tr-TR" sz="1600" dirty="0"/>
              <a:t> yana ve birlikte dönüş yapığı stiller </a:t>
            </a:r>
            <a:r>
              <a:rPr lang="tr-TR" sz="1600" dirty="0" err="1"/>
              <a:t>kullanılır.Kaldırışlarda</a:t>
            </a:r>
            <a:r>
              <a:rPr lang="tr-TR" sz="1600" dirty="0"/>
              <a:t> bayan sporcu bay sporcunun baş seviyesinin üstünde tutulmalıdır.</a:t>
            </a:r>
          </a:p>
          <a:p>
            <a:pPr fontAlgn="base"/>
            <a:r>
              <a:rPr lang="tr-TR" sz="1600" dirty="0"/>
              <a:t>-Buz Dansı, çiftlerde olduğu gibi bir bay ve 1 bayandan oluşur. Ancak çiftlerin kullandığı stillerden daha farklı stiller kullanılır . Burada çiftlerin ayak oyunları ile müziğin uyumu önemlidir.</a:t>
            </a:r>
          </a:p>
          <a:p>
            <a:pPr fontAlgn="base"/>
            <a:r>
              <a:rPr lang="tr-TR" sz="1600" dirty="0"/>
              <a:t>-Senkronize Kayma, 12 veya 20 sporcu ile gösterilen stillerdir.</a:t>
            </a:r>
          </a:p>
        </p:txBody>
      </p:sp>
      <p:pic>
        <p:nvPicPr>
          <p:cNvPr id="5" name="Resim 8">
            <a:extLst>
              <a:ext uri="{FF2B5EF4-FFF2-40B4-BE49-F238E27FC236}">
                <a16:creationId xmlns:a16="http://schemas.microsoft.com/office/drawing/2014/main" xmlns="" id="{CA4E7B07-32C8-2A45-B324-1C667B50CD3F}"/>
              </a:ext>
            </a:extLst>
          </p:cNvPr>
          <p:cNvPicPr>
            <a:picLocks noChangeAspect="1"/>
          </p:cNvPicPr>
          <p:nvPr/>
        </p:nvPicPr>
        <p:blipFill>
          <a:blip r:embed="rId2"/>
          <a:stretch>
            <a:fillRect/>
          </a:stretch>
        </p:blipFill>
        <p:spPr>
          <a:xfrm>
            <a:off x="436013" y="164531"/>
            <a:ext cx="1786769" cy="1773938"/>
          </a:xfrm>
          <a:prstGeom prst="rect">
            <a:avLst/>
          </a:prstGeom>
        </p:spPr>
      </p:pic>
    </p:spTree>
    <p:extLst>
      <p:ext uri="{BB962C8B-B14F-4D97-AF65-F5344CB8AC3E}">
        <p14:creationId xmlns:p14="http://schemas.microsoft.com/office/powerpoint/2010/main" xmlns="" val="10009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4E46FB2-59D4-6943-86D6-5DF90F731955}"/>
              </a:ext>
            </a:extLst>
          </p:cNvPr>
          <p:cNvSpPr>
            <a:spLocks noGrp="1"/>
          </p:cNvSpPr>
          <p:nvPr>
            <p:ph type="title"/>
          </p:nvPr>
        </p:nvSpPr>
        <p:spPr>
          <a:xfrm>
            <a:off x="5274468" y="484632"/>
            <a:ext cx="5853779" cy="1551337"/>
          </a:xfrm>
        </p:spPr>
        <p:txBody>
          <a:bodyPr/>
          <a:lstStyle/>
          <a:p>
            <a:pPr algn="ctr"/>
            <a:r>
              <a:rPr lang="tr-TR" dirty="0"/>
              <a:t>ALP DİSİPLİNİ</a:t>
            </a:r>
          </a:p>
        </p:txBody>
      </p:sp>
      <p:sp>
        <p:nvSpPr>
          <p:cNvPr id="3" name="İçerik Yer Tutucusu 2">
            <a:extLst>
              <a:ext uri="{FF2B5EF4-FFF2-40B4-BE49-F238E27FC236}">
                <a16:creationId xmlns:a16="http://schemas.microsoft.com/office/drawing/2014/main" xmlns="" id="{3B75A801-2326-6D42-8CBB-6D71B613595B}"/>
              </a:ext>
            </a:extLst>
          </p:cNvPr>
          <p:cNvSpPr>
            <a:spLocks noGrp="1"/>
          </p:cNvSpPr>
          <p:nvPr>
            <p:ph idx="1"/>
          </p:nvPr>
        </p:nvSpPr>
        <p:spPr/>
        <p:txBody>
          <a:bodyPr/>
          <a:lstStyle/>
          <a:p>
            <a:r>
              <a:rPr lang="tr-TR" dirty="0"/>
              <a:t>Alp disiplini (alpine skiing ya da "downhill skiing") kar üzerinde kayaklarla birlikte yapılan, kapılardan geçerek en hızlı aşağıya inmenin temel olduğu bir yarışmadır. 1936 Kış Olimpiyatları ile birlikte Olimpiyat sporları arasına katılmıştır. Sporcular Olimpiyat ve Dünya şampiyonalarına katılabildiği gibi her sene Dünya Kupası yarışlarına da katılır. Dört önemli disiplin vardır. Bunlar; Slalom (SL), büyük slalom (GS), super büyük slalom (super-G) ve iniş yarışlarıdır.</a:t>
            </a:r>
          </a:p>
          <a:p>
            <a:endParaRPr lang="tr-TR" dirty="0"/>
          </a:p>
        </p:txBody>
      </p:sp>
      <p:pic>
        <p:nvPicPr>
          <p:cNvPr id="5" name="Resim 8">
            <a:extLst>
              <a:ext uri="{FF2B5EF4-FFF2-40B4-BE49-F238E27FC236}">
                <a16:creationId xmlns:a16="http://schemas.microsoft.com/office/drawing/2014/main" xmlns="" id="{F904407C-F42A-3840-BA01-0DC8CCBAF683}"/>
              </a:ext>
            </a:extLst>
          </p:cNvPr>
          <p:cNvPicPr>
            <a:picLocks noChangeAspect="1"/>
          </p:cNvPicPr>
          <p:nvPr/>
        </p:nvPicPr>
        <p:blipFill>
          <a:blip r:embed="rId2"/>
          <a:stretch>
            <a:fillRect/>
          </a:stretch>
        </p:blipFill>
        <p:spPr>
          <a:xfrm>
            <a:off x="436013" y="164531"/>
            <a:ext cx="1786769" cy="177393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0" y="4167296"/>
            <a:ext cx="3362510" cy="2242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88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tr-TR" dirty="0" smtClean="0"/>
              <a:t>Slalom </a:t>
            </a:r>
            <a:r>
              <a:rPr lang="en-GB" dirty="0" smtClean="0"/>
              <a:t>en </a:t>
            </a:r>
            <a:r>
              <a:rPr lang="en-GB" dirty="0" err="1"/>
              <a:t>teknik</a:t>
            </a:r>
            <a:r>
              <a:rPr lang="en-GB" dirty="0"/>
              <a:t> </a:t>
            </a:r>
            <a:r>
              <a:rPr lang="en-GB" dirty="0" err="1"/>
              <a:t>ve</a:t>
            </a:r>
            <a:r>
              <a:rPr lang="en-GB" dirty="0"/>
              <a:t> </a:t>
            </a:r>
            <a:r>
              <a:rPr lang="en-GB" dirty="0" err="1"/>
              <a:t>yavaş</a:t>
            </a:r>
            <a:r>
              <a:rPr lang="en-GB" dirty="0"/>
              <a:t> </a:t>
            </a:r>
            <a:r>
              <a:rPr lang="en-GB" dirty="0" err="1"/>
              <a:t>kategoridir</a:t>
            </a:r>
            <a:r>
              <a:rPr lang="en-GB" dirty="0"/>
              <a:t>. </a:t>
            </a:r>
            <a:r>
              <a:rPr lang="en-GB" dirty="0" err="1"/>
              <a:t>Hız</a:t>
            </a:r>
            <a:r>
              <a:rPr lang="en-GB" dirty="0"/>
              <a:t> </a:t>
            </a:r>
            <a:r>
              <a:rPr lang="en-GB" dirty="0" err="1"/>
              <a:t>saatte</a:t>
            </a:r>
            <a:r>
              <a:rPr lang="en-GB" dirty="0"/>
              <a:t> 55 km </a:t>
            </a:r>
            <a:r>
              <a:rPr lang="en-GB" dirty="0" err="1"/>
              <a:t>ulaşır</a:t>
            </a:r>
            <a:r>
              <a:rPr lang="en-GB" dirty="0"/>
              <a:t>. </a:t>
            </a:r>
            <a:r>
              <a:rPr lang="en-GB" dirty="0" err="1"/>
              <a:t>İniş</a:t>
            </a:r>
            <a:r>
              <a:rPr lang="en-GB" dirty="0"/>
              <a:t> </a:t>
            </a:r>
            <a:r>
              <a:rPr lang="en-GB" dirty="0" err="1"/>
              <a:t>disiplini</a:t>
            </a:r>
            <a:r>
              <a:rPr lang="en-GB" dirty="0"/>
              <a:t>, </a:t>
            </a:r>
            <a:r>
              <a:rPr lang="en-GB" dirty="0" err="1"/>
              <a:t>bu</a:t>
            </a:r>
            <a:r>
              <a:rPr lang="en-GB" dirty="0"/>
              <a:t> </a:t>
            </a:r>
            <a:r>
              <a:rPr lang="en-GB" dirty="0" err="1"/>
              <a:t>disiplinin</a:t>
            </a:r>
            <a:r>
              <a:rPr lang="en-GB" dirty="0"/>
              <a:t> en </a:t>
            </a:r>
            <a:r>
              <a:rPr lang="en-GB" dirty="0" err="1"/>
              <a:t>hızlı</a:t>
            </a:r>
            <a:r>
              <a:rPr lang="en-GB" dirty="0"/>
              <a:t> </a:t>
            </a:r>
            <a:r>
              <a:rPr lang="en-GB" dirty="0" err="1"/>
              <a:t>yarışıdır</a:t>
            </a:r>
            <a:r>
              <a:rPr lang="en-GB" dirty="0"/>
              <a:t>. </a:t>
            </a:r>
            <a:r>
              <a:rPr lang="en-GB" dirty="0" err="1"/>
              <a:t>Hız</a:t>
            </a:r>
            <a:r>
              <a:rPr lang="en-GB" dirty="0"/>
              <a:t> </a:t>
            </a:r>
            <a:r>
              <a:rPr lang="en-GB" dirty="0" err="1"/>
              <a:t>saatte</a:t>
            </a:r>
            <a:r>
              <a:rPr lang="en-GB" dirty="0"/>
              <a:t> 100 </a:t>
            </a:r>
            <a:r>
              <a:rPr lang="en-GB" dirty="0" err="1"/>
              <a:t>km'yi</a:t>
            </a:r>
            <a:r>
              <a:rPr lang="en-GB" dirty="0"/>
              <a:t> </a:t>
            </a:r>
            <a:r>
              <a:rPr lang="en-GB" dirty="0" err="1"/>
              <a:t>bulur</a:t>
            </a:r>
            <a:r>
              <a:rPr lang="en-GB" dirty="0"/>
              <a:t>. </a:t>
            </a:r>
            <a:r>
              <a:rPr lang="en-GB" dirty="0" err="1"/>
              <a:t>Büyük</a:t>
            </a:r>
            <a:r>
              <a:rPr lang="en-GB" dirty="0"/>
              <a:t> slalom </a:t>
            </a:r>
            <a:r>
              <a:rPr lang="en-GB" dirty="0" err="1"/>
              <a:t>disiplini</a:t>
            </a:r>
            <a:r>
              <a:rPr lang="en-GB" dirty="0"/>
              <a:t> </a:t>
            </a:r>
            <a:r>
              <a:rPr lang="en-GB" dirty="0" err="1"/>
              <a:t>teknik</a:t>
            </a:r>
            <a:r>
              <a:rPr lang="en-GB" dirty="0"/>
              <a:t>, </a:t>
            </a:r>
            <a:r>
              <a:rPr lang="en-GB" dirty="0" err="1"/>
              <a:t>süper</a:t>
            </a:r>
            <a:r>
              <a:rPr lang="en-GB" dirty="0"/>
              <a:t> </a:t>
            </a:r>
            <a:r>
              <a:rPr lang="en-GB" dirty="0" err="1"/>
              <a:t>büyük</a:t>
            </a:r>
            <a:r>
              <a:rPr lang="en-GB" dirty="0"/>
              <a:t> slalom </a:t>
            </a:r>
            <a:r>
              <a:rPr lang="en-GB" dirty="0" err="1"/>
              <a:t>ise</a:t>
            </a:r>
            <a:r>
              <a:rPr lang="en-GB" dirty="0"/>
              <a:t> </a:t>
            </a:r>
            <a:r>
              <a:rPr lang="en-GB" dirty="0" err="1"/>
              <a:t>hız</a:t>
            </a:r>
            <a:r>
              <a:rPr lang="en-GB" dirty="0"/>
              <a:t> </a:t>
            </a:r>
            <a:r>
              <a:rPr lang="en-GB" dirty="0" err="1"/>
              <a:t>yarışması</a:t>
            </a:r>
            <a:r>
              <a:rPr lang="en-GB" dirty="0"/>
              <a:t> </a:t>
            </a:r>
            <a:r>
              <a:rPr lang="en-GB" dirty="0" err="1"/>
              <a:t>olarak</a:t>
            </a:r>
            <a:r>
              <a:rPr lang="en-GB" dirty="0"/>
              <a:t> </a:t>
            </a:r>
            <a:r>
              <a:rPr lang="en-GB" dirty="0" err="1"/>
              <a:t>kabul</a:t>
            </a:r>
            <a:r>
              <a:rPr lang="en-GB" dirty="0"/>
              <a:t> </a:t>
            </a:r>
            <a:r>
              <a:rPr lang="en-GB" dirty="0" err="1"/>
              <a:t>edilir</a:t>
            </a:r>
            <a:r>
              <a:rPr lang="en-GB" dirty="0"/>
              <a:t> </a:t>
            </a:r>
            <a:r>
              <a:rPr lang="en-GB" dirty="0" err="1"/>
              <a:t>ve</a:t>
            </a:r>
            <a:r>
              <a:rPr lang="en-GB" dirty="0"/>
              <a:t> </a:t>
            </a:r>
            <a:r>
              <a:rPr lang="en-GB" dirty="0" err="1"/>
              <a:t>iniş</a:t>
            </a:r>
            <a:r>
              <a:rPr lang="en-GB" dirty="0"/>
              <a:t> </a:t>
            </a:r>
            <a:r>
              <a:rPr lang="en-GB" dirty="0" err="1"/>
              <a:t>yarışlarına</a:t>
            </a:r>
            <a:r>
              <a:rPr lang="en-GB" dirty="0"/>
              <a:t> </a:t>
            </a:r>
            <a:r>
              <a:rPr lang="en-GB" dirty="0" err="1"/>
              <a:t>yakın</a:t>
            </a:r>
            <a:r>
              <a:rPr lang="en-GB" dirty="0"/>
              <a:t> </a:t>
            </a:r>
            <a:r>
              <a:rPr lang="en-GB" dirty="0" err="1"/>
              <a:t>hızlar</a:t>
            </a:r>
            <a:r>
              <a:rPr lang="en-GB" dirty="0"/>
              <a:t> </a:t>
            </a:r>
            <a:r>
              <a:rPr lang="en-GB" dirty="0" err="1"/>
              <a:t>elde</a:t>
            </a:r>
            <a:r>
              <a:rPr lang="en-GB" dirty="0"/>
              <a:t> </a:t>
            </a:r>
            <a:r>
              <a:rPr lang="en-GB" dirty="0" err="1"/>
              <a:t>edilir</a:t>
            </a:r>
            <a:r>
              <a:rPr lang="en-GB" dirty="0"/>
              <a:t>. </a:t>
            </a:r>
            <a:r>
              <a:rPr lang="en-GB" dirty="0" err="1"/>
              <a:t>Ayrıca</a:t>
            </a:r>
            <a:r>
              <a:rPr lang="en-GB" dirty="0"/>
              <a:t> </a:t>
            </a:r>
            <a:r>
              <a:rPr lang="en-GB" dirty="0" err="1"/>
              <a:t>aynı</a:t>
            </a:r>
            <a:r>
              <a:rPr lang="en-GB" dirty="0"/>
              <a:t> </a:t>
            </a:r>
            <a:r>
              <a:rPr lang="en-GB" dirty="0" err="1"/>
              <a:t>günde</a:t>
            </a:r>
            <a:r>
              <a:rPr lang="en-GB" dirty="0"/>
              <a:t> </a:t>
            </a:r>
            <a:r>
              <a:rPr lang="en-GB" dirty="0" err="1"/>
              <a:t>bir</a:t>
            </a:r>
            <a:r>
              <a:rPr lang="en-GB" dirty="0"/>
              <a:t> </a:t>
            </a:r>
            <a:r>
              <a:rPr lang="en-GB" dirty="0" err="1"/>
              <a:t>iniş</a:t>
            </a:r>
            <a:r>
              <a:rPr lang="en-GB" dirty="0"/>
              <a:t>, </a:t>
            </a:r>
            <a:r>
              <a:rPr lang="en-GB" dirty="0" err="1"/>
              <a:t>iki</a:t>
            </a:r>
            <a:r>
              <a:rPr lang="en-GB" dirty="0"/>
              <a:t> slalom </a:t>
            </a:r>
            <a:r>
              <a:rPr lang="en-GB" dirty="0" err="1"/>
              <a:t>yarışının</a:t>
            </a:r>
            <a:r>
              <a:rPr lang="en-GB" dirty="0"/>
              <a:t> </a:t>
            </a:r>
            <a:r>
              <a:rPr lang="en-GB" dirty="0" err="1"/>
              <a:t>yapıldığı</a:t>
            </a:r>
            <a:r>
              <a:rPr lang="en-GB" dirty="0"/>
              <a:t> </a:t>
            </a:r>
            <a:r>
              <a:rPr lang="en-GB" dirty="0" err="1"/>
              <a:t>ve</a:t>
            </a:r>
            <a:r>
              <a:rPr lang="en-GB" dirty="0"/>
              <a:t> </a:t>
            </a:r>
            <a:r>
              <a:rPr lang="en-GB" dirty="0" err="1"/>
              <a:t>burada</a:t>
            </a:r>
            <a:r>
              <a:rPr lang="en-GB" dirty="0"/>
              <a:t> </a:t>
            </a:r>
            <a:r>
              <a:rPr lang="en-GB" dirty="0" err="1"/>
              <a:t>sürelerin</a:t>
            </a:r>
            <a:r>
              <a:rPr lang="en-GB" dirty="0"/>
              <a:t> </a:t>
            </a:r>
            <a:r>
              <a:rPr lang="en-GB" dirty="0" err="1"/>
              <a:t>toplandığı</a:t>
            </a:r>
            <a:r>
              <a:rPr lang="en-GB" dirty="0"/>
              <a:t> </a:t>
            </a:r>
            <a:r>
              <a:rPr lang="en-GB" dirty="0" err="1"/>
              <a:t>bir</a:t>
            </a:r>
            <a:r>
              <a:rPr lang="en-GB" dirty="0"/>
              <a:t> </a:t>
            </a:r>
            <a:r>
              <a:rPr lang="en-GB" dirty="0" err="1"/>
              <a:t>kombine</a:t>
            </a:r>
            <a:r>
              <a:rPr lang="en-GB" dirty="0"/>
              <a:t> </a:t>
            </a:r>
            <a:r>
              <a:rPr lang="en-GB" dirty="0" err="1"/>
              <a:t>yarışma</a:t>
            </a:r>
            <a:r>
              <a:rPr lang="en-GB" dirty="0"/>
              <a:t> da </a:t>
            </a:r>
            <a:r>
              <a:rPr lang="en-GB" dirty="0" err="1"/>
              <a:t>yapılır</a:t>
            </a:r>
            <a:endParaRPr lang="en-GB" dirty="0"/>
          </a:p>
        </p:txBody>
      </p:sp>
    </p:spTree>
    <p:extLst>
      <p:ext uri="{BB962C8B-B14F-4D97-AF65-F5344CB8AC3E}">
        <p14:creationId xmlns:p14="http://schemas.microsoft.com/office/powerpoint/2010/main" xmlns="" val="23541768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2799</Words>
  <Application>Microsoft Office PowerPoint</Application>
  <PresentationFormat>Özel</PresentationFormat>
  <Paragraphs>221</Paragraphs>
  <Slides>44</Slides>
  <Notes>1</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Tahta Yazı</vt:lpstr>
      <vt:lpstr>Spor kültürü ve olimpik</vt:lpstr>
      <vt:lpstr>Kış olimpiyatları açılış serAmoniLeri</vt:lpstr>
      <vt:lpstr>Kış olimpiyatları Branşları</vt:lpstr>
      <vt:lpstr>Buz Hokeyi</vt:lpstr>
      <vt:lpstr>Buz hokeyi</vt:lpstr>
      <vt:lpstr>Artistik buz pateni</vt:lpstr>
      <vt:lpstr>Artistik buz pateni</vt:lpstr>
      <vt:lpstr>ALP DİSİPLİNİ</vt:lpstr>
      <vt:lpstr>Slayt 9</vt:lpstr>
      <vt:lpstr>biatlon</vt:lpstr>
      <vt:lpstr>Slayt 11</vt:lpstr>
      <vt:lpstr>Kayakla atlama</vt:lpstr>
      <vt:lpstr>Slayt 13</vt:lpstr>
      <vt:lpstr>KayaklI KOŞU</vt:lpstr>
      <vt:lpstr>Slayt 15</vt:lpstr>
      <vt:lpstr>KUZEY KOMBİNE</vt:lpstr>
      <vt:lpstr>Slayt 17</vt:lpstr>
      <vt:lpstr>Slayt 18</vt:lpstr>
      <vt:lpstr>SERBEST STİL KAYAK</vt:lpstr>
      <vt:lpstr>SNOWBOARD</vt:lpstr>
      <vt:lpstr>Slayt 21</vt:lpstr>
      <vt:lpstr>2018 KIŞ OLİMPİYATLARI MİLLİ SPORCULARIMIZ </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KIzak (4 Disiplin) Erkekler Bireysel Kadınlar Bireysel Çiftler Takım Bayrak </vt:lpstr>
      <vt:lpstr>KIZAK SPORU    </vt:lpstr>
      <vt:lpstr>YarIş KIZAĞI             (3 Disiplin) Erkekler İkili    Erkekler Dörtlü Kadınlar</vt:lpstr>
      <vt:lpstr>BOBLEİGH  Pistte bir tür kızakla yapılan yarış. yarışlar, % 8 eğim 1200-1500 m uzunluktaki veya sun'i bir pistte iki veya dört kişilik özel kızaklarla yapılır. bobsleigh kızaklarının altında iki çift çelik paten bulunur. öndeki patenler bir direksiyona bağlı olup, araçta oturan sporcu tarafından kızağa yön verilir. kızağın durdurulması, arkada bulunan ve gerektiğinde en gerideki sporcu tarafından kullanılan iki çelik krampon sayesinde olur.   iki kişilik kızakların boyu 2,7 m, ağırlığı ise 385 kg'dır. dört kişilikler ise 3,8 m uzunluk ve 630 kg ağırlıktadır. kayma yarışı, en gerideki sporcunun kızağı en az 15 m itmesiyle başlar. kronometre, bu itme faslından sonra çalıştırılır.   </vt:lpstr>
      <vt:lpstr>Bobleigh ÇIkIş anI</vt:lpstr>
      <vt:lpstr>Skeleton (2 Disiplin) Erkekler Kadınlar</vt:lpstr>
      <vt:lpstr> SPORCU, kızağını ağırlık verme suretiyle yönetir. sporcu, kasket, yumuşak döşemeli yarış giysisi, eldiven ve yön vermeyle frenlemede kullanılmak üzere demirli ayakkabı kullanmaktadır.  YARIŞMALARDA İKİ TEMEL KURAL VAR yarışlarda iki temel kural bulunur. birinci kural, yarışçılar skeletonların kızak demirlerini daha hızlı kayabilmek için ısıtmaları yasaktır. demirler 4 derece sıcaklıkta olmalıdır. diğer kural ise, sporcuların bitiş çizgisine vardıklarında skeletonlarının üzerinde olması gerektiğidir.   </vt:lpstr>
      <vt:lpstr>Kaynakça</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kültürü ve olimpik</dc:title>
  <dc:creator>hp</dc:creator>
  <cp:lastModifiedBy>ng</cp:lastModifiedBy>
  <cp:revision>25</cp:revision>
  <dcterms:modified xsi:type="dcterms:W3CDTF">2019-03-29T12:30:15Z</dcterms:modified>
</cp:coreProperties>
</file>