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5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4" Type="http://schemas.openxmlformats.org/officeDocument/2006/relationships/tableStyles" Target="tableStyles.xml"/><Relationship Id="rId13" Type="http://schemas.openxmlformats.org/officeDocument/2006/relationships/viewProps" Target="viewProps.xml"/><Relationship Id="rId12" Type="http://schemas.openxmlformats.org/officeDocument/2006/relationships/presProps" Target="presProps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Başlık"/>
          <p:cNvSpPr>
            <a:spLocks noGrp="1"/>
          </p:cNvSpPr>
          <p:nvPr>
            <p:ph type="ctrTitle" hasCustomPrompt="1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 hasCustomPrompt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D9F75050-0E15-4C5B-92B0-66D068882F1F}" type="datetimeFigureOut">
              <a:rPr lang="tr-TR" smtClean="0"/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B1DEFA8C-F947-479F-BE07-76B6B3F80BF1}" type="slidenum">
              <a:rPr lang="tr-TR" smtClean="0"/>
            </a:fld>
            <a:endParaRPr lang="tr-TR"/>
          </a:p>
        </p:txBody>
      </p:sp>
      <p:sp>
        <p:nvSpPr>
          <p:cNvPr id="21" name="20 Dikdörtgen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32 Dikdörtgen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21 Dikdörtgen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31 Dikdörtgen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  <a:endParaRPr lang="tr-TR" smtClean="0"/>
          </a:p>
          <a:p>
            <a:pPr lvl="1" eaLnBrk="1" latinLnBrk="0" hangingPunct="1"/>
            <a:r>
              <a:rPr lang="tr-TR" smtClean="0"/>
              <a:t>İkinci düzey</a:t>
            </a:r>
            <a:endParaRPr lang="tr-TR" smtClean="0"/>
          </a:p>
          <a:p>
            <a:pPr lvl="2" eaLnBrk="1" latinLnBrk="0" hangingPunct="1"/>
            <a:r>
              <a:rPr lang="tr-TR" smtClean="0"/>
              <a:t>Üçüncü düzey</a:t>
            </a:r>
            <a:endParaRPr lang="tr-TR" smtClean="0"/>
          </a:p>
          <a:p>
            <a:pPr lvl="3" eaLnBrk="1" latinLnBrk="0" hangingPunct="1"/>
            <a:r>
              <a:rPr lang="tr-TR" smtClean="0"/>
              <a:t>Dördüncü düzey</a:t>
            </a:r>
            <a:endParaRPr lang="tr-TR" smtClean="0"/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 showMasterSp="0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 hasCustomPrompt="1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 hasCustomPrompt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  <a:endParaRPr lang="tr-TR" smtClean="0"/>
          </a:p>
          <a:p>
            <a:pPr lvl="1" eaLnBrk="1" latinLnBrk="0" hangingPunct="1"/>
            <a:r>
              <a:rPr lang="tr-TR" smtClean="0"/>
              <a:t>İkinci düzey</a:t>
            </a:r>
            <a:endParaRPr lang="tr-TR" smtClean="0"/>
          </a:p>
          <a:p>
            <a:pPr lvl="2" eaLnBrk="1" latinLnBrk="0" hangingPunct="1"/>
            <a:r>
              <a:rPr lang="tr-TR" smtClean="0"/>
              <a:t>Üçüncü düzey</a:t>
            </a:r>
            <a:endParaRPr lang="tr-TR" smtClean="0"/>
          </a:p>
          <a:p>
            <a:pPr lvl="3" eaLnBrk="1" latinLnBrk="0" hangingPunct="1"/>
            <a:r>
              <a:rPr lang="tr-TR" smtClean="0"/>
              <a:t>Dördüncü düzey</a:t>
            </a:r>
            <a:endParaRPr lang="tr-TR" smtClean="0"/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</a:fld>
            <a:endParaRPr lang="tr-TR"/>
          </a:p>
        </p:txBody>
      </p:sp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7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</a:fld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 hasCustomPrompt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  <a:endParaRPr lang="tr-TR" smtClean="0"/>
          </a:p>
          <a:p>
            <a:pPr lvl="1" eaLnBrk="1" latinLnBrk="0" hangingPunct="1"/>
            <a:r>
              <a:rPr lang="tr-TR" smtClean="0"/>
              <a:t>İkinci düzey</a:t>
            </a:r>
            <a:endParaRPr lang="tr-TR" smtClean="0"/>
          </a:p>
          <a:p>
            <a:pPr lvl="2" eaLnBrk="1" latinLnBrk="0" hangingPunct="1"/>
            <a:r>
              <a:rPr lang="tr-TR" smtClean="0"/>
              <a:t>Üçüncü düzey</a:t>
            </a:r>
            <a:endParaRPr lang="tr-TR" smtClean="0"/>
          </a:p>
          <a:p>
            <a:pPr lvl="3" eaLnBrk="1" latinLnBrk="0" hangingPunct="1"/>
            <a:r>
              <a:rPr lang="tr-TR" smtClean="0"/>
              <a:t>Dördüncü düzey</a:t>
            </a:r>
            <a:endParaRPr lang="tr-TR" smtClean="0"/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hasCustomPrompt="1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 hasCustomPrompt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  <a:endParaRPr kumimoji="0" lang="tr-TR" smtClean="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D9F75050-0E15-4C5B-92B0-66D068882F1F}" type="datetimeFigureOut">
              <a:rPr lang="tr-TR" smtClean="0"/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B1DEFA8C-F947-479F-BE07-76B6B3F80BF1}" type="slidenum">
              <a:rPr lang="tr-TR" smtClean="0"/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hasCustomPrompt="1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 hasCustomPrompt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  <a:endParaRPr lang="tr-TR" smtClean="0"/>
          </a:p>
          <a:p>
            <a:pPr lvl="1" eaLnBrk="1" latinLnBrk="0" hangingPunct="1"/>
            <a:r>
              <a:rPr lang="tr-TR" smtClean="0"/>
              <a:t>İkinci düzey</a:t>
            </a:r>
            <a:endParaRPr lang="tr-TR" smtClean="0"/>
          </a:p>
          <a:p>
            <a:pPr lvl="2" eaLnBrk="1" latinLnBrk="0" hangingPunct="1"/>
            <a:r>
              <a:rPr lang="tr-TR" smtClean="0"/>
              <a:t>Üçüncü düzey</a:t>
            </a:r>
            <a:endParaRPr lang="tr-TR" smtClean="0"/>
          </a:p>
          <a:p>
            <a:pPr lvl="3" eaLnBrk="1" latinLnBrk="0" hangingPunct="1"/>
            <a:r>
              <a:rPr lang="tr-TR" smtClean="0"/>
              <a:t>Dördüncü düzey</a:t>
            </a:r>
            <a:endParaRPr lang="tr-TR" smtClean="0"/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 hasCustomPrompt="1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  <a:endParaRPr lang="tr-TR" smtClean="0"/>
          </a:p>
          <a:p>
            <a:pPr lvl="1" eaLnBrk="1" latinLnBrk="0" hangingPunct="1"/>
            <a:r>
              <a:rPr lang="tr-TR" smtClean="0"/>
              <a:t>İkinci düzey</a:t>
            </a:r>
            <a:endParaRPr lang="tr-TR" smtClean="0"/>
          </a:p>
          <a:p>
            <a:pPr lvl="2" eaLnBrk="1" latinLnBrk="0" hangingPunct="1"/>
            <a:r>
              <a:rPr lang="tr-TR" smtClean="0"/>
              <a:t>Üçüncü düzey</a:t>
            </a:r>
            <a:endParaRPr lang="tr-TR" smtClean="0"/>
          </a:p>
          <a:p>
            <a:pPr lvl="3" eaLnBrk="1" latinLnBrk="0" hangingPunct="1"/>
            <a:r>
              <a:rPr lang="tr-TR" smtClean="0"/>
              <a:t>Dördüncü düzey</a:t>
            </a:r>
            <a:endParaRPr lang="tr-TR" smtClean="0"/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hasCustomPrompt="1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 hasCustomPrompt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  <a:endParaRPr kumimoji="0" lang="tr-TR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 hasCustomPrompt="1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  <a:endParaRPr kumimoji="0" lang="tr-TR" smtClean="0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 hasCustomPrompt="1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  <a:endParaRPr lang="tr-TR" smtClean="0"/>
          </a:p>
          <a:p>
            <a:pPr lvl="1" eaLnBrk="1" latinLnBrk="0" hangingPunct="1"/>
            <a:r>
              <a:rPr lang="tr-TR" smtClean="0"/>
              <a:t>İkinci düzey</a:t>
            </a:r>
            <a:endParaRPr lang="tr-TR" smtClean="0"/>
          </a:p>
          <a:p>
            <a:pPr lvl="2" eaLnBrk="1" latinLnBrk="0" hangingPunct="1"/>
            <a:r>
              <a:rPr lang="tr-TR" smtClean="0"/>
              <a:t>Üçüncü düzey</a:t>
            </a:r>
            <a:endParaRPr lang="tr-TR" smtClean="0"/>
          </a:p>
          <a:p>
            <a:pPr lvl="3" eaLnBrk="1" latinLnBrk="0" hangingPunct="1"/>
            <a:r>
              <a:rPr lang="tr-TR" smtClean="0"/>
              <a:t>Dördüncü düzey</a:t>
            </a:r>
            <a:endParaRPr lang="tr-TR" smtClean="0"/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 hasCustomPrompt="1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  <a:endParaRPr lang="tr-TR" smtClean="0"/>
          </a:p>
          <a:p>
            <a:pPr lvl="1" eaLnBrk="1" latinLnBrk="0" hangingPunct="1"/>
            <a:r>
              <a:rPr lang="tr-TR" smtClean="0"/>
              <a:t>İkinci düzey</a:t>
            </a:r>
            <a:endParaRPr lang="tr-TR" smtClean="0"/>
          </a:p>
          <a:p>
            <a:pPr lvl="2" eaLnBrk="1" latinLnBrk="0" hangingPunct="1"/>
            <a:r>
              <a:rPr lang="tr-TR" smtClean="0"/>
              <a:t>Üçüncü düzey</a:t>
            </a:r>
            <a:endParaRPr lang="tr-TR" smtClean="0"/>
          </a:p>
          <a:p>
            <a:pPr lvl="3" eaLnBrk="1" latinLnBrk="0" hangingPunct="1"/>
            <a:r>
              <a:rPr lang="tr-TR" smtClean="0"/>
              <a:t>Dördüncü düzey</a:t>
            </a:r>
            <a:endParaRPr lang="tr-TR" smtClean="0"/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hasCustomPrompt="1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</a:fld>
            <a:endParaRPr lang="tr-TR"/>
          </a:p>
        </p:txBody>
      </p:sp>
      <p:sp>
        <p:nvSpPr>
          <p:cNvPr id="6" name="5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</a:fld>
            <a:endParaRPr lang="tr-TR"/>
          </a:p>
        </p:txBody>
      </p:sp>
      <p:sp>
        <p:nvSpPr>
          <p:cNvPr id="5" name="4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 showMasterSp="0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hasCustomPrompt="1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 hasCustomPrompt="1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  <a:endParaRPr kumimoji="0" lang="tr-TR" smtClean="0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</a:fld>
            <a:endParaRPr lang="tr-TR"/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üz Bağlayıcı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İçerik Yer Tutucusu"/>
          <p:cNvSpPr>
            <a:spLocks noGrp="1"/>
          </p:cNvSpPr>
          <p:nvPr>
            <p:ph sz="quarter" idx="1" hasCustomPrompt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  <a:endParaRPr lang="tr-TR" smtClean="0"/>
          </a:p>
          <a:p>
            <a:pPr lvl="1" eaLnBrk="1" latinLnBrk="0" hangingPunct="1"/>
            <a:r>
              <a:rPr lang="tr-TR" smtClean="0"/>
              <a:t>İkinci düzey</a:t>
            </a:r>
            <a:endParaRPr lang="tr-TR" smtClean="0"/>
          </a:p>
          <a:p>
            <a:pPr lvl="2" eaLnBrk="1" latinLnBrk="0" hangingPunct="1"/>
            <a:r>
              <a:rPr lang="tr-TR" smtClean="0"/>
              <a:t>Üçüncü düzey</a:t>
            </a:r>
            <a:endParaRPr lang="tr-TR" smtClean="0"/>
          </a:p>
          <a:p>
            <a:pPr lvl="3" eaLnBrk="1" latinLnBrk="0" hangingPunct="1"/>
            <a:r>
              <a:rPr lang="tr-TR" smtClean="0"/>
              <a:t>Dördüncü düzey</a:t>
            </a:r>
            <a:endParaRPr lang="tr-TR" smtClean="0"/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showMasterSp="0">
  <p:cSld name="Başlıklı Resim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hasCustomPrompt="1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 hasCustomPrompt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 hasCustomPrompt="1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  <a:endParaRPr kumimoji="0" lang="tr-TR" smtClean="0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</a:fld>
            <a:endParaRPr lang="tr-TR"/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  <a:endParaRPr kumimoji="0" lang="tr-TR" smtClean="0"/>
          </a:p>
          <a:p>
            <a:pPr lvl="1" eaLnBrk="1" latinLnBrk="0" hangingPunct="1"/>
            <a:r>
              <a:rPr kumimoji="0" lang="tr-TR" smtClean="0"/>
              <a:t>İkinci düzey</a:t>
            </a:r>
            <a:endParaRPr kumimoji="0" lang="tr-TR" smtClean="0"/>
          </a:p>
          <a:p>
            <a:pPr lvl="2" eaLnBrk="1" latinLnBrk="0" hangingPunct="1"/>
            <a:r>
              <a:rPr kumimoji="0" lang="tr-TR" smtClean="0"/>
              <a:t>Üçüncü düzey</a:t>
            </a:r>
            <a:endParaRPr kumimoji="0" lang="tr-TR" smtClean="0"/>
          </a:p>
          <a:p>
            <a:pPr lvl="3" eaLnBrk="1" latinLnBrk="0" hangingPunct="1"/>
            <a:r>
              <a:rPr kumimoji="0" lang="tr-TR" smtClean="0"/>
              <a:t>Dördüncü düzey</a:t>
            </a:r>
            <a:endParaRPr kumimoji="0" lang="tr-TR" smtClean="0"/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1DEFA8C-F947-479F-BE07-76B6B3F80BF1}" type="slidenum">
              <a:rPr lang="tr-TR" smtClean="0"/>
            </a:fld>
            <a:endParaRPr lang="tr-TR"/>
          </a:p>
        </p:txBody>
      </p:sp>
      <p:sp>
        <p:nvSpPr>
          <p:cNvPr id="28" name="2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28 Düz Bağlayıcı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 panose="05040102010807070707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 panose="05040102010807070707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 panose="05040102010807070707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 panose="05000000000000000000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 panose="05000000000000000000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 panose="05040102010807070707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 panose="05040102010807070707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 panose="05040102010807070707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 panose="05040102010807070707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908721"/>
            <a:ext cx="7772400" cy="2691730"/>
          </a:xfrm>
        </p:spPr>
        <p:txBody>
          <a:bodyPr>
            <a:normAutofit/>
          </a:bodyPr>
          <a:lstStyle/>
          <a:p>
            <a:pPr algn="ctr"/>
            <a:r>
              <a:rPr lang="tr-TR" sz="4000" dirty="0" smtClean="0"/>
              <a:t>Ankara Üniversitesi </a:t>
            </a:r>
            <a:br>
              <a:rPr lang="tr-TR" sz="4000" dirty="0" smtClean="0"/>
            </a:br>
            <a:r>
              <a:rPr lang="tr-TR" sz="4000" dirty="0" smtClean="0"/>
              <a:t>Sağlık Bilimleri Fakültesi</a:t>
            </a:r>
            <a:br>
              <a:rPr lang="tr-TR" sz="4000" dirty="0" smtClean="0"/>
            </a:br>
            <a:r>
              <a:rPr lang="tr-TR" sz="4000" dirty="0" smtClean="0"/>
              <a:t>Sosyal Hizmet Bölümü</a:t>
            </a:r>
            <a:endParaRPr lang="tr-TR" sz="4000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115616" y="3573016"/>
            <a:ext cx="7128792" cy="2160240"/>
          </a:xfrm>
        </p:spPr>
        <p:txBody>
          <a:bodyPr>
            <a:noAutofit/>
          </a:bodyPr>
          <a:lstStyle/>
          <a:p>
            <a:pPr algn="just"/>
            <a:r>
              <a:rPr lang="tr-TR" sz="30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Dersin Adı: Bireylerle Sosyal Hizmet</a:t>
            </a:r>
            <a:endParaRPr lang="tr-TR" sz="3000" dirty="0" smtClean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tr-TR" sz="30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Sorumlu Öğretim Üyesi: Prof. Dr. Veli DUYAN</a:t>
            </a:r>
            <a:endParaRPr lang="tr-TR" sz="3000" dirty="0" smtClean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tr-TR" sz="3000" dirty="0" smtClean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tr-TR" sz="300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Konu:</a:t>
            </a:r>
            <a:r>
              <a:rPr lang="tr-TR" sz="3200" smtClean="0"/>
              <a:t>Bireyle sosyal hizmet müdahalesi ve sorun çözme süreci</a:t>
            </a:r>
            <a:endParaRPr lang="tr-TR" sz="3000" dirty="0" smtClean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844824"/>
            <a:ext cx="8229600" cy="4312136"/>
          </a:xfrm>
        </p:spPr>
        <p:txBody>
          <a:bodyPr/>
          <a:lstStyle/>
          <a:p>
            <a:pPr algn="ctr">
              <a:buFontTx/>
              <a:buNone/>
              <a:defRPr/>
            </a:pPr>
            <a:r>
              <a:rPr lang="tr-TR" dirty="0"/>
              <a:t>	Müracaatçılar ve sosyal hizmet uzmanları amaçlarını gerçekleştirmek için birlikte hazırladıkları planı yaşama geçirir. </a:t>
            </a:r>
            <a:endParaRPr lang="tr-TR" dirty="0"/>
          </a:p>
          <a:p>
            <a:pPr algn="ctr">
              <a:buFontTx/>
              <a:buNone/>
              <a:defRPr/>
            </a:pPr>
            <a:endParaRPr lang="tr-TR" dirty="0"/>
          </a:p>
          <a:p>
            <a:pPr algn="ctr">
              <a:buFontTx/>
              <a:buNone/>
              <a:defRPr/>
            </a:pPr>
            <a:r>
              <a:rPr lang="tr-TR" dirty="0"/>
              <a:t>Uygulama sürecinde meydana gelen gelişme sürekli olarak izlenmeli ve mikro, </a:t>
            </a:r>
            <a:r>
              <a:rPr lang="tr-TR" dirty="0" err="1"/>
              <a:t>mezzo</a:t>
            </a:r>
            <a:r>
              <a:rPr lang="tr-TR" dirty="0"/>
              <a:t> ve makro düzeyde değerlendirilmelidir. </a:t>
            </a:r>
            <a:endParaRPr lang="tr-TR" dirty="0"/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Yöntemlerin Kullanımı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>
              <a:defRPr/>
            </a:pPr>
            <a:r>
              <a:rPr lang="tr-TR" sz="2800" dirty="0"/>
              <a:t>teşvik etme</a:t>
            </a:r>
            <a:endParaRPr lang="tr-TR" sz="2800" dirty="0"/>
          </a:p>
          <a:p>
            <a:pPr>
              <a:defRPr/>
            </a:pPr>
            <a:r>
              <a:rPr lang="tr-TR" sz="2800" dirty="0"/>
              <a:t>duygusal boşalma</a:t>
            </a:r>
            <a:endParaRPr lang="tr-TR" sz="2800" dirty="0"/>
          </a:p>
          <a:p>
            <a:pPr>
              <a:defRPr/>
            </a:pPr>
            <a:r>
              <a:rPr lang="tr-TR" sz="2800" dirty="0"/>
              <a:t>rahatlatma</a:t>
            </a:r>
            <a:endParaRPr lang="tr-TR" sz="2800" dirty="0"/>
          </a:p>
          <a:p>
            <a:pPr>
              <a:defRPr/>
            </a:pPr>
            <a:r>
              <a:rPr lang="tr-TR" sz="2800" dirty="0"/>
              <a:t>destekleme</a:t>
            </a:r>
            <a:endParaRPr lang="tr-TR" sz="2800" dirty="0"/>
          </a:p>
          <a:p>
            <a:pPr>
              <a:defRPr/>
            </a:pPr>
            <a:r>
              <a:rPr lang="tr-TR" sz="2800" dirty="0"/>
              <a:t>öneride bulunma</a:t>
            </a:r>
            <a:endParaRPr lang="tr-TR" sz="2800" dirty="0"/>
          </a:p>
          <a:p>
            <a:pPr>
              <a:defRPr/>
            </a:pPr>
            <a:r>
              <a:rPr lang="tr-TR" sz="2800" dirty="0"/>
              <a:t>rehberlik etme</a:t>
            </a:r>
            <a:endParaRPr lang="tr-TR" sz="2800" dirty="0"/>
          </a:p>
          <a:p>
            <a:pPr>
              <a:defRPr/>
            </a:pPr>
            <a:r>
              <a:rPr lang="tr-TR" sz="2800" dirty="0"/>
              <a:t>yönlendirme</a:t>
            </a:r>
            <a:endParaRPr lang="tr-TR" sz="2800" dirty="0"/>
          </a:p>
          <a:p>
            <a:pPr>
              <a:defRPr/>
            </a:pPr>
            <a:r>
              <a:rPr lang="tr-TR" sz="2800" dirty="0"/>
              <a:t>yeni deneyimler yaşatma</a:t>
            </a:r>
            <a:endParaRPr lang="tr-TR" sz="2800" dirty="0"/>
          </a:p>
          <a:p>
            <a:pPr>
              <a:defRPr/>
            </a:pPr>
            <a:r>
              <a:rPr lang="tr-TR" sz="2800" dirty="0"/>
              <a:t>açıklık getirme</a:t>
            </a:r>
            <a:endParaRPr lang="tr-TR" sz="2800" dirty="0"/>
          </a:p>
          <a:p>
            <a:pPr>
              <a:defRPr/>
            </a:pPr>
            <a:r>
              <a:rPr lang="tr-TR" sz="2800" dirty="0"/>
              <a:t>yorumlama Vb</a:t>
            </a:r>
            <a:r>
              <a:rPr lang="tr-TR" sz="2800" dirty="0" smtClean="0"/>
              <a:t>.</a:t>
            </a:r>
            <a:endParaRPr lang="tr-TR" sz="2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sz="quarter" idx="1"/>
          </p:nvPr>
        </p:nvGraphicFramePr>
        <p:xfrm>
          <a:off x="0" y="-58003"/>
          <a:ext cx="9144000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0"/>
                <a:gridCol w="4572000"/>
              </a:tblGrid>
              <a:tr h="1127460">
                <a:tc>
                  <a:txBody>
                    <a:bodyPr/>
                    <a:lstStyle/>
                    <a:p>
                      <a:r>
                        <a:rPr lang="tr-TR" dirty="0" smtClean="0"/>
                        <a:t>TANISAL EKOL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İŞEVSEL EKOL</a:t>
                      </a:r>
                      <a:endParaRPr lang="tr-TR" dirty="0"/>
                    </a:p>
                  </a:txBody>
                  <a:tcPr/>
                </a:tc>
              </a:tr>
              <a:tr h="920042"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Freud’un geliştirdiği Kişilik Teorisini kullanır.</a:t>
                      </a:r>
                      <a:endParaRPr lang="tr-T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dirty="0" err="1" smtClean="0"/>
                        <a:t>Otto</a:t>
                      </a:r>
                      <a:r>
                        <a:rPr lang="tr-TR" sz="1800" dirty="0" smtClean="0"/>
                        <a:t> </a:t>
                      </a:r>
                      <a:r>
                        <a:rPr lang="tr-TR" sz="1800" dirty="0" err="1" smtClean="0"/>
                        <a:t>Rank’ın</a:t>
                      </a:r>
                      <a:r>
                        <a:rPr lang="tr-TR" sz="1800" dirty="0" smtClean="0"/>
                        <a:t> geliştirdiği İrade Teorisini kullanır.</a:t>
                      </a:r>
                      <a:endParaRPr lang="tr-TR" sz="1800" dirty="0"/>
                    </a:p>
                  </a:txBody>
                  <a:tcPr/>
                </a:tc>
              </a:tr>
              <a:tr h="204446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tr-T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Kişiliğin birçok gücün etkileşim halinde olduğu bir toplam olduğuna ve sosyal çevreyi etkilediğine inanmaktadır. Bu faktörlerin arasındaki denge ve güç, kişinin ailesi ve diğer insanlarla olan bireysel deneyimlerinin temel sonucudur.</a:t>
                      </a:r>
                      <a:endParaRPr lang="tr-TR" sz="18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Kişilik gelişimi sürecinin kişinin içsel ihtiyaçlar ile çevresinin etkileşime girmesinden kaynaklandığını düşünür ama bu etkileşim insanların doğuştan gelen bireysel gelişim ve özerklik iradesi tarafından gerçekleştirildiğine inanır.</a:t>
                      </a:r>
                      <a:endParaRPr lang="tr-TR" sz="1800" dirty="0"/>
                    </a:p>
                  </a:txBody>
                  <a:tcPr/>
                </a:tc>
              </a:tr>
              <a:tr h="1563412">
                <a:tc>
                  <a:txBody>
                    <a:bodyPr/>
                    <a:lstStyle/>
                    <a:p>
                      <a:r>
                        <a:rPr lang="tr-T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Ego temel ruhsal enerjidir ve onun gücü;  isteyerek veya istemeyerek kişinin </a:t>
                      </a:r>
                      <a:r>
                        <a:rPr lang="tr-TR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psikososyal</a:t>
                      </a:r>
                      <a:r>
                        <a:rPr lang="tr-T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çevresi tarafından belirlenir. </a:t>
                      </a:r>
                      <a:endParaRPr lang="tr-T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tr-T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Ego (kendilik), içsel ve dışsal deneyimlerin “irade” ile yaratıcı bir şekilde kullanılması sonucunda ortaya çıkar. Ego, iç ve dış güçlerin etkileşiminin bir sonucu değildir. </a:t>
                      </a:r>
                      <a:endParaRPr lang="tr-TR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1202624">
                <a:tc>
                  <a:txBody>
                    <a:bodyPr/>
                    <a:lstStyle/>
                    <a:p>
                      <a:r>
                        <a:rPr lang="tr-T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Tedavinin amacı, kişinin ego kapasitesini yükseltmektir.</a:t>
                      </a:r>
                      <a:endParaRPr lang="tr-T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Kişinin içsel duygu, organizasyon ve eylem kapasitesini serbest bırakmasına yardımcı olmaya çalışır.</a:t>
                      </a:r>
                      <a:endParaRPr lang="tr-TR" sz="18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sz="quarter" idx="1"/>
          </p:nvPr>
        </p:nvGraphicFramePr>
        <p:xfrm>
          <a:off x="23795" y="0"/>
          <a:ext cx="9144000" cy="67421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0"/>
                <a:gridCol w="4572000"/>
              </a:tblGrid>
              <a:tr h="1347662"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TANISAL EKOL</a:t>
                      </a:r>
                      <a:endParaRPr lang="tr-TR" sz="1800" dirty="0"/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İŞEVSEL EKOL</a:t>
                      </a:r>
                      <a:endParaRPr lang="tr-TR" sz="1800" dirty="0"/>
                    </a:p>
                  </a:txBody>
                  <a:tcPr marT="45725" marB="45725"/>
                </a:tc>
              </a:tr>
              <a:tr h="1748782">
                <a:tc>
                  <a:txBody>
                    <a:bodyPr/>
                    <a:lstStyle/>
                    <a:p>
                      <a:r>
                        <a:rPr lang="tr-TR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Bireyin </a:t>
                      </a:r>
                      <a:r>
                        <a:rPr lang="tr-TR" sz="20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terapötik</a:t>
                      </a:r>
                      <a:r>
                        <a:rPr lang="tr-TR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ilişkide rol almasını sağlamak için müracaatçının ego işlevselliği, kişiliği, motivasyonları, baskılar ve şuan ki duyguları hakkında tam bilgiye sahip olmak gerekir. </a:t>
                      </a:r>
                      <a:endParaRPr lang="tr-TR" sz="2000" dirty="0"/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tr-TR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Hem sorun ile hem de bireyle çalışma ilişkisi ile ilgili kişinin sorunlarını çözmesine yardımcı olacak o anki hisleri önemlidir, diğer tüm bilgiler ikincildir. </a:t>
                      </a:r>
                      <a:endParaRPr lang="tr-TR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45725" marB="45725"/>
                </a:tc>
              </a:tr>
              <a:tr h="177691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tr-TR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Hem psikolojik hem sosyal olarak planlanmış ve amaç odaklı bir yaklaşımı uygular. </a:t>
                      </a:r>
                      <a:endParaRPr lang="tr-TR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r>
                        <a:rPr lang="tr-TR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Müracaatçıya kendi değişim sürecini yönlendirmesi için tamamen özgürlük verir. Aracı hizmetler sağlar. </a:t>
                      </a:r>
                      <a:endParaRPr lang="tr-TR" sz="2000" dirty="0"/>
                    </a:p>
                  </a:txBody>
                  <a:tcPr marT="45725" marB="45725"/>
                </a:tc>
              </a:tr>
              <a:tr h="1868758">
                <a:tc>
                  <a:txBody>
                    <a:bodyPr/>
                    <a:lstStyle/>
                    <a:p>
                      <a:r>
                        <a:rPr lang="tr-TR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Müracaatçının kapasitesi ve güçsüzlüklerini değerlendirmek ve kişisel gelişim için yapılacakları düzenlemek konularında sorumluluk kabul eder. </a:t>
                      </a:r>
                      <a:endParaRPr lang="tr-TR" sz="2000" dirty="0"/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tr-TR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İşlevsel Ekol ise kendi kararlarını vermesinin yapıcı etkisi nedeniyle müracaatçının seçim ve hedef belirlemesi yapmasına hak tanır.</a:t>
                      </a:r>
                      <a:endParaRPr lang="tr-TR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45725" marB="45725"/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548680"/>
            <a:ext cx="8229600" cy="5688632"/>
          </a:xfrm>
        </p:spPr>
        <p:txBody>
          <a:bodyPr>
            <a:normAutofit fontScale="85000" lnSpcReduction="20000"/>
          </a:bodyPr>
          <a:lstStyle/>
          <a:p>
            <a:pPr>
              <a:buFontTx/>
              <a:buNone/>
              <a:defRPr/>
            </a:pPr>
            <a:r>
              <a:rPr lang="tr-TR" sz="2800" b="1" dirty="0"/>
              <a:t>Bazı önemli rehberlik yöntemleri şunlardır</a:t>
            </a:r>
            <a:r>
              <a:rPr lang="tr-TR" sz="2800" b="1" dirty="0" smtClean="0"/>
              <a:t>:</a:t>
            </a:r>
            <a:endParaRPr lang="tr-TR" sz="2800" b="1" dirty="0" smtClean="0"/>
          </a:p>
          <a:p>
            <a:pPr>
              <a:buFontTx/>
              <a:buNone/>
              <a:defRPr/>
            </a:pPr>
            <a:r>
              <a:rPr lang="tr-TR" sz="2800" b="1" dirty="0" smtClean="0"/>
              <a:t> </a:t>
            </a:r>
            <a:endParaRPr lang="tr-TR" sz="2800" b="1" dirty="0"/>
          </a:p>
          <a:p>
            <a:pPr>
              <a:defRPr/>
            </a:pPr>
            <a:r>
              <a:rPr lang="tr-TR" sz="2800" dirty="0"/>
              <a:t>yansıtıcı tartışma</a:t>
            </a:r>
            <a:endParaRPr lang="tr-TR" sz="2800" dirty="0"/>
          </a:p>
          <a:p>
            <a:pPr>
              <a:defRPr/>
            </a:pPr>
            <a:r>
              <a:rPr lang="tr-TR" sz="2800" dirty="0"/>
              <a:t>tavsiye verme</a:t>
            </a:r>
            <a:endParaRPr lang="tr-TR" sz="2800" dirty="0"/>
          </a:p>
          <a:p>
            <a:pPr>
              <a:defRPr/>
            </a:pPr>
            <a:r>
              <a:rPr lang="tr-TR" sz="2800" dirty="0"/>
              <a:t>motivasyon sağlama</a:t>
            </a:r>
            <a:endParaRPr lang="tr-TR" sz="2800" dirty="0"/>
          </a:p>
          <a:p>
            <a:pPr>
              <a:defRPr/>
            </a:pPr>
            <a:r>
              <a:rPr lang="tr-TR" sz="2800" dirty="0"/>
              <a:t>açıklık getirme</a:t>
            </a:r>
            <a:endParaRPr lang="tr-TR" sz="2800" dirty="0"/>
          </a:p>
          <a:p>
            <a:pPr>
              <a:defRPr/>
            </a:pPr>
            <a:r>
              <a:rPr lang="tr-TR" sz="2800" dirty="0"/>
              <a:t>algıları düzeltme</a:t>
            </a:r>
            <a:endParaRPr lang="tr-TR" sz="2800" dirty="0"/>
          </a:p>
          <a:p>
            <a:pPr>
              <a:defRPr/>
            </a:pPr>
            <a:r>
              <a:rPr lang="tr-TR" sz="2800" dirty="0"/>
              <a:t>model olma</a:t>
            </a:r>
            <a:endParaRPr lang="tr-TR" sz="2800" dirty="0"/>
          </a:p>
          <a:p>
            <a:pPr>
              <a:defRPr/>
            </a:pPr>
            <a:r>
              <a:rPr lang="tr-TR" sz="2800" dirty="0"/>
              <a:t>ileriye dönük rehberlik</a:t>
            </a:r>
            <a:endParaRPr lang="tr-TR" sz="2800" dirty="0"/>
          </a:p>
          <a:p>
            <a:pPr>
              <a:defRPr/>
            </a:pPr>
            <a:r>
              <a:rPr lang="tr-TR" sz="2800" dirty="0"/>
              <a:t>rol yapma</a:t>
            </a:r>
            <a:endParaRPr lang="tr-TR" sz="2800" dirty="0"/>
          </a:p>
          <a:p>
            <a:pPr>
              <a:defRPr/>
            </a:pPr>
            <a:r>
              <a:rPr lang="tr-TR" sz="2800" dirty="0"/>
              <a:t>gerçeğe odaklanma</a:t>
            </a:r>
            <a:endParaRPr lang="tr-TR" sz="2800" dirty="0"/>
          </a:p>
          <a:p>
            <a:pPr>
              <a:defRPr/>
            </a:pPr>
            <a:r>
              <a:rPr lang="tr-TR" sz="2800" dirty="0"/>
              <a:t>parçalama</a:t>
            </a:r>
            <a:endParaRPr lang="tr-TR" sz="2800" dirty="0"/>
          </a:p>
          <a:p>
            <a:pPr>
              <a:defRPr/>
            </a:pPr>
            <a:r>
              <a:rPr lang="tr-TR" sz="2800" dirty="0"/>
              <a:t>yorumlama</a:t>
            </a:r>
            <a:endParaRPr lang="tr-TR" sz="2800" dirty="0"/>
          </a:p>
          <a:p>
            <a:pPr>
              <a:defRPr/>
            </a:pPr>
            <a:r>
              <a:rPr lang="tr-TR" sz="2800" dirty="0"/>
              <a:t>evrenselleştirme</a:t>
            </a:r>
            <a:endParaRPr lang="tr-TR" sz="2800" dirty="0"/>
          </a:p>
          <a:p>
            <a:pPr>
              <a:defRPr/>
            </a:pPr>
            <a:r>
              <a:rPr lang="tr-TR" sz="2800" dirty="0" smtClean="0"/>
              <a:t>yüzleştirme</a:t>
            </a:r>
            <a:endParaRPr lang="tr-TR" sz="2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88640"/>
            <a:ext cx="8229600" cy="5968320"/>
          </a:xfrm>
        </p:spPr>
        <p:txBody>
          <a:bodyPr>
            <a:normAutofit/>
          </a:bodyPr>
          <a:lstStyle/>
          <a:p>
            <a:pPr>
              <a:buFontTx/>
              <a:buNone/>
              <a:defRPr/>
            </a:pPr>
            <a:r>
              <a:rPr lang="tr-TR" sz="2800" b="1" dirty="0"/>
              <a:t>Sosyal hizmet uzmanları müracaatçıların karşılaştığı sorunların çözümü için;</a:t>
            </a:r>
            <a:endParaRPr lang="tr-TR" sz="2800" b="1" dirty="0"/>
          </a:p>
          <a:p>
            <a:pPr>
              <a:buFontTx/>
              <a:buNone/>
              <a:defRPr/>
            </a:pPr>
            <a:endParaRPr lang="tr-TR" sz="2800" b="1" dirty="0"/>
          </a:p>
          <a:p>
            <a:pPr>
              <a:defRPr/>
            </a:pPr>
            <a:r>
              <a:rPr lang="tr-TR" sz="2800" dirty="0"/>
              <a:t>beden hareketleri (jimnastik)</a:t>
            </a:r>
            <a:endParaRPr lang="tr-TR" sz="2800" dirty="0"/>
          </a:p>
          <a:p>
            <a:pPr>
              <a:defRPr/>
            </a:pPr>
            <a:r>
              <a:rPr lang="tr-TR" sz="2800" dirty="0"/>
              <a:t>kas gevşetme</a:t>
            </a:r>
            <a:endParaRPr lang="tr-TR" sz="2800" dirty="0"/>
          </a:p>
          <a:p>
            <a:pPr>
              <a:defRPr/>
            </a:pPr>
            <a:r>
              <a:rPr lang="tr-TR" sz="2800" dirty="0"/>
              <a:t>düşünce yapısını değiştirme</a:t>
            </a:r>
            <a:endParaRPr lang="tr-TR" sz="2800" dirty="0"/>
          </a:p>
          <a:p>
            <a:pPr>
              <a:defRPr/>
            </a:pPr>
            <a:r>
              <a:rPr lang="tr-TR" sz="2800" dirty="0"/>
              <a:t>kendine emir verme</a:t>
            </a:r>
            <a:endParaRPr lang="tr-TR" sz="2800" dirty="0"/>
          </a:p>
          <a:p>
            <a:pPr>
              <a:defRPr/>
            </a:pPr>
            <a:r>
              <a:rPr lang="tr-TR" sz="2800" dirty="0"/>
              <a:t>model olma</a:t>
            </a:r>
            <a:endParaRPr lang="tr-TR" sz="2800" dirty="0"/>
          </a:p>
          <a:p>
            <a:pPr>
              <a:defRPr/>
            </a:pPr>
            <a:r>
              <a:rPr lang="tr-TR" sz="2800" dirty="0"/>
              <a:t>strese karşı bağışıklık kazandırma</a:t>
            </a:r>
            <a:endParaRPr lang="tr-TR" sz="2800" dirty="0"/>
          </a:p>
          <a:p>
            <a:pPr>
              <a:defRPr/>
            </a:pPr>
            <a:r>
              <a:rPr lang="tr-TR" sz="2800" dirty="0"/>
              <a:t>empati</a:t>
            </a:r>
            <a:endParaRPr lang="tr-TR" sz="2800" dirty="0"/>
          </a:p>
          <a:p>
            <a:pPr>
              <a:defRPr/>
            </a:pPr>
            <a:endParaRPr lang="tr-TR" sz="2800" dirty="0"/>
          </a:p>
          <a:p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>
              <a:defRPr/>
            </a:pPr>
            <a:r>
              <a:rPr lang="tr-TR" sz="2800" dirty="0"/>
              <a:t>yorumlama</a:t>
            </a:r>
            <a:endParaRPr lang="tr-TR" sz="2800" dirty="0"/>
          </a:p>
          <a:p>
            <a:pPr>
              <a:defRPr/>
            </a:pPr>
            <a:r>
              <a:rPr lang="tr-TR" sz="2800" dirty="0"/>
              <a:t>gerçekle yüz yüze getirme</a:t>
            </a:r>
            <a:endParaRPr lang="tr-TR" sz="2800" dirty="0"/>
          </a:p>
          <a:p>
            <a:pPr>
              <a:defRPr/>
            </a:pPr>
            <a:r>
              <a:rPr lang="tr-TR" sz="2800" dirty="0"/>
              <a:t>oyun tedavisi</a:t>
            </a:r>
            <a:endParaRPr lang="tr-TR" sz="2800" dirty="0"/>
          </a:p>
          <a:p>
            <a:pPr>
              <a:defRPr/>
            </a:pPr>
            <a:r>
              <a:rPr lang="tr-TR" sz="2800" dirty="0"/>
              <a:t>takdir etme</a:t>
            </a:r>
            <a:endParaRPr lang="tr-TR" sz="2800" dirty="0"/>
          </a:p>
          <a:p>
            <a:pPr>
              <a:defRPr/>
            </a:pPr>
            <a:r>
              <a:rPr lang="tr-TR" sz="2800" dirty="0"/>
              <a:t>görüşme sonuna doğru kısa ara verme</a:t>
            </a:r>
            <a:endParaRPr lang="tr-TR" sz="2800" dirty="0"/>
          </a:p>
          <a:p>
            <a:pPr>
              <a:defRPr/>
            </a:pPr>
            <a:r>
              <a:rPr lang="tr-TR" sz="2800" dirty="0"/>
              <a:t>genelleştirme</a:t>
            </a:r>
            <a:endParaRPr lang="tr-TR" sz="2800" dirty="0"/>
          </a:p>
          <a:p>
            <a:pPr>
              <a:defRPr/>
            </a:pPr>
            <a:r>
              <a:rPr lang="tr-TR" sz="2800" dirty="0"/>
              <a:t>seçme imkanı tanıma</a:t>
            </a:r>
            <a:endParaRPr lang="tr-TR" sz="2800" dirty="0"/>
          </a:p>
          <a:p>
            <a:pPr>
              <a:defRPr/>
            </a:pPr>
            <a:r>
              <a:rPr lang="tr-TR" sz="2800" dirty="0"/>
              <a:t>kalıplaşmış tutum ve davranışları değiştirme </a:t>
            </a:r>
            <a:endParaRPr lang="tr-TR" sz="2800" dirty="0"/>
          </a:p>
          <a:p>
            <a:pPr>
              <a:defRPr/>
            </a:pPr>
            <a:r>
              <a:rPr lang="tr-TR" sz="2800" dirty="0"/>
              <a:t>hayal kurma </a:t>
            </a:r>
            <a:endParaRPr lang="tr-TR" sz="2800" dirty="0"/>
          </a:p>
          <a:p>
            <a:pPr>
              <a:buFontTx/>
              <a:buNone/>
              <a:defRPr/>
            </a:pPr>
            <a:r>
              <a:rPr lang="tr-TR" sz="2800" dirty="0"/>
              <a:t>tekniklerinden </a:t>
            </a:r>
            <a:r>
              <a:rPr lang="tr-TR" sz="2800" dirty="0" smtClean="0"/>
              <a:t>yararlanabilir</a:t>
            </a:r>
            <a:r>
              <a:rPr lang="tr-TR" dirty="0"/>
              <a:t>.</a:t>
            </a:r>
            <a:endParaRPr lang="tr-TR" sz="2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tr-TR" altLang="en-US">
                <a:sym typeface="+mn-ea"/>
              </a:rPr>
              <a:t>Kaynaklar</a:t>
            </a:r>
            <a:endParaRPr lang="tr-TR" altLang="en-US">
              <a:sym typeface="+mn-e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p>
            <a:endParaRPr lang="tr-TR" altLang="en-US"/>
          </a:p>
          <a:p>
            <a:r>
              <a:rPr lang="tr-TR" altLang="en-US"/>
              <a:t>Duyan, V. (2016). Sosyal Hizmet Temelleri Yaklaşımları  Müdahale Yöntemleri. Sosyal Çalışma Yayınları. Ankara.</a:t>
            </a:r>
            <a:endParaRPr lang="tr-TR" altLang="en-US"/>
          </a:p>
          <a:p>
            <a:r>
              <a:rPr lang="tr-TR" altLang="en-US"/>
              <a:t>Turan N. (2009). Sosyal Kişisel Çalışma: Birey ve Aileler İçin Sosyal Hizmet. (Ed. V. Duyan) Ankara: Aydınlar Matbaacılık.</a:t>
            </a:r>
            <a:endParaRPr lang="tr-TR" altLang="en-US"/>
          </a:p>
          <a:p>
            <a:pPr marL="0" indent="0">
              <a:buNone/>
            </a:pPr>
            <a:endParaRPr lang="tr-TR" altLang="en-US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ynak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ynak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ynak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0</TotalTime>
  <Words>3369</Words>
  <Application>WPS Presentation</Application>
  <PresentationFormat>Ekran Gösterisi (4:3)</PresentationFormat>
  <Paragraphs>106</Paragraphs>
  <Slides>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9</vt:i4>
      </vt:variant>
    </vt:vector>
  </HeadingPairs>
  <TitlesOfParts>
    <vt:vector size="21" baseType="lpstr">
      <vt:lpstr>Arial</vt:lpstr>
      <vt:lpstr>SimSun</vt:lpstr>
      <vt:lpstr>Wingdings</vt:lpstr>
      <vt:lpstr>Wingdings 3</vt:lpstr>
      <vt:lpstr>Wingdings</vt:lpstr>
      <vt:lpstr>Calibri</vt:lpstr>
      <vt:lpstr>Gill Sans MT</vt:lpstr>
      <vt:lpstr>Bookman Old Style</vt:lpstr>
      <vt:lpstr>Microsoft YaHei</vt:lpstr>
      <vt:lpstr/>
      <vt:lpstr>Arial Unicode MS</vt:lpstr>
      <vt:lpstr>Kaynak</vt:lpstr>
      <vt:lpstr>Ankara Üniversitesi  Sağlık Bilimleri Fakültesi Sosyal Hizmet Bölümü</vt:lpstr>
      <vt:lpstr>PowerPoint 演示文稿</vt:lpstr>
      <vt:lpstr>Yöntemlerin Kullanımı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Kaynaklar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Üniversitesi  Sağlık Bilimleri Fakültesi Sosyal Hizmet Bölümü</dc:title>
  <dc:creator>DURU</dc:creator>
  <cp:lastModifiedBy>Münevver</cp:lastModifiedBy>
  <cp:revision>8</cp:revision>
  <dcterms:created xsi:type="dcterms:W3CDTF">2017-04-26T08:36:00Z</dcterms:created>
  <dcterms:modified xsi:type="dcterms:W3CDTF">2020-04-28T20:24:42Z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1033-11.2.0.9281</vt:lpwstr>
  </property>
</Properties>
</file>