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Bireylerle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</a:t>
            </a:r>
            <a:r>
              <a:rPr lang="tr-TR" sz="3200" smtClean="0"/>
              <a:t>Bireyle sosyal hizmet müdahalesi ve sorun çözme süreci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12136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tr-TR" dirty="0"/>
              <a:t>	Müracaatçılar ve sosyal hizmet uzmanları amaçlarını gerçekleştirmek için birlikte hazırladıkları planı yaşama geçirir. </a:t>
            </a:r>
            <a:endParaRPr lang="tr-TR" dirty="0"/>
          </a:p>
          <a:p>
            <a:pPr algn="ctr">
              <a:buFontTx/>
              <a:buNone/>
              <a:defRPr/>
            </a:pPr>
            <a:endParaRPr lang="tr-TR" dirty="0"/>
          </a:p>
          <a:p>
            <a:pPr algn="ctr">
              <a:buFontTx/>
              <a:buNone/>
              <a:defRPr/>
            </a:pPr>
            <a:r>
              <a:rPr lang="tr-TR" dirty="0"/>
              <a:t>Uygulama sürecinde meydana gelen gelişme sürekli olarak izlenmeli ve mikro, </a:t>
            </a:r>
            <a:r>
              <a:rPr lang="tr-TR" dirty="0" err="1"/>
              <a:t>mezzo</a:t>
            </a:r>
            <a:r>
              <a:rPr lang="tr-TR" dirty="0"/>
              <a:t> ve makro düzeyde değerlendirilmelidir.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Yöntemlerin Kullanımı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800" dirty="0"/>
              <a:t>teşvik etme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duygusal boşalma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rahatlatma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destekleme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öneride bulunma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rehberlik etme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yönlendirme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yeni deneyimler yaşatma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açıklık getirme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yorumlama Vb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</p:nvPr>
        </p:nvGraphicFramePr>
        <p:xfrm>
          <a:off x="0" y="-58003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127460">
                <a:tc>
                  <a:txBody>
                    <a:bodyPr/>
                    <a:lstStyle/>
                    <a:p>
                      <a:r>
                        <a:rPr lang="tr-TR" dirty="0" smtClean="0"/>
                        <a:t>TANISAL EKOL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İŞEVSEL EKOL</a:t>
                      </a:r>
                      <a:endParaRPr lang="tr-TR" dirty="0"/>
                    </a:p>
                  </a:txBody>
                  <a:tcPr/>
                </a:tc>
              </a:tr>
              <a:tr h="920042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Freud’un geliştirdiği Kişilik Teorisini kullanır.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Otto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Rank’ın</a:t>
                      </a:r>
                      <a:r>
                        <a:rPr lang="tr-TR" sz="1800" dirty="0" smtClean="0"/>
                        <a:t> geliştirdiği İrade Teorisini kullanır.</a:t>
                      </a:r>
                      <a:endParaRPr lang="tr-TR" sz="1800" dirty="0"/>
                    </a:p>
                  </a:txBody>
                  <a:tcPr/>
                </a:tc>
              </a:tr>
              <a:tr h="20444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Kişiliğin birçok gücün etkileşim halinde olduğu bir toplam olduğuna ve sosyal çevreyi etkilediğine inanmaktadır. Bu faktörlerin arasındaki denge ve güç, kişinin ailesi ve diğer insanlarla olan bireysel deneyimlerinin temel sonucudur.</a:t>
                      </a:r>
                      <a:endParaRPr lang="tr-T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Kişilik gelişimi sürecinin kişinin içsel ihtiyaçlar ile çevresinin etkileşime girmesinden kaynaklandığını düşünür ama bu etkileşim insanların doğuştan gelen bireysel gelişim ve özerklik iradesi tarafından gerçekleştirildiğine inanır.</a:t>
                      </a:r>
                      <a:endParaRPr lang="tr-TR" sz="1800" dirty="0"/>
                    </a:p>
                  </a:txBody>
                  <a:tcPr/>
                </a:tc>
              </a:tr>
              <a:tr h="1563412"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Ego temel ruhsal enerjidir ve onun gücü;  isteyerek veya istemeyerek kişinin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psikososyal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çevresi tarafından belirlenir. 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Ego (kendilik), içsel ve dışsal deneyimlerin “irade” ile yaratıcı bir şekilde kullanılması sonucunda ortaya çıkar. Ego, iç ve dış güçlerin etkileşiminin bir sonucu değildir. 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02624"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Tedavinin amacı, kişinin ego kapasitesini yükseltmektir.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Kişinin içsel duygu, organizasyon ve eylem kapasitesini serbest bırakmasına yardımcı olmaya çalışır.</a:t>
                      </a:r>
                      <a:endParaRPr lang="tr-TR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</p:nvPr>
        </p:nvGraphicFramePr>
        <p:xfrm>
          <a:off x="23795" y="0"/>
          <a:ext cx="9144000" cy="6742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347662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TANISAL EKOL</a:t>
                      </a:r>
                      <a:endParaRPr lang="tr-TR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İŞEVSEL EKOL</a:t>
                      </a:r>
                      <a:endParaRPr lang="tr-TR" sz="1800" dirty="0"/>
                    </a:p>
                  </a:txBody>
                  <a:tcPr marT="45725" marB="45725"/>
                </a:tc>
              </a:tr>
              <a:tr h="1748782">
                <a:tc>
                  <a:txBody>
                    <a:bodyPr/>
                    <a:lstStyle/>
                    <a:p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Bireyin </a:t>
                      </a:r>
                      <a:r>
                        <a:rPr lang="tr-TR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terapötik</a:t>
                      </a:r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ilişkide rol almasını sağlamak için müracaatçının ego işlevselliği, kişiliği, motivasyonları, baskılar ve şuan ki duyguları hakkında tam bilgiye sahip olmak gerekir. </a:t>
                      </a:r>
                      <a:endParaRPr lang="tr-TR" sz="20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Hem sorun ile hem de bireyle çalışma ilişkisi ile ilgili kişinin sorunlarını çözmesine yardımcı olacak o anki hisleri önemlidir, diğer tüm bilgiler ikincildir. </a:t>
                      </a:r>
                      <a:endParaRPr lang="tr-TR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/>
                </a:tc>
              </a:tr>
              <a:tr h="177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Hem psikolojik hem sosyal olarak planlanmış ve amaç odaklı bir yaklaşımı uygular. </a:t>
                      </a:r>
                      <a:endParaRPr lang="tr-TR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Müracaatçıya kendi değişim sürecini yönlendirmesi için tamamen özgürlük verir. Aracı hizmetler sağlar. </a:t>
                      </a:r>
                      <a:endParaRPr lang="tr-TR" sz="2000" dirty="0"/>
                    </a:p>
                  </a:txBody>
                  <a:tcPr marT="45725" marB="45725"/>
                </a:tc>
              </a:tr>
              <a:tr h="1868758">
                <a:tc>
                  <a:txBody>
                    <a:bodyPr/>
                    <a:lstStyle/>
                    <a:p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Müracaatçının kapasitesi ve güçsüzlüklerini değerlendirmek ve kişisel gelişim için yapılacakları düzenlemek konularında sorumluluk kabul eder. </a:t>
                      </a:r>
                      <a:endParaRPr lang="tr-TR" sz="20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İşlevsel Ekol ise kendi kararlarını vermesinin yapıcı etkisi nedeniyle müracaatçının seçim ve hedef belirlemesi yapmasına hak tanır.</a:t>
                      </a:r>
                      <a:endParaRPr lang="tr-TR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688632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None/>
              <a:defRPr/>
            </a:pPr>
            <a:r>
              <a:rPr lang="tr-TR" sz="2800" b="1" dirty="0"/>
              <a:t>Bazı önemli rehberlik yöntemleri şunlardır</a:t>
            </a:r>
            <a:r>
              <a:rPr lang="tr-TR" sz="2800" b="1" dirty="0" smtClean="0"/>
              <a:t>:</a:t>
            </a:r>
            <a:endParaRPr lang="tr-TR" sz="2800" b="1" dirty="0" smtClean="0"/>
          </a:p>
          <a:p>
            <a:pPr>
              <a:buFontTx/>
              <a:buNone/>
              <a:defRPr/>
            </a:pPr>
            <a:r>
              <a:rPr lang="tr-TR" sz="2800" b="1" dirty="0" smtClean="0"/>
              <a:t> </a:t>
            </a:r>
            <a:endParaRPr lang="tr-TR" sz="2800" b="1" dirty="0"/>
          </a:p>
          <a:p>
            <a:pPr>
              <a:defRPr/>
            </a:pPr>
            <a:r>
              <a:rPr lang="tr-TR" sz="2800" dirty="0"/>
              <a:t>yansıtıcı tartışma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tavsiye verme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motivasyon sağlama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açıklık getirme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algıları düzeltme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model olma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ileriye dönük rehberlik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rol yapma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gerçeğe odaklanma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parçalama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yorumlama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evrenselleştirme</a:t>
            </a:r>
            <a:endParaRPr lang="tr-TR" sz="2800" dirty="0"/>
          </a:p>
          <a:p>
            <a:pPr>
              <a:defRPr/>
            </a:pPr>
            <a:r>
              <a:rPr lang="tr-TR" sz="2800" dirty="0" smtClean="0"/>
              <a:t>yüzleştirme</a:t>
            </a:r>
            <a:endParaRPr lang="tr-T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29600" cy="5968320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tr-TR" sz="2800" b="1" dirty="0"/>
              <a:t>Sosyal hizmet uzmanları müracaatçıların karşılaştığı sorunların çözümü için;</a:t>
            </a:r>
            <a:endParaRPr lang="tr-TR" sz="2800" b="1" dirty="0"/>
          </a:p>
          <a:p>
            <a:pPr>
              <a:buFontTx/>
              <a:buNone/>
              <a:defRPr/>
            </a:pPr>
            <a:endParaRPr lang="tr-TR" sz="2800" b="1" dirty="0"/>
          </a:p>
          <a:p>
            <a:pPr>
              <a:defRPr/>
            </a:pPr>
            <a:r>
              <a:rPr lang="tr-TR" sz="2800" dirty="0"/>
              <a:t>beden hareketleri (jimnastik)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kas gevşetme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düşünce yapısını değiştirme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kendine emir verme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model olma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strese karşı bağışıklık kazandırma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empati</a:t>
            </a:r>
            <a:endParaRPr lang="tr-TR" sz="2800" dirty="0"/>
          </a:p>
          <a:p>
            <a:pPr>
              <a:defRPr/>
            </a:pPr>
            <a:endParaRPr lang="tr-TR" sz="28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800" dirty="0"/>
              <a:t>yorumlama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gerçekle yüz yüze getirme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oyun tedavisi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takdir etme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görüşme sonuna doğru kısa ara verme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genelleştirme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seçme imkanı tanıma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kalıplaşmış tutum ve davranışları değiştirme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hayal kurma </a:t>
            </a:r>
            <a:endParaRPr lang="tr-TR" sz="2800" dirty="0"/>
          </a:p>
          <a:p>
            <a:pPr>
              <a:buFontTx/>
              <a:buNone/>
              <a:defRPr/>
            </a:pPr>
            <a:r>
              <a:rPr lang="tr-TR" sz="2800" dirty="0"/>
              <a:t>tekniklerinden </a:t>
            </a:r>
            <a:r>
              <a:rPr lang="tr-TR" sz="2800" dirty="0" smtClean="0"/>
              <a:t>yararlanabilir</a:t>
            </a:r>
            <a:r>
              <a:rPr lang="tr-TR" dirty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3369</Words>
  <Application>WPS Presentation</Application>
  <PresentationFormat>Ekran Gösterisi (4:3)</PresentationFormat>
  <Paragraphs>106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Yöntemlerin Kullanımı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</cp:lastModifiedBy>
  <cp:revision>8</cp:revision>
  <dcterms:created xsi:type="dcterms:W3CDTF">2017-04-26T08:36:00Z</dcterms:created>
  <dcterms:modified xsi:type="dcterms:W3CDTF">2020-04-28T20:24:42Z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