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6" r:id="rId2"/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128" y="-3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C0935-6D1A-4CC5-883B-40D583A3C5B2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90A4F-F5F3-4A22-B353-0CB90A566B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298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510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266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52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906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799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83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3749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80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309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016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52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24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857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635895" y="1875309"/>
            <a:ext cx="2440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BÖLÜM 13</a:t>
            </a:r>
            <a:endParaRPr lang="tr-TR" sz="4000" b="1" u="sng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474469" y="2598450"/>
            <a:ext cx="2763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STATİK ELEKTRİK</a:t>
            </a:r>
            <a:endParaRPr lang="tr-T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4450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2094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COULOMB </a:t>
            </a:r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YASASI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9507" y="2067694"/>
            <a:ext cx="84349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Elektrik olaylarının tümünün sebebi, atomların yapı taşları olan yüklü </a:t>
            </a:r>
            <a:r>
              <a:rPr lang="tr-TR" sz="1400" dirty="0" smtClean="0"/>
              <a:t>parçacıkların davranışlarıdır</a:t>
            </a:r>
            <a:r>
              <a:rPr lang="tr-TR" sz="1400" dirty="0"/>
              <a:t>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Bu </a:t>
            </a:r>
            <a:r>
              <a:rPr lang="tr-TR" sz="1400" dirty="0"/>
              <a:t>yüklü parçacıklar, pozitif yüklü protonlar ve negatif </a:t>
            </a:r>
            <a:r>
              <a:rPr lang="tr-TR" sz="1400" dirty="0" smtClean="0"/>
              <a:t>yüklü elektronlardır. </a:t>
            </a:r>
          </a:p>
          <a:p>
            <a:endParaRPr lang="tr-TR" sz="1400" dirty="0"/>
          </a:p>
          <a:p>
            <a:r>
              <a:rPr lang="tr-TR" sz="1400" dirty="0" smtClean="0"/>
              <a:t>Elektrostatik </a:t>
            </a:r>
            <a:r>
              <a:rPr lang="tr-TR" sz="1400" dirty="0"/>
              <a:t>kuvvetin temeli, zıt yüklü parçacıklar arasındaki çekme </a:t>
            </a:r>
            <a:r>
              <a:rPr lang="tr-TR" sz="1400" dirty="0" smtClean="0"/>
              <a:t>ve aynı </a:t>
            </a:r>
            <a:r>
              <a:rPr lang="tr-TR" sz="1400" dirty="0"/>
              <a:t>yüklü parçacıklar arasındaki itmedir.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Negatif </a:t>
            </a:r>
            <a:r>
              <a:rPr lang="tr-TR" sz="1400" dirty="0"/>
              <a:t>yüklü bir parçacık pozitif yüklü </a:t>
            </a:r>
            <a:r>
              <a:rPr lang="tr-TR" sz="1400" dirty="0" smtClean="0"/>
              <a:t>bir parçacığı </a:t>
            </a:r>
            <a:r>
              <a:rPr lang="tr-TR" sz="1400" dirty="0"/>
              <a:t>çeker.</a:t>
            </a:r>
          </a:p>
        </p:txBody>
      </p:sp>
    </p:spTree>
    <p:extLst>
      <p:ext uri="{BB962C8B-B14F-4D97-AF65-F5344CB8AC3E}">
        <p14:creationId xmlns:p14="http://schemas.microsoft.com/office/powerpoint/2010/main" val="34130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1811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ELEKTRİK ALAN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9507" y="1419622"/>
            <a:ext cx="562666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Belli bir noktada küçük bir yüke sahip </a:t>
            </a:r>
            <a:r>
              <a:rPr lang="tr-TR" sz="1400" dirty="0" smtClean="0"/>
              <a:t>olduğumuzu varsayalım</a:t>
            </a:r>
            <a:r>
              <a:rPr lang="tr-TR" sz="1400" dirty="0"/>
              <a:t>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Başka </a:t>
            </a:r>
            <a:r>
              <a:rPr lang="tr-TR" sz="1400" dirty="0"/>
              <a:t>bir yüklü cisim bu cismin </a:t>
            </a:r>
            <a:r>
              <a:rPr lang="tr-TR" sz="1400" dirty="0" smtClean="0"/>
              <a:t>yakınına getirilirse </a:t>
            </a:r>
            <a:r>
              <a:rPr lang="tr-TR" sz="1400" dirty="0" err="1"/>
              <a:t>coulomb</a:t>
            </a:r>
            <a:r>
              <a:rPr lang="tr-TR" sz="1400" dirty="0"/>
              <a:t> yasası nedeniyle üzerine bir </a:t>
            </a:r>
            <a:r>
              <a:rPr lang="tr-TR" sz="1400" dirty="0" smtClean="0"/>
              <a:t>kuvvet uygulanır</a:t>
            </a:r>
            <a:r>
              <a:rPr lang="tr-TR" sz="1400" dirty="0"/>
              <a:t>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Şu </a:t>
            </a:r>
            <a:r>
              <a:rPr lang="tr-TR" sz="1400" dirty="0"/>
              <a:t>söylenir: İlk yük, etrafında bir “</a:t>
            </a:r>
            <a:r>
              <a:rPr lang="tr-TR" sz="1400" dirty="0" smtClean="0"/>
              <a:t>elektrik alan</a:t>
            </a:r>
            <a:r>
              <a:rPr lang="tr-TR" sz="1400" dirty="0"/>
              <a:t>” oluşturmuştur. </a:t>
            </a:r>
            <a:endParaRPr lang="tr-TR" sz="1400" dirty="0" smtClean="0"/>
          </a:p>
          <a:p>
            <a:endParaRPr lang="tr-TR" sz="1400" dirty="0" smtClean="0"/>
          </a:p>
          <a:p>
            <a:r>
              <a:rPr lang="tr-TR" sz="1400" dirty="0"/>
              <a:t>Yandaki şekil izole edilmiş bir </a:t>
            </a:r>
            <a:r>
              <a:rPr lang="tr-TR" sz="1400" dirty="0" smtClean="0"/>
              <a:t>pozitif yükü </a:t>
            </a:r>
            <a:r>
              <a:rPr lang="tr-TR" sz="1400" dirty="0"/>
              <a:t>göstermektedir.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Yükten </a:t>
            </a:r>
            <a:r>
              <a:rPr lang="tr-TR" sz="1400" dirty="0"/>
              <a:t>dışarı doğru olan </a:t>
            </a:r>
            <a:r>
              <a:rPr lang="tr-TR" sz="1400" dirty="0" smtClean="0"/>
              <a:t>oklar, pozitif </a:t>
            </a:r>
            <a:r>
              <a:rPr lang="tr-TR" sz="1400" dirty="0"/>
              <a:t>yükün yakınına getirilen yüke uyguladığı </a:t>
            </a:r>
            <a:r>
              <a:rPr lang="tr-TR" sz="1400" dirty="0" smtClean="0"/>
              <a:t>kuvvetin doğrultusunu </a:t>
            </a:r>
            <a:r>
              <a:rPr lang="tr-TR" sz="1400" dirty="0"/>
              <a:t>gösterir.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Bu </a:t>
            </a:r>
            <a:r>
              <a:rPr lang="tr-TR" sz="1400" dirty="0"/>
              <a:t>oklara “ kuvvet çizgileri” denir</a:t>
            </a:r>
          </a:p>
        </p:txBody>
      </p:sp>
      <p:pic>
        <p:nvPicPr>
          <p:cNvPr id="1026" name="Picture 2" descr="C:\Users\Taliha\Desktop\Serdar\SUNUM\PNG\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50394"/>
            <a:ext cx="3096344" cy="323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2533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65580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SÜRTÜNME İLE YÜKLENME: SÜRTÜNME İLE ELEKTRİKLENME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44746" y="1399426"/>
            <a:ext cx="533863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İki cisim birbirlerine </a:t>
            </a:r>
            <a:r>
              <a:rPr lang="tr-TR" sz="1400" dirty="0" err="1"/>
              <a:t>sürtülerse</a:t>
            </a:r>
            <a:r>
              <a:rPr lang="tr-TR" sz="1400" dirty="0"/>
              <a:t> bir statik elektrik olayı ile karşılaşılır. Bu olay </a:t>
            </a:r>
            <a:r>
              <a:rPr lang="tr-TR" sz="1400" dirty="0" smtClean="0"/>
              <a:t>sürtünme ile </a:t>
            </a:r>
            <a:r>
              <a:rPr lang="tr-TR" sz="1400" dirty="0"/>
              <a:t>yüklenme olarak adlandırılır.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Bazı </a:t>
            </a:r>
            <a:r>
              <a:rPr lang="tr-TR" sz="1400" dirty="0"/>
              <a:t>materyallerin elektronları diğerlerine </a:t>
            </a:r>
            <a:r>
              <a:rPr lang="tr-TR" sz="1400" dirty="0" smtClean="0"/>
              <a:t>göre daha </a:t>
            </a:r>
            <a:r>
              <a:rPr lang="tr-TR" sz="1400" dirty="0"/>
              <a:t>sıkı bağlıdır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Bu </a:t>
            </a:r>
            <a:r>
              <a:rPr lang="tr-TR" sz="1400" dirty="0"/>
              <a:t>yönleri ile farklı iki materyal, sıkı bir şekilde temas ettirilirse</a:t>
            </a:r>
          </a:p>
          <a:p>
            <a:r>
              <a:rPr lang="tr-TR" sz="1400" dirty="0"/>
              <a:t>(birbirlerine sürtülerek) bunlardan biri elektron kaybederken diğeri elektron alır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Sağdaki </a:t>
            </a:r>
            <a:r>
              <a:rPr lang="tr-TR" sz="1400" dirty="0"/>
              <a:t>tabloda sürtünme ile elektriklenen bazı </a:t>
            </a:r>
            <a:r>
              <a:rPr lang="tr-TR" sz="1400" dirty="0" smtClean="0"/>
              <a:t>materyaller listelenmiştir</a:t>
            </a:r>
            <a:r>
              <a:rPr lang="tr-TR" sz="1400" dirty="0"/>
              <a:t>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Bunlar elektronlarını </a:t>
            </a:r>
            <a:r>
              <a:rPr lang="tr-TR" sz="1400" dirty="0"/>
              <a:t>vermeye meyilli materyallerdir. Listenin üstüne doğru gidildikçe </a:t>
            </a:r>
            <a:r>
              <a:rPr lang="tr-TR" sz="1400" dirty="0" smtClean="0"/>
              <a:t>pozitif yüklenecek </a:t>
            </a:r>
            <a:r>
              <a:rPr lang="tr-TR" sz="1400" dirty="0"/>
              <a:t>materyallere ulaşılır.</a:t>
            </a:r>
          </a:p>
        </p:txBody>
      </p:sp>
      <p:pic>
        <p:nvPicPr>
          <p:cNvPr id="2050" name="Picture 2" descr="C:\Users\Taliha\Desktop\Serdar\SUNUM\PNG\1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321" y="1503137"/>
            <a:ext cx="3333623" cy="300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89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2886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İLETKEN VE YALITKANLAR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9507" y="1563638"/>
            <a:ext cx="843498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Bir cisim başka bir cisimle fiziksel temas ederek onun yüklenmesine neden olabilir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/>
              <a:t>Aslında elektron değişimi sadece temas noktasında gerçekleşir.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Elektron </a:t>
            </a:r>
            <a:r>
              <a:rPr lang="tr-TR" sz="1400" dirty="0"/>
              <a:t>kaparak </a:t>
            </a:r>
            <a:r>
              <a:rPr lang="tr-TR" sz="1400" dirty="0" smtClean="0"/>
              <a:t>negatif yüklü </a:t>
            </a:r>
            <a:r>
              <a:rPr lang="tr-TR" sz="1400" dirty="0"/>
              <a:t>hale gelen cisimdeki elektronlar tüm yüzeye dağılabilir veya dağılmayabilir;</a:t>
            </a:r>
          </a:p>
          <a:p>
            <a:r>
              <a:rPr lang="tr-TR" sz="1400" dirty="0"/>
              <a:t>bu durum cismin </a:t>
            </a:r>
            <a:r>
              <a:rPr lang="tr-TR" sz="1400" b="1" dirty="0"/>
              <a:t>iletkenliğinin </a:t>
            </a:r>
            <a:r>
              <a:rPr lang="tr-TR" sz="1400" dirty="0"/>
              <a:t>ne kadar iyi olduğuna bağlıdır.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Bazı </a:t>
            </a:r>
            <a:r>
              <a:rPr lang="tr-TR" sz="1400" dirty="0"/>
              <a:t>materyaller </a:t>
            </a:r>
            <a:r>
              <a:rPr lang="tr-TR" sz="1400" dirty="0" smtClean="0"/>
              <a:t>iyi iletkendirler </a:t>
            </a:r>
            <a:r>
              <a:rPr lang="tr-TR" sz="1400" dirty="0"/>
              <a:t>çünkü elektronları atoma sıkıca bağlı olmak yerine </a:t>
            </a:r>
            <a:r>
              <a:rPr lang="tr-TR" sz="1400" dirty="0" smtClean="0"/>
              <a:t>atomlar arasında serbestçe </a:t>
            </a:r>
            <a:r>
              <a:rPr lang="tr-TR" sz="1400" dirty="0"/>
              <a:t>hareket edebilmektedir.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İyi </a:t>
            </a:r>
            <a:r>
              <a:rPr lang="tr-TR" sz="1400" dirty="0"/>
              <a:t>bir iletkenin atomları elektronlarını doğal </a:t>
            </a:r>
            <a:r>
              <a:rPr lang="tr-TR" sz="1400" dirty="0" smtClean="0"/>
              <a:t>olarak “paylaşırlar</a:t>
            </a:r>
            <a:r>
              <a:rPr lang="tr-TR" sz="1400" dirty="0"/>
              <a:t>” böylece, materyalin bir bölgesinde çok fazla elektron </a:t>
            </a:r>
            <a:r>
              <a:rPr lang="tr-TR" sz="1400" dirty="0" smtClean="0"/>
              <a:t>biriktiğinde, elektronlar </a:t>
            </a:r>
            <a:r>
              <a:rPr lang="tr-TR" sz="1400" dirty="0"/>
              <a:t>materyal boyunca yeniden düzenlenirler yani bu etki materyalde yük</a:t>
            </a:r>
          </a:p>
          <a:p>
            <a:r>
              <a:rPr lang="tr-TR" sz="1400" dirty="0"/>
              <a:t>dağılımını gerçekleştirir.</a:t>
            </a:r>
          </a:p>
        </p:txBody>
      </p:sp>
    </p:spTree>
    <p:extLst>
      <p:ext uri="{BB962C8B-B14F-4D97-AF65-F5344CB8AC3E}">
        <p14:creationId xmlns:p14="http://schemas.microsoft.com/office/powerpoint/2010/main" val="67320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1687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ELEKTROSKOP</a:t>
            </a:r>
            <a:endParaRPr lang="tr-TR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29506" y="1923678"/>
            <a:ext cx="84349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Diğer sayfadaki resim, elektrik yüklerini algılamak için kullanılan bir </a:t>
            </a:r>
            <a:r>
              <a:rPr lang="tr-TR" sz="1400" dirty="0" smtClean="0"/>
              <a:t>elektroskopu göstermektedir</a:t>
            </a:r>
            <a:r>
              <a:rPr lang="tr-TR" sz="1400" dirty="0"/>
              <a:t>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Bir </a:t>
            </a:r>
            <a:r>
              <a:rPr lang="tr-TR" sz="1400" dirty="0"/>
              <a:t>elektroskopun ana elemanları merkezden aşağı doğru </a:t>
            </a:r>
            <a:r>
              <a:rPr lang="tr-TR" sz="1400" dirty="0" smtClean="0"/>
              <a:t>yerleştirilmiş bir </a:t>
            </a:r>
            <a:r>
              <a:rPr lang="tr-TR" sz="1400" dirty="0"/>
              <a:t>metal tel ve ucuna tutturulmuş sabit bir metal yapraktır.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Metal </a:t>
            </a:r>
            <a:r>
              <a:rPr lang="tr-TR" sz="1400" dirty="0"/>
              <a:t>yaprağı </a:t>
            </a:r>
            <a:r>
              <a:rPr lang="tr-TR" sz="1400" dirty="0" smtClean="0"/>
              <a:t>çevreleyen silindirik </a:t>
            </a:r>
            <a:r>
              <a:rPr lang="tr-TR" sz="1400" dirty="0"/>
              <a:t>kap ve uçlarındaki </a:t>
            </a:r>
            <a:r>
              <a:rPr lang="tr-TR" sz="1400" dirty="0" smtClean="0"/>
              <a:t>cam </a:t>
            </a:r>
            <a:r>
              <a:rPr lang="tr-TR" sz="1400" dirty="0"/>
              <a:t>pencereler hava akımının etkisini azaltmak içindir.</a:t>
            </a:r>
          </a:p>
          <a:p>
            <a:r>
              <a:rPr lang="tr-TR" sz="1400" dirty="0"/>
              <a:t>Metal tel ve yaprak, silindirik kaptan elektriksel olarak yalıtılmış durumdadır.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Kap sadece </a:t>
            </a:r>
            <a:r>
              <a:rPr lang="tr-TR" sz="1400" dirty="0"/>
              <a:t>yaprağın hava akımlarından korunmasına yardım eder.</a:t>
            </a:r>
          </a:p>
        </p:txBody>
      </p:sp>
    </p:spTree>
    <p:extLst>
      <p:ext uri="{BB962C8B-B14F-4D97-AF65-F5344CB8AC3E}">
        <p14:creationId xmlns:p14="http://schemas.microsoft.com/office/powerpoint/2010/main" val="132868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3060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İNDÜKSİYONLA YÜKLENME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9506" y="2283718"/>
            <a:ext cx="84349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Yüklü bir cisimle temas halindeki yüklenmeyi tartıştık.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Şimdi </a:t>
            </a:r>
            <a:r>
              <a:rPr lang="tr-TR" sz="1400" b="1" dirty="0"/>
              <a:t>indüksiyonla </a:t>
            </a:r>
            <a:r>
              <a:rPr lang="tr-TR" sz="1400" dirty="0" smtClean="0"/>
              <a:t>yüklenmeyi göz </a:t>
            </a:r>
            <a:r>
              <a:rPr lang="tr-TR" sz="1400" dirty="0"/>
              <a:t>önüne alacağız. Bu durumda, cisim yükleyeceği cisimle ters işaretli yüklenir.</a:t>
            </a:r>
          </a:p>
          <a:p>
            <a:endParaRPr lang="tr-TR" sz="1400" dirty="0" smtClean="0"/>
          </a:p>
          <a:p>
            <a:r>
              <a:rPr lang="tr-TR" sz="1400" dirty="0" smtClean="0"/>
              <a:t>Negatif </a:t>
            </a:r>
            <a:r>
              <a:rPr lang="tr-TR" sz="1400" dirty="0"/>
              <a:t>yüklü bir cismin elektroskop topunun yakınında tutuluyor olduğunu </a:t>
            </a:r>
            <a:r>
              <a:rPr lang="tr-TR" sz="1400" dirty="0" smtClean="0"/>
              <a:t>düşünelim; birisi </a:t>
            </a:r>
            <a:r>
              <a:rPr lang="tr-TR" sz="1400" dirty="0"/>
              <a:t>topa değsin.</a:t>
            </a:r>
          </a:p>
        </p:txBody>
      </p:sp>
    </p:spTree>
    <p:extLst>
      <p:ext uri="{BB962C8B-B14F-4D97-AF65-F5344CB8AC3E}">
        <p14:creationId xmlns:p14="http://schemas.microsoft.com/office/powerpoint/2010/main" val="285667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BÖLÜM12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BÖLÜM12</Template>
  <TotalTime>18</TotalTime>
  <Words>423</Words>
  <Application>Microsoft Office PowerPoint</Application>
  <PresentationFormat>Ekran Gösterisi (16:9)</PresentationFormat>
  <Paragraphs>60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BÖLÜM12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Taliha</dc:creator>
  <cp:lastModifiedBy>Taliha</cp:lastModifiedBy>
  <cp:revision>3</cp:revision>
  <dcterms:created xsi:type="dcterms:W3CDTF">2017-01-30T11:50:22Z</dcterms:created>
  <dcterms:modified xsi:type="dcterms:W3CDTF">2017-01-31T08:05:51Z</dcterms:modified>
</cp:coreProperties>
</file>