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E21A5-3F2F-4961-AEB0-BAED4F0249CF}" type="datetimeFigureOut">
              <a:rPr lang="tr-TR" smtClean="0"/>
              <a:pPr/>
              <a:t>22.4.2015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BDF40-307B-4F7D-9717-A14F2EF0A0B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7030A0"/>
                </a:solidFill>
              </a:rPr>
              <a:t>KLASİK BÖLÜMLÜ PROTEZLERDE AKRİL TEPİMİ VE BİTİRME İŞLEMLERİ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PROF.DR.PELİN ÖZKAN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PELİN\Belgelerim\Resimlerim\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5229200"/>
            <a:ext cx="1495425" cy="1000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MODELAJ </a:t>
            </a:r>
            <a:endParaRPr lang="tr-TR" dirty="0">
              <a:solidFill>
                <a:schemeClr val="accent4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Laboratuvarda</a:t>
            </a:r>
            <a:r>
              <a:rPr lang="tr-TR" dirty="0" smtClean="0"/>
              <a:t> diş dizimi tamamlandıktan sonra, protez taslağının  diş eti dokusunu taklit edecek şekilde mumla şekillendirme işlemine, </a:t>
            </a:r>
            <a:r>
              <a:rPr lang="tr-TR" dirty="0" smtClean="0">
                <a:solidFill>
                  <a:srgbClr val="FF0000"/>
                </a:solidFill>
              </a:rPr>
              <a:t>modelaj </a:t>
            </a:r>
            <a:r>
              <a:rPr lang="tr-TR" dirty="0" smtClean="0"/>
              <a:t>denir. </a:t>
            </a:r>
          </a:p>
          <a:p>
            <a:endParaRPr lang="tr-TR" dirty="0"/>
          </a:p>
        </p:txBody>
      </p:sp>
      <p:pic>
        <p:nvPicPr>
          <p:cNvPr id="1026" name="Picture 2" descr="C:\Users\kullanicii\Pictures\3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293096"/>
            <a:ext cx="2895600" cy="1581150"/>
          </a:xfrm>
          <a:prstGeom prst="rect">
            <a:avLst/>
          </a:prstGeom>
          <a:noFill/>
        </p:spPr>
      </p:pic>
      <p:pic>
        <p:nvPicPr>
          <p:cNvPr id="1027" name="Picture 3" descr="C:\Users\kullanicii\Pictures\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645024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Modelajda çok fazla mum kullanılarak protez kalınlaştırılmamalı, üst çenede akrilik kaide plağının damak kısmına gelen yere mum ilave edilmemelidir. </a:t>
            </a:r>
          </a:p>
          <a:p>
            <a:r>
              <a:rPr lang="tr-TR" dirty="0" smtClean="0"/>
              <a:t>Modelajda kök kabartıları aşırı yapılmamalıdır</a:t>
            </a:r>
          </a:p>
          <a:p>
            <a:r>
              <a:rPr lang="tr-TR" dirty="0" smtClean="0"/>
              <a:t>Modelajda dişler arasında derin oluklar yapılmamalıdır.</a:t>
            </a:r>
          </a:p>
          <a:p>
            <a:r>
              <a:rPr lang="tr-TR" dirty="0" smtClean="0"/>
              <a:t>Modelajda dişler üzerine taşan mumlar 45 derecelik bir açı yapacak şekilde tutulan keskin bir </a:t>
            </a:r>
            <a:r>
              <a:rPr lang="tr-TR" dirty="0" err="1" smtClean="0"/>
              <a:t>spatülle</a:t>
            </a:r>
            <a:r>
              <a:rPr lang="tr-TR" dirty="0" smtClean="0"/>
              <a:t> kaldırılmalıdır.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Mum soğuduktan sonra </a:t>
            </a:r>
            <a:r>
              <a:rPr lang="tr-TR" dirty="0" err="1" smtClean="0"/>
              <a:t>koleler</a:t>
            </a:r>
            <a:r>
              <a:rPr lang="tr-TR" dirty="0" smtClean="0"/>
              <a:t> açılır. </a:t>
            </a:r>
            <a:r>
              <a:rPr lang="tr-TR" dirty="0" err="1" smtClean="0"/>
              <a:t>Kolelerin</a:t>
            </a:r>
            <a:r>
              <a:rPr lang="tr-TR" dirty="0" smtClean="0"/>
              <a:t> aynı hizada olmasına ve dişlerin </a:t>
            </a:r>
            <a:r>
              <a:rPr lang="tr-TR" dirty="0" err="1" smtClean="0"/>
              <a:t>kolelerinin</a:t>
            </a:r>
            <a:r>
              <a:rPr lang="tr-TR" dirty="0" smtClean="0"/>
              <a:t> hizalarının birbirini izlemesine dikkat edilir.</a:t>
            </a:r>
          </a:p>
          <a:p>
            <a:r>
              <a:rPr lang="tr-TR" dirty="0" smtClean="0"/>
              <a:t>Dile bakan yüzeyler; dili sıkıştırmayacak, dile yer bırakacak şekilde yapılmalıdır. </a:t>
            </a:r>
          </a:p>
          <a:p>
            <a:r>
              <a:rPr lang="tr-TR" dirty="0" smtClean="0"/>
              <a:t>Doğal dişleri olan genç ve yaşlı insanların, serbest dişetleri ve mukoza dokusu gözlenmelidir.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4"/>
                </a:solidFill>
              </a:rPr>
              <a:t>Üst Protez Modelajı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Üst protezin damak bölgesi, kaide plağı üzerine mum ekleyerek kalınlaştırılmamalıdır. </a:t>
            </a:r>
          </a:p>
          <a:p>
            <a:r>
              <a:rPr lang="tr-TR" dirty="0" smtClean="0"/>
              <a:t>Üst </a:t>
            </a:r>
            <a:r>
              <a:rPr lang="tr-TR" dirty="0" err="1" smtClean="0"/>
              <a:t>labial</a:t>
            </a:r>
            <a:r>
              <a:rPr lang="tr-TR" dirty="0" smtClean="0"/>
              <a:t> bölgede doğal dişlerin olmadığı vakalarda  protezin bu kısmı kalınlaştırılmamalı ve dudağın kabarmamasına özen gösterilmelidir. </a:t>
            </a:r>
          </a:p>
          <a:p>
            <a:r>
              <a:rPr lang="tr-TR" dirty="0" smtClean="0"/>
              <a:t> </a:t>
            </a:r>
            <a:r>
              <a:rPr lang="tr-TR" dirty="0" err="1"/>
              <a:t>K</a:t>
            </a:r>
            <a:r>
              <a:rPr lang="tr-TR" dirty="0" err="1" smtClean="0"/>
              <a:t>oronoid</a:t>
            </a:r>
            <a:r>
              <a:rPr lang="tr-TR" dirty="0" smtClean="0"/>
              <a:t> çıkıntıya engel olmamak için üst çenede sonları serbest vakalarda </a:t>
            </a:r>
            <a:r>
              <a:rPr lang="tr-TR" dirty="0" err="1" smtClean="0"/>
              <a:t>distobukkal</a:t>
            </a:r>
            <a:r>
              <a:rPr lang="tr-TR" dirty="0" smtClean="0"/>
              <a:t> bölgeyi fazla kalınlaştırmamak gerekir. </a:t>
            </a:r>
          </a:p>
          <a:p>
            <a:endParaRPr lang="tr-TR" dirty="0"/>
          </a:p>
        </p:txBody>
      </p:sp>
      <p:pic>
        <p:nvPicPr>
          <p:cNvPr id="2051" name="Picture 3" descr="C:\Documents and Settings\PELİN\Belgelerim\Resimlerim\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32656"/>
            <a:ext cx="1905000" cy="133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accent4"/>
                </a:solidFill>
              </a:rPr>
              <a:t>Alt Protez Modelajı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Alt </a:t>
            </a:r>
            <a:r>
              <a:rPr lang="tr-TR" dirty="0" err="1" smtClean="0"/>
              <a:t>parsiyel</a:t>
            </a:r>
            <a:r>
              <a:rPr lang="tr-TR" dirty="0" smtClean="0"/>
              <a:t> protezin ön bölgesinde doğal dişler yoksa aynen total protezler gibi bu bölgenin de kalınlaştırılmaması gerekir. </a:t>
            </a:r>
          </a:p>
          <a:p>
            <a:r>
              <a:rPr lang="tr-TR" dirty="0" smtClean="0"/>
              <a:t>Sonları serbest biten vakalarda, alt </a:t>
            </a:r>
            <a:r>
              <a:rPr lang="tr-TR" dirty="0" err="1" smtClean="0"/>
              <a:t>bukkal</a:t>
            </a:r>
            <a:r>
              <a:rPr lang="tr-TR" dirty="0" smtClean="0"/>
              <a:t> bölgede akrilik parça biraz kabarık ve genişçe yapılabilir. Bu durumda </a:t>
            </a:r>
            <a:r>
              <a:rPr lang="tr-TR" dirty="0" err="1" smtClean="0"/>
              <a:t>buccinator</a:t>
            </a:r>
            <a:r>
              <a:rPr lang="tr-TR" dirty="0" smtClean="0"/>
              <a:t> kası, protezi dokulara doğru iten bir kuvvet uygular. Arkaya doğru da </a:t>
            </a:r>
            <a:r>
              <a:rPr lang="tr-TR" dirty="0" err="1" smtClean="0"/>
              <a:t>masseter</a:t>
            </a:r>
            <a:r>
              <a:rPr lang="tr-TR" dirty="0" smtClean="0"/>
              <a:t> kasının etkisi düşünülerek kaide plağı </a:t>
            </a:r>
            <a:r>
              <a:rPr lang="tr-TR" dirty="0" err="1" smtClean="0"/>
              <a:t>retromolar</a:t>
            </a:r>
            <a:r>
              <a:rPr lang="tr-TR" dirty="0" smtClean="0"/>
              <a:t> kabartıya doğru daraltılır.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pic>
        <p:nvPicPr>
          <p:cNvPr id="3074" name="Picture 2" descr="C:\Documents and Settings\PELİN\Belgelerim\Resimlerim\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16632"/>
            <a:ext cx="2562225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Retromylohyoid</a:t>
            </a:r>
            <a:r>
              <a:rPr lang="tr-TR" dirty="0" smtClean="0"/>
              <a:t> bölgede de kalınlıktan kaçınmak ve protezi, </a:t>
            </a:r>
            <a:r>
              <a:rPr lang="tr-TR" dirty="0" err="1" smtClean="0"/>
              <a:t>retromylohyoid</a:t>
            </a:r>
            <a:r>
              <a:rPr lang="tr-TR" dirty="0" smtClean="0"/>
              <a:t> </a:t>
            </a:r>
            <a:r>
              <a:rPr lang="tr-TR" dirty="0" err="1" smtClean="0"/>
              <a:t>fossaya</a:t>
            </a:r>
            <a:r>
              <a:rPr lang="tr-TR" dirty="0" smtClean="0"/>
              <a:t> doğru kıvrık yaparak biraz inceltmek gerekir.</a:t>
            </a:r>
          </a:p>
          <a:p>
            <a:r>
              <a:rPr lang="tr-TR" dirty="0" smtClean="0"/>
              <a:t> Sonları serbest vakalarda </a:t>
            </a:r>
            <a:r>
              <a:rPr lang="tr-TR" dirty="0" err="1" smtClean="0"/>
              <a:t>bukkolingual</a:t>
            </a:r>
            <a:r>
              <a:rPr lang="tr-TR" dirty="0" smtClean="0"/>
              <a:t> bölgede fazla bir sorun yoktur. Sadece bu bölgenin kabarık (dış </a:t>
            </a:r>
            <a:r>
              <a:rPr lang="tr-TR" dirty="0" err="1" smtClean="0"/>
              <a:t>bükey</a:t>
            </a:r>
            <a:r>
              <a:rPr lang="tr-TR" dirty="0" smtClean="0"/>
              <a:t>) olmamasına dikkat etmek gerekir. Düz ve belki de biraz içbükey yapılması dilin kenarlarının protezi dokulara doğru tutmasına sebep olur. Bu da istenilen bir şeydir.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7030A0"/>
                </a:solidFill>
              </a:rPr>
              <a:t>Akril</a:t>
            </a:r>
            <a:r>
              <a:rPr lang="tr-TR" dirty="0" smtClean="0">
                <a:solidFill>
                  <a:srgbClr val="7030A0"/>
                </a:solidFill>
              </a:rPr>
              <a:t> Kaideli Protez Yapım Aşamalar</a:t>
            </a:r>
            <a:r>
              <a:rPr lang="tr-TR" dirty="0" smtClean="0"/>
              <a:t>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Modellerin </a:t>
            </a:r>
            <a:r>
              <a:rPr lang="tr-TR" dirty="0" err="1" smtClean="0"/>
              <a:t>andırkat</a:t>
            </a:r>
            <a:r>
              <a:rPr lang="tr-TR" dirty="0" smtClean="0"/>
              <a:t> bölgelerinin doldurulması, 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   Kaide plaklarının yapılması, </a:t>
            </a:r>
          </a:p>
          <a:p>
            <a:r>
              <a:rPr lang="tr-TR" dirty="0" smtClean="0"/>
              <a:t> Kroşelerin bükülmesi, </a:t>
            </a:r>
          </a:p>
          <a:p>
            <a:r>
              <a:rPr lang="tr-TR" dirty="0" smtClean="0"/>
              <a:t>Mum duvarların hazırlanması, </a:t>
            </a:r>
          </a:p>
          <a:p>
            <a:r>
              <a:rPr lang="tr-TR" dirty="0" smtClean="0"/>
              <a:t>Modellerin </a:t>
            </a:r>
            <a:r>
              <a:rPr lang="tr-TR" dirty="0" err="1" smtClean="0"/>
              <a:t>artikülatöre</a:t>
            </a:r>
            <a:r>
              <a:rPr lang="tr-TR" dirty="0" smtClean="0"/>
              <a:t> bağlanması, </a:t>
            </a:r>
          </a:p>
          <a:p>
            <a:r>
              <a:rPr lang="tr-TR" dirty="0" smtClean="0"/>
              <a:t> Kroşelerin yerine konulması, </a:t>
            </a:r>
          </a:p>
          <a:p>
            <a:r>
              <a:rPr lang="tr-TR" dirty="0" smtClean="0"/>
              <a:t> Diş dizimi, </a:t>
            </a:r>
          </a:p>
          <a:p>
            <a:r>
              <a:rPr lang="tr-TR" dirty="0" smtClean="0"/>
              <a:t>Modelaj, </a:t>
            </a:r>
          </a:p>
          <a:p>
            <a:r>
              <a:rPr lang="tr-TR" dirty="0" smtClean="0"/>
              <a:t>Modellerin </a:t>
            </a:r>
            <a:r>
              <a:rPr lang="tr-TR" dirty="0" err="1" smtClean="0"/>
              <a:t>artikülatörden</a:t>
            </a:r>
            <a:r>
              <a:rPr lang="tr-TR" dirty="0" smtClean="0"/>
              <a:t> çıkartılması, </a:t>
            </a:r>
          </a:p>
          <a:p>
            <a:r>
              <a:rPr lang="tr-TR" dirty="0" smtClean="0"/>
              <a:t>Muflaya alma, </a:t>
            </a:r>
          </a:p>
          <a:p>
            <a:r>
              <a:rPr lang="tr-TR" dirty="0" smtClean="0"/>
              <a:t>Muflanın açılıp mumların eliminasyonu, </a:t>
            </a:r>
          </a:p>
          <a:p>
            <a:r>
              <a:rPr lang="tr-TR" dirty="0" smtClean="0"/>
              <a:t>Akrilik tepilmesi ve </a:t>
            </a:r>
            <a:r>
              <a:rPr lang="tr-TR" dirty="0" err="1" smtClean="0"/>
              <a:t>polimerizasyon</a:t>
            </a:r>
            <a:r>
              <a:rPr lang="tr-TR" dirty="0" smtClean="0"/>
              <a:t>, </a:t>
            </a:r>
          </a:p>
          <a:p>
            <a:r>
              <a:rPr lang="tr-TR" dirty="0" smtClean="0"/>
              <a:t>Protezin mufladan çıkartılması, </a:t>
            </a:r>
          </a:p>
          <a:p>
            <a:r>
              <a:rPr lang="tr-TR" dirty="0" smtClean="0"/>
              <a:t>Tesviye ve cila. 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098" name="Picture 2" descr="C:\Documents and Settings\PELİN\Belgelerim\Resimlerim\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700808"/>
            <a:ext cx="2390775" cy="1914525"/>
          </a:xfrm>
          <a:prstGeom prst="rect">
            <a:avLst/>
          </a:prstGeom>
          <a:noFill/>
        </p:spPr>
      </p:pic>
      <p:pic>
        <p:nvPicPr>
          <p:cNvPr id="2050" name="Picture 2" descr="C:\Users\kullanicii\Pictures\dental-lab-articulator-equipments-denture-2192859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861048"/>
            <a:ext cx="3851920" cy="2996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dirty="0" err="1" smtClean="0"/>
              <a:t>Muflalama</a:t>
            </a:r>
            <a:r>
              <a:rPr lang="tr-TR" sz="2700" dirty="0" smtClean="0"/>
              <a:t> işleminde </a:t>
            </a:r>
            <a:r>
              <a:rPr lang="tr-TR" sz="2700" dirty="0" smtClean="0"/>
              <a:t>kroşelerin olduğu diş kazınır ve kroşe açıkta kalır veya </a:t>
            </a:r>
            <a:r>
              <a:rPr lang="tr-TR" sz="2700" smtClean="0"/>
              <a:t>destek diş </a:t>
            </a:r>
            <a:r>
              <a:rPr lang="tr-TR" sz="2700" dirty="0" smtClean="0"/>
              <a:t>alçı </a:t>
            </a:r>
            <a:r>
              <a:rPr lang="tr-TR" sz="2700" smtClean="0"/>
              <a:t>ile </a:t>
            </a:r>
            <a:r>
              <a:rPr lang="tr-TR" sz="2700" smtClean="0"/>
              <a:t>kapatılır</a:t>
            </a:r>
            <a:r>
              <a:rPr lang="tr-TR" smtClean="0"/>
              <a:t>.</a:t>
            </a:r>
            <a:endParaRPr lang="tr-TR" dirty="0"/>
          </a:p>
        </p:txBody>
      </p:sp>
      <p:pic>
        <p:nvPicPr>
          <p:cNvPr id="5122" name="Picture 2" descr="C:\Documents and Settings\PELİN\Belgelerim\Resimlerim\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628800"/>
            <a:ext cx="2143125" cy="2143125"/>
          </a:xfrm>
          <a:prstGeom prst="rect">
            <a:avLst/>
          </a:prstGeom>
          <a:noFill/>
        </p:spPr>
      </p:pic>
      <p:pic>
        <p:nvPicPr>
          <p:cNvPr id="5123" name="Picture 3" descr="C:\Documents and Settings\PELİN\Belgelerim\Resimlerim\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772816"/>
            <a:ext cx="1905000" cy="1619250"/>
          </a:xfrm>
          <a:prstGeom prst="rect">
            <a:avLst/>
          </a:prstGeom>
          <a:noFill/>
        </p:spPr>
      </p:pic>
      <p:pic>
        <p:nvPicPr>
          <p:cNvPr id="5124" name="Picture 4" descr="C:\Documents and Settings\PELİN\Belgelerim\Resimlerim\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509120"/>
            <a:ext cx="2466975" cy="1847850"/>
          </a:xfrm>
          <a:prstGeom prst="rect">
            <a:avLst/>
          </a:prstGeom>
          <a:noFill/>
        </p:spPr>
      </p:pic>
      <p:pic>
        <p:nvPicPr>
          <p:cNvPr id="5125" name="Picture 5" descr="C:\Documents and Settings\PELİN\Belgelerim\Resimlerim\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4437112"/>
            <a:ext cx="2562225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386</Words>
  <Application>Microsoft Office PowerPoint</Application>
  <PresentationFormat>Ekran Gösterisi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KLASİK BÖLÜMLÜ PROTEZLERDE AKRİL TEPİMİ VE BİTİRME İŞLEMLERİ</vt:lpstr>
      <vt:lpstr>MODELAJ </vt:lpstr>
      <vt:lpstr>Slayt 3</vt:lpstr>
      <vt:lpstr>Slayt 4</vt:lpstr>
      <vt:lpstr>Üst Protez Modelajı  </vt:lpstr>
      <vt:lpstr>Alt Protez Modelajı  </vt:lpstr>
      <vt:lpstr>Slayt 7</vt:lpstr>
      <vt:lpstr>Akril Kaideli Protez Yapım Aşamaları</vt:lpstr>
      <vt:lpstr>Muflalama işleminde kroşelerin olduğu diş kazınır ve kroşe açıkta kalır veya destek diş alçı ile kapatılır.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KLASİK BÖLÜMLÜ PROTEZLERDE AKRİL TEPİMİ VE BİTİRME İŞLEMLERİ</dc:title>
  <dc:creator>PelinOzkan</dc:creator>
  <cp:lastModifiedBy>kullanicii</cp:lastModifiedBy>
  <cp:revision>9</cp:revision>
  <dcterms:created xsi:type="dcterms:W3CDTF">2014-04-28T09:57:27Z</dcterms:created>
  <dcterms:modified xsi:type="dcterms:W3CDTF">2015-04-22T08:55:48Z</dcterms:modified>
</cp:coreProperties>
</file>