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56" r:id="rId2"/>
    <p:sldId id="258" r:id="rId3"/>
    <p:sldId id="260" r:id="rId4"/>
    <p:sldId id="262" r:id="rId5"/>
    <p:sldId id="265" r:id="rId6"/>
    <p:sldId id="266" r:id="rId7"/>
    <p:sldId id="269" r:id="rId8"/>
    <p:sldId id="291" r:id="rId9"/>
    <p:sldId id="296" r:id="rId10"/>
    <p:sldId id="297" r:id="rId11"/>
    <p:sldId id="293" r:id="rId12"/>
    <p:sldId id="299" r:id="rId13"/>
    <p:sldId id="276" r:id="rId14"/>
    <p:sldId id="278" r:id="rId15"/>
    <p:sldId id="281" r:id="rId16"/>
    <p:sldId id="282" r:id="rId17"/>
    <p:sldId id="284"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39" autoAdjust="0"/>
    <p:restoredTop sz="94660"/>
  </p:normalViewPr>
  <p:slideViewPr>
    <p:cSldViewPr>
      <p:cViewPr varScale="1">
        <p:scale>
          <a:sx n="69" d="100"/>
          <a:sy n="69" d="100"/>
        </p:scale>
        <p:origin x="142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C3C3AC-7108-4669-B588-C5A458CCDC13}" type="datetimeFigureOut">
              <a:rPr lang="tr-TR" smtClean="0"/>
              <a:pPr/>
              <a:t>18.02.2018</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F941D9-4051-4BFB-B15B-91147408E9C3}" type="slidenum">
              <a:rPr lang="tr-TR" smtClean="0"/>
              <a:pPr/>
              <a:t>‹#›</a:t>
            </a:fld>
            <a:endParaRPr lang="tr-TR"/>
          </a:p>
        </p:txBody>
      </p:sp>
    </p:spTree>
    <p:extLst>
      <p:ext uri="{BB962C8B-B14F-4D97-AF65-F5344CB8AC3E}">
        <p14:creationId xmlns:p14="http://schemas.microsoft.com/office/powerpoint/2010/main" val="26991710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dirty="0"/>
          </a:p>
        </p:txBody>
      </p:sp>
      <p:sp>
        <p:nvSpPr>
          <p:cNvPr id="4" name="Slide Number Placeholder 3"/>
          <p:cNvSpPr>
            <a:spLocks noGrp="1"/>
          </p:cNvSpPr>
          <p:nvPr>
            <p:ph type="sldNum" sz="quarter" idx="10"/>
          </p:nvPr>
        </p:nvSpPr>
        <p:spPr/>
        <p:txBody>
          <a:bodyPr/>
          <a:lstStyle/>
          <a:p>
            <a:fld id="{E7F941D9-4051-4BFB-B15B-91147408E9C3}" type="slidenum">
              <a:rPr lang="tr-TR" smtClean="0"/>
              <a:pPr/>
              <a:t>11</a:t>
            </a:fld>
            <a:endParaRPr lang="tr-TR"/>
          </a:p>
        </p:txBody>
      </p:sp>
    </p:spTree>
    <p:extLst>
      <p:ext uri="{BB962C8B-B14F-4D97-AF65-F5344CB8AC3E}">
        <p14:creationId xmlns:p14="http://schemas.microsoft.com/office/powerpoint/2010/main" val="36622642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fld id="{E7F941D9-4051-4BFB-B15B-91147408E9C3}" type="slidenum">
              <a:rPr lang="tr-TR" smtClean="0"/>
              <a:pPr/>
              <a:t>12</a:t>
            </a:fld>
            <a:endParaRPr lang="tr-TR"/>
          </a:p>
        </p:txBody>
      </p:sp>
    </p:spTree>
    <p:extLst>
      <p:ext uri="{BB962C8B-B14F-4D97-AF65-F5344CB8AC3E}">
        <p14:creationId xmlns:p14="http://schemas.microsoft.com/office/powerpoint/2010/main" val="59992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3E4A21C6-2A58-41BB-8A99-492F69257989}" type="datetimeFigureOut">
              <a:rPr lang="tr-TR" smtClean="0"/>
              <a:pPr/>
              <a:t>18.02.2018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E27488B4-86CC-4106-95B2-05D9B0994FC9}"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E4A21C6-2A58-41BB-8A99-492F69257989}" type="datetimeFigureOut">
              <a:rPr lang="tr-TR" smtClean="0"/>
              <a:pPr/>
              <a:t>18.02.2018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27488B4-86CC-4106-95B2-05D9B0994FC9}" type="slidenum">
              <a:rPr lang="tr-TR" smtClean="0"/>
              <a:pPr/>
              <a:t>‹#›</a:t>
            </a:fld>
            <a:endParaRPr lang="tr-TR"/>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E4A21C6-2A58-41BB-8A99-492F69257989}" type="datetimeFigureOut">
              <a:rPr lang="tr-TR" smtClean="0"/>
              <a:pPr/>
              <a:t>18.02.2018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27488B4-86CC-4106-95B2-05D9B0994FC9}" type="slidenum">
              <a:rPr lang="tr-TR" smtClean="0"/>
              <a:pPr/>
              <a:t>‹#›</a:t>
            </a:fld>
            <a:endParaRPr lang="tr-TR"/>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3E4A21C6-2A58-41BB-8A99-492F69257989}" type="datetimeFigureOut">
              <a:rPr lang="tr-TR" smtClean="0"/>
              <a:pPr/>
              <a:t>18.02.2018</a:t>
            </a:fld>
            <a:endParaRPr lang="tr-TR"/>
          </a:p>
        </p:txBody>
      </p:sp>
      <p:sp>
        <p:nvSpPr>
          <p:cNvPr id="9" name="8 Slayt Numarası Yer Tutucusu"/>
          <p:cNvSpPr>
            <a:spLocks noGrp="1"/>
          </p:cNvSpPr>
          <p:nvPr>
            <p:ph type="sldNum" sz="quarter" idx="15"/>
          </p:nvPr>
        </p:nvSpPr>
        <p:spPr/>
        <p:txBody>
          <a:bodyPr rtlCol="0"/>
          <a:lstStyle/>
          <a:p>
            <a:fld id="{E27488B4-86CC-4106-95B2-05D9B0994FC9}"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3E4A21C6-2A58-41BB-8A99-492F69257989}" type="datetimeFigureOut">
              <a:rPr lang="tr-TR" smtClean="0"/>
              <a:pPr/>
              <a:t>18.02.2018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E27488B4-86CC-4106-95B2-05D9B0994FC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3E4A21C6-2A58-41BB-8A99-492F69257989}" type="datetimeFigureOut">
              <a:rPr lang="tr-TR" smtClean="0"/>
              <a:pPr/>
              <a:t>18.02.2018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27488B4-86CC-4106-95B2-05D9B0994FC9}"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3E4A21C6-2A58-41BB-8A99-492F69257989}" type="datetimeFigureOut">
              <a:rPr lang="tr-TR" smtClean="0"/>
              <a:pPr/>
              <a:t>18.02.2018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27488B4-86CC-4106-95B2-05D9B0994FC9}"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3E4A21C6-2A58-41BB-8A99-492F69257989}" type="datetimeFigureOut">
              <a:rPr lang="tr-TR" smtClean="0"/>
              <a:pPr/>
              <a:t>18.02.2018</a:t>
            </a:fld>
            <a:endParaRPr lang="tr-TR"/>
          </a:p>
        </p:txBody>
      </p:sp>
      <p:sp>
        <p:nvSpPr>
          <p:cNvPr id="7" name="6 Slayt Numarası Yer Tutucusu"/>
          <p:cNvSpPr>
            <a:spLocks noGrp="1"/>
          </p:cNvSpPr>
          <p:nvPr>
            <p:ph type="sldNum" sz="quarter" idx="11"/>
          </p:nvPr>
        </p:nvSpPr>
        <p:spPr/>
        <p:txBody>
          <a:bodyPr rtlCol="0"/>
          <a:lstStyle/>
          <a:p>
            <a:fld id="{E27488B4-86CC-4106-95B2-05D9B0994FC9}"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E4A21C6-2A58-41BB-8A99-492F69257989}" type="datetimeFigureOut">
              <a:rPr lang="tr-TR" smtClean="0"/>
              <a:pPr/>
              <a:t>18.02.2018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27488B4-86CC-4106-95B2-05D9B0994FC9}" type="slidenum">
              <a:rPr lang="tr-TR" smtClean="0"/>
              <a:pPr/>
              <a:t>‹#›</a:t>
            </a:fld>
            <a:endParaRPr lang="tr-TR"/>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3E4A21C6-2A58-41BB-8A99-492F69257989}" type="datetimeFigureOut">
              <a:rPr lang="tr-TR" smtClean="0"/>
              <a:pPr/>
              <a:t>18.02.2018</a:t>
            </a:fld>
            <a:endParaRPr lang="tr-TR"/>
          </a:p>
        </p:txBody>
      </p:sp>
      <p:sp>
        <p:nvSpPr>
          <p:cNvPr id="22" name="21 Slayt Numarası Yer Tutucusu"/>
          <p:cNvSpPr>
            <a:spLocks noGrp="1"/>
          </p:cNvSpPr>
          <p:nvPr>
            <p:ph type="sldNum" sz="quarter" idx="15"/>
          </p:nvPr>
        </p:nvSpPr>
        <p:spPr/>
        <p:txBody>
          <a:bodyPr rtlCol="0"/>
          <a:lstStyle/>
          <a:p>
            <a:fld id="{E27488B4-86CC-4106-95B2-05D9B0994FC9}"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3E4A21C6-2A58-41BB-8A99-492F69257989}" type="datetimeFigureOut">
              <a:rPr lang="tr-TR" smtClean="0"/>
              <a:pPr/>
              <a:t>18.02.2018</a:t>
            </a:fld>
            <a:endParaRPr lang="tr-TR"/>
          </a:p>
        </p:txBody>
      </p:sp>
      <p:sp>
        <p:nvSpPr>
          <p:cNvPr id="18" name="17 Slayt Numarası Yer Tutucusu"/>
          <p:cNvSpPr>
            <a:spLocks noGrp="1"/>
          </p:cNvSpPr>
          <p:nvPr>
            <p:ph type="sldNum" sz="quarter" idx="11"/>
          </p:nvPr>
        </p:nvSpPr>
        <p:spPr/>
        <p:txBody>
          <a:bodyPr rtlCol="0"/>
          <a:lstStyle/>
          <a:p>
            <a:fld id="{E27488B4-86CC-4106-95B2-05D9B0994FC9}"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E4A21C6-2A58-41BB-8A99-492F69257989}" type="datetimeFigureOut">
              <a:rPr lang="tr-TR" smtClean="0"/>
              <a:pPr/>
              <a:t>18.02.2018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27488B4-86CC-4106-95B2-05D9B0994FC9}"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ipe dir="r"/>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10196" y="1412776"/>
            <a:ext cx="8215370" cy="2286016"/>
          </a:xfrm>
        </p:spPr>
        <p:txBody>
          <a:bodyPr>
            <a:normAutofit/>
          </a:bodyPr>
          <a:lstStyle/>
          <a:p>
            <a:r>
              <a:rPr lang="tr-TR" sz="6000" dirty="0" smtClean="0"/>
              <a:t>       İŞBİRLİĞİNE      DAYALI ÖĞRENME</a:t>
            </a:r>
            <a:endParaRPr lang="tr-TR" sz="6000" dirty="0"/>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lgn="just"/>
            <a:r>
              <a:rPr lang="tr-TR" dirty="0" smtClean="0"/>
              <a:t>Örneğin 15 kişilik bir sınıfta 3’lü grup oluşturmak için 15/3=5, bu durumda 5 grup 3 üye içerir. Öğrenci sıralaması A’dan E’ye oluşturulan tabloda adlandırılır. Daha sonra ise E’den A’ya kadar tersten adlandırma yapılır. BU işleme liste sonuna kadar devam edilir. </a:t>
            </a:r>
          </a:p>
          <a:p>
            <a:pPr algn="just"/>
            <a:r>
              <a:rPr lang="tr-TR" dirty="0" smtClean="0"/>
              <a:t>Akademik başarıya göre heterojen grup oluşturma aşağıdaki tabloda örneklendirilmiştir:</a:t>
            </a:r>
            <a:endParaRPr lang="tr-TR" dirty="0"/>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7 Tablo"/>
          <p:cNvGraphicFramePr>
            <a:graphicFrameLocks noGrp="1"/>
          </p:cNvGraphicFramePr>
          <p:nvPr>
            <p:extLst>
              <p:ext uri="{D42A27DB-BD31-4B8C-83A1-F6EECF244321}">
                <p14:modId xmlns:p14="http://schemas.microsoft.com/office/powerpoint/2010/main" val="2724463160"/>
              </p:ext>
            </p:extLst>
          </p:nvPr>
        </p:nvGraphicFramePr>
        <p:xfrm>
          <a:off x="1691680" y="260648"/>
          <a:ext cx="5400600" cy="5892160"/>
        </p:xfrm>
        <a:graphic>
          <a:graphicData uri="http://schemas.openxmlformats.org/drawingml/2006/table">
            <a:tbl>
              <a:tblPr firstRow="1" bandRow="1">
                <a:tableStyleId>{5C22544A-7EE6-4342-B048-85BDC9FD1C3A}</a:tableStyleId>
              </a:tblPr>
              <a:tblGrid>
                <a:gridCol w="1800200">
                  <a:extLst>
                    <a:ext uri="{9D8B030D-6E8A-4147-A177-3AD203B41FA5}">
                      <a16:colId xmlns:a16="http://schemas.microsoft.com/office/drawing/2014/main" val="20000"/>
                    </a:ext>
                  </a:extLst>
                </a:gridCol>
                <a:gridCol w="1800200">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tblGrid>
              <a:tr h="325441">
                <a:tc>
                  <a:txBody>
                    <a:bodyPr/>
                    <a:lstStyle/>
                    <a:p>
                      <a:r>
                        <a:rPr lang="tr-TR" dirty="0" smtClean="0"/>
                        <a:t>Öğrenci</a:t>
                      </a:r>
                      <a:r>
                        <a:rPr lang="tr-TR" baseline="0" dirty="0" smtClean="0"/>
                        <a:t> Adı </a:t>
                      </a:r>
                      <a:endParaRPr lang="tr-TR" dirty="0"/>
                    </a:p>
                  </a:txBody>
                  <a:tcPr/>
                </a:tc>
                <a:tc>
                  <a:txBody>
                    <a:bodyPr/>
                    <a:lstStyle/>
                    <a:p>
                      <a:r>
                        <a:rPr lang="tr-TR" dirty="0" smtClean="0"/>
                        <a:t>Temel</a:t>
                      </a:r>
                      <a:r>
                        <a:rPr lang="tr-TR" baseline="0" dirty="0" smtClean="0"/>
                        <a:t> Puan</a:t>
                      </a:r>
                      <a:endParaRPr lang="tr-TR" dirty="0"/>
                    </a:p>
                  </a:txBody>
                  <a:tcPr/>
                </a:tc>
                <a:tc>
                  <a:txBody>
                    <a:bodyPr/>
                    <a:lstStyle/>
                    <a:p>
                      <a:r>
                        <a:rPr lang="tr-TR" dirty="0" smtClean="0"/>
                        <a:t>3 üyeli grup</a:t>
                      </a:r>
                      <a:endParaRPr lang="tr-TR" dirty="0"/>
                    </a:p>
                  </a:txBody>
                  <a:tcPr/>
                </a:tc>
                <a:extLst>
                  <a:ext uri="{0D108BD9-81ED-4DB2-BD59-A6C34878D82A}">
                    <a16:rowId xmlns:a16="http://schemas.microsoft.com/office/drawing/2014/main" val="10000"/>
                  </a:ext>
                </a:extLst>
              </a:tr>
              <a:tr h="278935">
                <a:tc>
                  <a:txBody>
                    <a:bodyPr/>
                    <a:lstStyle/>
                    <a:p>
                      <a:r>
                        <a:rPr lang="tr-TR" dirty="0" smtClean="0"/>
                        <a:t>Hasan</a:t>
                      </a:r>
                      <a:endParaRPr lang="tr-TR" dirty="0"/>
                    </a:p>
                  </a:txBody>
                  <a:tcPr/>
                </a:tc>
                <a:tc>
                  <a:txBody>
                    <a:bodyPr/>
                    <a:lstStyle/>
                    <a:p>
                      <a:r>
                        <a:rPr lang="tr-TR" dirty="0" smtClean="0"/>
                        <a:t>97</a:t>
                      </a:r>
                      <a:endParaRPr lang="tr-TR" dirty="0"/>
                    </a:p>
                  </a:txBody>
                  <a:tcPr/>
                </a:tc>
                <a:tc>
                  <a:txBody>
                    <a:bodyPr/>
                    <a:lstStyle/>
                    <a:p>
                      <a:r>
                        <a:rPr lang="tr-TR" dirty="0" smtClean="0"/>
                        <a:t>A</a:t>
                      </a:r>
                      <a:endParaRPr lang="tr-TR" dirty="0"/>
                    </a:p>
                  </a:txBody>
                  <a:tcPr/>
                </a:tc>
                <a:extLst>
                  <a:ext uri="{0D108BD9-81ED-4DB2-BD59-A6C34878D82A}">
                    <a16:rowId xmlns:a16="http://schemas.microsoft.com/office/drawing/2014/main" val="10001"/>
                  </a:ext>
                </a:extLst>
              </a:tr>
              <a:tr h="278935">
                <a:tc>
                  <a:txBody>
                    <a:bodyPr/>
                    <a:lstStyle/>
                    <a:p>
                      <a:r>
                        <a:rPr lang="tr-TR" dirty="0" smtClean="0"/>
                        <a:t>Gizem</a:t>
                      </a:r>
                      <a:r>
                        <a:rPr lang="tr-TR" baseline="0" dirty="0" smtClean="0"/>
                        <a:t> </a:t>
                      </a:r>
                      <a:endParaRPr lang="tr-TR" dirty="0"/>
                    </a:p>
                  </a:txBody>
                  <a:tcPr/>
                </a:tc>
                <a:tc>
                  <a:txBody>
                    <a:bodyPr/>
                    <a:lstStyle/>
                    <a:p>
                      <a:r>
                        <a:rPr lang="tr-TR" dirty="0" smtClean="0"/>
                        <a:t>96</a:t>
                      </a:r>
                      <a:endParaRPr lang="tr-TR" dirty="0"/>
                    </a:p>
                  </a:txBody>
                  <a:tcPr/>
                </a:tc>
                <a:tc>
                  <a:txBody>
                    <a:bodyPr/>
                    <a:lstStyle/>
                    <a:p>
                      <a:r>
                        <a:rPr lang="tr-TR" dirty="0" smtClean="0"/>
                        <a:t>B</a:t>
                      </a:r>
                      <a:endParaRPr lang="tr-TR" dirty="0"/>
                    </a:p>
                  </a:txBody>
                  <a:tcPr/>
                </a:tc>
                <a:extLst>
                  <a:ext uri="{0D108BD9-81ED-4DB2-BD59-A6C34878D82A}">
                    <a16:rowId xmlns:a16="http://schemas.microsoft.com/office/drawing/2014/main" val="10002"/>
                  </a:ext>
                </a:extLst>
              </a:tr>
              <a:tr h="278935">
                <a:tc>
                  <a:txBody>
                    <a:bodyPr/>
                    <a:lstStyle/>
                    <a:p>
                      <a:r>
                        <a:rPr lang="tr-TR" dirty="0" smtClean="0"/>
                        <a:t>Hatice</a:t>
                      </a:r>
                      <a:endParaRPr lang="tr-TR" dirty="0"/>
                    </a:p>
                  </a:txBody>
                  <a:tcPr/>
                </a:tc>
                <a:tc>
                  <a:txBody>
                    <a:bodyPr/>
                    <a:lstStyle/>
                    <a:p>
                      <a:r>
                        <a:rPr lang="tr-TR" dirty="0" smtClean="0"/>
                        <a:t>94</a:t>
                      </a:r>
                      <a:endParaRPr lang="tr-TR" dirty="0"/>
                    </a:p>
                  </a:txBody>
                  <a:tcPr/>
                </a:tc>
                <a:tc>
                  <a:txBody>
                    <a:bodyPr/>
                    <a:lstStyle/>
                    <a:p>
                      <a:r>
                        <a:rPr lang="tr-TR" dirty="0" smtClean="0"/>
                        <a:t>C</a:t>
                      </a:r>
                      <a:endParaRPr lang="tr-TR" dirty="0"/>
                    </a:p>
                  </a:txBody>
                  <a:tcPr/>
                </a:tc>
                <a:extLst>
                  <a:ext uri="{0D108BD9-81ED-4DB2-BD59-A6C34878D82A}">
                    <a16:rowId xmlns:a16="http://schemas.microsoft.com/office/drawing/2014/main" val="10003"/>
                  </a:ext>
                </a:extLst>
              </a:tr>
              <a:tr h="278935">
                <a:tc>
                  <a:txBody>
                    <a:bodyPr/>
                    <a:lstStyle/>
                    <a:p>
                      <a:r>
                        <a:rPr lang="tr-TR" dirty="0" smtClean="0"/>
                        <a:t>Emel</a:t>
                      </a:r>
                      <a:endParaRPr lang="tr-TR" dirty="0"/>
                    </a:p>
                  </a:txBody>
                  <a:tcPr/>
                </a:tc>
                <a:tc>
                  <a:txBody>
                    <a:bodyPr/>
                    <a:lstStyle/>
                    <a:p>
                      <a:r>
                        <a:rPr lang="tr-TR" dirty="0" smtClean="0"/>
                        <a:t>92</a:t>
                      </a:r>
                      <a:endParaRPr lang="tr-TR" dirty="0"/>
                    </a:p>
                  </a:txBody>
                  <a:tcPr/>
                </a:tc>
                <a:tc>
                  <a:txBody>
                    <a:bodyPr/>
                    <a:lstStyle/>
                    <a:p>
                      <a:r>
                        <a:rPr lang="tr-TR" dirty="0" smtClean="0"/>
                        <a:t>D</a:t>
                      </a:r>
                      <a:endParaRPr lang="tr-TR" dirty="0"/>
                    </a:p>
                  </a:txBody>
                  <a:tcPr/>
                </a:tc>
                <a:extLst>
                  <a:ext uri="{0D108BD9-81ED-4DB2-BD59-A6C34878D82A}">
                    <a16:rowId xmlns:a16="http://schemas.microsoft.com/office/drawing/2014/main" val="10004"/>
                  </a:ext>
                </a:extLst>
              </a:tr>
              <a:tr h="325441">
                <a:tc>
                  <a:txBody>
                    <a:bodyPr/>
                    <a:lstStyle/>
                    <a:p>
                      <a:r>
                        <a:rPr lang="tr-TR" dirty="0" smtClean="0"/>
                        <a:t>Ece</a:t>
                      </a:r>
                      <a:endParaRPr lang="tr-TR" dirty="0"/>
                    </a:p>
                  </a:txBody>
                  <a:tcPr/>
                </a:tc>
                <a:tc>
                  <a:txBody>
                    <a:bodyPr/>
                    <a:lstStyle/>
                    <a:p>
                      <a:r>
                        <a:rPr lang="tr-TR" dirty="0" smtClean="0"/>
                        <a:t>91</a:t>
                      </a:r>
                      <a:endParaRPr lang="tr-TR" dirty="0"/>
                    </a:p>
                  </a:txBody>
                  <a:tcPr/>
                </a:tc>
                <a:tc>
                  <a:txBody>
                    <a:bodyPr/>
                    <a:lstStyle/>
                    <a:p>
                      <a:r>
                        <a:rPr lang="tr-TR" dirty="0" smtClean="0"/>
                        <a:t>E</a:t>
                      </a:r>
                      <a:endParaRPr lang="tr-TR" dirty="0"/>
                    </a:p>
                  </a:txBody>
                  <a:tcPr/>
                </a:tc>
                <a:extLst>
                  <a:ext uri="{0D108BD9-81ED-4DB2-BD59-A6C34878D82A}">
                    <a16:rowId xmlns:a16="http://schemas.microsoft.com/office/drawing/2014/main" val="10005"/>
                  </a:ext>
                </a:extLst>
              </a:tr>
              <a:tr h="278935">
                <a:tc>
                  <a:txBody>
                    <a:bodyPr/>
                    <a:lstStyle/>
                    <a:p>
                      <a:r>
                        <a:rPr lang="tr-TR" dirty="0" smtClean="0"/>
                        <a:t>Fatih</a:t>
                      </a:r>
                      <a:endParaRPr lang="tr-TR" dirty="0"/>
                    </a:p>
                  </a:txBody>
                  <a:tcPr/>
                </a:tc>
                <a:tc>
                  <a:txBody>
                    <a:bodyPr/>
                    <a:lstStyle/>
                    <a:p>
                      <a:r>
                        <a:rPr lang="tr-TR" dirty="0" smtClean="0"/>
                        <a:t>86</a:t>
                      </a:r>
                      <a:endParaRPr lang="tr-TR" dirty="0"/>
                    </a:p>
                  </a:txBody>
                  <a:tcPr/>
                </a:tc>
                <a:tc>
                  <a:txBody>
                    <a:bodyPr/>
                    <a:lstStyle/>
                    <a:p>
                      <a:r>
                        <a:rPr lang="tr-TR" dirty="0" smtClean="0"/>
                        <a:t>E</a:t>
                      </a:r>
                      <a:endParaRPr lang="tr-TR" dirty="0"/>
                    </a:p>
                  </a:txBody>
                  <a:tcPr/>
                </a:tc>
                <a:extLst>
                  <a:ext uri="{0D108BD9-81ED-4DB2-BD59-A6C34878D82A}">
                    <a16:rowId xmlns:a16="http://schemas.microsoft.com/office/drawing/2014/main" val="10006"/>
                  </a:ext>
                </a:extLst>
              </a:tr>
              <a:tr h="278935">
                <a:tc>
                  <a:txBody>
                    <a:bodyPr/>
                    <a:lstStyle/>
                    <a:p>
                      <a:r>
                        <a:rPr lang="tr-TR" dirty="0" smtClean="0"/>
                        <a:t>Duygu</a:t>
                      </a:r>
                      <a:endParaRPr lang="tr-TR" dirty="0"/>
                    </a:p>
                  </a:txBody>
                  <a:tcPr/>
                </a:tc>
                <a:tc>
                  <a:txBody>
                    <a:bodyPr/>
                    <a:lstStyle/>
                    <a:p>
                      <a:r>
                        <a:rPr lang="tr-TR" dirty="0" smtClean="0"/>
                        <a:t>82</a:t>
                      </a:r>
                      <a:endParaRPr lang="tr-TR" dirty="0"/>
                    </a:p>
                  </a:txBody>
                  <a:tcPr/>
                </a:tc>
                <a:tc>
                  <a:txBody>
                    <a:bodyPr/>
                    <a:lstStyle/>
                    <a:p>
                      <a:r>
                        <a:rPr lang="tr-TR" dirty="0" smtClean="0"/>
                        <a:t>D</a:t>
                      </a:r>
                      <a:endParaRPr lang="tr-TR" dirty="0"/>
                    </a:p>
                  </a:txBody>
                  <a:tcPr/>
                </a:tc>
                <a:extLst>
                  <a:ext uri="{0D108BD9-81ED-4DB2-BD59-A6C34878D82A}">
                    <a16:rowId xmlns:a16="http://schemas.microsoft.com/office/drawing/2014/main" val="10007"/>
                  </a:ext>
                </a:extLst>
              </a:tr>
              <a:tr h="405760">
                <a:tc>
                  <a:txBody>
                    <a:bodyPr/>
                    <a:lstStyle/>
                    <a:p>
                      <a:r>
                        <a:rPr lang="tr-TR" dirty="0" smtClean="0"/>
                        <a:t>Büşra</a:t>
                      </a:r>
                      <a:endParaRPr lang="tr-TR" dirty="0"/>
                    </a:p>
                  </a:txBody>
                  <a:tcPr/>
                </a:tc>
                <a:tc>
                  <a:txBody>
                    <a:bodyPr/>
                    <a:lstStyle/>
                    <a:p>
                      <a:r>
                        <a:rPr lang="tr-TR" dirty="0" smtClean="0"/>
                        <a:t>79</a:t>
                      </a:r>
                      <a:endParaRPr lang="tr-TR" dirty="0"/>
                    </a:p>
                  </a:txBody>
                  <a:tcPr/>
                </a:tc>
                <a:tc>
                  <a:txBody>
                    <a:bodyPr/>
                    <a:lstStyle/>
                    <a:p>
                      <a:r>
                        <a:rPr lang="tr-TR" dirty="0" smtClean="0"/>
                        <a:t>C</a:t>
                      </a:r>
                      <a:endParaRPr lang="tr-TR" dirty="0"/>
                    </a:p>
                  </a:txBody>
                  <a:tcPr/>
                </a:tc>
                <a:extLst>
                  <a:ext uri="{0D108BD9-81ED-4DB2-BD59-A6C34878D82A}">
                    <a16:rowId xmlns:a16="http://schemas.microsoft.com/office/drawing/2014/main" val="10008"/>
                  </a:ext>
                </a:extLst>
              </a:tr>
              <a:tr h="278935">
                <a:tc>
                  <a:txBody>
                    <a:bodyPr/>
                    <a:lstStyle/>
                    <a:p>
                      <a:r>
                        <a:rPr lang="tr-TR" dirty="0" smtClean="0"/>
                        <a:t>Nuran</a:t>
                      </a:r>
                      <a:endParaRPr lang="tr-TR" dirty="0"/>
                    </a:p>
                  </a:txBody>
                  <a:tcPr/>
                </a:tc>
                <a:tc>
                  <a:txBody>
                    <a:bodyPr/>
                    <a:lstStyle/>
                    <a:p>
                      <a:r>
                        <a:rPr lang="tr-TR" dirty="0" smtClean="0"/>
                        <a:t>77</a:t>
                      </a:r>
                      <a:endParaRPr lang="tr-TR" dirty="0"/>
                    </a:p>
                  </a:txBody>
                  <a:tcPr/>
                </a:tc>
                <a:tc>
                  <a:txBody>
                    <a:bodyPr/>
                    <a:lstStyle/>
                    <a:p>
                      <a:r>
                        <a:rPr lang="tr-TR" dirty="0" smtClean="0"/>
                        <a:t>B</a:t>
                      </a:r>
                      <a:endParaRPr lang="tr-TR" dirty="0"/>
                    </a:p>
                  </a:txBody>
                  <a:tcPr/>
                </a:tc>
                <a:extLst>
                  <a:ext uri="{0D108BD9-81ED-4DB2-BD59-A6C34878D82A}">
                    <a16:rowId xmlns:a16="http://schemas.microsoft.com/office/drawing/2014/main" val="10009"/>
                  </a:ext>
                </a:extLst>
              </a:tr>
              <a:tr h="278935">
                <a:tc>
                  <a:txBody>
                    <a:bodyPr/>
                    <a:lstStyle/>
                    <a:p>
                      <a:r>
                        <a:rPr lang="tr-TR" dirty="0" smtClean="0"/>
                        <a:t>Leyla</a:t>
                      </a:r>
                      <a:endParaRPr lang="tr-TR" dirty="0"/>
                    </a:p>
                  </a:txBody>
                  <a:tcPr/>
                </a:tc>
                <a:tc>
                  <a:txBody>
                    <a:bodyPr/>
                    <a:lstStyle/>
                    <a:p>
                      <a:r>
                        <a:rPr lang="tr-TR" dirty="0" smtClean="0"/>
                        <a:t>77</a:t>
                      </a:r>
                      <a:endParaRPr lang="tr-TR" dirty="0"/>
                    </a:p>
                  </a:txBody>
                  <a:tcPr/>
                </a:tc>
                <a:tc>
                  <a:txBody>
                    <a:bodyPr/>
                    <a:lstStyle/>
                    <a:p>
                      <a:r>
                        <a:rPr lang="tr-TR" dirty="0" smtClean="0"/>
                        <a:t>A</a:t>
                      </a:r>
                      <a:endParaRPr lang="tr-TR" dirty="0"/>
                    </a:p>
                  </a:txBody>
                  <a:tcPr/>
                </a:tc>
                <a:extLst>
                  <a:ext uri="{0D108BD9-81ED-4DB2-BD59-A6C34878D82A}">
                    <a16:rowId xmlns:a16="http://schemas.microsoft.com/office/drawing/2014/main" val="10010"/>
                  </a:ext>
                </a:extLst>
              </a:tr>
              <a:tr h="278935">
                <a:tc>
                  <a:txBody>
                    <a:bodyPr/>
                    <a:lstStyle/>
                    <a:p>
                      <a:r>
                        <a:rPr lang="tr-TR" dirty="0" smtClean="0"/>
                        <a:t>Sevda</a:t>
                      </a:r>
                      <a:endParaRPr lang="tr-TR" dirty="0"/>
                    </a:p>
                  </a:txBody>
                  <a:tcPr/>
                </a:tc>
                <a:tc>
                  <a:txBody>
                    <a:bodyPr/>
                    <a:lstStyle/>
                    <a:p>
                      <a:r>
                        <a:rPr lang="tr-TR" dirty="0" smtClean="0"/>
                        <a:t>74</a:t>
                      </a:r>
                      <a:endParaRPr lang="tr-TR" dirty="0"/>
                    </a:p>
                  </a:txBody>
                  <a:tcPr/>
                </a:tc>
                <a:tc>
                  <a:txBody>
                    <a:bodyPr/>
                    <a:lstStyle/>
                    <a:p>
                      <a:r>
                        <a:rPr lang="tr-TR" dirty="0" smtClean="0"/>
                        <a:t>A</a:t>
                      </a:r>
                      <a:endParaRPr lang="tr-TR" dirty="0"/>
                    </a:p>
                  </a:txBody>
                  <a:tcPr/>
                </a:tc>
                <a:extLst>
                  <a:ext uri="{0D108BD9-81ED-4DB2-BD59-A6C34878D82A}">
                    <a16:rowId xmlns:a16="http://schemas.microsoft.com/office/drawing/2014/main" val="10011"/>
                  </a:ext>
                </a:extLst>
              </a:tr>
              <a:tr h="278935">
                <a:tc>
                  <a:txBody>
                    <a:bodyPr/>
                    <a:lstStyle/>
                    <a:p>
                      <a:r>
                        <a:rPr lang="tr-TR" dirty="0" smtClean="0"/>
                        <a:t>Nihat</a:t>
                      </a:r>
                      <a:endParaRPr lang="tr-TR" dirty="0"/>
                    </a:p>
                  </a:txBody>
                  <a:tcPr/>
                </a:tc>
                <a:tc>
                  <a:txBody>
                    <a:bodyPr/>
                    <a:lstStyle/>
                    <a:p>
                      <a:r>
                        <a:rPr lang="tr-TR" dirty="0" smtClean="0"/>
                        <a:t>73</a:t>
                      </a:r>
                      <a:endParaRPr lang="tr-TR" dirty="0"/>
                    </a:p>
                  </a:txBody>
                  <a:tcPr/>
                </a:tc>
                <a:tc>
                  <a:txBody>
                    <a:bodyPr/>
                    <a:lstStyle/>
                    <a:p>
                      <a:r>
                        <a:rPr lang="tr-TR" dirty="0" smtClean="0"/>
                        <a:t>B</a:t>
                      </a:r>
                      <a:endParaRPr lang="tr-TR" dirty="0"/>
                    </a:p>
                  </a:txBody>
                  <a:tcPr/>
                </a:tc>
                <a:extLst>
                  <a:ext uri="{0D108BD9-81ED-4DB2-BD59-A6C34878D82A}">
                    <a16:rowId xmlns:a16="http://schemas.microsoft.com/office/drawing/2014/main" val="10012"/>
                  </a:ext>
                </a:extLst>
              </a:tr>
              <a:tr h="278935">
                <a:tc>
                  <a:txBody>
                    <a:bodyPr/>
                    <a:lstStyle/>
                    <a:p>
                      <a:r>
                        <a:rPr lang="tr-TR" dirty="0" smtClean="0"/>
                        <a:t>Kürşat</a:t>
                      </a:r>
                      <a:endParaRPr lang="tr-TR" dirty="0"/>
                    </a:p>
                  </a:txBody>
                  <a:tcPr/>
                </a:tc>
                <a:tc>
                  <a:txBody>
                    <a:bodyPr/>
                    <a:lstStyle/>
                    <a:p>
                      <a:r>
                        <a:rPr lang="tr-TR" dirty="0" smtClean="0"/>
                        <a:t>69</a:t>
                      </a:r>
                      <a:endParaRPr lang="tr-TR" dirty="0"/>
                    </a:p>
                  </a:txBody>
                  <a:tcPr/>
                </a:tc>
                <a:tc>
                  <a:txBody>
                    <a:bodyPr/>
                    <a:lstStyle/>
                    <a:p>
                      <a:r>
                        <a:rPr lang="tr-TR" dirty="0" smtClean="0"/>
                        <a:t>C</a:t>
                      </a:r>
                      <a:endParaRPr lang="tr-TR" dirty="0"/>
                    </a:p>
                  </a:txBody>
                  <a:tcPr/>
                </a:tc>
                <a:extLst>
                  <a:ext uri="{0D108BD9-81ED-4DB2-BD59-A6C34878D82A}">
                    <a16:rowId xmlns:a16="http://schemas.microsoft.com/office/drawing/2014/main" val="10013"/>
                  </a:ext>
                </a:extLst>
              </a:tr>
              <a:tr h="278935">
                <a:tc>
                  <a:txBody>
                    <a:bodyPr/>
                    <a:lstStyle/>
                    <a:p>
                      <a:r>
                        <a:rPr lang="tr-TR" dirty="0" smtClean="0"/>
                        <a:t>Tuğberk</a:t>
                      </a:r>
                      <a:endParaRPr lang="tr-TR" dirty="0"/>
                    </a:p>
                  </a:txBody>
                  <a:tcPr/>
                </a:tc>
                <a:tc>
                  <a:txBody>
                    <a:bodyPr/>
                    <a:lstStyle/>
                    <a:p>
                      <a:r>
                        <a:rPr lang="tr-TR" dirty="0" smtClean="0"/>
                        <a:t>64</a:t>
                      </a:r>
                      <a:endParaRPr lang="tr-TR" dirty="0"/>
                    </a:p>
                  </a:txBody>
                  <a:tcPr/>
                </a:tc>
                <a:tc>
                  <a:txBody>
                    <a:bodyPr/>
                    <a:lstStyle/>
                    <a:p>
                      <a:r>
                        <a:rPr lang="tr-TR" dirty="0" smtClean="0"/>
                        <a:t>D</a:t>
                      </a:r>
                      <a:endParaRPr lang="tr-TR" dirty="0"/>
                    </a:p>
                  </a:txBody>
                  <a:tcPr/>
                </a:tc>
                <a:extLst>
                  <a:ext uri="{0D108BD9-81ED-4DB2-BD59-A6C34878D82A}">
                    <a16:rowId xmlns:a16="http://schemas.microsoft.com/office/drawing/2014/main" val="10014"/>
                  </a:ext>
                </a:extLst>
              </a:tr>
              <a:tr h="278935">
                <a:tc>
                  <a:txBody>
                    <a:bodyPr/>
                    <a:lstStyle/>
                    <a:p>
                      <a:r>
                        <a:rPr lang="tr-TR" dirty="0" smtClean="0"/>
                        <a:t>Esra</a:t>
                      </a:r>
                      <a:endParaRPr lang="tr-TR" dirty="0"/>
                    </a:p>
                  </a:txBody>
                  <a:tcPr/>
                </a:tc>
                <a:tc>
                  <a:txBody>
                    <a:bodyPr/>
                    <a:lstStyle/>
                    <a:p>
                      <a:r>
                        <a:rPr lang="tr-TR" dirty="0" smtClean="0"/>
                        <a:t>57</a:t>
                      </a:r>
                      <a:endParaRPr lang="tr-TR" dirty="0"/>
                    </a:p>
                  </a:txBody>
                  <a:tcPr/>
                </a:tc>
                <a:tc>
                  <a:txBody>
                    <a:bodyPr/>
                    <a:lstStyle/>
                    <a:p>
                      <a:r>
                        <a:rPr lang="tr-TR" dirty="0" smtClean="0"/>
                        <a:t>E</a:t>
                      </a:r>
                      <a:endParaRPr lang="tr-TR" dirty="0"/>
                    </a:p>
                  </a:txBody>
                  <a:tcPr/>
                </a:tc>
                <a:extLst>
                  <a:ext uri="{0D108BD9-81ED-4DB2-BD59-A6C34878D82A}">
                    <a16:rowId xmlns:a16="http://schemas.microsoft.com/office/drawing/2014/main" val="10015"/>
                  </a:ext>
                </a:extLst>
              </a:tr>
            </a:tbl>
          </a:graphicData>
        </a:graphic>
      </p:graphicFrame>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980728"/>
            <a:ext cx="7467600" cy="4873752"/>
          </a:xfrm>
        </p:spPr>
        <p:txBody>
          <a:bodyPr>
            <a:normAutofit lnSpcReduction="10000"/>
          </a:bodyPr>
          <a:lstStyle/>
          <a:p>
            <a:r>
              <a:rPr lang="tr-TR" u="sng" dirty="0" smtClean="0"/>
              <a:t>Gruplar:</a:t>
            </a:r>
          </a:p>
          <a:p>
            <a:endParaRPr lang="tr-TR" u="sng" dirty="0" smtClean="0"/>
          </a:p>
          <a:p>
            <a:endParaRPr lang="tr-TR" u="sng" dirty="0" smtClean="0"/>
          </a:p>
          <a:p>
            <a:pPr>
              <a:buNone/>
            </a:pPr>
            <a:r>
              <a:rPr lang="tr-TR" dirty="0" smtClean="0"/>
              <a:t>    A    Hasan</a:t>
            </a:r>
            <a:r>
              <a:rPr lang="tr-TR" baseline="30000" dirty="0" smtClean="0"/>
              <a:t>97</a:t>
            </a:r>
            <a:r>
              <a:rPr lang="tr-TR" dirty="0" smtClean="0"/>
              <a:t>      Leyla</a:t>
            </a:r>
            <a:r>
              <a:rPr lang="tr-TR" baseline="30000" dirty="0" smtClean="0"/>
              <a:t>77</a:t>
            </a:r>
            <a:r>
              <a:rPr lang="tr-TR" dirty="0" smtClean="0"/>
              <a:t>     Sevda</a:t>
            </a:r>
            <a:r>
              <a:rPr lang="tr-TR" baseline="30000" dirty="0" smtClean="0"/>
              <a:t>74</a:t>
            </a:r>
          </a:p>
          <a:p>
            <a:pPr>
              <a:buNone/>
            </a:pPr>
            <a:r>
              <a:rPr lang="tr-TR" dirty="0" smtClean="0"/>
              <a:t>    B    Gizem</a:t>
            </a:r>
            <a:r>
              <a:rPr lang="tr-TR" baseline="30000" dirty="0" smtClean="0"/>
              <a:t>96</a:t>
            </a:r>
            <a:r>
              <a:rPr lang="tr-TR" dirty="0" smtClean="0"/>
              <a:t>      Nuran</a:t>
            </a:r>
            <a:r>
              <a:rPr lang="tr-TR" baseline="30000" dirty="0" smtClean="0"/>
              <a:t>77</a:t>
            </a:r>
            <a:r>
              <a:rPr lang="tr-TR" dirty="0" smtClean="0"/>
              <a:t>    Nihat</a:t>
            </a:r>
            <a:r>
              <a:rPr lang="tr-TR" baseline="30000" dirty="0" smtClean="0"/>
              <a:t>73</a:t>
            </a:r>
          </a:p>
          <a:p>
            <a:pPr>
              <a:buNone/>
            </a:pPr>
            <a:r>
              <a:rPr lang="tr-TR" dirty="0" smtClean="0"/>
              <a:t>    C    Hatice</a:t>
            </a:r>
            <a:r>
              <a:rPr lang="tr-TR" baseline="30000" dirty="0" smtClean="0"/>
              <a:t>94</a:t>
            </a:r>
            <a:r>
              <a:rPr lang="tr-TR" dirty="0" smtClean="0"/>
              <a:t>     Büşra</a:t>
            </a:r>
            <a:r>
              <a:rPr lang="tr-TR" baseline="30000" dirty="0" smtClean="0"/>
              <a:t>79</a:t>
            </a:r>
            <a:r>
              <a:rPr lang="tr-TR" dirty="0" smtClean="0"/>
              <a:t>      Kürşat</a:t>
            </a:r>
            <a:r>
              <a:rPr lang="tr-TR" baseline="30000" dirty="0" smtClean="0"/>
              <a:t>69</a:t>
            </a:r>
          </a:p>
          <a:p>
            <a:pPr>
              <a:buNone/>
            </a:pPr>
            <a:r>
              <a:rPr lang="tr-TR" dirty="0" smtClean="0"/>
              <a:t>    D    Emel</a:t>
            </a:r>
            <a:r>
              <a:rPr lang="tr-TR" baseline="30000" dirty="0" smtClean="0"/>
              <a:t>92</a:t>
            </a:r>
            <a:r>
              <a:rPr lang="tr-TR" dirty="0" smtClean="0"/>
              <a:t>       Duygu</a:t>
            </a:r>
            <a:r>
              <a:rPr lang="tr-TR" baseline="30000" dirty="0" smtClean="0"/>
              <a:t>82</a:t>
            </a:r>
            <a:r>
              <a:rPr lang="tr-TR" dirty="0" smtClean="0"/>
              <a:t>     Tuğberk</a:t>
            </a:r>
            <a:r>
              <a:rPr lang="tr-TR" baseline="30000" dirty="0" smtClean="0"/>
              <a:t>64</a:t>
            </a:r>
          </a:p>
          <a:p>
            <a:pPr>
              <a:buNone/>
            </a:pPr>
            <a:r>
              <a:rPr lang="tr-TR" dirty="0" smtClean="0"/>
              <a:t>    E    Ece</a:t>
            </a:r>
            <a:r>
              <a:rPr lang="tr-TR" baseline="30000" dirty="0" smtClean="0"/>
              <a:t>91</a:t>
            </a:r>
            <a:r>
              <a:rPr lang="tr-TR" dirty="0" smtClean="0"/>
              <a:t>          Fatih</a:t>
            </a:r>
            <a:r>
              <a:rPr lang="tr-TR" baseline="30000" dirty="0" smtClean="0"/>
              <a:t>86</a:t>
            </a:r>
            <a:r>
              <a:rPr lang="tr-TR" dirty="0" smtClean="0"/>
              <a:t>       Esra</a:t>
            </a:r>
            <a:r>
              <a:rPr lang="tr-TR" baseline="30000" dirty="0" smtClean="0"/>
              <a:t>57</a:t>
            </a:r>
          </a:p>
          <a:p>
            <a:pPr>
              <a:buNone/>
            </a:pPr>
            <a:endParaRPr lang="tr-TR" sz="2800" baseline="30000" dirty="0" smtClean="0">
              <a:effectLst>
                <a:outerShdw blurRad="38100" dist="38100" dir="2700000" algn="tl">
                  <a:srgbClr val="000000">
                    <a:alpha val="43137"/>
                  </a:srgbClr>
                </a:outerShdw>
              </a:effectLst>
            </a:endParaRPr>
          </a:p>
          <a:p>
            <a:pPr>
              <a:buNone/>
            </a:pPr>
            <a:r>
              <a:rPr lang="tr-TR" dirty="0" smtClean="0">
                <a:effectLst>
                  <a:outerShdw blurRad="38100" dist="38100" dir="2700000" algn="tl">
                    <a:srgbClr val="000000">
                      <a:alpha val="43137"/>
                    </a:srgbClr>
                  </a:outerShdw>
                </a:effectLst>
              </a:rPr>
              <a:t>   Böylece sınıfta bulunan öğrenciler, akademik başarı ve cinsiyete göre heterojen olarak sınıflandırılmış olur.</a:t>
            </a:r>
            <a:endParaRPr lang="tr-TR" baseline="30000" dirty="0" smtClean="0"/>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56254" y="116632"/>
            <a:ext cx="7467600" cy="1143000"/>
          </a:xfrm>
        </p:spPr>
        <p:txBody>
          <a:bodyPr>
            <a:normAutofit fontScale="90000"/>
          </a:bodyPr>
          <a:lstStyle/>
          <a:p>
            <a:r>
              <a:rPr lang="tr-TR" dirty="0" smtClean="0"/>
              <a:t>İŞBİRLİĞİNE DAYALI ÖĞRENME SÜRECİNDE ÖĞRETMENİN GÖREVLERİ</a:t>
            </a:r>
            <a:endParaRPr lang="tr-TR" dirty="0"/>
          </a:p>
        </p:txBody>
      </p:sp>
      <p:sp>
        <p:nvSpPr>
          <p:cNvPr id="3" name="2 İçerik Yer Tutucusu"/>
          <p:cNvSpPr>
            <a:spLocks noGrp="1"/>
          </p:cNvSpPr>
          <p:nvPr>
            <p:ph sz="quarter" idx="1"/>
          </p:nvPr>
        </p:nvSpPr>
        <p:spPr>
          <a:xfrm>
            <a:off x="251520" y="1412776"/>
            <a:ext cx="8496944" cy="4873752"/>
          </a:xfrm>
        </p:spPr>
        <p:txBody>
          <a:bodyPr/>
          <a:lstStyle/>
          <a:p>
            <a:r>
              <a:rPr lang="tr-TR" dirty="0" smtClean="0"/>
              <a:t>Her ders seansında öğretmenler,  “sahnedeki bilge” ile “öğrenme sürecindeki bilişsel rehber” arasında bir role bürünmektedir.</a:t>
            </a:r>
          </a:p>
          <a:p>
            <a:endParaRPr lang="tr-TR" dirty="0" smtClean="0"/>
          </a:p>
          <a:p>
            <a:r>
              <a:rPr lang="tr-TR" dirty="0" smtClean="0"/>
              <a:t>Öğretim </a:t>
            </a:r>
            <a:r>
              <a:rPr lang="tr-TR" dirty="0"/>
              <a:t>amaçlarını belirlemek ve </a:t>
            </a:r>
            <a:r>
              <a:rPr lang="tr-TR" dirty="0">
                <a:solidFill>
                  <a:schemeClr val="accent1">
                    <a:lumMod val="60000"/>
                    <a:lumOff val="40000"/>
                  </a:schemeClr>
                </a:solidFill>
              </a:rPr>
              <a:t>açıklamak</a:t>
            </a:r>
            <a:r>
              <a:rPr lang="tr-TR" dirty="0"/>
              <a:t>:</a:t>
            </a:r>
          </a:p>
          <a:p>
            <a:r>
              <a:rPr lang="tr-TR" dirty="0"/>
              <a:t>Her ders öncesi, öğretmenlerin </a:t>
            </a:r>
            <a:r>
              <a:rPr lang="tr-TR" dirty="0" err="1"/>
              <a:t>işbirlikli</a:t>
            </a:r>
            <a:r>
              <a:rPr lang="tr-TR" dirty="0"/>
              <a:t> çalışmalar için iki tür </a:t>
            </a:r>
            <a:r>
              <a:rPr lang="tr-TR" dirty="0" smtClean="0"/>
              <a:t>ama</a:t>
            </a:r>
            <a:r>
              <a:rPr lang="en-US" dirty="0" smtClean="0"/>
              <a:t>c</a:t>
            </a:r>
            <a:r>
              <a:rPr lang="tr-TR" dirty="0" smtClean="0"/>
              <a:t>ı belirleme</a:t>
            </a:r>
            <a:r>
              <a:rPr lang="en-US" dirty="0" smtClean="0"/>
              <a:t>s</a:t>
            </a:r>
            <a:r>
              <a:rPr lang="tr-TR" dirty="0" smtClean="0"/>
              <a:t>i </a:t>
            </a:r>
            <a:r>
              <a:rPr lang="tr-TR" dirty="0"/>
              <a:t>gerekir.</a:t>
            </a:r>
          </a:p>
          <a:p>
            <a:pPr marL="0" indent="0">
              <a:buNone/>
            </a:pPr>
            <a:r>
              <a:rPr lang="en-US" dirty="0" smtClean="0"/>
              <a:t>a</a:t>
            </a:r>
            <a:r>
              <a:rPr lang="tr-TR" dirty="0" smtClean="0"/>
              <a:t>.) </a:t>
            </a:r>
            <a:r>
              <a:rPr lang="tr-TR" dirty="0"/>
              <a:t>akademik amaçlar</a:t>
            </a:r>
          </a:p>
          <a:p>
            <a:pPr marL="0" indent="0">
              <a:buNone/>
            </a:pPr>
            <a:r>
              <a:rPr lang="en-US" dirty="0" smtClean="0"/>
              <a:t>b</a:t>
            </a:r>
            <a:r>
              <a:rPr lang="tr-TR" dirty="0" smtClean="0"/>
              <a:t>.) </a:t>
            </a:r>
            <a:r>
              <a:rPr lang="tr-TR" dirty="0"/>
              <a:t>sosyal </a:t>
            </a:r>
            <a:r>
              <a:rPr lang="tr-TR" dirty="0" smtClean="0"/>
              <a:t>amaçlar</a:t>
            </a:r>
            <a:endParaRPr lang="tr-TR" dirty="0"/>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179512" y="764704"/>
            <a:ext cx="8424936" cy="5902472"/>
          </a:xfrm>
        </p:spPr>
        <p:txBody>
          <a:bodyPr>
            <a:normAutofit/>
          </a:bodyPr>
          <a:lstStyle/>
          <a:p>
            <a:r>
              <a:rPr lang="tr-TR" dirty="0" smtClean="0"/>
              <a:t>Öğretim öncesi kararlar almak:</a:t>
            </a:r>
          </a:p>
          <a:p>
            <a:pPr marL="0" indent="0" algn="just">
              <a:buNone/>
            </a:pPr>
            <a:r>
              <a:rPr lang="en-US" dirty="0" smtClean="0"/>
              <a:t>a</a:t>
            </a:r>
            <a:r>
              <a:rPr lang="tr-TR" dirty="0" smtClean="0"/>
              <a:t>.)grubun büyüklüğüne veya üye sayısına karar  vermek.</a:t>
            </a:r>
            <a:endParaRPr lang="en-US" dirty="0" smtClean="0"/>
          </a:p>
          <a:p>
            <a:pPr marL="0" indent="0" algn="just">
              <a:buNone/>
            </a:pPr>
            <a:r>
              <a:rPr lang="en-US" dirty="0"/>
              <a:t>b</a:t>
            </a:r>
            <a:r>
              <a:rPr lang="tr-TR" dirty="0" smtClean="0"/>
              <a:t>.) öğrencileri gruplara yerleştirmek.</a:t>
            </a:r>
          </a:p>
          <a:p>
            <a:pPr marL="0" indent="0" algn="just">
              <a:buNone/>
            </a:pPr>
            <a:r>
              <a:rPr lang="en-US" dirty="0"/>
              <a:t>c</a:t>
            </a:r>
            <a:r>
              <a:rPr lang="tr-TR" dirty="0" smtClean="0"/>
              <a:t>.) sınıfın organizasyonu</a:t>
            </a:r>
          </a:p>
          <a:p>
            <a:pPr marL="0" indent="0" algn="just">
              <a:buNone/>
            </a:pPr>
            <a:r>
              <a:rPr lang="en-US" dirty="0"/>
              <a:t>d</a:t>
            </a:r>
            <a:r>
              <a:rPr lang="tr-TR" dirty="0" smtClean="0"/>
              <a:t>.)öğretim materyallerinin seçimi</a:t>
            </a:r>
          </a:p>
          <a:p>
            <a:pPr marL="0" indent="0" algn="just">
              <a:buNone/>
            </a:pPr>
            <a:r>
              <a:rPr lang="en-US" dirty="0"/>
              <a:t>e</a:t>
            </a:r>
            <a:r>
              <a:rPr lang="tr-TR" dirty="0" smtClean="0"/>
              <a:t>.) rollerin dağıtımı. </a:t>
            </a:r>
            <a:endParaRPr lang="en-US" dirty="0" smtClean="0"/>
          </a:p>
          <a:p>
            <a:pPr marL="0" indent="0" algn="just">
              <a:buNone/>
            </a:pPr>
            <a:endParaRPr lang="en-US" dirty="0" smtClean="0"/>
          </a:p>
          <a:p>
            <a:r>
              <a:rPr lang="en-US" dirty="0" smtClean="0"/>
              <a:t>D</a:t>
            </a:r>
            <a:r>
              <a:rPr lang="tr-TR" dirty="0" err="1" smtClean="0"/>
              <a:t>eğerlendirme</a:t>
            </a:r>
            <a:r>
              <a:rPr lang="tr-TR" dirty="0" smtClean="0"/>
              <a:t> </a:t>
            </a:r>
            <a:r>
              <a:rPr lang="tr-TR" dirty="0"/>
              <a:t>süreci için kriterleri </a:t>
            </a:r>
            <a:r>
              <a:rPr lang="tr-TR" dirty="0" smtClean="0"/>
              <a:t>belirleme</a:t>
            </a:r>
            <a:r>
              <a:rPr lang="en-US" dirty="0"/>
              <a:t>k</a:t>
            </a:r>
            <a:endParaRPr lang="en-US" dirty="0" smtClean="0"/>
          </a:p>
          <a:p>
            <a:pPr marL="0" indent="0">
              <a:buNone/>
            </a:pPr>
            <a:endParaRPr lang="tr-TR" dirty="0"/>
          </a:p>
          <a:p>
            <a:r>
              <a:rPr lang="tr-TR" dirty="0" smtClean="0"/>
              <a:t>Grup </a:t>
            </a:r>
            <a:r>
              <a:rPr lang="tr-TR" dirty="0"/>
              <a:t>çalışmalarının etkili olarak işlemesini sağlamak</a:t>
            </a:r>
          </a:p>
          <a:p>
            <a:endParaRPr lang="tr-TR" dirty="0"/>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116632"/>
            <a:ext cx="7467600" cy="1143000"/>
          </a:xfrm>
        </p:spPr>
        <p:txBody>
          <a:bodyPr/>
          <a:lstStyle/>
          <a:p>
            <a:r>
              <a:rPr lang="tr-TR" dirty="0" smtClean="0"/>
              <a:t>İŞBİRLİKLİ ÖĞRENME MODELİNİN FAYDALARI</a:t>
            </a:r>
            <a:endParaRPr lang="tr-TR" dirty="0"/>
          </a:p>
        </p:txBody>
      </p:sp>
      <p:sp>
        <p:nvSpPr>
          <p:cNvPr id="3" name="2 İçerik Yer Tutucusu"/>
          <p:cNvSpPr>
            <a:spLocks noGrp="1"/>
          </p:cNvSpPr>
          <p:nvPr>
            <p:ph sz="quarter" idx="1"/>
          </p:nvPr>
        </p:nvSpPr>
        <p:spPr>
          <a:xfrm>
            <a:off x="179512" y="1484784"/>
            <a:ext cx="8424936" cy="4873752"/>
          </a:xfrm>
        </p:spPr>
        <p:txBody>
          <a:bodyPr>
            <a:normAutofit fontScale="92500"/>
          </a:bodyPr>
          <a:lstStyle/>
          <a:p>
            <a:pPr algn="just"/>
            <a:r>
              <a:rPr lang="en-US" dirty="0" smtClean="0"/>
              <a:t>Ö</a:t>
            </a:r>
            <a:r>
              <a:rPr lang="tr-TR" dirty="0" err="1" smtClean="0"/>
              <a:t>ğretmenlerin</a:t>
            </a:r>
            <a:r>
              <a:rPr lang="tr-TR" dirty="0" smtClean="0"/>
              <a:t>, öğrenciler ile bireysel olarak daha çok ve daha yakından ilgilenmeleri için onlara daha çok zaman ve enerji sağlar, öğrenmeyi yapıcı ve aktif kılar.</a:t>
            </a:r>
          </a:p>
          <a:p>
            <a:pPr algn="just"/>
            <a:endParaRPr lang="tr-TR" dirty="0" smtClean="0"/>
          </a:p>
          <a:p>
            <a:pPr algn="just"/>
            <a:r>
              <a:rPr lang="tr-TR" dirty="0" smtClean="0"/>
              <a:t>Öğrencilerin daha çok miktarda öğrenme deneyimlerine katılmalarını sağlarlar.</a:t>
            </a:r>
            <a:endParaRPr lang="en-US" dirty="0" smtClean="0"/>
          </a:p>
          <a:p>
            <a:pPr marL="0" indent="0" algn="just">
              <a:buNone/>
            </a:pPr>
            <a:endParaRPr lang="en-US" dirty="0" smtClean="0"/>
          </a:p>
          <a:p>
            <a:r>
              <a:rPr lang="tr-TR" dirty="0" smtClean="0"/>
              <a:t>Öğrencilerin </a:t>
            </a:r>
            <a:r>
              <a:rPr lang="tr-TR" dirty="0"/>
              <a:t>motivasyonlarını artırır.</a:t>
            </a:r>
          </a:p>
          <a:p>
            <a:endParaRPr lang="tr-TR" dirty="0"/>
          </a:p>
          <a:p>
            <a:r>
              <a:rPr lang="en-US" dirty="0"/>
              <a:t>G</a:t>
            </a:r>
            <a:r>
              <a:rPr lang="tr-TR" dirty="0" err="1" smtClean="0"/>
              <a:t>ruptaki</a:t>
            </a:r>
            <a:r>
              <a:rPr lang="tr-TR" dirty="0" smtClean="0"/>
              <a:t> </a:t>
            </a:r>
            <a:r>
              <a:rPr lang="tr-TR" dirty="0"/>
              <a:t>bireylerin birbirlerinden öğrenmelerine fırsat verir.</a:t>
            </a:r>
          </a:p>
          <a:p>
            <a:endParaRPr lang="tr-TR" dirty="0"/>
          </a:p>
          <a:p>
            <a:r>
              <a:rPr lang="en-US" dirty="0"/>
              <a:t>B</a:t>
            </a:r>
            <a:r>
              <a:rPr lang="tr-TR" dirty="0" err="1" smtClean="0"/>
              <a:t>ilişsel</a:t>
            </a:r>
            <a:r>
              <a:rPr lang="tr-TR" dirty="0" smtClean="0"/>
              <a:t> </a:t>
            </a:r>
            <a:r>
              <a:rPr lang="tr-TR" dirty="0"/>
              <a:t>ve sosyal çatışma ortamlarını doğurur.</a:t>
            </a:r>
          </a:p>
          <a:p>
            <a:pPr algn="just"/>
            <a:endParaRPr lang="tr-TR" dirty="0" smtClean="0"/>
          </a:p>
          <a:p>
            <a:pPr>
              <a:buNone/>
            </a:pPr>
            <a:endParaRPr lang="tr-TR" dirty="0"/>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15862" y="-19846"/>
            <a:ext cx="8876617" cy="6689206"/>
          </a:xfrm>
        </p:spPr>
        <p:txBody>
          <a:bodyPr>
            <a:normAutofit lnSpcReduction="10000"/>
          </a:bodyPr>
          <a:lstStyle/>
          <a:p>
            <a:endParaRPr lang="tr-TR" dirty="0" smtClean="0"/>
          </a:p>
          <a:p>
            <a:pPr algn="just"/>
            <a:r>
              <a:rPr lang="en-US" dirty="0"/>
              <a:t>Ö</a:t>
            </a:r>
            <a:r>
              <a:rPr lang="tr-TR" dirty="0" err="1" smtClean="0"/>
              <a:t>ğrencilerin</a:t>
            </a:r>
            <a:r>
              <a:rPr lang="tr-TR" dirty="0" smtClean="0"/>
              <a:t> kendilerini yalnız veya soyutlanmış olarak hissetmelerini engeller.</a:t>
            </a:r>
          </a:p>
          <a:p>
            <a:pPr algn="just"/>
            <a:endParaRPr lang="tr-TR" dirty="0" smtClean="0"/>
          </a:p>
          <a:p>
            <a:pPr algn="just"/>
            <a:r>
              <a:rPr lang="en-US" dirty="0"/>
              <a:t>Ö</a:t>
            </a:r>
            <a:r>
              <a:rPr lang="tr-TR" dirty="0" err="1" smtClean="0"/>
              <a:t>ğrencilerin</a:t>
            </a:r>
            <a:r>
              <a:rPr lang="tr-TR" dirty="0" smtClean="0"/>
              <a:t> özgüvenini artırır ve sosyal becerilerini geliştirir.</a:t>
            </a:r>
            <a:endParaRPr lang="en-US" dirty="0" smtClean="0"/>
          </a:p>
          <a:p>
            <a:pPr algn="just"/>
            <a:endParaRPr lang="en-US" dirty="0" smtClean="0"/>
          </a:p>
          <a:p>
            <a:pPr algn="just"/>
            <a:r>
              <a:rPr lang="en-US" dirty="0"/>
              <a:t>Ö</a:t>
            </a:r>
            <a:r>
              <a:rPr lang="tr-TR" dirty="0" err="1" smtClean="0"/>
              <a:t>ğrencilerin</a:t>
            </a:r>
            <a:r>
              <a:rPr lang="tr-TR" dirty="0" smtClean="0"/>
              <a:t> </a:t>
            </a:r>
            <a:r>
              <a:rPr lang="tr-TR" dirty="0"/>
              <a:t>sınıftaki bireysel farklılıkların farkına varmalarına yardım eder.</a:t>
            </a:r>
          </a:p>
          <a:p>
            <a:pPr algn="just"/>
            <a:endParaRPr lang="tr-TR" dirty="0"/>
          </a:p>
          <a:p>
            <a:pPr algn="just"/>
            <a:r>
              <a:rPr lang="en-US" dirty="0"/>
              <a:t>Ö</a:t>
            </a:r>
            <a:r>
              <a:rPr lang="tr-TR" dirty="0" err="1" smtClean="0"/>
              <a:t>ğrencilerin</a:t>
            </a:r>
            <a:r>
              <a:rPr lang="tr-TR" dirty="0" smtClean="0"/>
              <a:t> </a:t>
            </a:r>
            <a:r>
              <a:rPr lang="tr-TR" dirty="0"/>
              <a:t>kendi öğrenmelerinden sorumlu olmalarını sağlar.</a:t>
            </a:r>
          </a:p>
          <a:p>
            <a:pPr algn="just"/>
            <a:endParaRPr lang="tr-TR" dirty="0"/>
          </a:p>
          <a:p>
            <a:pPr algn="just"/>
            <a:r>
              <a:rPr lang="en-US" dirty="0"/>
              <a:t>Ö</a:t>
            </a:r>
            <a:r>
              <a:rPr lang="tr-TR" dirty="0" err="1" smtClean="0"/>
              <a:t>ğretmen</a:t>
            </a:r>
            <a:r>
              <a:rPr lang="tr-TR" dirty="0" smtClean="0"/>
              <a:t> </a:t>
            </a:r>
            <a:r>
              <a:rPr lang="tr-TR" dirty="0"/>
              <a:t>bilginin tek kaynağı olarak algılanmaz.</a:t>
            </a:r>
          </a:p>
          <a:p>
            <a:pPr algn="just"/>
            <a:endParaRPr lang="tr-TR" dirty="0"/>
          </a:p>
          <a:p>
            <a:pPr algn="just"/>
            <a:r>
              <a:rPr lang="en-US" dirty="0"/>
              <a:t>Ö</a:t>
            </a:r>
            <a:r>
              <a:rPr lang="tr-TR" dirty="0" err="1" smtClean="0"/>
              <a:t>ğrencilerin</a:t>
            </a:r>
            <a:r>
              <a:rPr lang="tr-TR" dirty="0" smtClean="0"/>
              <a:t> </a:t>
            </a:r>
            <a:r>
              <a:rPr lang="tr-TR" dirty="0"/>
              <a:t>okula devamını arttırır ve okula karşı olumlu tutumlar geliştirmelerini </a:t>
            </a:r>
            <a:r>
              <a:rPr lang="tr-TR" dirty="0" smtClean="0"/>
              <a:t>sağlar</a:t>
            </a:r>
            <a:r>
              <a:rPr lang="en-US" dirty="0" smtClean="0"/>
              <a:t>.</a:t>
            </a:r>
            <a:endParaRPr lang="tr-TR" dirty="0"/>
          </a:p>
          <a:p>
            <a:pPr algn="just"/>
            <a:endParaRPr lang="tr-TR" dirty="0" smtClean="0"/>
          </a:p>
          <a:p>
            <a:endParaRPr lang="tr-TR" dirty="0"/>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32405"/>
            <a:ext cx="7467600" cy="1143000"/>
          </a:xfrm>
        </p:spPr>
        <p:txBody>
          <a:bodyPr/>
          <a:lstStyle/>
          <a:p>
            <a:r>
              <a:rPr lang="tr-TR" dirty="0" smtClean="0"/>
              <a:t>İŞBİRLİKLİ ÖĞRENMEDE SINIRLILIKLAR VE SORUNLAR</a:t>
            </a:r>
            <a:endParaRPr lang="tr-TR" dirty="0"/>
          </a:p>
        </p:txBody>
      </p:sp>
      <p:sp>
        <p:nvSpPr>
          <p:cNvPr id="3" name="2 İçerik Yer Tutucusu"/>
          <p:cNvSpPr>
            <a:spLocks noGrp="1"/>
          </p:cNvSpPr>
          <p:nvPr>
            <p:ph sz="quarter" idx="1"/>
          </p:nvPr>
        </p:nvSpPr>
        <p:spPr>
          <a:xfrm>
            <a:off x="251520" y="1412776"/>
            <a:ext cx="8352928" cy="4873752"/>
          </a:xfrm>
        </p:spPr>
        <p:txBody>
          <a:bodyPr/>
          <a:lstStyle/>
          <a:p>
            <a:pPr algn="just"/>
            <a:r>
              <a:rPr lang="tr-TR" dirty="0" smtClean="0"/>
              <a:t>Eğer öğrenciler sadece yetenek düzeyinde gruplandırılırsa, birçok öğrenci sürekli olarak “yavaş” gruba verildiklerinde benlik gelişimlerinin zedelenme tehlikesi ile karşı karşıya bulunurlar.</a:t>
            </a:r>
            <a:endParaRPr lang="en-US" dirty="0" smtClean="0"/>
          </a:p>
          <a:p>
            <a:pPr algn="just"/>
            <a:endParaRPr lang="tr-TR" dirty="0" smtClean="0"/>
          </a:p>
          <a:p>
            <a:pPr algn="just"/>
            <a:r>
              <a:rPr lang="en-US" dirty="0"/>
              <a:t>B</a:t>
            </a:r>
            <a:r>
              <a:rPr lang="tr-TR" dirty="0" smtClean="0"/>
              <a:t>azı çocuklar sınıfta rekabet ortamından zevk alırlar ve birinci ya da haklı olma mutluluğunu tatmak için tek başlarına çalışmaktan hoşlanırlar.</a:t>
            </a:r>
            <a:endParaRPr lang="en-US" dirty="0" smtClean="0"/>
          </a:p>
          <a:p>
            <a:pPr algn="just"/>
            <a:endParaRPr lang="en-US" dirty="0" smtClean="0"/>
          </a:p>
          <a:p>
            <a:pPr algn="just"/>
            <a:r>
              <a:rPr lang="tr-TR" dirty="0"/>
              <a:t>İşbirliğine dayalı öğrenme stratejileri bütün çocuklar için aynı oranda etkili değildir.</a:t>
            </a:r>
          </a:p>
          <a:p>
            <a:pPr algn="just"/>
            <a:endParaRPr lang="tr-TR" dirty="0"/>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179512" y="428604"/>
            <a:ext cx="8496944" cy="6045348"/>
          </a:xfrm>
        </p:spPr>
        <p:txBody>
          <a:bodyPr/>
          <a:lstStyle/>
          <a:p>
            <a:pPr marL="0" indent="0">
              <a:buNone/>
            </a:pPr>
            <a:r>
              <a:rPr lang="en-US" sz="2800" b="1" i="1" dirty="0" smtClean="0"/>
              <a:t>  </a:t>
            </a:r>
            <a:r>
              <a:rPr lang="tr-TR" sz="2800" b="1" i="1" dirty="0" smtClean="0">
                <a:solidFill>
                  <a:srgbClr val="FF0000"/>
                </a:solidFill>
              </a:rPr>
              <a:t>İŞBİRLİĞİNE DAYALI ÖĞRENME NEDİR?</a:t>
            </a:r>
          </a:p>
          <a:p>
            <a:endParaRPr lang="tr-TR" dirty="0" smtClean="0"/>
          </a:p>
          <a:p>
            <a:pPr algn="just"/>
            <a:r>
              <a:rPr lang="tr-TR" dirty="0" smtClean="0"/>
              <a:t>Öğrencilerin sınıf ortamında küçük karma gruplar oluşturarak ortak bir amaç</a:t>
            </a:r>
            <a:r>
              <a:rPr lang="en-US" dirty="0" smtClean="0"/>
              <a:t> </a:t>
            </a:r>
            <a:r>
              <a:rPr lang="tr-TR" dirty="0" smtClean="0"/>
              <a:t>doğrultusunda,</a:t>
            </a:r>
            <a:r>
              <a:rPr lang="en-US" dirty="0" smtClean="0"/>
              <a:t> </a:t>
            </a:r>
            <a:r>
              <a:rPr lang="tr-TR" i="1" dirty="0" smtClean="0"/>
              <a:t>akademik bir konuda birbirlerinin öğrenmelerine yardımcı oldukları</a:t>
            </a:r>
            <a:r>
              <a:rPr lang="tr-TR" dirty="0" smtClean="0"/>
              <a:t>, grup başarısının değişik yollarla ödüllendirildiği bir öğrenme yaklaşımıdır.</a:t>
            </a:r>
            <a:endParaRPr lang="en-US" dirty="0" smtClean="0"/>
          </a:p>
          <a:p>
            <a:pPr algn="just"/>
            <a:endParaRPr lang="en-US" dirty="0"/>
          </a:p>
          <a:p>
            <a:pPr algn="just"/>
            <a:r>
              <a:rPr lang="tr-TR" dirty="0"/>
              <a:t>Başka bir </a:t>
            </a:r>
            <a:r>
              <a:rPr lang="tr-TR" dirty="0" smtClean="0"/>
              <a:t>d</a:t>
            </a:r>
            <a:r>
              <a:rPr lang="en-US" dirty="0" smtClean="0"/>
              <a:t>e</a:t>
            </a:r>
            <a:r>
              <a:rPr lang="tr-TR" dirty="0" err="1" smtClean="0"/>
              <a:t>yişle</a:t>
            </a:r>
            <a:r>
              <a:rPr lang="tr-TR" dirty="0"/>
              <a:t>; öğrencilerin kendi ve diğer öğrencilerin öğrenmelerini en yüksek düzeye çıkarmak için birlikte çalışmayı sağlayan, küçük grupların </a:t>
            </a:r>
            <a:r>
              <a:rPr lang="tr-TR" dirty="0" err="1"/>
              <a:t>öğretimsel</a:t>
            </a:r>
            <a:r>
              <a:rPr lang="tr-TR" dirty="0"/>
              <a:t> kullanımıdır.</a:t>
            </a:r>
          </a:p>
          <a:p>
            <a:pPr algn="just"/>
            <a:endParaRPr lang="tr-TR" dirty="0"/>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6778" y="116632"/>
            <a:ext cx="8649678" cy="6741368"/>
          </a:xfrm>
        </p:spPr>
        <p:txBody>
          <a:bodyPr>
            <a:normAutofit/>
          </a:bodyPr>
          <a:lstStyle/>
          <a:p>
            <a:pPr marL="0" indent="0">
              <a:buNone/>
            </a:pPr>
            <a:r>
              <a:rPr lang="en-US" dirty="0"/>
              <a:t> </a:t>
            </a:r>
            <a:r>
              <a:rPr lang="en-US" dirty="0" smtClean="0"/>
              <a:t>   </a:t>
            </a:r>
            <a:r>
              <a:rPr lang="tr-TR" dirty="0" err="1" smtClean="0"/>
              <a:t>İşbirlikli</a:t>
            </a:r>
            <a:r>
              <a:rPr lang="tr-TR" dirty="0" smtClean="0"/>
              <a:t> öğrenme;</a:t>
            </a:r>
            <a:endParaRPr lang="en-US" dirty="0" smtClean="0"/>
          </a:p>
          <a:p>
            <a:pPr algn="just"/>
            <a:r>
              <a:rPr lang="tr-TR" dirty="0" smtClean="0"/>
              <a:t>Bütün öğrencilerin birbirlerinin çabalarından faydalanmalarını sağlayan </a:t>
            </a:r>
            <a:r>
              <a:rPr lang="en-US" dirty="0" err="1" smtClean="0"/>
              <a:t>ortak</a:t>
            </a:r>
            <a:r>
              <a:rPr lang="tr-TR" dirty="0" smtClean="0"/>
              <a:t> çabalarla sonuçlanır.</a:t>
            </a:r>
            <a:endParaRPr lang="en-US" dirty="0" smtClean="0"/>
          </a:p>
          <a:p>
            <a:pPr algn="just"/>
            <a:endParaRPr lang="en-US" dirty="0"/>
          </a:p>
          <a:p>
            <a:pPr algn="just"/>
            <a:r>
              <a:rPr lang="tr-TR" dirty="0" smtClean="0"/>
              <a:t>Bütün </a:t>
            </a:r>
            <a:r>
              <a:rPr lang="tr-TR" dirty="0"/>
              <a:t>grup üyelerinin ortak bir kaderi paylaştıklarını fark etmelerini sağlar.</a:t>
            </a:r>
          </a:p>
          <a:p>
            <a:pPr algn="just">
              <a:buNone/>
            </a:pPr>
            <a:r>
              <a:rPr lang="tr-TR" dirty="0" smtClean="0"/>
              <a:t>    </a:t>
            </a:r>
          </a:p>
          <a:p>
            <a:pPr algn="just"/>
            <a:r>
              <a:rPr lang="tr-TR" dirty="0" smtClean="0"/>
              <a:t> Bir grup üyesinin herhangi bir başarısının fark edildiği durumlarda bütün grup üyelerinin bu başarıyı kutlamalarının ve bu başarıda övünç duymalarını sağlar.</a:t>
            </a:r>
            <a:endParaRPr lang="en-US" dirty="0" smtClean="0"/>
          </a:p>
          <a:p>
            <a:pPr algn="just"/>
            <a:endParaRPr lang="en-US" dirty="0" smtClean="0"/>
          </a:p>
          <a:p>
            <a:pPr algn="just"/>
            <a:r>
              <a:rPr lang="tr-TR" dirty="0"/>
              <a:t>İşbirliğine dayalı öğrenme, öğretmenlerin sınıf ortamında farklı amaçları gerçekleştirmeleri için ara-sıra kullandıkları bir etkinlik değildir. Öğretme öğrenme sürecinde sınıfın düzenlenmesinin temel bir yolu olarak kullanılmaktadır.</a:t>
            </a:r>
          </a:p>
          <a:p>
            <a:pPr algn="just"/>
            <a:endParaRPr lang="tr-TR" dirty="0" smtClean="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107504" y="188640"/>
            <a:ext cx="8496944" cy="6264696"/>
          </a:xfrm>
        </p:spPr>
        <p:txBody>
          <a:bodyPr>
            <a:normAutofit/>
          </a:bodyPr>
          <a:lstStyle/>
          <a:p>
            <a:r>
              <a:rPr lang="tr-TR" b="1" u="sng" dirty="0" smtClean="0"/>
              <a:t>İşbirliğine dayalı öğrenmenin eğitim uygulamalarının içinde yer almasının birçok nedeni vardır</a:t>
            </a:r>
            <a:r>
              <a:rPr lang="tr-TR" b="1" dirty="0" smtClean="0"/>
              <a:t>:</a:t>
            </a:r>
          </a:p>
          <a:p>
            <a:endParaRPr lang="tr-TR" b="1" dirty="0" smtClean="0"/>
          </a:p>
          <a:p>
            <a:r>
              <a:rPr lang="tr-TR" dirty="0" smtClean="0"/>
              <a:t>Başarıyı artırma,</a:t>
            </a:r>
          </a:p>
          <a:p>
            <a:r>
              <a:rPr lang="tr-TR" dirty="0" smtClean="0"/>
              <a:t>Üst düzey düşünme becerilerini geliştirme,</a:t>
            </a:r>
          </a:p>
          <a:p>
            <a:r>
              <a:rPr lang="tr-TR" dirty="0" smtClean="0"/>
              <a:t>Özsaygıyı geliştirme,</a:t>
            </a:r>
          </a:p>
          <a:p>
            <a:r>
              <a:rPr lang="tr-TR" dirty="0" smtClean="0"/>
              <a:t>Okula ve derse karşı tutum geliştirme,</a:t>
            </a:r>
          </a:p>
          <a:p>
            <a:r>
              <a:rPr lang="tr-TR" dirty="0" smtClean="0"/>
              <a:t>Toplumsal beceriler kazandırma.</a:t>
            </a:r>
            <a:endParaRPr lang="en-US" dirty="0" smtClean="0"/>
          </a:p>
          <a:p>
            <a:r>
              <a:rPr lang="en-US" dirty="0"/>
              <a:t>Ç</a:t>
            </a:r>
            <a:r>
              <a:rPr lang="tr-TR" dirty="0" smtClean="0"/>
              <a:t>oklu </a:t>
            </a:r>
            <a:r>
              <a:rPr lang="tr-TR" dirty="0"/>
              <a:t>öğrenme ortamları </a:t>
            </a:r>
            <a:r>
              <a:rPr lang="tr-TR" dirty="0" smtClean="0"/>
              <a:t>içerisinde</a:t>
            </a:r>
            <a:r>
              <a:rPr lang="en-US" dirty="0" smtClean="0"/>
              <a:t> ö</a:t>
            </a:r>
            <a:r>
              <a:rPr lang="tr-TR" dirty="0" err="1" smtClean="0"/>
              <a:t>ğrenciler</a:t>
            </a:r>
            <a:r>
              <a:rPr lang="en-US" dirty="0" smtClean="0"/>
              <a:t>in</a:t>
            </a:r>
            <a:r>
              <a:rPr lang="tr-TR" dirty="0" smtClean="0"/>
              <a:t> </a:t>
            </a:r>
            <a:r>
              <a:rPr lang="tr-TR" dirty="0"/>
              <a:t>kendi öğrenmelerini </a:t>
            </a:r>
            <a:r>
              <a:rPr lang="tr-TR" dirty="0" err="1" smtClean="0"/>
              <a:t>yapılandırm</a:t>
            </a:r>
            <a:r>
              <a:rPr lang="en-US" dirty="0" err="1" smtClean="0"/>
              <a:t>alarına</a:t>
            </a:r>
            <a:r>
              <a:rPr lang="en-US" dirty="0" smtClean="0"/>
              <a:t> </a:t>
            </a:r>
            <a:r>
              <a:rPr lang="en-US" dirty="0" err="1" smtClean="0"/>
              <a:t>fırsat</a:t>
            </a:r>
            <a:r>
              <a:rPr lang="en-US" dirty="0" smtClean="0"/>
              <a:t> </a:t>
            </a:r>
            <a:r>
              <a:rPr lang="en-US" dirty="0" err="1" smtClean="0"/>
              <a:t>sunma</a:t>
            </a:r>
            <a:r>
              <a:rPr lang="tr-TR" dirty="0" smtClean="0"/>
              <a:t>.</a:t>
            </a:r>
            <a:endParaRPr lang="tr-TR" dirty="0"/>
          </a:p>
          <a:p>
            <a:r>
              <a:rPr lang="tr-TR" dirty="0" smtClean="0"/>
              <a:t>Farklılıklardan </a:t>
            </a:r>
            <a:r>
              <a:rPr lang="tr-TR" dirty="0"/>
              <a:t>yararlanmayı ve hoşgörü göstermeyi </a:t>
            </a:r>
            <a:r>
              <a:rPr lang="en-US" dirty="0" err="1" smtClean="0"/>
              <a:t>öğretbilme</a:t>
            </a:r>
            <a:r>
              <a:rPr lang="tr-TR" dirty="0" smtClean="0"/>
              <a:t>.</a:t>
            </a:r>
            <a:endParaRPr lang="tr-TR" dirty="0"/>
          </a:p>
          <a:p>
            <a:endParaRPr lang="tr-TR" dirty="0" smtClean="0"/>
          </a:p>
          <a:p>
            <a:endParaRPr lang="tr-TR"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İŞBİRLİĞİNE DAYALI ÖĞRENMENİN İLKELERİ</a:t>
            </a:r>
            <a:endParaRPr lang="tr-TR" dirty="0"/>
          </a:p>
        </p:txBody>
      </p:sp>
      <p:sp>
        <p:nvSpPr>
          <p:cNvPr id="3" name="2 İçerik Yer Tutucusu"/>
          <p:cNvSpPr>
            <a:spLocks noGrp="1"/>
          </p:cNvSpPr>
          <p:nvPr>
            <p:ph sz="quarter" idx="1"/>
          </p:nvPr>
        </p:nvSpPr>
        <p:spPr>
          <a:xfrm>
            <a:off x="179512" y="1985195"/>
            <a:ext cx="8352928" cy="4873752"/>
          </a:xfrm>
        </p:spPr>
        <p:txBody>
          <a:bodyPr/>
          <a:lstStyle/>
          <a:p>
            <a:r>
              <a:rPr lang="tr-TR" dirty="0" smtClean="0"/>
              <a:t>1. Olumlu bağımlılık,</a:t>
            </a:r>
            <a:endParaRPr lang="en-US" dirty="0" smtClean="0"/>
          </a:p>
          <a:p>
            <a:endParaRPr lang="tr-TR" dirty="0" smtClean="0"/>
          </a:p>
          <a:p>
            <a:r>
              <a:rPr lang="tr-TR" dirty="0" smtClean="0"/>
              <a:t>2. Yüz yüze etkileşim,</a:t>
            </a:r>
            <a:endParaRPr lang="en-US" dirty="0" smtClean="0"/>
          </a:p>
          <a:p>
            <a:endParaRPr lang="tr-TR" dirty="0" smtClean="0"/>
          </a:p>
          <a:p>
            <a:r>
              <a:rPr lang="tr-TR" dirty="0" smtClean="0"/>
              <a:t>3. Bireysel değerlendirilebilirlik ve kişisel sorumluluk,</a:t>
            </a:r>
            <a:endParaRPr lang="en-US" dirty="0" smtClean="0"/>
          </a:p>
          <a:p>
            <a:endParaRPr lang="tr-TR" dirty="0" smtClean="0"/>
          </a:p>
          <a:p>
            <a:r>
              <a:rPr lang="tr-TR" dirty="0" smtClean="0"/>
              <a:t>4. Kişiler arası veya sosyal beceriler,</a:t>
            </a:r>
            <a:endParaRPr lang="en-US" dirty="0" smtClean="0"/>
          </a:p>
          <a:p>
            <a:endParaRPr lang="tr-TR" dirty="0" smtClean="0"/>
          </a:p>
          <a:p>
            <a:r>
              <a:rPr lang="tr-TR" dirty="0" smtClean="0"/>
              <a:t>5. Grup süreci.</a:t>
            </a:r>
            <a:endParaRPr lang="tr-TR"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51520" y="188640"/>
            <a:ext cx="8496944" cy="6480720"/>
          </a:xfrm>
        </p:spPr>
        <p:txBody>
          <a:bodyPr>
            <a:normAutofit lnSpcReduction="10000"/>
          </a:bodyPr>
          <a:lstStyle/>
          <a:p>
            <a:pPr marL="0" indent="0">
              <a:buNone/>
            </a:pPr>
            <a:r>
              <a:rPr lang="tr-TR" b="1" u="sng" dirty="0" smtClean="0"/>
              <a:t>OLUMLU BAĞIMLILIK:</a:t>
            </a:r>
            <a:endParaRPr lang="en-US" b="1" u="sng" dirty="0" smtClean="0"/>
          </a:p>
          <a:p>
            <a:r>
              <a:rPr lang="tr-TR" dirty="0" smtClean="0"/>
              <a:t>Birlikte batmak ya da çıkmak.</a:t>
            </a:r>
            <a:endParaRPr lang="en-US" dirty="0" smtClean="0"/>
          </a:p>
          <a:p>
            <a:r>
              <a:rPr lang="tr-TR" dirty="0" smtClean="0"/>
              <a:t>Konuyu öğrenmek </a:t>
            </a:r>
            <a:endParaRPr lang="en-US" dirty="0" smtClean="0"/>
          </a:p>
          <a:p>
            <a:r>
              <a:rPr lang="tr-TR" dirty="0" smtClean="0"/>
              <a:t>Konuyu tüm grup üyelerinin öğrenmesini güvence altına almak</a:t>
            </a:r>
            <a:endParaRPr lang="en-US" dirty="0" smtClean="0"/>
          </a:p>
          <a:p>
            <a:endParaRPr lang="tr-TR" dirty="0" smtClean="0"/>
          </a:p>
          <a:p>
            <a:pPr marL="0" indent="0">
              <a:buNone/>
            </a:pPr>
            <a:r>
              <a:rPr lang="tr-TR" b="1" u="sng" dirty="0"/>
              <a:t>YÜZ YÜZE </a:t>
            </a:r>
            <a:r>
              <a:rPr lang="tr-TR" b="1" u="sng" dirty="0" smtClean="0"/>
              <a:t>ETKİLEŞİM</a:t>
            </a:r>
            <a:endParaRPr lang="en-US" b="1" u="sng" dirty="0" smtClean="0"/>
          </a:p>
          <a:p>
            <a:r>
              <a:rPr lang="tr-TR" dirty="0"/>
              <a:t>Grup amaçlarına ulaşmak ve verilen görevi başarmak için bireylerin birbirlerinin çabasını desteklemesi ve kolaylaştırmasıdır</a:t>
            </a:r>
            <a:r>
              <a:rPr lang="tr-TR" dirty="0" smtClean="0"/>
              <a:t>.</a:t>
            </a:r>
            <a:endParaRPr lang="en-US" dirty="0" smtClean="0"/>
          </a:p>
          <a:p>
            <a:pPr>
              <a:buFont typeface="Courier New" panose="02070309020205020404" pitchFamily="49" charset="0"/>
              <a:buChar char="o"/>
            </a:pPr>
            <a:endParaRPr lang="en-US" dirty="0" smtClean="0"/>
          </a:p>
          <a:p>
            <a:pPr marL="0" indent="0">
              <a:buNone/>
            </a:pPr>
            <a:r>
              <a:rPr lang="tr-TR" b="1" u="sng" dirty="0"/>
              <a:t>BİREYSEL </a:t>
            </a:r>
            <a:r>
              <a:rPr lang="tr-TR" b="1" u="sng" dirty="0" smtClean="0"/>
              <a:t>SORUMLULUK</a:t>
            </a:r>
            <a:endParaRPr lang="en-US" b="1" u="sng" dirty="0" smtClean="0"/>
          </a:p>
          <a:p>
            <a:r>
              <a:rPr lang="tr-TR" dirty="0"/>
              <a:t>Herkesin kendi payına düşen görevi yerine getirmesi gerekir</a:t>
            </a:r>
            <a:r>
              <a:rPr lang="tr-TR" dirty="0" smtClean="0"/>
              <a:t>.</a:t>
            </a:r>
            <a:endParaRPr lang="en-US" dirty="0" smtClean="0"/>
          </a:p>
          <a:p>
            <a:r>
              <a:rPr lang="tr-TR" dirty="0"/>
              <a:t>Grubun görevi tamamlamada kimin daha çok yardıma, desteğe ve teşvike ihtiyacı olduğunu bilmesi önemlidir.</a:t>
            </a:r>
          </a:p>
          <a:p>
            <a:pPr marL="0" indent="0">
              <a:buNone/>
            </a:pPr>
            <a:endParaRPr lang="en-US" dirty="0" smtClean="0"/>
          </a:p>
          <a:p>
            <a:pPr marL="0" indent="0">
              <a:buNone/>
            </a:pPr>
            <a:endParaRPr lang="en-US" dirty="0" smtClean="0"/>
          </a:p>
          <a:p>
            <a:pPr marL="0" indent="0">
              <a:buNone/>
            </a:pPr>
            <a:endParaRPr lang="tr-TR" dirty="0"/>
          </a:p>
          <a:p>
            <a:pPr marL="0" indent="0">
              <a:buNone/>
            </a:pPr>
            <a:endParaRPr lang="en-US" b="1" u="sng" dirty="0"/>
          </a:p>
          <a:p>
            <a:pPr>
              <a:buFont typeface="Courier New" panose="02070309020205020404" pitchFamily="49" charset="0"/>
              <a:buChar char="o"/>
            </a:pPr>
            <a:endParaRPr lang="tr-TR" dirty="0"/>
          </a:p>
          <a:p>
            <a:pPr marL="0" indent="0">
              <a:buNone/>
            </a:pPr>
            <a:endParaRPr lang="tr-TR" b="1" u="sng" dirty="0"/>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KİŞİLER ARASI VE KÜÇÜK GRUP BECERİLERİ </a:t>
            </a:r>
            <a:endParaRPr lang="tr-TR" dirty="0"/>
          </a:p>
        </p:txBody>
      </p:sp>
      <p:sp>
        <p:nvSpPr>
          <p:cNvPr id="3" name="2 İçerik Yer Tutucusu"/>
          <p:cNvSpPr>
            <a:spLocks noGrp="1"/>
          </p:cNvSpPr>
          <p:nvPr>
            <p:ph sz="quarter" idx="1"/>
          </p:nvPr>
        </p:nvSpPr>
        <p:spPr>
          <a:xfrm>
            <a:off x="457200" y="1600200"/>
            <a:ext cx="8003232" cy="4873752"/>
          </a:xfrm>
        </p:spPr>
        <p:txBody>
          <a:bodyPr/>
          <a:lstStyle/>
          <a:p>
            <a:pPr marL="0" indent="0">
              <a:buNone/>
            </a:pPr>
            <a:endParaRPr lang="en-US" dirty="0" smtClean="0"/>
          </a:p>
          <a:p>
            <a:pPr marL="0" indent="0">
              <a:buNone/>
            </a:pPr>
            <a:r>
              <a:rPr lang="tr-TR" dirty="0" smtClean="0"/>
              <a:t>Öğrencilerin çabaları koordine etmek için;</a:t>
            </a:r>
          </a:p>
          <a:p>
            <a:r>
              <a:rPr lang="en-US" dirty="0" smtClean="0"/>
              <a:t>B</a:t>
            </a:r>
            <a:r>
              <a:rPr lang="tr-TR" dirty="0" err="1" smtClean="0"/>
              <a:t>irbirlerini</a:t>
            </a:r>
            <a:r>
              <a:rPr lang="tr-TR" dirty="0" smtClean="0"/>
              <a:t> tanımaları ve birbirlerine güvenmeleri</a:t>
            </a:r>
          </a:p>
          <a:p>
            <a:r>
              <a:rPr lang="en-US" dirty="0"/>
              <a:t>A</a:t>
            </a:r>
            <a:r>
              <a:rPr lang="tr-TR" dirty="0" smtClean="0"/>
              <a:t>çık ve belirgin biçimde iletişimde bulunmaları</a:t>
            </a:r>
          </a:p>
          <a:p>
            <a:r>
              <a:rPr lang="tr-TR" dirty="0" smtClean="0"/>
              <a:t>Birbirlerini kabul etmeleri ve desteklemeleri</a:t>
            </a:r>
          </a:p>
          <a:p>
            <a:r>
              <a:rPr lang="en-US" dirty="0"/>
              <a:t>Ç</a:t>
            </a:r>
            <a:r>
              <a:rPr lang="tr-TR" dirty="0" smtClean="0"/>
              <a:t>atışmaları yapıcı bir biçimde çözümlemeleri gerekir. </a:t>
            </a:r>
          </a:p>
          <a:p>
            <a:endParaRPr lang="tr-TR" dirty="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HETEROJEN ve HOMOJEN GRUP OLUŞTURMA</a:t>
            </a:r>
            <a:endParaRPr lang="tr-TR" dirty="0"/>
          </a:p>
        </p:txBody>
      </p:sp>
      <p:sp>
        <p:nvSpPr>
          <p:cNvPr id="3" name="2 İçerik Yer Tutucusu"/>
          <p:cNvSpPr>
            <a:spLocks noGrp="1"/>
          </p:cNvSpPr>
          <p:nvPr>
            <p:ph sz="quarter" idx="1"/>
          </p:nvPr>
        </p:nvSpPr>
        <p:spPr>
          <a:xfrm>
            <a:off x="251520" y="1417638"/>
            <a:ext cx="8568952" cy="5323730"/>
          </a:xfrm>
        </p:spPr>
        <p:txBody>
          <a:bodyPr/>
          <a:lstStyle/>
          <a:p>
            <a:pPr marL="0" indent="0">
              <a:buNone/>
            </a:pPr>
            <a:r>
              <a:rPr lang="tr-TR" dirty="0" smtClean="0"/>
              <a:t>İşbirlikli öğrenmede heterojen grup oluşturma:</a:t>
            </a:r>
          </a:p>
          <a:p>
            <a:r>
              <a:rPr lang="tr-TR" dirty="0" smtClean="0"/>
              <a:t>İşbirlikli öğrenmenin uygulanacağı sınıftaki öğrencilerin akademik başarı ve cinsiyetleri dikkate alınır.</a:t>
            </a:r>
          </a:p>
          <a:p>
            <a:r>
              <a:rPr lang="tr-TR" dirty="0" smtClean="0"/>
              <a:t>Heterojen grup oluşturulurken öğretmen öğrencileri iki şekilde seçer.</a:t>
            </a:r>
          </a:p>
          <a:p>
            <a:pPr marL="0" indent="0">
              <a:buNone/>
            </a:pPr>
            <a:r>
              <a:rPr lang="tr-TR" dirty="0" smtClean="0"/>
              <a:t>1. Rastgele,</a:t>
            </a:r>
          </a:p>
          <a:p>
            <a:pPr marL="0" indent="0">
              <a:buNone/>
            </a:pPr>
            <a:r>
              <a:rPr lang="tr-TR" dirty="0" smtClean="0"/>
              <a:t>2. Tabakalı örneklemedir.</a:t>
            </a:r>
            <a:endParaRPr lang="en-US" dirty="0" smtClean="0"/>
          </a:p>
          <a:p>
            <a:pPr marL="0" indent="0">
              <a:buNone/>
            </a:pPr>
            <a:endParaRPr lang="en-US" dirty="0" smtClean="0"/>
          </a:p>
          <a:p>
            <a:r>
              <a:rPr lang="tr-TR" dirty="0"/>
              <a:t>Tabakalı örneklemede örneğin öğrencilere konuyla ilgili bir ön test uygulanır ve öğrenciler yüksek, orta ve düşük puan alanlar diye sınıflandırılır. Daha sonra, her sınıfı temsil eden, bir öğrenci rastgele seçilir ve aynı gruba yerleştirilir.</a:t>
            </a:r>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lgn="just"/>
            <a:r>
              <a:rPr lang="tr-TR" dirty="0" smtClean="0"/>
              <a:t>Öğrencilerin akademik başarılarına göre heterojen grup oluşturmada, işbirlikli öğrenme başlamadan önce, öğrencilerin o dersten sınavlarda aldıkları puanların ortalaması veya sadece bir sınavın sonucu kullanılır. Bu sınav puanına </a:t>
            </a:r>
            <a:r>
              <a:rPr lang="tr-TR" i="1" dirty="0" smtClean="0"/>
              <a:t>temel puan </a:t>
            </a:r>
            <a:r>
              <a:rPr lang="tr-TR" dirty="0" smtClean="0"/>
              <a:t>denir. Öğrenciler ilk olarak bu temel puanlarına göre yüksek puandan düşük puana göre sıralanır. Sınıftaki öğrenci sayısı dikkate alınarak oluşturulacak grup sayısı belirlenir.</a:t>
            </a:r>
          </a:p>
          <a:p>
            <a:endParaRPr lang="tr-TR" dirty="0"/>
          </a:p>
        </p:txBody>
      </p:sp>
    </p:spTree>
  </p:cSld>
  <p:clrMapOvr>
    <a:masterClrMapping/>
  </p:clrMapOvr>
  <p:transition>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2064</TotalTime>
  <Words>917</Words>
  <Application>Microsoft Office PowerPoint</Application>
  <PresentationFormat>Ekran Gösterisi (4:3)</PresentationFormat>
  <Paragraphs>202</Paragraphs>
  <Slides>17</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Calibri</vt:lpstr>
      <vt:lpstr>Century Schoolbook</vt:lpstr>
      <vt:lpstr>Courier New</vt:lpstr>
      <vt:lpstr>Wingdings</vt:lpstr>
      <vt:lpstr>Wingdings 2</vt:lpstr>
      <vt:lpstr>Cumba</vt:lpstr>
      <vt:lpstr>       İŞBİRLİĞİNE      DAYALI ÖĞRENME</vt:lpstr>
      <vt:lpstr>PowerPoint Sunusu</vt:lpstr>
      <vt:lpstr>PowerPoint Sunusu</vt:lpstr>
      <vt:lpstr>PowerPoint Sunusu</vt:lpstr>
      <vt:lpstr>İŞBİRLİĞİNE DAYALI ÖĞRENMENİN İLKELERİ</vt:lpstr>
      <vt:lpstr>PowerPoint Sunusu</vt:lpstr>
      <vt:lpstr>KİŞİLER ARASI VE KÜÇÜK GRUP BECERİLERİ </vt:lpstr>
      <vt:lpstr>HETEROJEN ve HOMOJEN GRUP OLUŞTURMA</vt:lpstr>
      <vt:lpstr>PowerPoint Sunusu</vt:lpstr>
      <vt:lpstr>PowerPoint Sunusu</vt:lpstr>
      <vt:lpstr>PowerPoint Sunusu</vt:lpstr>
      <vt:lpstr>PowerPoint Sunusu</vt:lpstr>
      <vt:lpstr>İŞBİRLİĞİNE DAYALI ÖĞRENME SÜRECİNDE ÖĞRETMENİN GÖREVLERİ</vt:lpstr>
      <vt:lpstr>PowerPoint Sunusu</vt:lpstr>
      <vt:lpstr>İŞBİRLİKLİ ÖĞRENME MODELİNİN FAYDALARI</vt:lpstr>
      <vt:lpstr>PowerPoint Sunusu</vt:lpstr>
      <vt:lpstr>İŞBİRLİKLİ ÖĞRENMEDE SINIRLILIKLAR VE SORUNLAR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İŞBİRLİĞİNE      DAYALI ÖĞRENME</dc:title>
  <dc:creator>emel</dc:creator>
  <cp:lastModifiedBy>Windows Kullanıcısı</cp:lastModifiedBy>
  <cp:revision>191</cp:revision>
  <dcterms:created xsi:type="dcterms:W3CDTF">2015-11-18T18:59:04Z</dcterms:created>
  <dcterms:modified xsi:type="dcterms:W3CDTF">2018-02-18T09:46:07Z</dcterms:modified>
</cp:coreProperties>
</file>