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5"/>
  </p:notesMasterIdLst>
  <p:handoutMasterIdLst>
    <p:handoutMasterId r:id="rId46"/>
  </p:handoutMasterIdLst>
  <p:sldIdLst>
    <p:sldId id="258" r:id="rId3"/>
    <p:sldId id="273" r:id="rId4"/>
    <p:sldId id="274" r:id="rId5"/>
    <p:sldId id="270" r:id="rId6"/>
    <p:sldId id="260" r:id="rId7"/>
    <p:sldId id="271" r:id="rId8"/>
    <p:sldId id="272" r:id="rId9"/>
    <p:sldId id="276" r:id="rId10"/>
    <p:sldId id="277" r:id="rId11"/>
    <p:sldId id="279" r:id="rId12"/>
    <p:sldId id="280" r:id="rId13"/>
    <p:sldId id="302" r:id="rId14"/>
    <p:sldId id="303" r:id="rId15"/>
    <p:sldId id="304" r:id="rId16"/>
    <p:sldId id="306" r:id="rId17"/>
    <p:sldId id="281" r:id="rId18"/>
    <p:sldId id="282" r:id="rId19"/>
    <p:sldId id="283" r:id="rId20"/>
    <p:sldId id="284" r:id="rId21"/>
    <p:sldId id="285" r:id="rId22"/>
    <p:sldId id="286" r:id="rId23"/>
    <p:sldId id="292" r:id="rId24"/>
    <p:sldId id="291" r:id="rId25"/>
    <p:sldId id="290" r:id="rId26"/>
    <p:sldId id="289" r:id="rId27"/>
    <p:sldId id="288" r:id="rId28"/>
    <p:sldId id="287" r:id="rId29"/>
    <p:sldId id="263" r:id="rId30"/>
    <p:sldId id="293" r:id="rId31"/>
    <p:sldId id="265" r:id="rId32"/>
    <p:sldId id="266" r:id="rId33"/>
    <p:sldId id="294" r:id="rId34"/>
    <p:sldId id="295" r:id="rId35"/>
    <p:sldId id="296" r:id="rId36"/>
    <p:sldId id="297" r:id="rId37"/>
    <p:sldId id="298" r:id="rId38"/>
    <p:sldId id="299" r:id="rId39"/>
    <p:sldId id="264" r:id="rId40"/>
    <p:sldId id="268" r:id="rId41"/>
    <p:sldId id="269" r:id="rId42"/>
    <p:sldId id="300"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Yaza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54" d="100"/>
          <a:sy n="54" d="100"/>
        </p:scale>
        <p:origin x="86" y="21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082E8A29-955A-4C7C-A174-3E9DCD4DC89B}">
      <dgm:prSet phldrT="[Text]"/>
      <dgm:spPr/>
      <dgm:t>
        <a:bodyPr/>
        <a:lstStyle/>
        <a:p>
          <a:r>
            <a:rPr lang="tr-TR" b="1" noProof="0" dirty="0">
              <a:solidFill>
                <a:schemeClr val="tx2"/>
              </a:solidFill>
              <a:latin typeface="Arial" pitchFamily="34" charset="0"/>
              <a:cs typeface="Arial" pitchFamily="34" charset="0"/>
            </a:rPr>
            <a:t>Profesyonel Geliştirici Program</a:t>
          </a:r>
        </a:p>
      </dgm:t>
    </dgm:pt>
    <dgm:pt modelId="{BA7938E6-8DFA-40B7-B4C4-EACC6D85FC31}" type="parTrans" cxnId="{2986897A-7787-444F-B6C8-41F3823EF3C1}">
      <dgm:prSet/>
      <dgm:spPr/>
      <dgm:t>
        <a:bodyPr/>
        <a:lstStyle/>
        <a:p>
          <a:endParaRPr lang="en-US"/>
        </a:p>
      </dgm:t>
    </dgm:pt>
    <dgm:pt modelId="{C2176686-D23E-48EB-9D1B-1A1B46236638}" type="sibTrans" cxnId="{2986897A-7787-444F-B6C8-41F3823EF3C1}">
      <dgm:prSet/>
      <dgm:spPr/>
      <dgm:t>
        <a:bodyPr/>
        <a:lstStyle/>
        <a:p>
          <a:endParaRPr lang="en-US"/>
        </a:p>
      </dgm:t>
    </dgm:pt>
    <dgm:pt modelId="{23A0DE4A-FE92-496E-B335-3433CEFB74E9}">
      <dgm:prSet phldrT="[Text]"/>
      <dgm:spPr/>
      <dgm:t>
        <a:bodyPr/>
        <a:lstStyle/>
        <a:p>
          <a:r>
            <a:rPr lang="tr-TR" noProof="0" dirty="0">
              <a:solidFill>
                <a:schemeClr val="tx2"/>
              </a:solidFill>
              <a:latin typeface="Arial" pitchFamily="34" charset="0"/>
              <a:cs typeface="Arial" pitchFamily="34" charset="0"/>
            </a:rPr>
            <a:t>Öğretmen Enstitüsü</a:t>
          </a:r>
        </a:p>
      </dgm:t>
    </dgm:pt>
    <dgm:pt modelId="{68935D38-FEDC-4CD3-8002-43CB3944BEAF}" type="parTrans" cxnId="{67A03D8F-F327-4A9F-ABBC-1EB67EFD1ECB}">
      <dgm:prSet/>
      <dgm:spPr/>
      <dgm:t>
        <a:bodyPr/>
        <a:lstStyle/>
        <a:p>
          <a:endParaRPr lang="en-US"/>
        </a:p>
      </dgm:t>
    </dgm:pt>
    <dgm:pt modelId="{55DF926D-029A-4E18-95C4-77A5A37CAE40}" type="sibTrans" cxnId="{67A03D8F-F327-4A9F-ABBC-1EB67EFD1ECB}">
      <dgm:prSet/>
      <dgm:spPr/>
      <dgm:t>
        <a:bodyPr/>
        <a:lstStyle/>
        <a:p>
          <a:endParaRPr lang="en-US"/>
        </a:p>
      </dgm:t>
    </dgm:pt>
    <dgm:pt modelId="{B6E26FFC-9977-4BBC-BEC7-3D6B63754E52}">
      <dgm:prSet phldrT="[Text]"/>
      <dgm:spPr/>
      <dgm:t>
        <a:bodyPr/>
        <a:lstStyle/>
        <a:p>
          <a:r>
            <a:rPr lang="tr-TR" b="1" noProof="0" dirty="0">
              <a:solidFill>
                <a:schemeClr val="tx2"/>
              </a:solidFill>
              <a:latin typeface="Arial" pitchFamily="34" charset="0"/>
              <a:cs typeface="Arial" pitchFamily="34" charset="0"/>
            </a:rPr>
            <a:t>Öğrenme Hakkında Öğrenme</a:t>
          </a:r>
        </a:p>
      </dgm:t>
    </dgm:pt>
    <dgm:pt modelId="{5CEFBD89-2F4F-4B51-A98A-0F3C86494166}" type="parTrans" cxnId="{17E73148-9C08-4999-B21E-F3C5A0E3FC0C}">
      <dgm:prSet/>
      <dgm:spPr/>
      <dgm:t>
        <a:bodyPr/>
        <a:lstStyle/>
        <a:p>
          <a:endParaRPr lang="en-US"/>
        </a:p>
      </dgm:t>
    </dgm:pt>
    <dgm:pt modelId="{48634C00-2335-4923-9072-EB7482323D9C}" type="sibTrans" cxnId="{17E73148-9C08-4999-B21E-F3C5A0E3FC0C}">
      <dgm:prSet/>
      <dgm:spPr/>
      <dgm:t>
        <a:bodyPr/>
        <a:lstStyle/>
        <a:p>
          <a:endParaRPr lang="en-US"/>
        </a:p>
      </dgm:t>
    </dgm:pt>
    <dgm:pt modelId="{CBCC21F5-552F-4D39-812E-6FCD4A366F58}">
      <dgm:prSet phldrT="[Text]"/>
      <dgm:spPr/>
      <dgm:t>
        <a:bodyPr/>
        <a:lstStyle/>
        <a:p>
          <a:r>
            <a:rPr lang="tr-TR" noProof="0" dirty="0">
              <a:solidFill>
                <a:schemeClr val="tx2"/>
              </a:solidFill>
              <a:latin typeface="Arial" pitchFamily="34" charset="0"/>
              <a:cs typeface="Arial" pitchFamily="34" charset="0"/>
            </a:rPr>
            <a:t>Ziyaretçi Araştırma ve Değerlendirme</a:t>
          </a:r>
        </a:p>
      </dgm:t>
    </dgm:pt>
    <dgm:pt modelId="{4A973A1C-85F1-4969-A536-D29940229E2C}" type="parTrans" cxnId="{3C41F2E0-4620-40B4-9857-68872B278EFB}">
      <dgm:prSet/>
      <dgm:spPr/>
      <dgm:t>
        <a:bodyPr/>
        <a:lstStyle/>
        <a:p>
          <a:endParaRPr lang="en-US"/>
        </a:p>
      </dgm:t>
    </dgm:pt>
    <dgm:pt modelId="{3640B940-6901-481F-ADF7-6B77DEEED764}" type="sibTrans" cxnId="{3C41F2E0-4620-40B4-9857-68872B278EFB}">
      <dgm:prSet/>
      <dgm:spPr/>
      <dgm:t>
        <a:bodyPr/>
        <a:lstStyle/>
        <a:p>
          <a:endParaRPr lang="en-US"/>
        </a:p>
      </dgm:t>
    </dgm:pt>
    <dgm:pt modelId="{62831651-7C26-466C-BAA4-31EA8D14E47A}">
      <dgm:prSet phldrT="[Text]"/>
      <dgm:spPr/>
      <dgm:t>
        <a:bodyPr/>
        <a:lstStyle/>
        <a:p>
          <a:r>
            <a:rPr lang="tr-TR" noProof="0" dirty="0">
              <a:solidFill>
                <a:schemeClr val="tx2"/>
              </a:solidFill>
              <a:latin typeface="Arial" pitchFamily="34" charset="0"/>
              <a:cs typeface="Arial" pitchFamily="34" charset="0"/>
            </a:rPr>
            <a:t>Okulda </a:t>
          </a:r>
          <a:r>
            <a:rPr lang="tr-TR" noProof="0" dirty="0" err="1">
              <a:solidFill>
                <a:schemeClr val="tx2"/>
              </a:solidFill>
              <a:latin typeface="Arial" pitchFamily="34" charset="0"/>
              <a:cs typeface="Arial" pitchFamily="34" charset="0"/>
            </a:rPr>
            <a:t>İnformal</a:t>
          </a:r>
          <a:r>
            <a:rPr lang="tr-TR" noProof="0" dirty="0">
              <a:solidFill>
                <a:schemeClr val="tx2"/>
              </a:solidFill>
              <a:latin typeface="Arial" pitchFamily="34" charset="0"/>
              <a:cs typeface="Arial" pitchFamily="34" charset="0"/>
            </a:rPr>
            <a:t> Öğrenme Merkezleri</a:t>
          </a:r>
        </a:p>
      </dgm:t>
    </dgm:pt>
    <dgm:pt modelId="{0F3EB6E4-07A5-4199-9C2F-8B91F53579FE}" type="parTrans" cxnId="{59DDA576-1BA9-49E8-9D1D-361FF667A19A}">
      <dgm:prSet/>
      <dgm:spPr/>
      <dgm:t>
        <a:bodyPr/>
        <a:lstStyle/>
        <a:p>
          <a:endParaRPr lang="en-US"/>
        </a:p>
      </dgm:t>
    </dgm:pt>
    <dgm:pt modelId="{0D19FA60-5F9C-420B-AD2F-A0656A7F0783}" type="sibTrans" cxnId="{59DDA576-1BA9-49E8-9D1D-361FF667A19A}">
      <dgm:prSet/>
      <dgm:spPr/>
      <dgm:t>
        <a:bodyPr/>
        <a:lstStyle/>
        <a:p>
          <a:endParaRPr lang="en-US"/>
        </a:p>
      </dgm:t>
    </dgm:pt>
    <dgm:pt modelId="{6D0E5D9F-7263-4526-A227-51301233F549}">
      <dgm:prSet phldrT="[Text]"/>
      <dgm:spPr/>
      <dgm:t>
        <a:bodyPr/>
        <a:lstStyle/>
        <a:p>
          <a:r>
            <a:rPr lang="tr-TR" b="1" noProof="0" dirty="0">
              <a:solidFill>
                <a:schemeClr val="tx2"/>
              </a:solidFill>
              <a:latin typeface="Arial" pitchFamily="34" charset="0"/>
              <a:cs typeface="Arial" pitchFamily="34" charset="0"/>
            </a:rPr>
            <a:t>Topluluk Programları</a:t>
          </a:r>
        </a:p>
      </dgm:t>
    </dgm:pt>
    <dgm:pt modelId="{23416D07-25F8-426C-BC65-639E6BCF4D6D}" type="parTrans" cxnId="{C8C462C6-33A3-4E8B-91FE-36DBE92F1C4A}">
      <dgm:prSet/>
      <dgm:spPr/>
      <dgm:t>
        <a:bodyPr/>
        <a:lstStyle/>
        <a:p>
          <a:endParaRPr lang="en-US"/>
        </a:p>
      </dgm:t>
    </dgm:pt>
    <dgm:pt modelId="{DE289E29-1989-4D8E-8AA6-F030105B3F13}" type="sibTrans" cxnId="{C8C462C6-33A3-4E8B-91FE-36DBE92F1C4A}">
      <dgm:prSet/>
      <dgm:spPr/>
      <dgm:t>
        <a:bodyPr/>
        <a:lstStyle/>
        <a:p>
          <a:endParaRPr lang="en-US"/>
        </a:p>
      </dgm:t>
    </dgm:pt>
    <dgm:pt modelId="{F3256203-D9D1-492A-B801-68C1A32486F0}">
      <dgm:prSet phldrT="[Text]"/>
      <dgm:spPr/>
      <dgm:t>
        <a:bodyPr/>
        <a:lstStyle/>
        <a:p>
          <a:r>
            <a:rPr lang="tr-TR" noProof="0" dirty="0">
              <a:solidFill>
                <a:schemeClr val="tx2"/>
              </a:solidFill>
              <a:latin typeface="Arial" pitchFamily="34" charset="0"/>
              <a:cs typeface="Arial" pitchFamily="34" charset="0"/>
            </a:rPr>
            <a:t>Lise Rehberleri Programı</a:t>
          </a:r>
        </a:p>
      </dgm:t>
    </dgm:pt>
    <dgm:pt modelId="{E9A20291-2E30-4C14-BB7D-DC095A20ECB6}" type="parTrans" cxnId="{1B8E71B0-2D3A-4AB0-8843-CFDACEDC3198}">
      <dgm:prSet/>
      <dgm:spPr/>
      <dgm:t>
        <a:bodyPr/>
        <a:lstStyle/>
        <a:p>
          <a:endParaRPr lang="en-US"/>
        </a:p>
      </dgm:t>
    </dgm:pt>
    <dgm:pt modelId="{6C9440D0-8847-40C0-98BC-2B5EA5745C3A}" type="sibTrans" cxnId="{1B8E71B0-2D3A-4AB0-8843-CFDACEDC3198}">
      <dgm:prSet/>
      <dgm:spPr/>
      <dgm:t>
        <a:bodyPr/>
        <a:lstStyle/>
        <a:p>
          <a:endParaRPr lang="en-US"/>
        </a:p>
      </dgm:t>
    </dgm:pt>
    <dgm:pt modelId="{E5E95E82-EF79-43CA-AA86-43B0E1CBCD3F}">
      <dgm:prSet phldrT="[Text]"/>
      <dgm:spPr/>
      <dgm:t>
        <a:bodyPr/>
        <a:lstStyle/>
        <a:p>
          <a:r>
            <a:rPr lang="tr-TR" b="1" noProof="0" dirty="0">
              <a:solidFill>
                <a:schemeClr val="tx2"/>
              </a:solidFill>
              <a:latin typeface="Arial" pitchFamily="34" charset="0"/>
              <a:cs typeface="Arial" pitchFamily="34" charset="0"/>
            </a:rPr>
            <a:t>Öğretme ve Öğrenme için Araçlar</a:t>
          </a:r>
        </a:p>
      </dgm:t>
    </dgm:pt>
    <dgm:pt modelId="{FD76A3AE-1B6C-45A0-8E84-63160283749F}" type="parTrans" cxnId="{A76240AD-13F6-40C0-BD9B-102D5EC0AE51}">
      <dgm:prSet/>
      <dgm:spPr/>
      <dgm:t>
        <a:bodyPr/>
        <a:lstStyle/>
        <a:p>
          <a:endParaRPr lang="en-US"/>
        </a:p>
      </dgm:t>
    </dgm:pt>
    <dgm:pt modelId="{BF76010C-5523-4E13-B3E7-886DCE6AEBD4}" type="sibTrans" cxnId="{A76240AD-13F6-40C0-BD9B-102D5EC0AE51}">
      <dgm:prSet/>
      <dgm:spPr/>
      <dgm:t>
        <a:bodyPr/>
        <a:lstStyle/>
        <a:p>
          <a:endParaRPr lang="en-US"/>
        </a:p>
      </dgm:t>
    </dgm:pt>
    <dgm:pt modelId="{A81358E0-3DE7-41AD-A28C-ABB22548B1F6}">
      <dgm:prSet phldrT="[Text]"/>
      <dgm:spPr/>
      <dgm:t>
        <a:bodyPr/>
        <a:lstStyle/>
        <a:p>
          <a:r>
            <a:rPr lang="tr-TR" noProof="0" dirty="0">
              <a:solidFill>
                <a:schemeClr val="tx2"/>
              </a:solidFill>
              <a:latin typeface="Arial" pitchFamily="34" charset="0"/>
              <a:cs typeface="Arial" pitchFamily="34" charset="0"/>
            </a:rPr>
            <a:t>Uygulamalar</a:t>
          </a:r>
        </a:p>
      </dgm:t>
    </dgm:pt>
    <dgm:pt modelId="{262E0B94-6EA9-4797-B705-959D7B185F91}" type="parTrans" cxnId="{FB8541C0-3895-4553-A4C7-34B81A3C4A0B}">
      <dgm:prSet/>
      <dgm:spPr/>
      <dgm:t>
        <a:bodyPr/>
        <a:lstStyle/>
        <a:p>
          <a:endParaRPr lang="en-US"/>
        </a:p>
      </dgm:t>
    </dgm:pt>
    <dgm:pt modelId="{77756FBB-BF6C-4D78-803E-BCC851F1DA03}" type="sibTrans" cxnId="{FB8541C0-3895-4553-A4C7-34B81A3C4A0B}">
      <dgm:prSet/>
      <dgm:spPr/>
      <dgm:t>
        <a:bodyPr/>
        <a:lstStyle/>
        <a:p>
          <a:endParaRPr lang="en-US"/>
        </a:p>
      </dgm:t>
    </dgm:pt>
    <dgm:pt modelId="{0223FA6F-7D52-4FFC-A2DF-F0300916BEF8}">
      <dgm:prSet phldrT="[Text]"/>
      <dgm:spPr/>
      <dgm:t>
        <a:bodyPr/>
        <a:lstStyle/>
        <a:p>
          <a:r>
            <a:rPr lang="tr-TR" noProof="0" dirty="0">
              <a:solidFill>
                <a:schemeClr val="tx2"/>
              </a:solidFill>
              <a:latin typeface="Arial" pitchFamily="34" charset="0"/>
              <a:cs typeface="Arial" pitchFamily="34" charset="0"/>
            </a:rPr>
            <a:t>Sorgu Enstitüsü</a:t>
          </a:r>
        </a:p>
      </dgm:t>
    </dgm:pt>
    <dgm:pt modelId="{3B52F030-1BE1-48CF-9D84-09D37163352A}" type="parTrans" cxnId="{EBCD401D-B9E5-45E9-8E44-D5E95731759F}">
      <dgm:prSet/>
      <dgm:spPr/>
      <dgm:t>
        <a:bodyPr/>
        <a:lstStyle/>
        <a:p>
          <a:endParaRPr lang="tr-TR"/>
        </a:p>
      </dgm:t>
    </dgm:pt>
    <dgm:pt modelId="{744B62CE-9B47-4242-80C9-1028A98FD755}" type="sibTrans" cxnId="{EBCD401D-B9E5-45E9-8E44-D5E95731759F}">
      <dgm:prSet/>
      <dgm:spPr/>
      <dgm:t>
        <a:bodyPr/>
        <a:lstStyle/>
        <a:p>
          <a:endParaRPr lang="tr-TR"/>
        </a:p>
      </dgm:t>
    </dgm:pt>
    <dgm:pt modelId="{A4493206-5DD2-46AF-8C69-39AC6553343B}">
      <dgm:prSet phldrT="[Text]"/>
      <dgm:spPr/>
      <dgm:t>
        <a:bodyPr/>
        <a:lstStyle/>
        <a:p>
          <a:r>
            <a:rPr lang="tr-TR" noProof="0" dirty="0">
              <a:solidFill>
                <a:schemeClr val="tx2"/>
              </a:solidFill>
              <a:latin typeface="Arial" pitchFamily="34" charset="0"/>
              <a:cs typeface="Arial" pitchFamily="34" charset="0"/>
            </a:rPr>
            <a:t>Eğitim Gezisi Rehberleri</a:t>
          </a:r>
        </a:p>
      </dgm:t>
    </dgm:pt>
    <dgm:pt modelId="{4B2E68B5-C54D-4A46-AB79-962C8DF698B3}" type="parTrans" cxnId="{C1095FA9-C774-4D08-9036-C2006C005113}">
      <dgm:prSet/>
      <dgm:spPr/>
      <dgm:t>
        <a:bodyPr/>
        <a:lstStyle/>
        <a:p>
          <a:endParaRPr lang="tr-TR"/>
        </a:p>
      </dgm:t>
    </dgm:pt>
    <dgm:pt modelId="{AF585889-6F2B-43C0-AA33-67C4C60BAF7A}" type="sibTrans" cxnId="{C1095FA9-C774-4D08-9036-C2006C005113}">
      <dgm:prSet/>
      <dgm:spPr/>
      <dgm:t>
        <a:bodyPr/>
        <a:lstStyle/>
        <a:p>
          <a:endParaRPr lang="tr-TR"/>
        </a:p>
      </dgm:t>
    </dgm:pt>
    <dgm:pt modelId="{7C89CA39-8D95-428F-BBF4-DDEEFB4D053F}">
      <dgm:prSet phldrT="[Text]"/>
      <dgm:spPr/>
      <dgm:t>
        <a:bodyPr/>
        <a:lstStyle/>
        <a:p>
          <a:r>
            <a:rPr lang="tr-TR" noProof="0" dirty="0" err="1">
              <a:solidFill>
                <a:schemeClr val="tx2"/>
              </a:solidFill>
              <a:latin typeface="Arial" pitchFamily="34" charset="0"/>
              <a:cs typeface="Arial" pitchFamily="34" charset="0"/>
            </a:rPr>
            <a:t>xTech</a:t>
          </a:r>
          <a:endParaRPr lang="tr-TR" noProof="0" dirty="0">
            <a:solidFill>
              <a:schemeClr val="tx2"/>
            </a:solidFill>
            <a:latin typeface="Arial" pitchFamily="34" charset="0"/>
            <a:cs typeface="Arial" pitchFamily="34" charset="0"/>
          </a:endParaRPr>
        </a:p>
      </dgm:t>
    </dgm:pt>
    <dgm:pt modelId="{29B67D8D-D70E-4DA3-A53B-C680DAA174A1}" type="parTrans" cxnId="{E35C459E-0E11-4AD4-8635-AA371B687319}">
      <dgm:prSet/>
      <dgm:spPr/>
      <dgm:t>
        <a:bodyPr/>
        <a:lstStyle/>
        <a:p>
          <a:endParaRPr lang="tr-TR"/>
        </a:p>
      </dgm:t>
    </dgm:pt>
    <dgm:pt modelId="{2C8944CF-A1D1-4179-9BDF-169BBF074813}" type="sibTrans" cxnId="{E35C459E-0E11-4AD4-8635-AA371B687319}">
      <dgm:prSet/>
      <dgm:spPr/>
      <dgm:t>
        <a:bodyPr/>
        <a:lstStyle/>
        <a:p>
          <a:endParaRPr lang="tr-TR"/>
        </a:p>
      </dgm:t>
    </dgm:pt>
    <dgm:pt modelId="{5B20823C-2D47-40B7-BDC8-104FFD4236B3}">
      <dgm:prSet phldrT="[Text]"/>
      <dgm:spPr/>
      <dgm:t>
        <a:bodyPr/>
        <a:lstStyle/>
        <a:p>
          <a:r>
            <a:rPr lang="tr-TR" noProof="0" dirty="0">
              <a:solidFill>
                <a:schemeClr val="tx2"/>
              </a:solidFill>
              <a:latin typeface="Arial" pitchFamily="34" charset="0"/>
              <a:cs typeface="Arial" pitchFamily="34" charset="0"/>
            </a:rPr>
            <a:t>Topluluk Eğitim Programı</a:t>
          </a:r>
        </a:p>
      </dgm:t>
    </dgm:pt>
    <dgm:pt modelId="{D25509EB-7DFA-4C58-81B7-21ACAED81040}" type="parTrans" cxnId="{AC763320-F027-4EC6-8FF0-1E8F43A9338B}">
      <dgm:prSet/>
      <dgm:spPr/>
      <dgm:t>
        <a:bodyPr/>
        <a:lstStyle/>
        <a:p>
          <a:endParaRPr lang="tr-TR"/>
        </a:p>
      </dgm:t>
    </dgm:pt>
    <dgm:pt modelId="{FB159668-96D8-4000-8275-7A0DCC568E02}" type="sibTrans" cxnId="{AC763320-F027-4EC6-8FF0-1E8F43A9338B}">
      <dgm:prSet/>
      <dgm:spPr/>
      <dgm:t>
        <a:bodyPr/>
        <a:lstStyle/>
        <a:p>
          <a:endParaRPr lang="tr-TR"/>
        </a:p>
      </dgm:t>
    </dgm:pt>
    <dgm:pt modelId="{4C86C972-728E-41D8-B1C0-C10EFCBBBA8A}">
      <dgm:prSet phldrT="[Text]"/>
      <dgm:spPr/>
      <dgm:t>
        <a:bodyPr/>
        <a:lstStyle/>
        <a:p>
          <a:r>
            <a:rPr lang="tr-TR" noProof="0" dirty="0">
              <a:solidFill>
                <a:schemeClr val="tx2"/>
              </a:solidFill>
              <a:latin typeface="Arial" pitchFamily="34" charset="0"/>
              <a:cs typeface="Arial" pitchFamily="34" charset="0"/>
            </a:rPr>
            <a:t>Web Siteleri ve Videolar</a:t>
          </a:r>
        </a:p>
      </dgm:t>
    </dgm:pt>
    <dgm:pt modelId="{C26DD427-E01F-435E-9490-1B0F3CD1B6EC}" type="parTrans" cxnId="{9F4A60D4-2950-4260-B802-4E5A835910B1}">
      <dgm:prSet/>
      <dgm:spPr/>
      <dgm:t>
        <a:bodyPr/>
        <a:lstStyle/>
        <a:p>
          <a:endParaRPr lang="tr-TR"/>
        </a:p>
      </dgm:t>
    </dgm:pt>
    <dgm:pt modelId="{9D1B3D55-F07D-4C06-963B-130E2AEDEA90}" type="sibTrans" cxnId="{9F4A60D4-2950-4260-B802-4E5A835910B1}">
      <dgm:prSet/>
      <dgm:spPr/>
      <dgm:t>
        <a:bodyPr/>
        <a:lstStyle/>
        <a:p>
          <a:endParaRPr lang="tr-TR"/>
        </a:p>
      </dgm:t>
    </dgm:pt>
    <dgm:pt modelId="{11A3D839-9EEB-4015-BC04-4AF28CD31229}">
      <dgm:prSet phldrT="[Text]"/>
      <dgm:spPr/>
      <dgm:t>
        <a:bodyPr/>
        <a:lstStyle/>
        <a:p>
          <a:r>
            <a:rPr lang="tr-TR" noProof="0" dirty="0">
              <a:solidFill>
                <a:schemeClr val="tx2"/>
              </a:solidFill>
              <a:latin typeface="Arial" pitchFamily="34" charset="0"/>
              <a:cs typeface="Arial" pitchFamily="34" charset="0"/>
            </a:rPr>
            <a:t>Yaygın Öğrenme</a:t>
          </a:r>
        </a:p>
      </dgm:t>
    </dgm:pt>
    <dgm:pt modelId="{F915F66B-E5FB-442A-90BE-A42A400AEB3D}" type="parTrans" cxnId="{AD4E63C9-9F65-47D3-9B8C-38A2A951C170}">
      <dgm:prSet/>
      <dgm:spPr/>
      <dgm:t>
        <a:bodyPr/>
        <a:lstStyle/>
        <a:p>
          <a:endParaRPr lang="tr-TR"/>
        </a:p>
      </dgm:t>
    </dgm:pt>
    <dgm:pt modelId="{D18DB3B3-A341-403B-8C0F-E0BF2610E8FE}" type="sibTrans" cxnId="{AD4E63C9-9F65-47D3-9B8C-38A2A951C170}">
      <dgm:prSet/>
      <dgm:spPr/>
      <dgm:t>
        <a:bodyPr/>
        <a:lstStyle/>
        <a:p>
          <a:endParaRPr lang="tr-TR"/>
        </a:p>
      </dgm:t>
    </dgm:pt>
    <dgm:pt modelId="{DBA4B87C-0193-4CCA-A1F0-9BE896FDC4A6}">
      <dgm:prSet phldrT="[Text]"/>
      <dgm:spPr/>
      <dgm:t>
        <a:bodyPr/>
        <a:lstStyle/>
        <a:p>
          <a:r>
            <a:rPr lang="tr-TR" noProof="0" dirty="0">
              <a:solidFill>
                <a:schemeClr val="tx2"/>
              </a:solidFill>
              <a:latin typeface="Arial" pitchFamily="34" charset="0"/>
              <a:cs typeface="Arial" pitchFamily="34" charset="0"/>
            </a:rPr>
            <a:t>Yayınlar</a:t>
          </a:r>
        </a:p>
      </dgm:t>
    </dgm:pt>
    <dgm:pt modelId="{F8D42C3F-F4A0-4086-8D59-C4205B059DB8}" type="parTrans" cxnId="{76AA2052-DD53-45B5-9B60-F004BABFBEB1}">
      <dgm:prSet/>
      <dgm:spPr/>
      <dgm:t>
        <a:bodyPr/>
        <a:lstStyle/>
        <a:p>
          <a:endParaRPr lang="tr-TR"/>
        </a:p>
      </dgm:t>
    </dgm:pt>
    <dgm:pt modelId="{00F7D5D5-D153-4177-8702-5B824A7A0666}" type="sibTrans" cxnId="{76AA2052-DD53-45B5-9B60-F004BABFBEB1}">
      <dgm:prSet/>
      <dgm:spPr/>
      <dgm:t>
        <a:bodyPr/>
        <a:lstStyle/>
        <a:p>
          <a:endParaRPr lang="tr-TR"/>
        </a:p>
      </dgm:t>
    </dgm:pt>
    <dgm:pt modelId="{6F1872F4-A030-4D64-A17C-72EA1ABBD62E}" type="pres">
      <dgm:prSet presAssocID="{CF9055CF-8DEB-4A02-949A-DE72B6AC5D37}" presName="Name0" presStyleCnt="0">
        <dgm:presLayoutVars>
          <dgm:dir/>
          <dgm:resizeHandles val="exact"/>
        </dgm:presLayoutVars>
      </dgm:prSet>
      <dgm:spPr/>
    </dgm:pt>
    <dgm:pt modelId="{98302F07-D6A9-46A5-9807-EBF6C9F5B2DD}" type="pres">
      <dgm:prSet presAssocID="{082E8A29-955A-4C7C-A174-3E9DCD4DC89B}" presName="node" presStyleLbl="node1" presStyleIdx="0" presStyleCnt="4" custScaleX="83446" custScaleY="75777" custLinFactNeighborX="45021" custLinFactNeighborY="-7276">
        <dgm:presLayoutVars>
          <dgm:bulletEnabled val="1"/>
        </dgm:presLayoutVars>
      </dgm:prSet>
      <dgm:spPr/>
    </dgm:pt>
    <dgm:pt modelId="{6681DF6F-8E98-430C-9A87-14BEC6C3269E}" type="pres">
      <dgm:prSet presAssocID="{C2176686-D23E-48EB-9D1B-1A1B46236638}" presName="sibTrans" presStyleCnt="0"/>
      <dgm:spPr/>
    </dgm:pt>
    <dgm:pt modelId="{DAD9059A-916A-4916-A2A8-B42491568DD3}" type="pres">
      <dgm:prSet presAssocID="{B6E26FFC-9977-4BBC-BEC7-3D6B63754E52}" presName="node" presStyleLbl="node1" presStyleIdx="1" presStyleCnt="4" custScaleX="75936" custScaleY="75698" custLinFactNeighborX="15823" custLinFactNeighborY="-6437">
        <dgm:presLayoutVars>
          <dgm:bulletEnabled val="1"/>
        </dgm:presLayoutVars>
      </dgm:prSet>
      <dgm:spPr/>
    </dgm:pt>
    <dgm:pt modelId="{39AEACD1-F8CF-4528-8379-DAA829B3790B}" type="pres">
      <dgm:prSet presAssocID="{48634C00-2335-4923-9072-EB7482323D9C}" presName="sibTrans" presStyleCnt="0"/>
      <dgm:spPr/>
    </dgm:pt>
    <dgm:pt modelId="{25A33852-3C4B-4406-8856-3A4D6201948C}" type="pres">
      <dgm:prSet presAssocID="{6D0E5D9F-7263-4526-A227-51301233F549}" presName="node" presStyleLbl="node1" presStyleIdx="2" presStyleCnt="4" custScaleX="76244" custScaleY="74798" custLinFactNeighborX="2286" custLinFactNeighborY="-7499">
        <dgm:presLayoutVars>
          <dgm:bulletEnabled val="1"/>
        </dgm:presLayoutVars>
      </dgm:prSet>
      <dgm:spPr/>
    </dgm:pt>
    <dgm:pt modelId="{562EDDC3-60FD-463F-A6DB-A597D604B642}" type="pres">
      <dgm:prSet presAssocID="{DE289E29-1989-4D8E-8AA6-F030105B3F13}" presName="sibTrans" presStyleCnt="0"/>
      <dgm:spPr/>
    </dgm:pt>
    <dgm:pt modelId="{86146B22-5360-4D1B-AC91-3378F10134EE}" type="pres">
      <dgm:prSet presAssocID="{E5E95E82-EF79-43CA-AA86-43B0E1CBCD3F}" presName="node" presStyleLbl="node1" presStyleIdx="3" presStyleCnt="4" custScaleX="76815" custScaleY="84947" custLinFactNeighborX="-22037" custLinFactNeighborY="-2833">
        <dgm:presLayoutVars>
          <dgm:bulletEnabled val="1"/>
        </dgm:presLayoutVars>
      </dgm:prSet>
      <dgm:spPr/>
    </dgm:pt>
  </dgm:ptLst>
  <dgm:cxnLst>
    <dgm:cxn modelId="{88925102-B8EC-4C6F-A4E0-A4B8CC248CB7}" type="presOf" srcId="{6D0E5D9F-7263-4526-A227-51301233F549}" destId="{25A33852-3C4B-4406-8856-3A4D6201948C}" srcOrd="0" destOrd="0" presId="urn:microsoft.com/office/officeart/2005/8/layout/hList6"/>
    <dgm:cxn modelId="{BDA05308-C3D7-45C1-9D56-178040D17E25}" type="presOf" srcId="{F3256203-D9D1-492A-B801-68C1A32486F0}" destId="{25A33852-3C4B-4406-8856-3A4D6201948C}" srcOrd="0" destOrd="1" presId="urn:microsoft.com/office/officeart/2005/8/layout/hList6"/>
    <dgm:cxn modelId="{ADE2570A-CE7D-42F5-8DF3-DFF4E83A21DA}" type="presOf" srcId="{5B20823C-2D47-40B7-BDC8-104FFD4236B3}" destId="{25A33852-3C4B-4406-8856-3A4D6201948C}" srcOrd="0" destOrd="3" presId="urn:microsoft.com/office/officeart/2005/8/layout/hList6"/>
    <dgm:cxn modelId="{B8C9C018-3328-4111-B700-DE325E02317B}" type="presOf" srcId="{B6E26FFC-9977-4BBC-BEC7-3D6B63754E52}" destId="{DAD9059A-916A-4916-A2A8-B42491568DD3}" srcOrd="0" destOrd="0" presId="urn:microsoft.com/office/officeart/2005/8/layout/hList6"/>
    <dgm:cxn modelId="{EBCD401D-B9E5-45E9-8E44-D5E95731759F}" srcId="{082E8A29-955A-4C7C-A174-3E9DCD4DC89B}" destId="{0223FA6F-7D52-4FFC-A2DF-F0300916BEF8}" srcOrd="1" destOrd="0" parTransId="{3B52F030-1BE1-48CF-9D84-09D37163352A}" sibTransId="{744B62CE-9B47-4242-80C9-1028A98FD755}"/>
    <dgm:cxn modelId="{0E25ED1E-C099-4999-92C0-64AF414305B9}" type="presOf" srcId="{A81358E0-3DE7-41AD-A28C-ABB22548B1F6}" destId="{86146B22-5360-4D1B-AC91-3378F10134EE}" srcOrd="0" destOrd="1" presId="urn:microsoft.com/office/officeart/2005/8/layout/hList6"/>
    <dgm:cxn modelId="{AC763320-F027-4EC6-8FF0-1E8F43A9338B}" srcId="{6D0E5D9F-7263-4526-A227-51301233F549}" destId="{5B20823C-2D47-40B7-BDC8-104FFD4236B3}" srcOrd="2" destOrd="0" parTransId="{D25509EB-7DFA-4C58-81B7-21ACAED81040}" sibTransId="{FB159668-96D8-4000-8275-7A0DCC568E02}"/>
    <dgm:cxn modelId="{B8BD5B36-C758-4557-BEC0-348B325FE91D}" type="presOf" srcId="{62831651-7C26-466C-BAA4-31EA8D14E47A}" destId="{DAD9059A-916A-4916-A2A8-B42491568DD3}" srcOrd="0" destOrd="2" presId="urn:microsoft.com/office/officeart/2005/8/layout/hList6"/>
    <dgm:cxn modelId="{21E1B83B-01E4-4F49-A965-2867E146286F}" type="presOf" srcId="{0223FA6F-7D52-4FFC-A2DF-F0300916BEF8}" destId="{98302F07-D6A9-46A5-9807-EBF6C9F5B2DD}" srcOrd="0" destOrd="2" presId="urn:microsoft.com/office/officeart/2005/8/layout/hList6"/>
    <dgm:cxn modelId="{7B63C541-2930-44F0-B2D3-0BB768DBF7E8}" type="presOf" srcId="{11A3D839-9EEB-4015-BC04-4AF28CD31229}" destId="{86146B22-5360-4D1B-AC91-3378F10134EE}" srcOrd="0" destOrd="3" presId="urn:microsoft.com/office/officeart/2005/8/layout/hList6"/>
    <dgm:cxn modelId="{D3FECC43-FAEB-4493-923A-9C4E9BE4D748}" type="presOf" srcId="{CF9055CF-8DEB-4A02-949A-DE72B6AC5D37}" destId="{6F1872F4-A030-4D64-A17C-72EA1ABBD62E}" srcOrd="0" destOrd="0" presId="urn:microsoft.com/office/officeart/2005/8/layout/hList6"/>
    <dgm:cxn modelId="{17E73148-9C08-4999-B21E-F3C5A0E3FC0C}" srcId="{CF9055CF-8DEB-4A02-949A-DE72B6AC5D37}" destId="{B6E26FFC-9977-4BBC-BEC7-3D6B63754E52}" srcOrd="1" destOrd="0" parTransId="{5CEFBD89-2F4F-4B51-A98A-0F3C86494166}" sibTransId="{48634C00-2335-4923-9072-EB7482323D9C}"/>
    <dgm:cxn modelId="{76AA2052-DD53-45B5-9B60-F004BABFBEB1}" srcId="{E5E95E82-EF79-43CA-AA86-43B0E1CBCD3F}" destId="{DBA4B87C-0193-4CCA-A1F0-9BE896FDC4A6}" srcOrd="3" destOrd="0" parTransId="{F8D42C3F-F4A0-4086-8D59-C4205B059DB8}" sibTransId="{00F7D5D5-D153-4177-8702-5B824A7A0666}"/>
    <dgm:cxn modelId="{59DDA576-1BA9-49E8-9D1D-361FF667A19A}" srcId="{B6E26FFC-9977-4BBC-BEC7-3D6B63754E52}" destId="{62831651-7C26-466C-BAA4-31EA8D14E47A}" srcOrd="1" destOrd="0" parTransId="{0F3EB6E4-07A5-4199-9C2F-8B91F53579FE}" sibTransId="{0D19FA60-5F9C-420B-AD2F-A0656A7F0783}"/>
    <dgm:cxn modelId="{2986897A-7787-444F-B6C8-41F3823EF3C1}" srcId="{CF9055CF-8DEB-4A02-949A-DE72B6AC5D37}" destId="{082E8A29-955A-4C7C-A174-3E9DCD4DC89B}" srcOrd="0" destOrd="0" parTransId="{BA7938E6-8DFA-40B7-B4C4-EACC6D85FC31}" sibTransId="{C2176686-D23E-48EB-9D1B-1A1B46236638}"/>
    <dgm:cxn modelId="{8E79648D-EE64-44DC-8F79-F1132855890A}" type="presOf" srcId="{A4493206-5DD2-46AF-8C69-39AC6553343B}" destId="{98302F07-D6A9-46A5-9807-EBF6C9F5B2DD}" srcOrd="0" destOrd="3" presId="urn:microsoft.com/office/officeart/2005/8/layout/hList6"/>
    <dgm:cxn modelId="{67A03D8F-F327-4A9F-ABBC-1EB67EFD1ECB}" srcId="{082E8A29-955A-4C7C-A174-3E9DCD4DC89B}" destId="{23A0DE4A-FE92-496E-B335-3433CEFB74E9}" srcOrd="0" destOrd="0" parTransId="{68935D38-FEDC-4CD3-8002-43CB3944BEAF}" sibTransId="{55DF926D-029A-4E18-95C4-77A5A37CAE40}"/>
    <dgm:cxn modelId="{E35C459E-0E11-4AD4-8635-AA371B687319}" srcId="{6D0E5D9F-7263-4526-A227-51301233F549}" destId="{7C89CA39-8D95-428F-BBF4-DDEEFB4D053F}" srcOrd="1" destOrd="0" parTransId="{29B67D8D-D70E-4DA3-A53B-C680DAA174A1}" sibTransId="{2C8944CF-A1D1-4179-9BDF-169BBF074813}"/>
    <dgm:cxn modelId="{C1095FA9-C774-4D08-9036-C2006C005113}" srcId="{082E8A29-955A-4C7C-A174-3E9DCD4DC89B}" destId="{A4493206-5DD2-46AF-8C69-39AC6553343B}" srcOrd="2" destOrd="0" parTransId="{4B2E68B5-C54D-4A46-AB79-962C8DF698B3}" sibTransId="{AF585889-6F2B-43C0-AA33-67C4C60BAF7A}"/>
    <dgm:cxn modelId="{A88DCBAB-82A8-4593-BC07-61AD113632A9}" type="presOf" srcId="{082E8A29-955A-4C7C-A174-3E9DCD4DC89B}" destId="{98302F07-D6A9-46A5-9807-EBF6C9F5B2DD}" srcOrd="0" destOrd="0" presId="urn:microsoft.com/office/officeart/2005/8/layout/hList6"/>
    <dgm:cxn modelId="{A76240AD-13F6-40C0-BD9B-102D5EC0AE51}" srcId="{CF9055CF-8DEB-4A02-949A-DE72B6AC5D37}" destId="{E5E95E82-EF79-43CA-AA86-43B0E1CBCD3F}" srcOrd="3" destOrd="0" parTransId="{FD76A3AE-1B6C-45A0-8E84-63160283749F}" sibTransId="{BF76010C-5523-4E13-B3E7-886DCE6AEBD4}"/>
    <dgm:cxn modelId="{1B8E71B0-2D3A-4AB0-8843-CFDACEDC3198}" srcId="{6D0E5D9F-7263-4526-A227-51301233F549}" destId="{F3256203-D9D1-492A-B801-68C1A32486F0}" srcOrd="0" destOrd="0" parTransId="{E9A20291-2E30-4C14-BB7D-DC095A20ECB6}" sibTransId="{6C9440D0-8847-40C0-98BC-2B5EA5745C3A}"/>
    <dgm:cxn modelId="{FB8541C0-3895-4553-A4C7-34B81A3C4A0B}" srcId="{E5E95E82-EF79-43CA-AA86-43B0E1CBCD3F}" destId="{A81358E0-3DE7-41AD-A28C-ABB22548B1F6}" srcOrd="0" destOrd="0" parTransId="{262E0B94-6EA9-4797-B705-959D7B185F91}" sibTransId="{77756FBB-BF6C-4D78-803E-BCC851F1DA03}"/>
    <dgm:cxn modelId="{C8C462C6-33A3-4E8B-91FE-36DBE92F1C4A}" srcId="{CF9055CF-8DEB-4A02-949A-DE72B6AC5D37}" destId="{6D0E5D9F-7263-4526-A227-51301233F549}" srcOrd="2" destOrd="0" parTransId="{23416D07-25F8-426C-BC65-639E6BCF4D6D}" sibTransId="{DE289E29-1989-4D8E-8AA6-F030105B3F13}"/>
    <dgm:cxn modelId="{AD4E63C9-9F65-47D3-9B8C-38A2A951C170}" srcId="{E5E95E82-EF79-43CA-AA86-43B0E1CBCD3F}" destId="{11A3D839-9EEB-4015-BC04-4AF28CD31229}" srcOrd="2" destOrd="0" parTransId="{F915F66B-E5FB-442A-90BE-A42A400AEB3D}" sibTransId="{D18DB3B3-A341-403B-8C0F-E0BF2610E8FE}"/>
    <dgm:cxn modelId="{86FB88CA-BCF5-459A-A0D9-D420F9355223}" type="presOf" srcId="{DBA4B87C-0193-4CCA-A1F0-9BE896FDC4A6}" destId="{86146B22-5360-4D1B-AC91-3378F10134EE}" srcOrd="0" destOrd="4" presId="urn:microsoft.com/office/officeart/2005/8/layout/hList6"/>
    <dgm:cxn modelId="{A5C1CBCF-DBA7-4F06-99EB-C608A8978CC8}" type="presOf" srcId="{CBCC21F5-552F-4D39-812E-6FCD4A366F58}" destId="{DAD9059A-916A-4916-A2A8-B42491568DD3}" srcOrd="0" destOrd="1" presId="urn:microsoft.com/office/officeart/2005/8/layout/hList6"/>
    <dgm:cxn modelId="{9F4A60D4-2950-4260-B802-4E5A835910B1}" srcId="{E5E95E82-EF79-43CA-AA86-43B0E1CBCD3F}" destId="{4C86C972-728E-41D8-B1C0-C10EFCBBBA8A}" srcOrd="1" destOrd="0" parTransId="{C26DD427-E01F-435E-9490-1B0F3CD1B6EC}" sibTransId="{9D1B3D55-F07D-4C06-963B-130E2AEDEA90}"/>
    <dgm:cxn modelId="{3C41F2E0-4620-40B4-9857-68872B278EFB}" srcId="{B6E26FFC-9977-4BBC-BEC7-3D6B63754E52}" destId="{CBCC21F5-552F-4D39-812E-6FCD4A366F58}" srcOrd="0" destOrd="0" parTransId="{4A973A1C-85F1-4969-A536-D29940229E2C}" sibTransId="{3640B940-6901-481F-ADF7-6B77DEEED764}"/>
    <dgm:cxn modelId="{51C277E2-8D91-4536-B7A3-15AD3E9D5464}" type="presOf" srcId="{E5E95E82-EF79-43CA-AA86-43B0E1CBCD3F}" destId="{86146B22-5360-4D1B-AC91-3378F10134EE}" srcOrd="0" destOrd="0" presId="urn:microsoft.com/office/officeart/2005/8/layout/hList6"/>
    <dgm:cxn modelId="{6A727BE7-8912-411D-A385-4E0A1D554F28}" type="presOf" srcId="{23A0DE4A-FE92-496E-B335-3433CEFB74E9}" destId="{98302F07-D6A9-46A5-9807-EBF6C9F5B2DD}" srcOrd="0" destOrd="1" presId="urn:microsoft.com/office/officeart/2005/8/layout/hList6"/>
    <dgm:cxn modelId="{680411F6-C4FF-408C-95BC-CE2687AB7605}" type="presOf" srcId="{4C86C972-728E-41D8-B1C0-C10EFCBBBA8A}" destId="{86146B22-5360-4D1B-AC91-3378F10134EE}" srcOrd="0" destOrd="2" presId="urn:microsoft.com/office/officeart/2005/8/layout/hList6"/>
    <dgm:cxn modelId="{93F6A6F6-5B33-4C3C-BFBC-7A4CA09ADA4C}" type="presOf" srcId="{7C89CA39-8D95-428F-BBF4-DDEEFB4D053F}" destId="{25A33852-3C4B-4406-8856-3A4D6201948C}" srcOrd="0" destOrd="2" presId="urn:microsoft.com/office/officeart/2005/8/layout/hList6"/>
    <dgm:cxn modelId="{CD96AB92-00DF-4B8C-8D83-A5ECFA63BAB3}" type="presParOf" srcId="{6F1872F4-A030-4D64-A17C-72EA1ABBD62E}" destId="{98302F07-D6A9-46A5-9807-EBF6C9F5B2DD}" srcOrd="0" destOrd="0" presId="urn:microsoft.com/office/officeart/2005/8/layout/hList6"/>
    <dgm:cxn modelId="{EF9B9102-83C6-466F-AEA0-201A56611770}" type="presParOf" srcId="{6F1872F4-A030-4D64-A17C-72EA1ABBD62E}" destId="{6681DF6F-8E98-430C-9A87-14BEC6C3269E}" srcOrd="1" destOrd="0" presId="urn:microsoft.com/office/officeart/2005/8/layout/hList6"/>
    <dgm:cxn modelId="{6CB09754-8089-4E68-AC63-BFCF085D862A}" type="presParOf" srcId="{6F1872F4-A030-4D64-A17C-72EA1ABBD62E}" destId="{DAD9059A-916A-4916-A2A8-B42491568DD3}" srcOrd="2" destOrd="0" presId="urn:microsoft.com/office/officeart/2005/8/layout/hList6"/>
    <dgm:cxn modelId="{B48A3C2D-5444-4F56-9086-6DC957437AF3}" type="presParOf" srcId="{6F1872F4-A030-4D64-A17C-72EA1ABBD62E}" destId="{39AEACD1-F8CF-4528-8379-DAA829B3790B}" srcOrd="3" destOrd="0" presId="urn:microsoft.com/office/officeart/2005/8/layout/hList6"/>
    <dgm:cxn modelId="{A29CB446-F779-4E08-B1D2-F9D0E33B0599}" type="presParOf" srcId="{6F1872F4-A030-4D64-A17C-72EA1ABBD62E}" destId="{25A33852-3C4B-4406-8856-3A4D6201948C}" srcOrd="4" destOrd="0" presId="urn:microsoft.com/office/officeart/2005/8/layout/hList6"/>
    <dgm:cxn modelId="{92FA3BF6-815D-46EC-AE0B-C59B44E4E7D2}" type="presParOf" srcId="{6F1872F4-A030-4D64-A17C-72EA1ABBD62E}" destId="{562EDDC3-60FD-463F-A6DB-A597D604B642}" srcOrd="5" destOrd="0" presId="urn:microsoft.com/office/officeart/2005/8/layout/hList6"/>
    <dgm:cxn modelId="{7178D544-2980-4F5E-9453-E659AD38BECD}" type="presParOf" srcId="{6F1872F4-A030-4D64-A17C-72EA1ABBD62E}" destId="{86146B22-5360-4D1B-AC91-3378F10134E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02F07-D6A9-46A5-9807-EBF6C9F5B2DD}">
      <dsp:nvSpPr>
        <dsp:cNvPr id="0" name=""/>
        <dsp:cNvSpPr/>
      </dsp:nvSpPr>
      <dsp:spPr>
        <a:xfrm rot="16200000">
          <a:off x="-83504" y="418266"/>
          <a:ext cx="3328660" cy="2916946"/>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40897" bIns="0" numCol="1" spcCol="1270" anchor="t" anchorCtr="0">
          <a:noAutofit/>
        </a:bodyPr>
        <a:lstStyle/>
        <a:p>
          <a:pPr marL="0" lvl="0" indent="0" algn="l" defTabSz="977900">
            <a:lnSpc>
              <a:spcPct val="90000"/>
            </a:lnSpc>
            <a:spcBef>
              <a:spcPct val="0"/>
            </a:spcBef>
            <a:spcAft>
              <a:spcPct val="35000"/>
            </a:spcAft>
            <a:buNone/>
          </a:pPr>
          <a:r>
            <a:rPr lang="tr-TR" sz="2200" b="1" kern="1200" noProof="0" dirty="0">
              <a:solidFill>
                <a:schemeClr val="tx2"/>
              </a:solidFill>
              <a:latin typeface="Arial" pitchFamily="34" charset="0"/>
              <a:cs typeface="Arial" pitchFamily="34" charset="0"/>
            </a:rPr>
            <a:t>Profesyonel Geliştirici Program</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Öğretmen Enstitüsü</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Sorgu Enstitüsü</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Eğitim Gezisi Rehberleri</a:t>
          </a:r>
        </a:p>
      </dsp:txBody>
      <dsp:txXfrm rot="5400000">
        <a:off x="122353" y="878141"/>
        <a:ext cx="2916946" cy="1997196"/>
      </dsp:txXfrm>
    </dsp:sp>
    <dsp:sp modelId="{DAD9059A-916A-4916-A2A8-B42491568DD3}">
      <dsp:nvSpPr>
        <dsp:cNvPr id="0" name=""/>
        <dsp:cNvSpPr/>
      </dsp:nvSpPr>
      <dsp:spPr>
        <a:xfrm rot="16200000">
          <a:off x="2889538" y="586381"/>
          <a:ext cx="3325190" cy="2654426"/>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40897" bIns="0" numCol="1" spcCol="1270" anchor="t" anchorCtr="0">
          <a:noAutofit/>
        </a:bodyPr>
        <a:lstStyle/>
        <a:p>
          <a:pPr marL="0" lvl="0" indent="0" algn="l" defTabSz="977900">
            <a:lnSpc>
              <a:spcPct val="90000"/>
            </a:lnSpc>
            <a:spcBef>
              <a:spcPct val="0"/>
            </a:spcBef>
            <a:spcAft>
              <a:spcPct val="35000"/>
            </a:spcAft>
            <a:buNone/>
          </a:pPr>
          <a:r>
            <a:rPr lang="tr-TR" sz="2200" b="1" kern="1200" noProof="0" dirty="0">
              <a:solidFill>
                <a:schemeClr val="tx2"/>
              </a:solidFill>
              <a:latin typeface="Arial" pitchFamily="34" charset="0"/>
              <a:cs typeface="Arial" pitchFamily="34" charset="0"/>
            </a:rPr>
            <a:t>Öğrenme Hakkında Öğrenme</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Ziyaretçi Araştırma ve Değerlendirme</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Okulda </a:t>
          </a:r>
          <a:r>
            <a:rPr lang="tr-TR" sz="1700" kern="1200" noProof="0" dirty="0" err="1">
              <a:solidFill>
                <a:schemeClr val="tx2"/>
              </a:solidFill>
              <a:latin typeface="Arial" pitchFamily="34" charset="0"/>
              <a:cs typeface="Arial" pitchFamily="34" charset="0"/>
            </a:rPr>
            <a:t>İnformal</a:t>
          </a:r>
          <a:r>
            <a:rPr lang="tr-TR" sz="1700" kern="1200" noProof="0" dirty="0">
              <a:solidFill>
                <a:schemeClr val="tx2"/>
              </a:solidFill>
              <a:latin typeface="Arial" pitchFamily="34" charset="0"/>
              <a:cs typeface="Arial" pitchFamily="34" charset="0"/>
            </a:rPr>
            <a:t> Öğrenme Merkezleri</a:t>
          </a:r>
        </a:p>
      </dsp:txBody>
      <dsp:txXfrm rot="5400000">
        <a:off x="3224920" y="916037"/>
        <a:ext cx="2654426" cy="1995114"/>
      </dsp:txXfrm>
    </dsp:sp>
    <dsp:sp modelId="{25A33852-3C4B-4406-8856-3A4D6201948C}">
      <dsp:nvSpPr>
        <dsp:cNvPr id="0" name=""/>
        <dsp:cNvSpPr/>
      </dsp:nvSpPr>
      <dsp:spPr>
        <a:xfrm rot="16200000">
          <a:off x="5795795" y="534347"/>
          <a:ext cx="3285656" cy="2665192"/>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40897" bIns="0" numCol="1" spcCol="1270" anchor="t" anchorCtr="0">
          <a:noAutofit/>
        </a:bodyPr>
        <a:lstStyle/>
        <a:p>
          <a:pPr marL="0" lvl="0" indent="0" algn="l" defTabSz="977900">
            <a:lnSpc>
              <a:spcPct val="90000"/>
            </a:lnSpc>
            <a:spcBef>
              <a:spcPct val="0"/>
            </a:spcBef>
            <a:spcAft>
              <a:spcPct val="35000"/>
            </a:spcAft>
            <a:buNone/>
          </a:pPr>
          <a:r>
            <a:rPr lang="tr-TR" sz="2200" b="1" kern="1200" noProof="0" dirty="0">
              <a:solidFill>
                <a:schemeClr val="tx2"/>
              </a:solidFill>
              <a:latin typeface="Arial" pitchFamily="34" charset="0"/>
              <a:cs typeface="Arial" pitchFamily="34" charset="0"/>
            </a:rPr>
            <a:t>Topluluk Programları</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Lise Rehberleri Programı</a:t>
          </a:r>
        </a:p>
        <a:p>
          <a:pPr marL="171450" lvl="1" indent="-171450" algn="l" defTabSz="755650">
            <a:lnSpc>
              <a:spcPct val="90000"/>
            </a:lnSpc>
            <a:spcBef>
              <a:spcPct val="0"/>
            </a:spcBef>
            <a:spcAft>
              <a:spcPct val="15000"/>
            </a:spcAft>
            <a:buChar char="•"/>
          </a:pPr>
          <a:r>
            <a:rPr lang="tr-TR" sz="1700" kern="1200" noProof="0" dirty="0" err="1">
              <a:solidFill>
                <a:schemeClr val="tx2"/>
              </a:solidFill>
              <a:latin typeface="Arial" pitchFamily="34" charset="0"/>
              <a:cs typeface="Arial" pitchFamily="34" charset="0"/>
            </a:rPr>
            <a:t>xTech</a:t>
          </a:r>
          <a:endParaRPr lang="tr-TR" sz="1700" kern="1200" noProof="0" dirty="0">
            <a:solidFill>
              <a:schemeClr val="tx2"/>
            </a:solidFill>
            <a:latin typeface="Arial" pitchFamily="34" charset="0"/>
            <a:cs typeface="Arial" pitchFamily="34" charset="0"/>
          </a:endParaRP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Topluluk Eğitim Programı</a:t>
          </a:r>
        </a:p>
      </dsp:txBody>
      <dsp:txXfrm rot="5400000">
        <a:off x="6106027" y="881246"/>
        <a:ext cx="2665192" cy="1971394"/>
      </dsp:txXfrm>
    </dsp:sp>
    <dsp:sp modelId="{86146B22-5360-4D1B-AC91-3378F10134EE}">
      <dsp:nvSpPr>
        <dsp:cNvPr id="0" name=""/>
        <dsp:cNvSpPr/>
      </dsp:nvSpPr>
      <dsp:spPr>
        <a:xfrm rot="16200000">
          <a:off x="8446463" y="729331"/>
          <a:ext cx="3731471" cy="2685152"/>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40897" bIns="0" numCol="1" spcCol="1270" anchor="t" anchorCtr="0">
          <a:noAutofit/>
        </a:bodyPr>
        <a:lstStyle/>
        <a:p>
          <a:pPr marL="0" lvl="0" indent="0" algn="l" defTabSz="977900">
            <a:lnSpc>
              <a:spcPct val="90000"/>
            </a:lnSpc>
            <a:spcBef>
              <a:spcPct val="0"/>
            </a:spcBef>
            <a:spcAft>
              <a:spcPct val="35000"/>
            </a:spcAft>
            <a:buNone/>
          </a:pPr>
          <a:r>
            <a:rPr lang="tr-TR" sz="2200" b="1" kern="1200" noProof="0" dirty="0">
              <a:solidFill>
                <a:schemeClr val="tx2"/>
              </a:solidFill>
              <a:latin typeface="Arial" pitchFamily="34" charset="0"/>
              <a:cs typeface="Arial" pitchFamily="34" charset="0"/>
            </a:rPr>
            <a:t>Öğretme ve Öğrenme için Araçlar</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Uygulamalar</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Web Siteleri ve Videolar</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Yaygın Öğrenme</a:t>
          </a:r>
        </a:p>
        <a:p>
          <a:pPr marL="171450" lvl="1" indent="-171450" algn="l" defTabSz="755650">
            <a:lnSpc>
              <a:spcPct val="90000"/>
            </a:lnSpc>
            <a:spcBef>
              <a:spcPct val="0"/>
            </a:spcBef>
            <a:spcAft>
              <a:spcPct val="15000"/>
            </a:spcAft>
            <a:buChar char="•"/>
          </a:pPr>
          <a:r>
            <a:rPr lang="tr-TR" sz="1700" kern="1200" noProof="0" dirty="0">
              <a:solidFill>
                <a:schemeClr val="tx2"/>
              </a:solidFill>
              <a:latin typeface="Arial" pitchFamily="34" charset="0"/>
              <a:cs typeface="Arial" pitchFamily="34" charset="0"/>
            </a:rPr>
            <a:t>Yayınlar</a:t>
          </a:r>
        </a:p>
      </dsp:txBody>
      <dsp:txXfrm rot="5400000">
        <a:off x="8969623" y="952465"/>
        <a:ext cx="2685152" cy="223888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tr-TR" smtClean="0"/>
              <a:pPr/>
              <a:t>18.03.2020</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lang="tr-TR" smtClean="0"/>
              <a:pPr/>
              <a:t>‹#›</a:t>
            </a:fld>
            <a:endParaRPr lang="tr-TR" dirty="0"/>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tr-TR" smtClean="0"/>
              <a:pPr/>
              <a:t>18.03.2020</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lang="tr-TR" smtClean="0"/>
              <a:pPr/>
              <a:t>‹#›</a:t>
            </a:fld>
            <a:endParaRPr lang="tr-TR"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bwMode="inv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Dikdörtgen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tr-TR"/>
              <a:t>Asıl başlık stili için tıklatın</a:t>
            </a:r>
            <a:endParaRPr lang="tr-TR" dirty="0"/>
          </a:p>
        </p:txBody>
      </p:sp>
      <p:sp>
        <p:nvSpPr>
          <p:cNvPr id="3" name="Alt Başlık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tr-TR" dirty="0"/>
          </a:p>
        </p:txBody>
      </p:sp>
      <p:sp>
        <p:nvSpPr>
          <p:cNvPr id="11" name="Veri Yer Tutucusu 10"/>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12" name="Altbilgi Yer Tutucusu 11"/>
          <p:cNvSpPr>
            <a:spLocks noGrp="1"/>
          </p:cNvSpPr>
          <p:nvPr>
            <p:ph type="ftr" sz="quarter" idx="11"/>
          </p:nvPr>
        </p:nvSpPr>
        <p:spPr/>
        <p:txBody>
          <a:bodyPr/>
          <a:lstStyle/>
          <a:p>
            <a:endParaRPr lang="tr-TR" dirty="0"/>
          </a:p>
        </p:txBody>
      </p:sp>
      <p:sp>
        <p:nvSpPr>
          <p:cNvPr id="13" name="Slayt Numarası Yer Tutucusu 12"/>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tr-TR" dirty="0"/>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Veri Yer Tutucusu 3"/>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3" name="Dikey Metin Yer Tutucusu 2"/>
          <p:cNvSpPr>
            <a:spLocks noGrp="1"/>
          </p:cNvSpPr>
          <p:nvPr>
            <p:ph type="body" orient="vert" idx="1"/>
          </p:nvPr>
        </p:nvSpPr>
        <p:spPr>
          <a:xfrm>
            <a:off x="378199" y="462249"/>
            <a:ext cx="9693088" cy="571471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Veri Yer Tutucusu 3"/>
          <p:cNvSpPr>
            <a:spLocks noGrp="1"/>
          </p:cNvSpPr>
          <p:nvPr>
            <p:ph type="dt" sz="half" idx="10"/>
          </p:nvPr>
        </p:nvSpPr>
        <p:spPr>
          <a:xfrm>
            <a:off x="378199" y="6356350"/>
            <a:ext cx="1971947" cy="365125"/>
          </a:xfrm>
        </p:spPr>
        <p:txBody>
          <a:bodyPr/>
          <a:lstStyle/>
          <a:p>
            <a:fld id="{2CCFE9AC-F15C-4FA0-A6F1-298829FA691D}" type="datetimeFigureOut">
              <a:rPr lang="tr-TR" smtClean="0"/>
              <a:pPr/>
              <a:t>18.03.2020</a:t>
            </a:fld>
            <a:endParaRPr lang="tr-TR" dirty="0"/>
          </a:p>
        </p:txBody>
      </p:sp>
      <p:sp>
        <p:nvSpPr>
          <p:cNvPr id="5" name="Altbilgi Yer Tutucusu 4"/>
          <p:cNvSpPr>
            <a:spLocks noGrp="1"/>
          </p:cNvSpPr>
          <p:nvPr>
            <p:ph type="ftr" sz="quarter" idx="11"/>
          </p:nvPr>
        </p:nvSpPr>
        <p:spPr>
          <a:xfrm>
            <a:off x="2382374" y="6356350"/>
            <a:ext cx="5687786" cy="365125"/>
          </a:xfrm>
        </p:spPr>
        <p:txBody>
          <a:bodyPr/>
          <a:lstStyle/>
          <a:p>
            <a:endParaRPr lang="tr-TR"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10" name="Dikdörtgen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Dikey Başlık 1"/>
          <p:cNvSpPr>
            <a:spLocks noGrp="1"/>
          </p:cNvSpPr>
          <p:nvPr>
            <p:ph type="title" orient="vert"/>
          </p:nvPr>
        </p:nvSpPr>
        <p:spPr>
          <a:xfrm>
            <a:off x="10266348" y="462249"/>
            <a:ext cx="1370886" cy="5714714"/>
          </a:xfrm>
        </p:spPr>
        <p:txBody>
          <a:bodyPr vert="eaVert"/>
          <a:lstStyle/>
          <a:p>
            <a:r>
              <a:rPr lang="tr-TR"/>
              <a:t>Asıl başlık stili için tıklatın</a:t>
            </a:r>
            <a:endParaRPr lang="tr-TR" dirty="0"/>
          </a:p>
        </p:txBody>
      </p:sp>
      <p:sp>
        <p:nvSpPr>
          <p:cNvPr id="6" name="Slayt Numarası Yer Tutucusu 5"/>
          <p:cNvSpPr>
            <a:spLocks noGrp="1"/>
          </p:cNvSpPr>
          <p:nvPr>
            <p:ph type="sldNum" sz="quarter" idx="12"/>
          </p:nvPr>
        </p:nvSpPr>
        <p:spPr>
          <a:xfrm>
            <a:off x="8102389" y="6356350"/>
            <a:ext cx="1968898" cy="365125"/>
          </a:xfrm>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tr-TR" dirty="0"/>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Veri Yer Tutucusu 3"/>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bwMode="inv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Dikdörtgen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Dikdörtgen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tr-TR"/>
              <a:t>Asıl başlık stili için tıklatın</a:t>
            </a:r>
            <a:endParaRPr lang="tr-TR" dirty="0"/>
          </a:p>
        </p:txBody>
      </p:sp>
      <p:sp>
        <p:nvSpPr>
          <p:cNvPr id="3" name="Metin Yer Tutucusu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tr-TR" dirty="0"/>
          </a:p>
        </p:txBody>
      </p:sp>
      <p:sp>
        <p:nvSpPr>
          <p:cNvPr id="3" name="İçerik Yer Tutucusu 2"/>
          <p:cNvSpPr>
            <a:spLocks noGrp="1"/>
          </p:cNvSpPr>
          <p:nvPr>
            <p:ph sz="half" idx="1"/>
          </p:nvPr>
        </p:nvSpPr>
        <p:spPr>
          <a:xfrm>
            <a:off x="1280160" y="2194560"/>
            <a:ext cx="4489704" cy="398678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İçerik Yer Tutucusu 3"/>
          <p:cNvSpPr>
            <a:spLocks noGrp="1"/>
          </p:cNvSpPr>
          <p:nvPr>
            <p:ph sz="half" idx="2"/>
          </p:nvPr>
        </p:nvSpPr>
        <p:spPr>
          <a:xfrm>
            <a:off x="6415368" y="2194560"/>
            <a:ext cx="4493424" cy="398678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5" name="Veri Yer Tutucusu 4"/>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tr-TR" dirty="0"/>
          </a:p>
        </p:txBody>
      </p:sp>
      <p:sp>
        <p:nvSpPr>
          <p:cNvPr id="3" name="Metin Yer Tutucusu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1280160" y="2743194"/>
            <a:ext cx="4489704" cy="343376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5" name="Metin Yer Tutucusu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419088" y="2743194"/>
            <a:ext cx="4489704" cy="343376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7" name="Veri Yer Tutucusu 6"/>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tr-TR" dirty="0"/>
          </a:p>
        </p:txBody>
      </p:sp>
      <p:sp>
        <p:nvSpPr>
          <p:cNvPr id="3" name="Veri Yer Tutucusu 2"/>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lvl1pPr>
              <a:defRPr sz="3000"/>
            </a:lvl1pPr>
          </a:lstStyle>
          <a:p>
            <a:r>
              <a:rPr lang="tr-TR"/>
              <a:t>Asıl başlık stili için tıklatın</a:t>
            </a:r>
            <a:endParaRPr lang="tr-TR" dirty="0"/>
          </a:p>
        </p:txBody>
      </p:sp>
      <p:sp>
        <p:nvSpPr>
          <p:cNvPr id="3" name="İçerik Yer Tutucusu 2"/>
          <p:cNvSpPr>
            <a:spLocks noGrp="1"/>
          </p:cNvSpPr>
          <p:nvPr>
            <p:ph idx="1"/>
          </p:nvPr>
        </p:nvSpPr>
        <p:spPr>
          <a:xfrm>
            <a:off x="5518896" y="2465294"/>
            <a:ext cx="5389895" cy="4392706"/>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Metin Yer Tutucusu 3"/>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lvl1pPr>
              <a:defRPr sz="3000"/>
            </a:lvl1pPr>
          </a:lstStyle>
          <a:p>
            <a:r>
              <a:rPr lang="tr-TR"/>
              <a:t>Asıl başlık stili için tıklatın</a:t>
            </a:r>
            <a:endParaRPr lang="tr-TR" dirty="0"/>
          </a:p>
        </p:txBody>
      </p:sp>
      <p:sp>
        <p:nvSpPr>
          <p:cNvPr id="3" name="Resim Yer Tutucusu 2"/>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tr-TR" dirty="0"/>
          </a:p>
        </p:txBody>
      </p:sp>
      <p:sp>
        <p:nvSpPr>
          <p:cNvPr id="4" name="Metin Yer Tutucusu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CCFE9AC-F15C-4FA0-A6F1-298829FA691D}" type="datetimeFigureOut">
              <a:rPr lang="tr-TR" smtClean="0"/>
              <a:pPr/>
              <a:t>18.03.2020</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Dikdörtgen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8" name="Resim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Başlık Yer Tutucusu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FE9AC-F15C-4FA0-A6F1-298829FA691D}" type="datetimeFigureOut">
              <a:rPr lang="tr-TR" smtClean="0"/>
              <a:pPr/>
              <a:t>18.03.2020</a:t>
            </a:fld>
            <a:endParaRPr lang="tr-TR" dirty="0"/>
          </a:p>
        </p:txBody>
      </p:sp>
      <p:sp>
        <p:nvSpPr>
          <p:cNvPr id="5" name="Altbilgi Yer Tutucusu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66BE7-899D-4075-917F-DBDE33B6B692}" type="slidenum">
              <a:rPr lang="tr-TR" smtClean="0"/>
              <a:pPr/>
              <a:t>‹#›</a:t>
            </a:fld>
            <a:endParaRPr lang="tr-TR" dirty="0"/>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624" y="1456434"/>
            <a:ext cx="5708339" cy="1802634"/>
          </a:xfrm>
          <a:prstGeom prst="rect">
            <a:avLst/>
          </a:prstGeom>
        </p:spPr>
      </p:pic>
      <p:sp>
        <p:nvSpPr>
          <p:cNvPr id="5" name="Dikdörtgen 4"/>
          <p:cNvSpPr/>
          <p:nvPr/>
        </p:nvSpPr>
        <p:spPr>
          <a:xfrm>
            <a:off x="3322980" y="3503719"/>
            <a:ext cx="4470149" cy="1705590"/>
          </a:xfrm>
          <a:prstGeom prst="rect">
            <a:avLst/>
          </a:prstGeom>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dirty="0"/>
          </a:p>
          <a:p>
            <a:pPr algn="ctr"/>
            <a:endParaRPr lang="tr-TR" dirty="0"/>
          </a:p>
          <a:p>
            <a:pPr algn="ctr"/>
            <a:r>
              <a:rPr lang="tr-TR" b="1" dirty="0">
                <a:solidFill>
                  <a:schemeClr val="tx2">
                    <a:lumMod val="95000"/>
                    <a:lumOff val="5000"/>
                  </a:schemeClr>
                </a:solidFill>
                <a:latin typeface="Arial" pitchFamily="34" charset="0"/>
                <a:cs typeface="Arial" pitchFamily="34" charset="0"/>
              </a:rPr>
              <a:t>MİSYON, VİZYON ve TARİHÇE</a:t>
            </a:r>
          </a:p>
          <a:p>
            <a:pPr algn="ctr"/>
            <a:r>
              <a:rPr lang="tr-TR" b="1" dirty="0">
                <a:solidFill>
                  <a:schemeClr val="tx2">
                    <a:lumMod val="95000"/>
                    <a:lumOff val="5000"/>
                  </a:schemeClr>
                </a:solidFill>
                <a:latin typeface="Arial" pitchFamily="34" charset="0"/>
                <a:cs typeface="Arial" pitchFamily="34" charset="0"/>
              </a:rPr>
              <a:t>ZİYARETÇİ BİLGİLERİ</a:t>
            </a:r>
          </a:p>
          <a:p>
            <a:pPr algn="ctr"/>
            <a:r>
              <a:rPr lang="tr-TR" b="1" dirty="0">
                <a:solidFill>
                  <a:schemeClr val="tx2">
                    <a:lumMod val="95000"/>
                    <a:lumOff val="5000"/>
                  </a:schemeClr>
                </a:solidFill>
                <a:latin typeface="Arial" pitchFamily="34" charset="0"/>
                <a:cs typeface="Arial" pitchFamily="34" charset="0"/>
              </a:rPr>
              <a:t>MÜZE GALERİLERİ</a:t>
            </a:r>
          </a:p>
          <a:p>
            <a:pPr algn="ctr"/>
            <a:r>
              <a:rPr lang="tr-TR" b="1" dirty="0">
                <a:solidFill>
                  <a:schemeClr val="tx2">
                    <a:lumMod val="95000"/>
                    <a:lumOff val="5000"/>
                  </a:schemeClr>
                </a:solidFill>
                <a:latin typeface="Arial" pitchFamily="34" charset="0"/>
                <a:cs typeface="Arial" pitchFamily="34" charset="0"/>
              </a:rPr>
              <a:t>EĞİTİM</a:t>
            </a:r>
          </a:p>
          <a:p>
            <a:pPr algn="ctr"/>
            <a:r>
              <a:rPr lang="tr-TR" b="1" dirty="0">
                <a:solidFill>
                  <a:schemeClr val="tx2">
                    <a:lumMod val="95000"/>
                    <a:lumOff val="5000"/>
                  </a:schemeClr>
                </a:solidFill>
                <a:latin typeface="Arial" pitchFamily="34" charset="0"/>
                <a:cs typeface="Arial" pitchFamily="34" charset="0"/>
              </a:rPr>
              <a:t>ETKİNLİKLER</a:t>
            </a:r>
          </a:p>
          <a:p>
            <a:pPr algn="ctr"/>
            <a:endParaRPr lang="tr-TR" dirty="0"/>
          </a:p>
          <a:p>
            <a:pPr algn="ctr"/>
            <a:r>
              <a:rPr lang="tr-TR" dirty="0"/>
              <a:t>  </a:t>
            </a:r>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499360" y="466343"/>
            <a:ext cx="9628632" cy="1362113"/>
          </a:xfrm>
        </p:spPr>
        <p:txBody>
          <a:bodyPr>
            <a:normAutofit/>
          </a:bodyPr>
          <a:lstStyle/>
          <a:p>
            <a:pPr algn="r"/>
            <a:r>
              <a:rPr lang="tr-TR" sz="3600" b="1" dirty="0">
                <a:latin typeface="Arial" pitchFamily="34" charset="0"/>
                <a:cs typeface="Arial" pitchFamily="34" charset="0"/>
              </a:rPr>
              <a:t>EXPLORATORİUM</a:t>
            </a:r>
            <a:br>
              <a:rPr lang="tr-TR" sz="3600" b="1" dirty="0">
                <a:latin typeface="Arial" pitchFamily="34" charset="0"/>
                <a:cs typeface="Arial" pitchFamily="34" charset="0"/>
              </a:rPr>
            </a:br>
            <a:r>
              <a:rPr lang="tr-TR" sz="3600" b="1" dirty="0">
                <a:latin typeface="Arial" pitchFamily="34" charset="0"/>
                <a:cs typeface="Arial" pitchFamily="34" charset="0"/>
              </a:rPr>
              <a:t>Fikir, Deneyim ve Uzmanlık </a:t>
            </a:r>
          </a:p>
        </p:txBody>
      </p:sp>
      <p:sp>
        <p:nvSpPr>
          <p:cNvPr id="3" name="İçerik Yer Tutucusu 2"/>
          <p:cNvSpPr>
            <a:spLocks noGrp="1"/>
          </p:cNvSpPr>
          <p:nvPr>
            <p:ph idx="1"/>
          </p:nvPr>
        </p:nvSpPr>
        <p:spPr/>
        <p:txBody>
          <a:bodyPr/>
          <a:lstStyle/>
          <a:p>
            <a:r>
              <a:rPr lang="tr-TR" dirty="0">
                <a:solidFill>
                  <a:schemeClr val="tx2"/>
                </a:solidFill>
                <a:latin typeface="Arial" pitchFamily="34" charset="0"/>
                <a:cs typeface="Arial" pitchFamily="34" charset="0"/>
              </a:rPr>
              <a:t>Exploratorium’da 400’den fazla bilim adamı, sanatçı, eğitimci, sergi geliştiricisi, yazar ve tasarımcı çalışmaktadır. </a:t>
            </a:r>
          </a:p>
          <a:p>
            <a:r>
              <a:rPr lang="tr-TR" dirty="0">
                <a:solidFill>
                  <a:schemeClr val="tx2"/>
                </a:solidFill>
                <a:latin typeface="Arial" pitchFamily="34" charset="0"/>
                <a:cs typeface="Arial" pitchFamily="34" charset="0"/>
              </a:rPr>
              <a:t>Resmi çalışanlar dışında kurulduğu günden bu yana exploratorium’un gelişiminde bilim adamları, şairler, yazarlar, müzisyenler, düşünürler etkili oldu. </a:t>
            </a:r>
          </a:p>
          <a:p>
            <a:r>
              <a:rPr lang="tr-TR" dirty="0">
                <a:solidFill>
                  <a:schemeClr val="tx2"/>
                </a:solidFill>
                <a:latin typeface="Arial" pitchFamily="34" charset="0"/>
                <a:cs typeface="Arial" pitchFamily="34" charset="0"/>
              </a:rPr>
              <a:t>Yerel ve global topluluklarla da çalışmalar yapılmakta.</a:t>
            </a:r>
          </a:p>
          <a:p>
            <a:r>
              <a:rPr lang="tr-TR" dirty="0">
                <a:solidFill>
                  <a:schemeClr val="tx2"/>
                </a:solidFill>
                <a:latin typeface="Arial" pitchFamily="34" charset="0"/>
                <a:cs typeface="Arial" pitchFamily="34" charset="0"/>
              </a:rPr>
              <a:t>Web sayfası ve sosyal medya ziyaretçisi yıllık yaklaşık 24 milyon kişi.</a:t>
            </a:r>
          </a:p>
          <a:p>
            <a:endParaRPr lang="tr-TR" dirty="0"/>
          </a:p>
        </p:txBody>
      </p:sp>
    </p:spTree>
    <p:extLst>
      <p:ext uri="{BB962C8B-B14F-4D97-AF65-F5344CB8AC3E}">
        <p14:creationId xmlns:p14="http://schemas.microsoft.com/office/powerpoint/2010/main" val="53412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464756" y="475307"/>
            <a:ext cx="9628632" cy="1362113"/>
          </a:xfrm>
        </p:spPr>
        <p:txBody>
          <a:bodyPr>
            <a:normAutofit/>
          </a:bodyPr>
          <a:lstStyle/>
          <a:p>
            <a:pPr algn="r"/>
            <a:r>
              <a:rPr lang="tr-TR" sz="3600" b="1" dirty="0" err="1">
                <a:latin typeface="Arial" pitchFamily="34" charset="0"/>
                <a:cs typeface="Arial" pitchFamily="34" charset="0"/>
              </a:rPr>
              <a:t>EXPLORATORİUM’u</a:t>
            </a:r>
            <a:r>
              <a:rPr lang="tr-TR" sz="3600" b="1" dirty="0">
                <a:latin typeface="Arial" pitchFamily="34" charset="0"/>
                <a:cs typeface="Arial" pitchFamily="34" charset="0"/>
              </a:rPr>
              <a:t> Ziyaret</a:t>
            </a:r>
          </a:p>
        </p:txBody>
      </p:sp>
      <p:sp>
        <p:nvSpPr>
          <p:cNvPr id="3" name="İçerik Yer Tutucusu 2"/>
          <p:cNvSpPr>
            <a:spLocks noGrp="1"/>
          </p:cNvSpPr>
          <p:nvPr>
            <p:ph idx="1"/>
          </p:nvPr>
        </p:nvSpPr>
        <p:spPr>
          <a:xfrm>
            <a:off x="403412" y="1954307"/>
            <a:ext cx="4751294" cy="4760258"/>
          </a:xfrm>
        </p:spPr>
        <p:txBody>
          <a:bodyPr>
            <a:normAutofit fontScale="62500" lnSpcReduction="20000"/>
          </a:bodyPr>
          <a:lstStyle/>
          <a:p>
            <a:pPr marL="0" indent="0">
              <a:buNone/>
            </a:pPr>
            <a:r>
              <a:rPr lang="tr-TR" sz="2900" b="1" dirty="0">
                <a:solidFill>
                  <a:schemeClr val="tx2"/>
                </a:solidFill>
                <a:latin typeface="Arial" pitchFamily="34" charset="0"/>
                <a:cs typeface="Arial" pitchFamily="34" charset="0"/>
              </a:rPr>
              <a:t>Bilet</a:t>
            </a:r>
          </a:p>
          <a:p>
            <a:r>
              <a:rPr lang="tr-TR" sz="2900" dirty="0">
                <a:solidFill>
                  <a:schemeClr val="tx2"/>
                </a:solidFill>
                <a:latin typeface="Arial" pitchFamily="34" charset="0"/>
                <a:cs typeface="Arial" pitchFamily="34" charset="0"/>
              </a:rPr>
              <a:t>Müze biletleri online ya da müzeden satın alınabiliyor.</a:t>
            </a:r>
          </a:p>
          <a:p>
            <a:pPr marL="0" indent="0">
              <a:buNone/>
            </a:pPr>
            <a:r>
              <a:rPr lang="tr-TR" sz="2900" b="1" dirty="0">
                <a:solidFill>
                  <a:schemeClr val="tx2"/>
                </a:solidFill>
                <a:latin typeface="Arial" pitchFamily="34" charset="0"/>
                <a:cs typeface="Arial" pitchFamily="34" charset="0"/>
              </a:rPr>
              <a:t>Ücret Tarifesi</a:t>
            </a:r>
          </a:p>
          <a:p>
            <a:r>
              <a:rPr lang="tr-TR" sz="2900" dirty="0">
                <a:solidFill>
                  <a:schemeClr val="tx2"/>
                </a:solidFill>
                <a:latin typeface="Arial" pitchFamily="34" charset="0"/>
                <a:cs typeface="Arial" pitchFamily="34" charset="0"/>
              </a:rPr>
              <a:t>Yetişkin (18-64 yaş)$29</a:t>
            </a:r>
          </a:p>
          <a:p>
            <a:r>
              <a:rPr lang="tr-TR" sz="2900" dirty="0">
                <a:solidFill>
                  <a:schemeClr val="tx2"/>
                </a:solidFill>
                <a:latin typeface="Arial" pitchFamily="34" charset="0"/>
                <a:cs typeface="Arial" pitchFamily="34" charset="0"/>
              </a:rPr>
              <a:t>Yaşlılar, öğretmenler, öğrenciler, 13-17 yaş arasındakiler $24</a:t>
            </a:r>
          </a:p>
          <a:p>
            <a:r>
              <a:rPr lang="tr-TR" sz="2900" dirty="0">
                <a:solidFill>
                  <a:schemeClr val="tx2"/>
                </a:solidFill>
                <a:latin typeface="Arial" pitchFamily="34" charset="0"/>
                <a:cs typeface="Arial" pitchFamily="34" charset="0"/>
              </a:rPr>
              <a:t>4-12 yaş aralığındaki çocuklar $19</a:t>
            </a:r>
          </a:p>
          <a:p>
            <a:r>
              <a:rPr lang="tr-TR" sz="2900" dirty="0">
                <a:solidFill>
                  <a:schemeClr val="tx2"/>
                </a:solidFill>
                <a:latin typeface="Arial" pitchFamily="34" charset="0"/>
                <a:cs typeface="Arial" pitchFamily="34" charset="0"/>
              </a:rPr>
              <a:t>3 yaş altı çocuklar ücretsiz</a:t>
            </a:r>
          </a:p>
          <a:p>
            <a:r>
              <a:rPr lang="tr-TR" sz="2900" dirty="0">
                <a:solidFill>
                  <a:schemeClr val="tx2"/>
                </a:solidFill>
                <a:latin typeface="Arial" pitchFamily="34" charset="0"/>
                <a:cs typeface="Arial" pitchFamily="34" charset="0"/>
              </a:rPr>
              <a:t>Üyeler ücretsiz</a:t>
            </a:r>
          </a:p>
          <a:p>
            <a:r>
              <a:rPr lang="tr-TR" sz="2900" dirty="0">
                <a:solidFill>
                  <a:schemeClr val="tx2"/>
                </a:solidFill>
                <a:latin typeface="Arial" pitchFamily="34" charset="0"/>
                <a:cs typeface="Arial" pitchFamily="34" charset="0"/>
              </a:rPr>
              <a:t>*</a:t>
            </a:r>
            <a:r>
              <a:rPr lang="tr-TR" sz="2900" dirty="0" err="1">
                <a:solidFill>
                  <a:schemeClr val="tx2"/>
                </a:solidFill>
                <a:latin typeface="Arial" pitchFamily="34" charset="0"/>
                <a:cs typeface="Arial" pitchFamily="34" charset="0"/>
              </a:rPr>
              <a:t>california’taki</a:t>
            </a:r>
            <a:r>
              <a:rPr lang="tr-TR" sz="2900" dirty="0">
                <a:solidFill>
                  <a:schemeClr val="tx2"/>
                </a:solidFill>
                <a:latin typeface="Arial" pitchFamily="34" charset="0"/>
                <a:cs typeface="Arial" pitchFamily="34" charset="0"/>
              </a:rPr>
              <a:t> okul öğretmenlerine ücretsiz (sponsoru </a:t>
            </a:r>
            <a:r>
              <a:rPr lang="tr-TR" sz="2900" dirty="0" err="1">
                <a:solidFill>
                  <a:schemeClr val="tx2"/>
                </a:solidFill>
                <a:latin typeface="Arial" pitchFamily="34" charset="0"/>
                <a:cs typeface="Arial" pitchFamily="34" charset="0"/>
              </a:rPr>
              <a:t>Genentech</a:t>
            </a:r>
            <a:r>
              <a:rPr lang="tr-TR" sz="2900" dirty="0">
                <a:solidFill>
                  <a:schemeClr val="tx2"/>
                </a:solidFill>
                <a:latin typeface="Arial" pitchFamily="34" charset="0"/>
                <a:cs typeface="Arial" pitchFamily="34" charset="0"/>
              </a:rPr>
              <a:t> adlı ilaç firması)</a:t>
            </a:r>
          </a:p>
          <a:p>
            <a:r>
              <a:rPr lang="tr-TR" sz="2900" dirty="0" err="1">
                <a:solidFill>
                  <a:schemeClr val="tx2"/>
                </a:solidFill>
                <a:latin typeface="Arial" pitchFamily="34" charset="0"/>
                <a:cs typeface="Arial" pitchFamily="34" charset="0"/>
              </a:rPr>
              <a:t>Citypass</a:t>
            </a:r>
            <a:r>
              <a:rPr lang="tr-TR" sz="2900" dirty="0">
                <a:solidFill>
                  <a:schemeClr val="tx2"/>
                </a:solidFill>
                <a:latin typeface="Arial" pitchFamily="34" charset="0"/>
                <a:cs typeface="Arial" pitchFamily="34" charset="0"/>
              </a:rPr>
              <a:t> sahiplerine %44 indirimli</a:t>
            </a:r>
          </a:p>
          <a:p>
            <a:endParaRPr lang="tr-TR" dirty="0"/>
          </a:p>
        </p:txBody>
      </p:sp>
      <p:sp>
        <p:nvSpPr>
          <p:cNvPr id="4" name="Metin kutusu 3"/>
          <p:cNvSpPr txBox="1"/>
          <p:nvPr/>
        </p:nvSpPr>
        <p:spPr>
          <a:xfrm>
            <a:off x="5880847" y="2091593"/>
            <a:ext cx="5647765" cy="4524315"/>
          </a:xfrm>
          <a:prstGeom prst="rect">
            <a:avLst/>
          </a:prstGeom>
          <a:noFill/>
        </p:spPr>
        <p:txBody>
          <a:bodyPr wrap="square" rtlCol="0">
            <a:spAutoFit/>
          </a:bodyPr>
          <a:lstStyle/>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Her Perşembe saat 18.00-22.00 arası 18 yaş üstü için etkinlikler</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Genel $15</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Üyeler $10</a:t>
            </a:r>
          </a:p>
          <a:p>
            <a:pPr marL="285750" indent="-285750">
              <a:lnSpc>
                <a:spcPct val="150000"/>
              </a:lnSpc>
              <a:buFont typeface="Wingdings" pitchFamily="2" charset="2"/>
              <a:buChar char="§"/>
            </a:pPr>
            <a:r>
              <a:rPr lang="tr-TR" sz="1600" dirty="0" err="1">
                <a:solidFill>
                  <a:schemeClr val="tx2"/>
                </a:solidFill>
                <a:latin typeface="Arial" pitchFamily="34" charset="0"/>
                <a:cs typeface="Arial" pitchFamily="34" charset="0"/>
              </a:rPr>
              <a:t>Lab</a:t>
            </a:r>
            <a:r>
              <a:rPr lang="tr-TR" sz="1600" dirty="0">
                <a:solidFill>
                  <a:schemeClr val="tx2"/>
                </a:solidFill>
                <a:latin typeface="Arial" pitchFamily="34" charset="0"/>
                <a:cs typeface="Arial" pitchFamily="34" charset="0"/>
              </a:rPr>
              <a:t> üyeleri ücretsiz</a:t>
            </a:r>
          </a:p>
          <a:p>
            <a:pPr marL="285750" indent="-285750">
              <a:lnSpc>
                <a:spcPct val="150000"/>
              </a:lnSpc>
              <a:buFont typeface="Wingdings" pitchFamily="2" charset="2"/>
              <a:buChar char="§"/>
            </a:pPr>
            <a:r>
              <a:rPr lang="tr-TR" sz="1600" dirty="0" err="1">
                <a:solidFill>
                  <a:schemeClr val="tx2"/>
                </a:solidFill>
                <a:latin typeface="Arial" pitchFamily="34" charset="0"/>
                <a:cs typeface="Arial" pitchFamily="34" charset="0"/>
              </a:rPr>
              <a:t>Tactile</a:t>
            </a:r>
            <a:r>
              <a:rPr lang="tr-TR" sz="1600" dirty="0">
                <a:solidFill>
                  <a:schemeClr val="tx2"/>
                </a:solidFill>
                <a:latin typeface="Arial" pitchFamily="34" charset="0"/>
                <a:cs typeface="Arial" pitchFamily="34" charset="0"/>
              </a:rPr>
              <a:t> </a:t>
            </a:r>
            <a:r>
              <a:rPr lang="tr-TR" sz="1600" dirty="0" err="1">
                <a:solidFill>
                  <a:schemeClr val="tx2"/>
                </a:solidFill>
                <a:latin typeface="Arial" pitchFamily="34" charset="0"/>
                <a:cs typeface="Arial" pitchFamily="34" charset="0"/>
              </a:rPr>
              <a:t>dome</a:t>
            </a:r>
            <a:r>
              <a:rPr lang="tr-TR" sz="1600" dirty="0">
                <a:solidFill>
                  <a:schemeClr val="tx2"/>
                </a:solidFill>
                <a:latin typeface="Arial" pitchFamily="34" charset="0"/>
                <a:cs typeface="Arial" pitchFamily="34" charset="0"/>
              </a:rPr>
              <a:t> (dokunsal tepe) ücrete ekleniyor</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Genel $15</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Üyeler $12</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Ücretsiz ve indirimli günler (uygulama 2013’te başlamış.)</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Yılda 6 gün ücretsiz bunlar: kunduz festivali (2 şubat)</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Pi sayısı günü (14 Mart)</a:t>
            </a:r>
          </a:p>
          <a:p>
            <a:pPr marL="285750" indent="-285750">
              <a:lnSpc>
                <a:spcPct val="150000"/>
              </a:lnSpc>
              <a:buFont typeface="Wingdings" pitchFamily="2" charset="2"/>
              <a:buChar char="§"/>
            </a:pPr>
            <a:r>
              <a:rPr lang="tr-TR" sz="1600" dirty="0">
                <a:solidFill>
                  <a:schemeClr val="tx2"/>
                </a:solidFill>
                <a:latin typeface="Arial" pitchFamily="34" charset="0"/>
                <a:cs typeface="Arial" pitchFamily="34" charset="0"/>
              </a:rPr>
              <a:t>Anneler günü ve benzeri.</a:t>
            </a:r>
          </a:p>
        </p:txBody>
      </p:sp>
    </p:spTree>
    <p:extLst>
      <p:ext uri="{BB962C8B-B14F-4D97-AF65-F5344CB8AC3E}">
        <p14:creationId xmlns:p14="http://schemas.microsoft.com/office/powerpoint/2010/main" val="404432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ÜYELİK</a:t>
            </a:r>
          </a:p>
        </p:txBody>
      </p:sp>
      <p:sp>
        <p:nvSpPr>
          <p:cNvPr id="3" name="İçerik Yer Tutucusu 2"/>
          <p:cNvSpPr>
            <a:spLocks noGrp="1"/>
          </p:cNvSpPr>
          <p:nvPr>
            <p:ph idx="1"/>
          </p:nvPr>
        </p:nvSpPr>
        <p:spPr>
          <a:xfrm>
            <a:off x="347831" y="2244537"/>
            <a:ext cx="3865581" cy="3986213"/>
          </a:xfrm>
        </p:spPr>
        <p:txBody>
          <a:bodyPr/>
          <a:lstStyle/>
          <a:p>
            <a:pPr marL="0" indent="0">
              <a:buNone/>
            </a:pPr>
            <a:r>
              <a:rPr lang="tr-TR" b="1" dirty="0">
                <a:latin typeface="Arial" pitchFamily="34" charset="0"/>
                <a:cs typeface="Arial" pitchFamily="34" charset="0"/>
              </a:rPr>
              <a:t>Genel:</a:t>
            </a:r>
          </a:p>
          <a:p>
            <a:r>
              <a:rPr lang="tr-TR" dirty="0">
                <a:latin typeface="Arial" pitchFamily="34" charset="0"/>
                <a:cs typeface="Arial" pitchFamily="34" charset="0"/>
              </a:rPr>
              <a:t>Çift Kişilik: $99</a:t>
            </a:r>
          </a:p>
          <a:p>
            <a:r>
              <a:rPr lang="tr-TR" dirty="0">
                <a:latin typeface="Arial" pitchFamily="34" charset="0"/>
                <a:cs typeface="Arial" pitchFamily="34" charset="0"/>
              </a:rPr>
              <a:t>Aile (2 yetişkin+4 çocuk): $149</a:t>
            </a:r>
          </a:p>
          <a:p>
            <a:pPr marL="0" indent="0">
              <a:buNone/>
            </a:pPr>
            <a:r>
              <a:rPr lang="tr-TR" dirty="0">
                <a:latin typeface="Arial" pitchFamily="34" charset="0"/>
                <a:cs typeface="Arial" pitchFamily="34" charset="0"/>
              </a:rPr>
              <a:t>(Bakıcı da ekleniyorsa:$199)</a:t>
            </a:r>
          </a:p>
          <a:p>
            <a:r>
              <a:rPr lang="tr-TR" dirty="0">
                <a:latin typeface="Arial" pitchFamily="34" charset="0"/>
                <a:cs typeface="Arial" pitchFamily="34" charset="0"/>
              </a:rPr>
              <a:t>2 yetişkin, 2 konuk ve 18 yaş altı 4 çocuk: $249</a:t>
            </a:r>
          </a:p>
        </p:txBody>
      </p:sp>
      <p:sp>
        <p:nvSpPr>
          <p:cNvPr id="4" name="Metin kutusu 3"/>
          <p:cNvSpPr txBox="1"/>
          <p:nvPr/>
        </p:nvSpPr>
        <p:spPr>
          <a:xfrm>
            <a:off x="5495365" y="2563906"/>
            <a:ext cx="5638800" cy="3139321"/>
          </a:xfrm>
          <a:prstGeom prst="rect">
            <a:avLst/>
          </a:prstGeom>
          <a:noFill/>
        </p:spPr>
        <p:txBody>
          <a:bodyPr wrap="square" rtlCol="0">
            <a:spAutoFit/>
          </a:bodyPr>
          <a:lstStyle/>
          <a:p>
            <a:r>
              <a:rPr lang="tr-TR" sz="2200" b="1" dirty="0">
                <a:latin typeface="Arial" pitchFamily="34" charset="0"/>
                <a:cs typeface="Arial" pitchFamily="34" charset="0"/>
              </a:rPr>
              <a:t>Üyelerin Yararlanabilecekleri Hizmetler</a:t>
            </a:r>
          </a:p>
          <a:p>
            <a:pPr marL="285750" indent="-285750">
              <a:buFont typeface="Wingdings" pitchFamily="2" charset="2"/>
              <a:buChar char="§"/>
            </a:pPr>
            <a:r>
              <a:rPr lang="tr-TR" sz="2200" dirty="0">
                <a:latin typeface="Arial" pitchFamily="34" charset="0"/>
                <a:cs typeface="Arial" pitchFamily="34" charset="0"/>
              </a:rPr>
              <a:t>Yıl boyu ücretsiz giriş</a:t>
            </a:r>
          </a:p>
          <a:p>
            <a:pPr marL="285750" indent="-285750">
              <a:buFont typeface="Wingdings" pitchFamily="2" charset="2"/>
              <a:buChar char="§"/>
            </a:pPr>
            <a:r>
              <a:rPr lang="tr-TR" sz="2200" dirty="0">
                <a:latin typeface="Arial" pitchFamily="34" charset="0"/>
                <a:cs typeface="Arial" pitchFamily="34" charset="0"/>
              </a:rPr>
              <a:t>Etkinliklerden haberdar olma.</a:t>
            </a:r>
          </a:p>
          <a:p>
            <a:pPr marL="285750" indent="-285750">
              <a:buFont typeface="Wingdings" pitchFamily="2" charset="2"/>
              <a:buChar char="§"/>
            </a:pPr>
            <a:r>
              <a:rPr lang="tr-TR" sz="2200" dirty="0">
                <a:latin typeface="Arial" pitchFamily="34" charset="0"/>
                <a:cs typeface="Arial" pitchFamily="34" charset="0"/>
              </a:rPr>
              <a:t>Mağazalardan %10 indirimli alışveriş imkanı.</a:t>
            </a:r>
          </a:p>
          <a:p>
            <a:pPr marL="285750" indent="-285750">
              <a:buFont typeface="Wingdings" pitchFamily="2" charset="2"/>
              <a:buChar char="§"/>
            </a:pPr>
            <a:r>
              <a:rPr lang="tr-TR" sz="2200" dirty="0">
                <a:latin typeface="Arial" pitchFamily="34" charset="0"/>
                <a:cs typeface="Arial" pitchFamily="34" charset="0"/>
              </a:rPr>
              <a:t>Özel üyelik avantajları ve akşam etkinliklerinden yararlanma.</a:t>
            </a:r>
          </a:p>
          <a:p>
            <a:pPr marL="285750" indent="-285750">
              <a:buFont typeface="Wingdings" pitchFamily="2" charset="2"/>
              <a:buChar char="§"/>
            </a:pPr>
            <a:r>
              <a:rPr lang="tr-TR" sz="2200" dirty="0" err="1">
                <a:latin typeface="Arial" pitchFamily="34" charset="0"/>
                <a:cs typeface="Arial" pitchFamily="34" charset="0"/>
              </a:rPr>
              <a:t>Tactile</a:t>
            </a:r>
            <a:r>
              <a:rPr lang="tr-TR" sz="2200" dirty="0">
                <a:latin typeface="Arial" pitchFamily="34" charset="0"/>
                <a:cs typeface="Arial" pitchFamily="34" charset="0"/>
              </a:rPr>
              <a:t> </a:t>
            </a:r>
            <a:r>
              <a:rPr lang="tr-TR" sz="2200" dirty="0" err="1">
                <a:latin typeface="Arial" pitchFamily="34" charset="0"/>
                <a:cs typeface="Arial" pitchFamily="34" charset="0"/>
              </a:rPr>
              <a:t>Dome’a</a:t>
            </a:r>
            <a:r>
              <a:rPr lang="tr-TR" sz="2200" dirty="0">
                <a:latin typeface="Arial" pitchFamily="34" charset="0"/>
                <a:cs typeface="Arial" pitchFamily="34" charset="0"/>
              </a:rPr>
              <a:t> ücretsiz giriş imkanı.</a:t>
            </a:r>
          </a:p>
          <a:p>
            <a:pPr marL="285750" indent="-285750">
              <a:buFont typeface="Wingdings" pitchFamily="2" charset="2"/>
              <a:buChar char="§"/>
            </a:pPr>
            <a:r>
              <a:rPr lang="tr-TR" sz="2200" dirty="0" err="1">
                <a:latin typeface="Arial" pitchFamily="34" charset="0"/>
                <a:cs typeface="Arial" pitchFamily="34" charset="0"/>
              </a:rPr>
              <a:t>After</a:t>
            </a:r>
            <a:r>
              <a:rPr lang="tr-TR" sz="2200" dirty="0">
                <a:latin typeface="Arial" pitchFamily="34" charset="0"/>
                <a:cs typeface="Arial" pitchFamily="34" charset="0"/>
              </a:rPr>
              <a:t> </a:t>
            </a:r>
            <a:r>
              <a:rPr lang="tr-TR" sz="2200" dirty="0" err="1">
                <a:latin typeface="Arial" pitchFamily="34" charset="0"/>
                <a:cs typeface="Arial" pitchFamily="34" charset="0"/>
              </a:rPr>
              <a:t>Dark’a</a:t>
            </a:r>
            <a:r>
              <a:rPr lang="tr-TR" sz="2200" dirty="0">
                <a:latin typeface="Arial" pitchFamily="34" charset="0"/>
                <a:cs typeface="Arial" pitchFamily="34" charset="0"/>
              </a:rPr>
              <a:t> indirimli giriş imkanı.</a:t>
            </a:r>
          </a:p>
        </p:txBody>
      </p:sp>
      <p:sp>
        <p:nvSpPr>
          <p:cNvPr id="5" name="Metin kutusu 4"/>
          <p:cNvSpPr txBox="1"/>
          <p:nvPr/>
        </p:nvSpPr>
        <p:spPr>
          <a:xfrm>
            <a:off x="1622612" y="6167718"/>
            <a:ext cx="7422776" cy="369332"/>
          </a:xfrm>
          <a:prstGeom prst="rect">
            <a:avLst/>
          </a:prstGeom>
          <a:noFill/>
        </p:spPr>
        <p:txBody>
          <a:bodyPr wrap="square" rtlCol="0">
            <a:spAutoFit/>
          </a:bodyPr>
          <a:lstStyle/>
          <a:p>
            <a:pPr algn="ctr"/>
            <a:r>
              <a:rPr lang="tr-TR" b="1" dirty="0">
                <a:latin typeface="Arial" pitchFamily="34" charset="0"/>
                <a:cs typeface="Arial" pitchFamily="34" charset="0"/>
              </a:rPr>
              <a:t>Ayrıca üyelik hediye edilebiliyor. </a:t>
            </a:r>
          </a:p>
        </p:txBody>
      </p:sp>
    </p:spTree>
    <p:extLst>
      <p:ext uri="{BB962C8B-B14F-4D97-AF65-F5344CB8AC3E}">
        <p14:creationId xmlns:p14="http://schemas.microsoft.com/office/powerpoint/2010/main" val="7361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ÜYELER için MAYIS AYI</a:t>
            </a:r>
          </a:p>
        </p:txBody>
      </p:sp>
      <p:sp>
        <p:nvSpPr>
          <p:cNvPr id="3" name="İçerik Yer Tutucusu 2"/>
          <p:cNvSpPr>
            <a:spLocks noGrp="1"/>
          </p:cNvSpPr>
          <p:nvPr>
            <p:ph idx="1"/>
          </p:nvPr>
        </p:nvSpPr>
        <p:spPr/>
        <p:txBody>
          <a:bodyPr>
            <a:normAutofit lnSpcReduction="10000"/>
          </a:bodyPr>
          <a:lstStyle/>
          <a:p>
            <a:pPr algn="just"/>
            <a:r>
              <a:rPr lang="tr-TR" dirty="0">
                <a:latin typeface="Arial" pitchFamily="34" charset="0"/>
                <a:cs typeface="Arial" pitchFamily="34" charset="0"/>
              </a:rPr>
              <a:t>Mayıs ayı üyeler için özeldir. Sadece üye olanlar için mayıs ayı içinde çeşitli etkinlikler düzenlenir. Mayıs ayı boyunca dünyaca ünlü </a:t>
            </a:r>
            <a:r>
              <a:rPr lang="tr-TR" dirty="0" err="1">
                <a:latin typeface="Arial" pitchFamily="34" charset="0"/>
                <a:cs typeface="Arial" pitchFamily="34" charset="0"/>
              </a:rPr>
              <a:t>Tactile</a:t>
            </a:r>
            <a:r>
              <a:rPr lang="tr-TR" dirty="0">
                <a:latin typeface="Arial" pitchFamily="34" charset="0"/>
                <a:cs typeface="Arial" pitchFamily="34" charset="0"/>
              </a:rPr>
              <a:t> </a:t>
            </a:r>
            <a:r>
              <a:rPr lang="tr-TR" dirty="0" err="1">
                <a:latin typeface="Arial" pitchFamily="34" charset="0"/>
                <a:cs typeface="Arial" pitchFamily="34" charset="0"/>
              </a:rPr>
              <a:t>Dome</a:t>
            </a:r>
            <a:r>
              <a:rPr lang="tr-TR" dirty="0">
                <a:latin typeface="Arial" pitchFamily="34" charset="0"/>
                <a:cs typeface="Arial" pitchFamily="34" charset="0"/>
              </a:rPr>
              <a:t> (Dokunsal Tepe) ücretsiz. 12,19 ve 26 Mayıs Perşembe geceleri sadece yetişkinler için düzenlenen </a:t>
            </a:r>
            <a:r>
              <a:rPr lang="tr-TR" dirty="0" err="1">
                <a:latin typeface="Arial" pitchFamily="34" charset="0"/>
                <a:cs typeface="Arial" pitchFamily="34" charset="0"/>
              </a:rPr>
              <a:t>After</a:t>
            </a:r>
            <a:r>
              <a:rPr lang="tr-TR" dirty="0">
                <a:latin typeface="Arial" pitchFamily="34" charset="0"/>
                <a:cs typeface="Arial" pitchFamily="34" charset="0"/>
              </a:rPr>
              <a:t> Dark etkinliği de üyelere ücretsiz. </a:t>
            </a:r>
          </a:p>
          <a:p>
            <a:pPr algn="just"/>
            <a:r>
              <a:rPr lang="tr-TR" dirty="0">
                <a:latin typeface="Arial" pitchFamily="34" charset="0"/>
                <a:cs typeface="Arial" pitchFamily="34" charset="0"/>
              </a:rPr>
              <a:t>Satış mağazasında satılan bilim kitleri, mücevher, matematik oyunları, kitaplar, tamir aletleri, kıyafetler, kartlar ve daha fazlası %15 indirimli.</a:t>
            </a:r>
          </a:p>
          <a:p>
            <a:pPr algn="just"/>
            <a:r>
              <a:rPr lang="tr-TR" dirty="0" err="1">
                <a:latin typeface="Arial" pitchFamily="34" charset="0"/>
                <a:cs typeface="Arial" pitchFamily="34" charset="0"/>
              </a:rPr>
              <a:t>Sea</a:t>
            </a:r>
            <a:r>
              <a:rPr lang="tr-TR" dirty="0">
                <a:latin typeface="Arial" pitchFamily="34" charset="0"/>
                <a:cs typeface="Arial" pitchFamily="34" charset="0"/>
              </a:rPr>
              <a:t> </a:t>
            </a:r>
            <a:r>
              <a:rPr lang="tr-TR" dirty="0" err="1">
                <a:latin typeface="Arial" pitchFamily="34" charset="0"/>
                <a:cs typeface="Arial" pitchFamily="34" charset="0"/>
              </a:rPr>
              <a:t>Glass</a:t>
            </a:r>
            <a:r>
              <a:rPr lang="tr-TR" dirty="0">
                <a:latin typeface="Arial" pitchFamily="34" charset="0"/>
                <a:cs typeface="Arial" pitchFamily="34" charset="0"/>
              </a:rPr>
              <a:t> Restaurant ve </a:t>
            </a:r>
            <a:r>
              <a:rPr lang="tr-TR" dirty="0" err="1">
                <a:latin typeface="Arial" pitchFamily="34" charset="0"/>
                <a:cs typeface="Arial" pitchFamily="34" charset="0"/>
              </a:rPr>
              <a:t>Siesmic</a:t>
            </a:r>
            <a:r>
              <a:rPr lang="tr-TR" dirty="0">
                <a:latin typeface="Arial" pitchFamily="34" charset="0"/>
                <a:cs typeface="Arial" pitchFamily="34" charset="0"/>
              </a:rPr>
              <a:t> </a:t>
            </a:r>
            <a:r>
              <a:rPr lang="tr-TR" dirty="0" err="1">
                <a:latin typeface="Arial" pitchFamily="34" charset="0"/>
                <a:cs typeface="Arial" pitchFamily="34" charset="0"/>
              </a:rPr>
              <a:t>Joint</a:t>
            </a:r>
            <a:r>
              <a:rPr lang="tr-TR" dirty="0">
                <a:latin typeface="Arial" pitchFamily="34" charset="0"/>
                <a:cs typeface="Arial" pitchFamily="34" charset="0"/>
              </a:rPr>
              <a:t> </a:t>
            </a:r>
            <a:r>
              <a:rPr lang="tr-TR" dirty="0" err="1">
                <a:latin typeface="Arial" pitchFamily="34" charset="0"/>
                <a:cs typeface="Arial" pitchFamily="34" charset="0"/>
              </a:rPr>
              <a:t>Cafe’de</a:t>
            </a:r>
            <a:r>
              <a:rPr lang="tr-TR" dirty="0">
                <a:latin typeface="Arial" pitchFamily="34" charset="0"/>
                <a:cs typeface="Arial" pitchFamily="34" charset="0"/>
              </a:rPr>
              <a:t> 15 yerel ve mevsime uygun yemek, unlu </a:t>
            </a:r>
            <a:r>
              <a:rPr lang="tr-TR" dirty="0" err="1">
                <a:latin typeface="Arial" pitchFamily="34" charset="0"/>
                <a:cs typeface="Arial" pitchFamily="34" charset="0"/>
              </a:rPr>
              <a:t>mamüller</a:t>
            </a:r>
            <a:r>
              <a:rPr lang="tr-TR" dirty="0">
                <a:latin typeface="Arial" pitchFamily="34" charset="0"/>
                <a:cs typeface="Arial" pitchFamily="34" charset="0"/>
              </a:rPr>
              <a:t>, </a:t>
            </a:r>
            <a:r>
              <a:rPr lang="tr-TR" dirty="0" err="1">
                <a:latin typeface="Arial" pitchFamily="34" charset="0"/>
                <a:cs typeface="Arial" pitchFamily="34" charset="0"/>
              </a:rPr>
              <a:t>suşi</a:t>
            </a:r>
            <a:r>
              <a:rPr lang="tr-TR" dirty="0">
                <a:latin typeface="Arial" pitchFamily="34" charset="0"/>
                <a:cs typeface="Arial" pitchFamily="34" charset="0"/>
              </a:rPr>
              <a:t> ve alkollü içecekler hariç diğer içecekler %15 indirimli.</a:t>
            </a:r>
          </a:p>
          <a:p>
            <a:pPr algn="just"/>
            <a:r>
              <a:rPr lang="tr-TR" dirty="0">
                <a:latin typeface="Arial" pitchFamily="34" charset="0"/>
                <a:cs typeface="Arial" pitchFamily="34" charset="0"/>
              </a:rPr>
              <a:t>Üyelere Teşekkür Partisi: 27 Mayıs’ta açılışı yapılacak </a:t>
            </a:r>
            <a:r>
              <a:rPr lang="tr-TR" dirty="0" err="1">
                <a:latin typeface="Arial" pitchFamily="34" charset="0"/>
                <a:cs typeface="Arial" pitchFamily="34" charset="0"/>
              </a:rPr>
              <a:t>Strandbeest</a:t>
            </a:r>
            <a:r>
              <a:rPr lang="tr-TR" dirty="0">
                <a:latin typeface="Arial" pitchFamily="34" charset="0"/>
                <a:cs typeface="Arial" pitchFamily="34" charset="0"/>
              </a:rPr>
              <a:t> ile aynı gün üyeler için her yıl yapılan parti gerçekleşecek.</a:t>
            </a:r>
          </a:p>
        </p:txBody>
      </p:sp>
    </p:spTree>
    <p:extLst>
      <p:ext uri="{BB962C8B-B14F-4D97-AF65-F5344CB8AC3E}">
        <p14:creationId xmlns:p14="http://schemas.microsoft.com/office/powerpoint/2010/main" val="32513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39383" y="475308"/>
            <a:ext cx="9628632" cy="1362113"/>
          </a:xfrm>
        </p:spPr>
        <p:txBody>
          <a:bodyPr>
            <a:normAutofit/>
          </a:bodyPr>
          <a:lstStyle/>
          <a:p>
            <a:pPr algn="r"/>
            <a:r>
              <a:rPr lang="tr-TR" sz="3600" b="1" dirty="0">
                <a:latin typeface="Arial" pitchFamily="34" charset="0"/>
                <a:cs typeface="Arial" pitchFamily="34" charset="0"/>
              </a:rPr>
              <a:t>ÜYELİK ve ORTAKLIKLAR</a:t>
            </a:r>
          </a:p>
        </p:txBody>
      </p:sp>
      <p:sp>
        <p:nvSpPr>
          <p:cNvPr id="3" name="İçerik Yer Tutucusu 2"/>
          <p:cNvSpPr>
            <a:spLocks noGrp="1"/>
          </p:cNvSpPr>
          <p:nvPr>
            <p:ph idx="1"/>
          </p:nvPr>
        </p:nvSpPr>
        <p:spPr/>
        <p:txBody>
          <a:bodyPr>
            <a:normAutofit fontScale="92500" lnSpcReduction="10000"/>
          </a:bodyPr>
          <a:lstStyle/>
          <a:p>
            <a:pPr algn="just"/>
            <a:r>
              <a:rPr lang="tr-TR" b="1" dirty="0">
                <a:latin typeface="Arial" pitchFamily="34" charset="0"/>
                <a:cs typeface="Arial" pitchFamily="34" charset="0"/>
              </a:rPr>
              <a:t>Exploratorium </a:t>
            </a:r>
            <a:r>
              <a:rPr lang="tr-TR" b="1" dirty="0" err="1">
                <a:latin typeface="Arial" pitchFamily="34" charset="0"/>
                <a:cs typeface="Arial" pitchFamily="34" charset="0"/>
              </a:rPr>
              <a:t>Lab</a:t>
            </a:r>
            <a:endParaRPr lang="tr-TR" b="1" dirty="0">
              <a:latin typeface="Arial" pitchFamily="34" charset="0"/>
              <a:cs typeface="Arial" pitchFamily="34" charset="0"/>
            </a:endParaRPr>
          </a:p>
          <a:p>
            <a:pPr marL="0" indent="0" algn="just">
              <a:buNone/>
            </a:pPr>
            <a:r>
              <a:rPr lang="tr-TR" dirty="0">
                <a:latin typeface="Arial" pitchFamily="34" charset="0"/>
                <a:cs typeface="Arial" pitchFamily="34" charset="0"/>
              </a:rPr>
              <a:t>Exploratorium </a:t>
            </a:r>
            <a:r>
              <a:rPr lang="tr-TR" dirty="0" err="1">
                <a:latin typeface="Arial" pitchFamily="34" charset="0"/>
                <a:cs typeface="Arial" pitchFamily="34" charset="0"/>
              </a:rPr>
              <a:t>Lab</a:t>
            </a:r>
            <a:r>
              <a:rPr lang="tr-TR" dirty="0">
                <a:latin typeface="Arial" pitchFamily="34" charset="0"/>
                <a:cs typeface="Arial" pitchFamily="34" charset="0"/>
              </a:rPr>
              <a:t> dünya hakkında insanların merakını beslemesi ve exploratorium için yeni bir kitle oluşturmaya kendini adamış </a:t>
            </a:r>
            <a:r>
              <a:rPr lang="tr-TR" dirty="0" err="1">
                <a:latin typeface="Arial" pitchFamily="34" charset="0"/>
                <a:cs typeface="Arial" pitchFamily="34" charset="0"/>
              </a:rPr>
              <a:t>exploratorium’ün</a:t>
            </a:r>
            <a:r>
              <a:rPr lang="tr-TR" dirty="0">
                <a:latin typeface="Arial" pitchFamily="34" charset="0"/>
                <a:cs typeface="Arial" pitchFamily="34" charset="0"/>
              </a:rPr>
              <a:t> en genç </a:t>
            </a:r>
            <a:r>
              <a:rPr lang="tr-TR" dirty="0" err="1">
                <a:latin typeface="Arial" pitchFamily="34" charset="0"/>
                <a:cs typeface="Arial" pitchFamily="34" charset="0"/>
              </a:rPr>
              <a:t>profesyoneler</a:t>
            </a:r>
            <a:r>
              <a:rPr lang="tr-TR" dirty="0">
                <a:latin typeface="Arial" pitchFamily="34" charset="0"/>
                <a:cs typeface="Arial" pitchFamily="34" charset="0"/>
              </a:rPr>
              <a:t> grubudur. Yetişkin bakış açısından </a:t>
            </a:r>
            <a:r>
              <a:rPr lang="tr-TR" dirty="0" err="1">
                <a:latin typeface="Arial" pitchFamily="34" charset="0"/>
                <a:cs typeface="Arial" pitchFamily="34" charset="0"/>
              </a:rPr>
              <a:t>exploratoriumun</a:t>
            </a:r>
            <a:r>
              <a:rPr lang="tr-TR" dirty="0">
                <a:latin typeface="Arial" pitchFamily="34" charset="0"/>
                <a:cs typeface="Arial" pitchFamily="34" charset="0"/>
              </a:rPr>
              <a:t> heyecan ve merakını deneyimleme fırsatı verir.</a:t>
            </a:r>
          </a:p>
          <a:p>
            <a:pPr algn="just"/>
            <a:r>
              <a:rPr lang="tr-TR" b="1" dirty="0">
                <a:latin typeface="Arial" pitchFamily="34" charset="0"/>
                <a:cs typeface="Arial" pitchFamily="34" charset="0"/>
              </a:rPr>
              <a:t>Kurumsal Anlaşmalar</a:t>
            </a:r>
          </a:p>
          <a:p>
            <a:pPr marL="0" indent="0" algn="just">
              <a:buNone/>
            </a:pPr>
            <a:r>
              <a:rPr lang="tr-TR" dirty="0">
                <a:latin typeface="Arial" pitchFamily="34" charset="0"/>
                <a:cs typeface="Arial" pitchFamily="34" charset="0"/>
              </a:rPr>
              <a:t>Exploratorium’un misyonu dünyadaki öğrenim yollarını değiştirmek. Şirketler de exploratorium ile ortaklıklar kurabiliyor. Örneğin şirket sahipleri personelini exploratorium ile ödüllendirebiliyor, cezbedebiliyor veya elinde tutabiliyor. Çünkü exploratorium’un ortakları müzeye ve müzedeki etkinliklere aileleriyle birlikte katılabiliyor. Şirketler, personelinin hayal güçlerini ve onların bilimsel meraklarını tatmin edebiliyor.</a:t>
            </a:r>
          </a:p>
        </p:txBody>
      </p:sp>
    </p:spTree>
    <p:extLst>
      <p:ext uri="{BB962C8B-B14F-4D97-AF65-F5344CB8AC3E}">
        <p14:creationId xmlns:p14="http://schemas.microsoft.com/office/powerpoint/2010/main" val="31746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İŞBİRLİKLERİ</a:t>
            </a:r>
          </a:p>
        </p:txBody>
      </p:sp>
      <p:sp>
        <p:nvSpPr>
          <p:cNvPr id="3" name="İçerik Yer Tutucusu 2"/>
          <p:cNvSpPr>
            <a:spLocks noGrp="1"/>
          </p:cNvSpPr>
          <p:nvPr>
            <p:ph idx="1"/>
          </p:nvPr>
        </p:nvSpPr>
        <p:spPr>
          <a:xfrm>
            <a:off x="80682" y="1873625"/>
            <a:ext cx="12111318" cy="4984376"/>
          </a:xfrm>
        </p:spPr>
        <p:txBody>
          <a:bodyPr>
            <a:normAutofit fontScale="85000" lnSpcReduction="10000"/>
          </a:bodyPr>
          <a:lstStyle/>
          <a:p>
            <a:pPr marL="0" indent="0">
              <a:buNone/>
            </a:pPr>
            <a:r>
              <a:rPr lang="tr-TR" sz="2000" dirty="0">
                <a:solidFill>
                  <a:schemeClr val="tx2"/>
                </a:solidFill>
                <a:latin typeface="Arial" pitchFamily="34" charset="0"/>
                <a:cs typeface="Arial" pitchFamily="34" charset="0"/>
              </a:rPr>
              <a:t>İnsanlar ya da çeşitli organizasyonlarla işbirliği yapmakta. Amaçları </a:t>
            </a:r>
            <a:r>
              <a:rPr lang="tr-TR" sz="2000" dirty="0" err="1">
                <a:solidFill>
                  <a:schemeClr val="tx2"/>
                </a:solidFill>
                <a:latin typeface="Arial" pitchFamily="34" charset="0"/>
                <a:cs typeface="Arial" pitchFamily="34" charset="0"/>
              </a:rPr>
              <a:t>formal</a:t>
            </a:r>
            <a:r>
              <a:rPr lang="tr-TR" sz="2000" dirty="0">
                <a:solidFill>
                  <a:schemeClr val="tx2"/>
                </a:solidFill>
                <a:latin typeface="Arial" pitchFamily="34" charset="0"/>
                <a:cs typeface="Arial" pitchFamily="34" charset="0"/>
              </a:rPr>
              <a:t> ya da </a:t>
            </a:r>
            <a:r>
              <a:rPr lang="tr-TR" sz="2000" dirty="0" err="1">
                <a:solidFill>
                  <a:schemeClr val="tx2"/>
                </a:solidFill>
                <a:latin typeface="Arial" pitchFamily="34" charset="0"/>
                <a:cs typeface="Arial" pitchFamily="34" charset="0"/>
              </a:rPr>
              <a:t>informal</a:t>
            </a:r>
            <a:r>
              <a:rPr lang="tr-TR" sz="2000" dirty="0">
                <a:solidFill>
                  <a:schemeClr val="tx2"/>
                </a:solidFill>
                <a:latin typeface="Arial" pitchFamily="34" charset="0"/>
                <a:cs typeface="Arial" pitchFamily="34" charset="0"/>
              </a:rPr>
              <a:t> öğrenme ve dünya çapında güçlü eğitimci ve öğrenci topluluğu oluşmaya yardımcı olmak.</a:t>
            </a:r>
          </a:p>
          <a:p>
            <a:pPr marL="0" indent="0">
              <a:buNone/>
            </a:pPr>
            <a:r>
              <a:rPr lang="tr-TR" sz="2000" dirty="0">
                <a:solidFill>
                  <a:schemeClr val="tx2"/>
                </a:solidFill>
                <a:latin typeface="Arial" pitchFamily="34" charset="0"/>
                <a:cs typeface="Arial" pitchFamily="34" charset="0"/>
              </a:rPr>
              <a:t>Global Stüdyolar, </a:t>
            </a:r>
            <a:r>
              <a:rPr lang="tr-TR" sz="2000" dirty="0" err="1">
                <a:solidFill>
                  <a:schemeClr val="tx2"/>
                </a:solidFill>
                <a:latin typeface="Arial" pitchFamily="34" charset="0"/>
                <a:cs typeface="Arial" pitchFamily="34" charset="0"/>
              </a:rPr>
              <a:t>ExNet</a:t>
            </a:r>
            <a:r>
              <a:rPr lang="tr-TR" sz="2000" dirty="0">
                <a:solidFill>
                  <a:schemeClr val="tx2"/>
                </a:solidFill>
                <a:latin typeface="Arial" pitchFamily="34" charset="0"/>
                <a:cs typeface="Arial" pitchFamily="34" charset="0"/>
              </a:rPr>
              <a:t>, Online Bağlantılar işbirliği yapılan kuruluşlar.</a:t>
            </a:r>
          </a:p>
          <a:p>
            <a:pPr marL="0" indent="0">
              <a:buNone/>
            </a:pPr>
            <a:r>
              <a:rPr lang="tr-TR" sz="2000" u="sng" dirty="0">
                <a:solidFill>
                  <a:schemeClr val="tx2"/>
                </a:solidFill>
                <a:latin typeface="Arial" pitchFamily="34" charset="0"/>
                <a:cs typeface="Arial" pitchFamily="34" charset="0"/>
              </a:rPr>
              <a:t>Global Stüdyolar</a:t>
            </a:r>
          </a:p>
          <a:p>
            <a:r>
              <a:rPr lang="tr-TR" sz="2000" dirty="0">
                <a:solidFill>
                  <a:schemeClr val="tx2"/>
                </a:solidFill>
                <a:latin typeface="Arial" pitchFamily="34" charset="0"/>
                <a:cs typeface="Arial" pitchFamily="34" charset="0"/>
              </a:rPr>
              <a:t>Kocaeli Bilim Merkezi: Exploratorium Türkiye’de TÜBİTAK ile çalışıyor. Bu sayede Global Stüdyo Kocaeli Bilim Merkezi inşa edilirken buranın mimari açıdan gözden geçirmesini, sergi düzenlemesini, 3 ana galeri, dış alan ve toplam 200 sergileme alanını tamamlayıp atölyeler hazırladı.</a:t>
            </a:r>
          </a:p>
          <a:p>
            <a:pPr marL="0" indent="0">
              <a:buNone/>
            </a:pPr>
            <a:r>
              <a:rPr lang="tr-TR" sz="2000" b="1" dirty="0">
                <a:solidFill>
                  <a:schemeClr val="tx2"/>
                </a:solidFill>
                <a:latin typeface="Arial" pitchFamily="34" charset="0"/>
                <a:cs typeface="Arial" pitchFamily="34" charset="0"/>
              </a:rPr>
              <a:t>Bilim Ajansları ile İşbirlikleri</a:t>
            </a:r>
          </a:p>
          <a:p>
            <a:pPr marL="0" indent="0">
              <a:buNone/>
            </a:pPr>
            <a:r>
              <a:rPr lang="tr-TR" sz="2000" dirty="0" err="1">
                <a:solidFill>
                  <a:schemeClr val="tx2"/>
                </a:solidFill>
                <a:latin typeface="Arial" pitchFamily="34" charset="0"/>
                <a:cs typeface="Arial" pitchFamily="34" charset="0"/>
              </a:rPr>
              <a:t>Nasa</a:t>
            </a:r>
            <a:r>
              <a:rPr lang="tr-TR" sz="2000" dirty="0">
                <a:solidFill>
                  <a:schemeClr val="tx2"/>
                </a:solidFill>
                <a:latin typeface="Arial" pitchFamily="34" charset="0"/>
                <a:cs typeface="Arial" pitchFamily="34" charset="0"/>
              </a:rPr>
              <a:t>: Exploratorium, Ulusal Havacılık ve Uzay Dairesi ile yaklaşık 40 yıldır ortak çalışmalar yapıyor. Örneğin Merkür Uzay Kapsülü Prototipi </a:t>
            </a:r>
          </a:p>
          <a:p>
            <a:pPr marL="0" indent="0">
              <a:buNone/>
            </a:pPr>
            <a:r>
              <a:rPr lang="tr-TR" sz="2000" dirty="0">
                <a:solidFill>
                  <a:schemeClr val="tx2"/>
                </a:solidFill>
                <a:latin typeface="Arial" pitchFamily="34" charset="0"/>
                <a:cs typeface="Arial" pitchFamily="34" charset="0"/>
              </a:rPr>
              <a:t>NOAA: ulusal Okyanus ve Atmosfer Dairesi ile iklim ve okyanus bilimi konularında işbirliği halindeler. Ortaklık sergiler, online medya, halk programları, öğrenme hakkında araştırma konularını içeriyor. </a:t>
            </a:r>
            <a:r>
              <a:rPr lang="tr-TR" sz="2000" dirty="0" err="1">
                <a:solidFill>
                  <a:schemeClr val="tx2"/>
                </a:solidFill>
                <a:latin typeface="Arial" pitchFamily="34" charset="0"/>
                <a:cs typeface="Arial" pitchFamily="34" charset="0"/>
              </a:rPr>
              <a:t>Pier</a:t>
            </a:r>
            <a:r>
              <a:rPr lang="tr-TR" sz="2000" dirty="0">
                <a:solidFill>
                  <a:schemeClr val="tx2"/>
                </a:solidFill>
                <a:latin typeface="Arial" pitchFamily="34" charset="0"/>
                <a:cs typeface="Arial" pitchFamily="34" charset="0"/>
              </a:rPr>
              <a:t> Tel Projesi NOAA ile yapılıyor.</a:t>
            </a:r>
          </a:p>
          <a:p>
            <a:pPr marL="0" indent="0">
              <a:buNone/>
            </a:pPr>
            <a:r>
              <a:rPr lang="tr-TR" sz="2000" dirty="0" err="1">
                <a:solidFill>
                  <a:schemeClr val="tx2"/>
                </a:solidFill>
                <a:latin typeface="Arial" pitchFamily="34" charset="0"/>
                <a:cs typeface="Arial" pitchFamily="34" charset="0"/>
              </a:rPr>
              <a:t>ExNet</a:t>
            </a:r>
            <a:r>
              <a:rPr lang="tr-TR" sz="2000" dirty="0">
                <a:solidFill>
                  <a:schemeClr val="tx2"/>
                </a:solidFill>
                <a:latin typeface="Arial" pitchFamily="34" charset="0"/>
                <a:cs typeface="Arial" pitchFamily="34" charset="0"/>
              </a:rPr>
              <a:t>: Sergi Temelli Öğrenme Ağı</a:t>
            </a:r>
          </a:p>
          <a:p>
            <a:pPr marL="0" indent="0">
              <a:buNone/>
            </a:pPr>
            <a:r>
              <a:rPr lang="tr-TR" sz="2000" dirty="0" err="1">
                <a:solidFill>
                  <a:schemeClr val="tx2"/>
                </a:solidFill>
                <a:latin typeface="Arial" pitchFamily="34" charset="0"/>
                <a:cs typeface="Arial" pitchFamily="34" charset="0"/>
              </a:rPr>
              <a:t>ExNet</a:t>
            </a:r>
            <a:r>
              <a:rPr lang="tr-TR" sz="2000" dirty="0">
                <a:solidFill>
                  <a:schemeClr val="tx2"/>
                </a:solidFill>
                <a:latin typeface="Arial" pitchFamily="34" charset="0"/>
                <a:cs typeface="Arial" pitchFamily="34" charset="0"/>
              </a:rPr>
              <a:t>, Exploratorium Global Stüdyolarının bir parçası.</a:t>
            </a:r>
          </a:p>
        </p:txBody>
      </p:sp>
    </p:spTree>
    <p:extLst>
      <p:ext uri="{BB962C8B-B14F-4D97-AF65-F5344CB8AC3E}">
        <p14:creationId xmlns:p14="http://schemas.microsoft.com/office/powerpoint/2010/main" val="60880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93039" y="484273"/>
            <a:ext cx="9628632" cy="1362113"/>
          </a:xfrm>
        </p:spPr>
        <p:txBody>
          <a:bodyPr>
            <a:normAutofit/>
          </a:bodyPr>
          <a:lstStyle/>
          <a:p>
            <a:pPr algn="r"/>
            <a:r>
              <a:rPr lang="tr-TR" sz="3600" b="1" dirty="0">
                <a:latin typeface="Arial" pitchFamily="34" charset="0"/>
                <a:cs typeface="Arial" pitchFamily="34" charset="0"/>
              </a:rPr>
              <a:t>ETKİNLİKLER</a:t>
            </a:r>
          </a:p>
        </p:txBody>
      </p:sp>
      <p:sp>
        <p:nvSpPr>
          <p:cNvPr id="3" name="İçerik Yer Tutucusu 2"/>
          <p:cNvSpPr>
            <a:spLocks noGrp="1"/>
          </p:cNvSpPr>
          <p:nvPr>
            <p:ph idx="1"/>
          </p:nvPr>
        </p:nvSpPr>
        <p:spPr>
          <a:xfrm>
            <a:off x="3550024" y="1909482"/>
            <a:ext cx="7575176" cy="4796118"/>
          </a:xfrm>
        </p:spPr>
        <p:txBody>
          <a:bodyPr>
            <a:normAutofit fontScale="77500" lnSpcReduction="20000"/>
          </a:bodyPr>
          <a:lstStyle/>
          <a:p>
            <a:pPr marL="0" indent="0">
              <a:buNone/>
            </a:pPr>
            <a:r>
              <a:rPr lang="tr-TR" b="1" dirty="0">
                <a:latin typeface="Arial" pitchFamily="34" charset="0"/>
                <a:cs typeface="Arial" pitchFamily="34" charset="0"/>
              </a:rPr>
              <a:t>Takvim</a:t>
            </a:r>
          </a:p>
          <a:p>
            <a:r>
              <a:rPr lang="tr-TR" dirty="0">
                <a:latin typeface="Arial" pitchFamily="34" charset="0"/>
                <a:cs typeface="Arial" pitchFamily="34" charset="0"/>
              </a:rPr>
              <a:t>Devam eden etkinlikler</a:t>
            </a:r>
          </a:p>
          <a:p>
            <a:r>
              <a:rPr lang="tr-TR" dirty="0">
                <a:latin typeface="Arial" pitchFamily="34" charset="0"/>
                <a:cs typeface="Arial" pitchFamily="34" charset="0"/>
              </a:rPr>
              <a:t>Gelecek etkinlikler</a:t>
            </a:r>
          </a:p>
          <a:p>
            <a:r>
              <a:rPr lang="tr-TR" dirty="0">
                <a:latin typeface="Arial" pitchFamily="34" charset="0"/>
                <a:cs typeface="Arial" pitchFamily="34" charset="0"/>
              </a:rPr>
              <a:t>Bugünkü etkinlikler</a:t>
            </a:r>
          </a:p>
          <a:p>
            <a:r>
              <a:rPr lang="tr-TR" dirty="0">
                <a:latin typeface="Arial" pitchFamily="34" charset="0"/>
                <a:cs typeface="Arial" pitchFamily="34" charset="0"/>
              </a:rPr>
              <a:t>Bu haftaki etkinlikler</a:t>
            </a:r>
          </a:p>
          <a:p>
            <a:r>
              <a:rPr lang="tr-TR" dirty="0">
                <a:latin typeface="Arial" pitchFamily="34" charset="0"/>
                <a:cs typeface="Arial" pitchFamily="34" charset="0"/>
              </a:rPr>
              <a:t>Perşembe gecesi etkinliği</a:t>
            </a:r>
          </a:p>
          <a:p>
            <a:r>
              <a:rPr lang="tr-TR" dirty="0">
                <a:latin typeface="Arial" pitchFamily="34" charset="0"/>
                <a:cs typeface="Arial" pitchFamily="34" charset="0"/>
              </a:rPr>
              <a:t>Sanat çalışmaları</a:t>
            </a:r>
          </a:p>
          <a:p>
            <a:r>
              <a:rPr lang="tr-TR" dirty="0">
                <a:latin typeface="Arial" pitchFamily="34" charset="0"/>
                <a:cs typeface="Arial" pitchFamily="34" charset="0"/>
              </a:rPr>
              <a:t>Sinema sanatı</a:t>
            </a:r>
          </a:p>
          <a:p>
            <a:r>
              <a:rPr lang="tr-TR" dirty="0">
                <a:latin typeface="Arial" pitchFamily="34" charset="0"/>
                <a:cs typeface="Arial" pitchFamily="34" charset="0"/>
              </a:rPr>
              <a:t>Ücretsiz etkinlikler</a:t>
            </a:r>
          </a:p>
          <a:p>
            <a:r>
              <a:rPr lang="tr-TR" dirty="0">
                <a:latin typeface="Arial" pitchFamily="34" charset="0"/>
                <a:cs typeface="Arial" pitchFamily="34" charset="0"/>
              </a:rPr>
              <a:t>Tatil zamanları</a:t>
            </a:r>
          </a:p>
          <a:p>
            <a:r>
              <a:rPr lang="tr-TR" dirty="0">
                <a:latin typeface="Arial" pitchFamily="34" charset="0"/>
                <a:cs typeface="Arial" pitchFamily="34" charset="0"/>
              </a:rPr>
              <a:t>Çocukların aileleri ile katılacağı etkinlikler</a:t>
            </a:r>
          </a:p>
          <a:p>
            <a:r>
              <a:rPr lang="tr-TR" dirty="0">
                <a:latin typeface="Arial" pitchFamily="34" charset="0"/>
                <a:cs typeface="Arial" pitchFamily="34" charset="0"/>
              </a:rPr>
              <a:t>Laboratuvar üyelerinin katılacağı etkinlikler</a:t>
            </a:r>
          </a:p>
          <a:p>
            <a:endParaRPr lang="tr-TR" dirty="0"/>
          </a:p>
        </p:txBody>
      </p:sp>
    </p:spTree>
    <p:extLst>
      <p:ext uri="{BB962C8B-B14F-4D97-AF65-F5344CB8AC3E}">
        <p14:creationId xmlns:p14="http://schemas.microsoft.com/office/powerpoint/2010/main" val="71087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805031" y="2145925"/>
            <a:ext cx="9628632" cy="3986213"/>
          </a:xfrm>
        </p:spPr>
        <p:txBody>
          <a:bodyPr>
            <a:normAutofit fontScale="77500" lnSpcReduction="20000"/>
          </a:bodyPr>
          <a:lstStyle/>
          <a:p>
            <a:pPr marL="0" indent="0">
              <a:buNone/>
            </a:pPr>
            <a:r>
              <a:rPr lang="tr-TR" b="1" dirty="0">
                <a:latin typeface="Arial" pitchFamily="34" charset="0"/>
                <a:cs typeface="Arial" pitchFamily="34" charset="0"/>
              </a:rPr>
              <a:t>Müzenin açık olduğu saatler</a:t>
            </a:r>
          </a:p>
          <a:p>
            <a:r>
              <a:rPr lang="tr-TR" dirty="0">
                <a:latin typeface="Arial" pitchFamily="34" charset="0"/>
                <a:cs typeface="Arial" pitchFamily="34" charset="0"/>
              </a:rPr>
              <a:t>Salı-Pazar: 10.00-17.00</a:t>
            </a:r>
          </a:p>
          <a:p>
            <a:r>
              <a:rPr lang="tr-TR" dirty="0">
                <a:latin typeface="Arial" pitchFamily="34" charset="0"/>
                <a:cs typeface="Arial" pitchFamily="34" charset="0"/>
              </a:rPr>
              <a:t>Perşembe geceleri (+18): 18.00-22.00</a:t>
            </a:r>
          </a:p>
          <a:p>
            <a:r>
              <a:rPr lang="tr-TR" dirty="0">
                <a:latin typeface="Arial" pitchFamily="34" charset="0"/>
                <a:cs typeface="Arial" pitchFamily="34" charset="0"/>
              </a:rPr>
              <a:t>P.tesi günleri müze kapalı. Ancak Haziran, Temmuz ve Ağustos aylarında her gün açık.</a:t>
            </a:r>
          </a:p>
          <a:p>
            <a:pPr marL="0" indent="0">
              <a:buNone/>
            </a:pPr>
            <a:r>
              <a:rPr lang="tr-TR" b="1" dirty="0" err="1">
                <a:latin typeface="Arial" pitchFamily="34" charset="0"/>
                <a:cs typeface="Arial" pitchFamily="34" charset="0"/>
              </a:rPr>
              <a:t>Restaurant’ın</a:t>
            </a:r>
            <a:r>
              <a:rPr lang="tr-TR" b="1" dirty="0">
                <a:latin typeface="Arial" pitchFamily="34" charset="0"/>
                <a:cs typeface="Arial" pitchFamily="34" charset="0"/>
              </a:rPr>
              <a:t> (</a:t>
            </a:r>
            <a:r>
              <a:rPr lang="tr-TR" b="1" dirty="0" err="1">
                <a:latin typeface="Arial" pitchFamily="34" charset="0"/>
                <a:cs typeface="Arial" pitchFamily="34" charset="0"/>
              </a:rPr>
              <a:t>SeaGlass</a:t>
            </a:r>
            <a:r>
              <a:rPr lang="tr-TR" b="1" dirty="0">
                <a:latin typeface="Arial" pitchFamily="34" charset="0"/>
                <a:cs typeface="Arial" pitchFamily="34" charset="0"/>
              </a:rPr>
              <a:t> Restaurant) açık olduğu saatler: </a:t>
            </a:r>
          </a:p>
          <a:p>
            <a:r>
              <a:rPr lang="tr-TR" dirty="0">
                <a:latin typeface="Arial" pitchFamily="34" charset="0"/>
                <a:cs typeface="Arial" pitchFamily="34" charset="0"/>
              </a:rPr>
              <a:t>Salı-Cuma: 11.00-15.00</a:t>
            </a:r>
          </a:p>
          <a:p>
            <a:r>
              <a:rPr lang="tr-TR" dirty="0">
                <a:latin typeface="Arial" pitchFamily="34" charset="0"/>
                <a:cs typeface="Arial" pitchFamily="34" charset="0"/>
              </a:rPr>
              <a:t>Perşembe geceleri: 18.00-21.30</a:t>
            </a:r>
          </a:p>
          <a:p>
            <a:r>
              <a:rPr lang="tr-TR" dirty="0" err="1">
                <a:latin typeface="Arial" pitchFamily="34" charset="0"/>
                <a:cs typeface="Arial" pitchFamily="34" charset="0"/>
              </a:rPr>
              <a:t>C.tesi</a:t>
            </a:r>
            <a:r>
              <a:rPr lang="tr-TR" dirty="0">
                <a:latin typeface="Arial" pitchFamily="34" charset="0"/>
                <a:cs typeface="Arial" pitchFamily="34" charset="0"/>
              </a:rPr>
              <a:t>-Pazar: 11.00-16.00</a:t>
            </a:r>
          </a:p>
          <a:p>
            <a:pPr marL="0" indent="0">
              <a:buNone/>
            </a:pPr>
            <a:r>
              <a:rPr lang="tr-TR" b="1" dirty="0" err="1">
                <a:latin typeface="Arial" pitchFamily="34" charset="0"/>
                <a:cs typeface="Arial" pitchFamily="34" charset="0"/>
              </a:rPr>
              <a:t>Seismic</a:t>
            </a:r>
            <a:r>
              <a:rPr lang="tr-TR" b="1" dirty="0">
                <a:latin typeface="Arial" pitchFamily="34" charset="0"/>
                <a:cs typeface="Arial" pitchFamily="34" charset="0"/>
              </a:rPr>
              <a:t> </a:t>
            </a:r>
            <a:r>
              <a:rPr lang="tr-TR" b="1" dirty="0" err="1">
                <a:latin typeface="Arial" pitchFamily="34" charset="0"/>
                <a:cs typeface="Arial" pitchFamily="34" charset="0"/>
              </a:rPr>
              <a:t>Joint</a:t>
            </a:r>
            <a:r>
              <a:rPr lang="tr-TR" b="1" dirty="0">
                <a:latin typeface="Arial" pitchFamily="34" charset="0"/>
                <a:cs typeface="Arial" pitchFamily="34" charset="0"/>
              </a:rPr>
              <a:t> </a:t>
            </a:r>
            <a:r>
              <a:rPr lang="tr-TR" b="1" dirty="0" err="1">
                <a:latin typeface="Arial" pitchFamily="34" charset="0"/>
                <a:cs typeface="Arial" pitchFamily="34" charset="0"/>
              </a:rPr>
              <a:t>Cafe’nin</a:t>
            </a:r>
            <a:r>
              <a:rPr lang="tr-TR" b="1" dirty="0">
                <a:latin typeface="Arial" pitchFamily="34" charset="0"/>
                <a:cs typeface="Arial" pitchFamily="34" charset="0"/>
              </a:rPr>
              <a:t> açık olduğu saatler:</a:t>
            </a:r>
          </a:p>
          <a:p>
            <a:r>
              <a:rPr lang="tr-TR" dirty="0">
                <a:latin typeface="Arial" pitchFamily="34" charset="0"/>
                <a:cs typeface="Arial" pitchFamily="34" charset="0"/>
              </a:rPr>
              <a:t>Salı-Pazar: 09.00-17.00</a:t>
            </a:r>
          </a:p>
          <a:p>
            <a:endParaRPr lang="tr-TR" dirty="0"/>
          </a:p>
        </p:txBody>
      </p:sp>
    </p:spTree>
    <p:extLst>
      <p:ext uri="{BB962C8B-B14F-4D97-AF65-F5344CB8AC3E}">
        <p14:creationId xmlns:p14="http://schemas.microsoft.com/office/powerpoint/2010/main" val="3926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SATIŞ MAĞAZALARI</a:t>
            </a:r>
          </a:p>
        </p:txBody>
      </p:sp>
      <p:sp>
        <p:nvSpPr>
          <p:cNvPr id="3" name="İçerik Yer Tutucusu 2"/>
          <p:cNvSpPr>
            <a:spLocks noGrp="1"/>
          </p:cNvSpPr>
          <p:nvPr>
            <p:ph idx="1"/>
          </p:nvPr>
        </p:nvSpPr>
        <p:spPr>
          <a:xfrm>
            <a:off x="195430" y="2496670"/>
            <a:ext cx="5846781" cy="3986213"/>
          </a:xfrm>
        </p:spPr>
        <p:txBody>
          <a:bodyPr/>
          <a:lstStyle/>
          <a:p>
            <a:pPr marL="0" indent="0">
              <a:buNone/>
            </a:pPr>
            <a:r>
              <a:rPr lang="tr-TR" b="1" dirty="0">
                <a:latin typeface="Arial" pitchFamily="34" charset="0"/>
                <a:cs typeface="Arial" pitchFamily="34" charset="0"/>
              </a:rPr>
              <a:t>Satış Mağazaları</a:t>
            </a:r>
          </a:p>
          <a:p>
            <a:r>
              <a:rPr lang="tr-TR" dirty="0">
                <a:latin typeface="Arial" pitchFamily="34" charset="0"/>
                <a:cs typeface="Arial" pitchFamily="34" charset="0"/>
              </a:rPr>
              <a:t>Ana mağaza (</a:t>
            </a:r>
            <a:r>
              <a:rPr lang="tr-TR" dirty="0" err="1">
                <a:latin typeface="Arial" pitchFamily="34" charset="0"/>
                <a:cs typeface="Arial" pitchFamily="34" charset="0"/>
              </a:rPr>
              <a:t>Embarcadero</a:t>
            </a:r>
            <a:r>
              <a:rPr lang="tr-TR" dirty="0">
                <a:latin typeface="Arial" pitchFamily="34" charset="0"/>
                <a:cs typeface="Arial" pitchFamily="34" charset="0"/>
              </a:rPr>
              <a:t> Üzerinde)</a:t>
            </a:r>
          </a:p>
          <a:p>
            <a:r>
              <a:rPr lang="tr-TR" dirty="0" err="1">
                <a:latin typeface="Arial" pitchFamily="34" charset="0"/>
                <a:cs typeface="Arial" pitchFamily="34" charset="0"/>
              </a:rPr>
              <a:t>P.tesi</a:t>
            </a:r>
            <a:r>
              <a:rPr lang="tr-TR" dirty="0">
                <a:latin typeface="Arial" pitchFamily="34" charset="0"/>
                <a:cs typeface="Arial" pitchFamily="34" charset="0"/>
              </a:rPr>
              <a:t>-Pazar: 10.00-17.30</a:t>
            </a:r>
          </a:p>
          <a:p>
            <a:r>
              <a:rPr lang="tr-TR" dirty="0">
                <a:latin typeface="Arial" pitchFamily="34" charset="0"/>
                <a:cs typeface="Arial" pitchFamily="34" charset="0"/>
              </a:rPr>
              <a:t>Perşembe geceleri 22.30’a kadar açık.</a:t>
            </a:r>
          </a:p>
          <a:p>
            <a:r>
              <a:rPr lang="tr-TR" dirty="0">
                <a:latin typeface="Arial" pitchFamily="34" charset="0"/>
                <a:cs typeface="Arial" pitchFamily="34" charset="0"/>
              </a:rPr>
              <a:t>Küçük mağaza (müzenin içinde)</a:t>
            </a:r>
          </a:p>
          <a:p>
            <a:r>
              <a:rPr lang="tr-TR" dirty="0">
                <a:latin typeface="Arial" pitchFamily="34" charset="0"/>
                <a:cs typeface="Arial" pitchFamily="34" charset="0"/>
              </a:rPr>
              <a:t>Müzenin açık olduğu saatlerde açık.</a:t>
            </a:r>
          </a:p>
          <a:p>
            <a:endParaRPr lang="tr-TR" dirty="0"/>
          </a:p>
        </p:txBody>
      </p:sp>
      <p:pic>
        <p:nvPicPr>
          <p:cNvPr id="1028" name="Picture 4" descr="C:\Users\nimda\Desktop\store_interior_fun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211" y="2370185"/>
            <a:ext cx="4464424" cy="1942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nimda\Desktop\store_interior_telescop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090" y="4487815"/>
            <a:ext cx="4597480" cy="1819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391834" y="466343"/>
            <a:ext cx="4516957" cy="1362113"/>
          </a:xfrm>
        </p:spPr>
        <p:txBody>
          <a:bodyPr>
            <a:normAutofit/>
          </a:bodyPr>
          <a:lstStyle/>
          <a:p>
            <a:pPr algn="r"/>
            <a:r>
              <a:rPr lang="tr-TR" sz="3600" b="1" dirty="0">
                <a:latin typeface="Arial" pitchFamily="34" charset="0"/>
                <a:cs typeface="Arial" pitchFamily="34" charset="0"/>
              </a:rPr>
              <a:t>MÜZE HARİTASI</a:t>
            </a:r>
          </a:p>
        </p:txBody>
      </p:sp>
      <p:pic>
        <p:nvPicPr>
          <p:cNvPr id="2050" name="Picture 2" descr="C:\Users\nimda\Desktop\map01-13-1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454" y="295835"/>
            <a:ext cx="4755468" cy="632376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5907741" y="2435802"/>
            <a:ext cx="5665694" cy="3693319"/>
          </a:xfrm>
          <a:prstGeom prst="rect">
            <a:avLst/>
          </a:prstGeom>
        </p:spPr>
        <p:txBody>
          <a:bodyPr wrap="square">
            <a:spAutoFit/>
          </a:bodyPr>
          <a:lstStyle/>
          <a:p>
            <a:r>
              <a:rPr lang="en-US" dirty="0">
                <a:latin typeface="Arial" pitchFamily="34" charset="0"/>
                <a:cs typeface="Arial" pitchFamily="34" charset="0"/>
              </a:rPr>
              <a:t>The Exploratorium</a:t>
            </a:r>
          </a:p>
          <a:p>
            <a:r>
              <a:rPr lang="en-US" dirty="0">
                <a:latin typeface="Arial" pitchFamily="34" charset="0"/>
                <a:cs typeface="Arial" pitchFamily="34" charset="0"/>
              </a:rPr>
              <a:t>Pier 15</a:t>
            </a:r>
          </a:p>
          <a:p>
            <a:r>
              <a:rPr lang="en-US" dirty="0">
                <a:latin typeface="Arial" pitchFamily="34" charset="0"/>
                <a:cs typeface="Arial" pitchFamily="34" charset="0"/>
              </a:rPr>
              <a:t>San Francisco, CA 94111-1456</a:t>
            </a:r>
          </a:p>
          <a:p>
            <a:endParaRPr lang="en-US" dirty="0">
              <a:latin typeface="Arial" pitchFamily="34" charset="0"/>
              <a:cs typeface="Arial" pitchFamily="34" charset="0"/>
            </a:endParaRPr>
          </a:p>
          <a:p>
            <a:r>
              <a:rPr lang="tr-TR" dirty="0">
                <a:latin typeface="Arial" pitchFamily="34" charset="0"/>
                <a:cs typeface="Arial" pitchFamily="34" charset="0"/>
              </a:rPr>
              <a:t>Posta</a:t>
            </a:r>
            <a:r>
              <a:rPr lang="en-US" dirty="0">
                <a:latin typeface="Arial" pitchFamily="34" charset="0"/>
                <a:cs typeface="Arial" pitchFamily="34" charset="0"/>
              </a:rPr>
              <a:t> Ad</a:t>
            </a:r>
            <a:r>
              <a:rPr lang="tr-TR" dirty="0" err="1">
                <a:latin typeface="Arial" pitchFamily="34" charset="0"/>
                <a:cs typeface="Arial" pitchFamily="34" charset="0"/>
              </a:rPr>
              <a:t>resi</a:t>
            </a:r>
            <a:endParaRPr lang="en-US" dirty="0">
              <a:latin typeface="Arial" pitchFamily="34" charset="0"/>
              <a:cs typeface="Arial" pitchFamily="34" charset="0"/>
            </a:endParaRPr>
          </a:p>
          <a:p>
            <a:r>
              <a:rPr lang="en-US" dirty="0">
                <a:latin typeface="Arial" pitchFamily="34" charset="0"/>
                <a:cs typeface="Arial" pitchFamily="34" charset="0"/>
              </a:rPr>
              <a:t>The Exploratorium</a:t>
            </a:r>
          </a:p>
          <a:p>
            <a:r>
              <a:rPr lang="en-US" dirty="0">
                <a:latin typeface="Arial" pitchFamily="34" charset="0"/>
                <a:cs typeface="Arial" pitchFamily="34" charset="0"/>
              </a:rPr>
              <a:t>Pier 17, Suite 100</a:t>
            </a:r>
          </a:p>
          <a:p>
            <a:r>
              <a:rPr lang="en-US" dirty="0">
                <a:latin typeface="Arial" pitchFamily="34" charset="0"/>
                <a:cs typeface="Arial" pitchFamily="34" charset="0"/>
              </a:rPr>
              <a:t>San Francisco, CA 94111-1456</a:t>
            </a:r>
          </a:p>
          <a:p>
            <a:endParaRPr lang="en-US" dirty="0">
              <a:latin typeface="Arial" pitchFamily="34" charset="0"/>
              <a:cs typeface="Arial" pitchFamily="34" charset="0"/>
            </a:endParaRPr>
          </a:p>
          <a:p>
            <a:r>
              <a:rPr lang="tr-TR" dirty="0">
                <a:latin typeface="Arial" pitchFamily="34" charset="0"/>
                <a:cs typeface="Arial" pitchFamily="34" charset="0"/>
              </a:rPr>
              <a:t>Telefon Numaraları:</a:t>
            </a:r>
            <a:endParaRPr lang="en-US" dirty="0">
              <a:latin typeface="Arial" pitchFamily="34" charset="0"/>
              <a:cs typeface="Arial" pitchFamily="34" charset="0"/>
            </a:endParaRPr>
          </a:p>
          <a:p>
            <a:r>
              <a:rPr lang="en-US" dirty="0">
                <a:latin typeface="Arial" pitchFamily="34" charset="0"/>
                <a:cs typeface="Arial" pitchFamily="34" charset="0"/>
              </a:rPr>
              <a:t>(415) 528-4360</a:t>
            </a:r>
          </a:p>
          <a:p>
            <a:r>
              <a:rPr lang="en-US" dirty="0">
                <a:latin typeface="Arial" pitchFamily="34" charset="0"/>
                <a:cs typeface="Arial" pitchFamily="34" charset="0"/>
              </a:rPr>
              <a:t>(415) 528-4444</a:t>
            </a:r>
          </a:p>
          <a:p>
            <a:r>
              <a:rPr lang="en-US" dirty="0">
                <a:latin typeface="Arial" pitchFamily="34" charset="0"/>
                <a:cs typeface="Arial" pitchFamily="34" charset="0"/>
              </a:rPr>
              <a:t>(415) 528-4400</a:t>
            </a:r>
            <a:endParaRPr lang="tr-TR" dirty="0">
              <a:latin typeface="Arial" pitchFamily="34" charset="0"/>
              <a:cs typeface="Arial" pitchFamily="34" charset="0"/>
            </a:endParaRPr>
          </a:p>
        </p:txBody>
      </p:sp>
    </p:spTree>
    <p:extLst>
      <p:ext uri="{BB962C8B-B14F-4D97-AF65-F5344CB8AC3E}">
        <p14:creationId xmlns:p14="http://schemas.microsoft.com/office/powerpoint/2010/main" val="362556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EXPLORATORİUM PIER 15’te</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4594"/>
          <a:stretch/>
        </p:blipFill>
        <p:spPr bwMode="auto">
          <a:xfrm>
            <a:off x="4963926" y="3316940"/>
            <a:ext cx="6943725" cy="34058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555812" y="4819805"/>
            <a:ext cx="3944470" cy="400110"/>
          </a:xfrm>
          <a:prstGeom prst="rect">
            <a:avLst/>
          </a:prstGeom>
          <a:noFill/>
        </p:spPr>
        <p:txBody>
          <a:bodyPr wrap="square" rtlCol="0">
            <a:spAutoFit/>
          </a:bodyPr>
          <a:lstStyle/>
          <a:p>
            <a:r>
              <a:rPr lang="tr-TR" sz="2000" b="1" dirty="0">
                <a:latin typeface="Arial" pitchFamily="34" charset="0"/>
                <a:cs typeface="Arial" pitchFamily="34" charset="0"/>
              </a:rPr>
              <a:t>http://www.exploratorium.edu/</a:t>
            </a:r>
          </a:p>
        </p:txBody>
      </p:sp>
      <p:pic>
        <p:nvPicPr>
          <p:cNvPr id="2050" name="Picture 2" descr="F:\exploratorium\Exploratorium_dis gorunum.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152"/>
          <a:stretch/>
        </p:blipFill>
        <p:spPr bwMode="auto">
          <a:xfrm>
            <a:off x="152400" y="1677975"/>
            <a:ext cx="6314328" cy="2595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Engellilere İlişkin</a:t>
            </a:r>
          </a:p>
        </p:txBody>
      </p:sp>
      <p:sp>
        <p:nvSpPr>
          <p:cNvPr id="3" name="İçerik Yer Tutucusu 2"/>
          <p:cNvSpPr>
            <a:spLocks noGrp="1"/>
          </p:cNvSpPr>
          <p:nvPr>
            <p:ph idx="1"/>
          </p:nvPr>
        </p:nvSpPr>
        <p:spPr>
          <a:xfrm>
            <a:off x="679525" y="2163855"/>
            <a:ext cx="9628632" cy="3986213"/>
          </a:xfrm>
        </p:spPr>
        <p:txBody>
          <a:bodyPr/>
          <a:lstStyle/>
          <a:p>
            <a:pPr algn="just"/>
            <a:r>
              <a:rPr lang="tr-TR" dirty="0">
                <a:solidFill>
                  <a:schemeClr val="tx2"/>
                </a:solidFill>
                <a:latin typeface="Arial" pitchFamily="34" charset="0"/>
                <a:cs typeface="Arial" pitchFamily="34" charset="0"/>
              </a:rPr>
              <a:t>Engellilere İlişkin Genel Politika: Engelli ziyaretçiler müzeyi indirimli gezebiliyorlar. Engelli grupların ziyareti öncesinde </a:t>
            </a:r>
            <a:r>
              <a:rPr lang="tr-TR" dirty="0" err="1">
                <a:solidFill>
                  <a:schemeClr val="tx2"/>
                </a:solidFill>
                <a:latin typeface="Arial" pitchFamily="34" charset="0"/>
                <a:cs typeface="Arial" pitchFamily="34" charset="0"/>
              </a:rPr>
              <a:t>P.tesi</a:t>
            </a:r>
            <a:r>
              <a:rPr lang="tr-TR" dirty="0">
                <a:solidFill>
                  <a:schemeClr val="tx2"/>
                </a:solidFill>
                <a:latin typeface="Arial" pitchFamily="34" charset="0"/>
                <a:cs typeface="Arial" pitchFamily="34" charset="0"/>
              </a:rPr>
              <a:t>-Cuma günleri saat 10.00-17.00 arasında telefon ile rezervasyon yapmaları gerekiyor.</a:t>
            </a:r>
          </a:p>
          <a:p>
            <a:pPr algn="just"/>
            <a:r>
              <a:rPr lang="tr-TR" dirty="0">
                <a:solidFill>
                  <a:schemeClr val="tx2"/>
                </a:solidFill>
                <a:latin typeface="Arial" pitchFamily="34" charset="0"/>
                <a:cs typeface="Arial" pitchFamily="34" charset="0"/>
              </a:rPr>
              <a:t>Engelli park alanı var.</a:t>
            </a:r>
          </a:p>
          <a:p>
            <a:pPr algn="just"/>
            <a:r>
              <a:rPr lang="tr-TR" dirty="0">
                <a:solidFill>
                  <a:schemeClr val="tx2"/>
                </a:solidFill>
                <a:latin typeface="Arial" pitchFamily="34" charset="0"/>
                <a:cs typeface="Arial" pitchFamily="34" charset="0"/>
              </a:rPr>
              <a:t>Bütün sergi alanları, satış mağazası, restaurant, cafe ve dinlenme alanlarına tekerlekli sandalye ile gitmek mümkün. Kimlik kartı bırakarak tekerlekli sandalye alınabiliyor.</a:t>
            </a:r>
          </a:p>
          <a:p>
            <a:endParaRPr lang="tr-TR" dirty="0"/>
          </a:p>
        </p:txBody>
      </p:sp>
    </p:spTree>
    <p:extLst>
      <p:ext uri="{BB962C8B-B14F-4D97-AF65-F5344CB8AC3E}">
        <p14:creationId xmlns:p14="http://schemas.microsoft.com/office/powerpoint/2010/main" val="157928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MÜZE GALERİLERİ</a:t>
            </a:r>
          </a:p>
        </p:txBody>
      </p:sp>
      <p:sp>
        <p:nvSpPr>
          <p:cNvPr id="3" name="İçerik Yer Tutucusu 2"/>
          <p:cNvSpPr>
            <a:spLocks noGrp="1"/>
          </p:cNvSpPr>
          <p:nvPr>
            <p:ph idx="1"/>
          </p:nvPr>
        </p:nvSpPr>
        <p:spPr/>
        <p:txBody>
          <a:bodyPr/>
          <a:lstStyle/>
          <a:p>
            <a:pPr marL="0" indent="0">
              <a:buNone/>
            </a:pPr>
            <a:r>
              <a:rPr lang="tr-TR" b="1" dirty="0">
                <a:solidFill>
                  <a:schemeClr val="tx2"/>
                </a:solidFill>
                <a:latin typeface="Arial" pitchFamily="34" charset="0"/>
                <a:cs typeface="Arial" pitchFamily="34" charset="0"/>
              </a:rPr>
              <a:t>Exploratorium 6 ana galeriden oluşuyor ve her biri ayrı bir keşif alanı. </a:t>
            </a:r>
          </a:p>
          <a:p>
            <a:r>
              <a:rPr lang="tr-TR" dirty="0">
                <a:solidFill>
                  <a:schemeClr val="tx2"/>
                </a:solidFill>
                <a:latin typeface="Arial" pitchFamily="34" charset="0"/>
                <a:cs typeface="Arial" pitchFamily="34" charset="0"/>
              </a:rPr>
              <a:t>Güney Galeri: Tamir</a:t>
            </a:r>
          </a:p>
          <a:p>
            <a:r>
              <a:rPr lang="tr-TR" dirty="0">
                <a:solidFill>
                  <a:schemeClr val="tx2"/>
                </a:solidFill>
                <a:latin typeface="Arial" pitchFamily="34" charset="0"/>
                <a:cs typeface="Arial" pitchFamily="34" charset="0"/>
              </a:rPr>
              <a:t>Doğu Galeri: Yaşayan Sistemler</a:t>
            </a:r>
          </a:p>
          <a:p>
            <a:r>
              <a:rPr lang="tr-TR" dirty="0" err="1">
                <a:solidFill>
                  <a:schemeClr val="tx2"/>
                </a:solidFill>
                <a:latin typeface="Arial" pitchFamily="34" charset="0"/>
                <a:cs typeface="Arial" pitchFamily="34" charset="0"/>
              </a:rPr>
              <a:t>Osher</a:t>
            </a:r>
            <a:r>
              <a:rPr lang="tr-TR" dirty="0">
                <a:solidFill>
                  <a:schemeClr val="tx2"/>
                </a:solidFill>
                <a:latin typeface="Arial" pitchFamily="34" charset="0"/>
                <a:cs typeface="Arial" pitchFamily="34" charset="0"/>
              </a:rPr>
              <a:t> Batı Galeri: İnsan Fenomeni</a:t>
            </a:r>
          </a:p>
          <a:p>
            <a:r>
              <a:rPr lang="tr-TR" dirty="0" err="1">
                <a:solidFill>
                  <a:schemeClr val="tx2"/>
                </a:solidFill>
                <a:latin typeface="Arial" pitchFamily="34" charset="0"/>
                <a:cs typeface="Arial" pitchFamily="34" charset="0"/>
              </a:rPr>
              <a:t>Bechtel</a:t>
            </a:r>
            <a:r>
              <a:rPr lang="tr-TR" dirty="0">
                <a:solidFill>
                  <a:schemeClr val="tx2"/>
                </a:solidFill>
                <a:latin typeface="Arial" pitchFamily="34" charset="0"/>
                <a:cs typeface="Arial" pitchFamily="34" charset="0"/>
              </a:rPr>
              <a:t> Merkez Galeri: Görme ve Duyma</a:t>
            </a:r>
          </a:p>
          <a:p>
            <a:r>
              <a:rPr lang="tr-TR" dirty="0">
                <a:solidFill>
                  <a:schemeClr val="tx2"/>
                </a:solidFill>
                <a:latin typeface="Arial" pitchFamily="34" charset="0"/>
                <a:cs typeface="Arial" pitchFamily="34" charset="0"/>
              </a:rPr>
              <a:t>Kuzey Galeri: Açık Hava Sergileri</a:t>
            </a:r>
          </a:p>
          <a:p>
            <a:r>
              <a:rPr lang="tr-TR" dirty="0">
                <a:solidFill>
                  <a:schemeClr val="tx2"/>
                </a:solidFill>
                <a:latin typeface="Arial" pitchFamily="34" charset="0"/>
                <a:cs typeface="Arial" pitchFamily="34" charset="0"/>
              </a:rPr>
              <a:t>Balıkçı Gözlemevi Galerisi</a:t>
            </a:r>
          </a:p>
          <a:p>
            <a:endParaRPr lang="tr-TR" dirty="0"/>
          </a:p>
        </p:txBody>
      </p:sp>
    </p:spTree>
    <p:extLst>
      <p:ext uri="{BB962C8B-B14F-4D97-AF65-F5344CB8AC3E}">
        <p14:creationId xmlns:p14="http://schemas.microsoft.com/office/powerpoint/2010/main" val="4146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r"/>
            <a:br>
              <a:rPr lang="tr-TR" sz="4000" b="1" dirty="0"/>
            </a:br>
            <a:r>
              <a:rPr lang="tr-TR" sz="3600" b="1" dirty="0">
                <a:latin typeface="Arial" pitchFamily="34" charset="0"/>
                <a:cs typeface="Arial" pitchFamily="34" charset="0"/>
              </a:rPr>
              <a:t>Güney Galeri: Tamir</a:t>
            </a:r>
            <a:br>
              <a:rPr lang="tr-TR" dirty="0"/>
            </a:br>
            <a:endParaRPr lang="tr-TR" dirty="0"/>
          </a:p>
        </p:txBody>
      </p:sp>
      <p:sp>
        <p:nvSpPr>
          <p:cNvPr id="4" name="Metin kutusu 3"/>
          <p:cNvSpPr txBox="1"/>
          <p:nvPr/>
        </p:nvSpPr>
        <p:spPr>
          <a:xfrm>
            <a:off x="251012" y="2895599"/>
            <a:ext cx="5818094" cy="3170099"/>
          </a:xfrm>
          <a:prstGeom prst="rect">
            <a:avLst/>
          </a:prstGeom>
          <a:noFill/>
        </p:spPr>
        <p:txBody>
          <a:bodyPr wrap="square" rtlCol="0">
            <a:spAutoFit/>
          </a:bodyPr>
          <a:lstStyle/>
          <a:p>
            <a:pPr algn="just"/>
            <a:r>
              <a:rPr lang="tr-TR" sz="2000" dirty="0">
                <a:solidFill>
                  <a:schemeClr val="tx2"/>
                </a:solidFill>
                <a:latin typeface="Arial" pitchFamily="34" charset="0"/>
                <a:cs typeface="Arial" pitchFamily="34" charset="0"/>
              </a:rPr>
              <a:t>Burası el emeği ile hayalindeki fikri canlandırdığın bölüm. </a:t>
            </a:r>
          </a:p>
          <a:p>
            <a:pPr algn="just"/>
            <a:r>
              <a:rPr lang="tr-TR" sz="2000" dirty="0">
                <a:solidFill>
                  <a:schemeClr val="tx2"/>
                </a:solidFill>
                <a:latin typeface="Arial" pitchFamily="34" charset="0"/>
                <a:cs typeface="Arial" pitchFamily="34" charset="0"/>
              </a:rPr>
              <a:t>Mekanik sistemler ve doğal fenomenler arasındaki sürpriz bağı görebiliyorsun.</a:t>
            </a:r>
          </a:p>
          <a:p>
            <a:pPr algn="just"/>
            <a:r>
              <a:rPr lang="tr-TR" sz="2000" b="1" dirty="0">
                <a:solidFill>
                  <a:schemeClr val="tx2"/>
                </a:solidFill>
                <a:latin typeface="Arial" pitchFamily="34" charset="0"/>
                <a:cs typeface="Arial" pitchFamily="34" charset="0"/>
              </a:rPr>
              <a:t>Galeride öne çıkanlar</a:t>
            </a:r>
          </a:p>
          <a:p>
            <a:pPr algn="just"/>
            <a:r>
              <a:rPr lang="tr-TR" sz="2000" b="1" dirty="0">
                <a:solidFill>
                  <a:schemeClr val="tx2"/>
                </a:solidFill>
                <a:latin typeface="Arial" pitchFamily="34" charset="0"/>
                <a:cs typeface="Arial" pitchFamily="34" charset="0"/>
              </a:rPr>
              <a:t>Tamircinin saati:</a:t>
            </a:r>
            <a:r>
              <a:rPr lang="tr-TR" sz="2000" dirty="0">
                <a:solidFill>
                  <a:schemeClr val="tx2"/>
                </a:solidFill>
                <a:latin typeface="Arial" pitchFamily="34" charset="0"/>
                <a:cs typeface="Arial" pitchFamily="34" charset="0"/>
              </a:rPr>
              <a:t> mühendis, artist ve saat tamircisi Tim </a:t>
            </a:r>
            <a:r>
              <a:rPr lang="tr-TR" sz="2000" dirty="0" err="1">
                <a:solidFill>
                  <a:schemeClr val="tx2"/>
                </a:solidFill>
                <a:latin typeface="Arial" pitchFamily="34" charset="0"/>
                <a:cs typeface="Arial" pitchFamily="34" charset="0"/>
              </a:rPr>
              <a:t>Hunkin</a:t>
            </a:r>
            <a:r>
              <a:rPr lang="tr-TR" sz="2000" dirty="0">
                <a:solidFill>
                  <a:schemeClr val="tx2"/>
                </a:solidFill>
                <a:latin typeface="Arial" pitchFamily="34" charset="0"/>
                <a:cs typeface="Arial" pitchFamily="34" charset="0"/>
              </a:rPr>
              <a:t> tarafından yapılmış.</a:t>
            </a:r>
          </a:p>
          <a:p>
            <a:pPr algn="just"/>
            <a:r>
              <a:rPr lang="tr-TR" sz="2000" b="1" dirty="0">
                <a:solidFill>
                  <a:schemeClr val="tx2"/>
                </a:solidFill>
                <a:latin typeface="Arial" pitchFamily="34" charset="0"/>
                <a:cs typeface="Arial" pitchFamily="34" charset="0"/>
              </a:rPr>
              <a:t>Mermer makinesi</a:t>
            </a:r>
            <a:r>
              <a:rPr lang="tr-TR" sz="2000" dirty="0">
                <a:solidFill>
                  <a:schemeClr val="tx2"/>
                </a:solidFill>
                <a:latin typeface="Arial" pitchFamily="34" charset="0"/>
                <a:cs typeface="Arial" pitchFamily="34" charset="0"/>
              </a:rPr>
              <a:t>: Bu yaratıcı mekanizma, donanım mağazalarında bulunan malzemelerden yapılmış. </a:t>
            </a:r>
          </a:p>
        </p:txBody>
      </p:sp>
      <p:pic>
        <p:nvPicPr>
          <p:cNvPr id="3076" name="Picture 4" descr="C:\Users\nimda\Desktop\south_gallery_marbles960x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618" y="4271962"/>
            <a:ext cx="5142998" cy="2426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C:\Users\nimda\Desktop\south_gallerytinkerers_clock960x4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617" y="1953800"/>
            <a:ext cx="5142997" cy="2318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2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r"/>
            <a:br>
              <a:rPr lang="tr-TR" sz="4000" b="1" dirty="0"/>
            </a:br>
            <a:r>
              <a:rPr lang="tr-TR" sz="3600" b="1" dirty="0">
                <a:latin typeface="Arial" pitchFamily="34" charset="0"/>
                <a:cs typeface="Arial" pitchFamily="34" charset="0"/>
              </a:rPr>
              <a:t>Doğu Galeri: Yaşayan Sistemler</a:t>
            </a:r>
            <a:br>
              <a:rPr lang="tr-TR" sz="4000" b="1" dirty="0"/>
            </a:br>
            <a:endParaRPr lang="tr-TR" sz="4000" b="1" dirty="0"/>
          </a:p>
        </p:txBody>
      </p:sp>
      <p:sp>
        <p:nvSpPr>
          <p:cNvPr id="3" name="İçerik Yer Tutucusu 2"/>
          <p:cNvSpPr>
            <a:spLocks noGrp="1"/>
          </p:cNvSpPr>
          <p:nvPr>
            <p:ph idx="1"/>
          </p:nvPr>
        </p:nvSpPr>
        <p:spPr>
          <a:xfrm>
            <a:off x="96819" y="2169424"/>
            <a:ext cx="6537534" cy="4688575"/>
          </a:xfrm>
        </p:spPr>
        <p:txBody>
          <a:bodyPr>
            <a:normAutofit fontScale="25000" lnSpcReduction="20000"/>
          </a:bodyPr>
          <a:lstStyle/>
          <a:p>
            <a:pPr marL="0" indent="0" algn="just">
              <a:buNone/>
            </a:pPr>
            <a:r>
              <a:rPr lang="tr-TR" sz="5600" dirty="0">
                <a:solidFill>
                  <a:schemeClr val="tx2"/>
                </a:solidFill>
                <a:latin typeface="Arial" pitchFamily="34" charset="0"/>
                <a:cs typeface="Arial" pitchFamily="34" charset="0"/>
              </a:rPr>
              <a:t>Bu galeride yaşamı </a:t>
            </a:r>
            <a:r>
              <a:rPr lang="tr-TR" sz="5600" dirty="0" err="1">
                <a:solidFill>
                  <a:schemeClr val="tx2"/>
                </a:solidFill>
                <a:latin typeface="Arial" pitchFamily="34" charset="0"/>
                <a:cs typeface="Arial" pitchFamily="34" charset="0"/>
              </a:rPr>
              <a:t>Dna</a:t>
            </a:r>
            <a:r>
              <a:rPr lang="tr-TR" sz="5600" dirty="0">
                <a:solidFill>
                  <a:schemeClr val="tx2"/>
                </a:solidFill>
                <a:latin typeface="Arial" pitchFamily="34" charset="0"/>
                <a:cs typeface="Arial" pitchFamily="34" charset="0"/>
              </a:rPr>
              <a:t> ve organizma hücreleri sayesinde keşfedin. Okyanus içinde, çok küçük veya yeraltında bulunan hayatı gözlemlemek zordur. Ekosistem içindeki hayatı bilimsel araçları kullanarak keşfedebilir ve inceleyebilirsiniz. Örneğin mikroskoplarda inceleme yapılabiliyor. </a:t>
            </a:r>
          </a:p>
          <a:p>
            <a:pPr marL="0" indent="0" algn="just">
              <a:buNone/>
            </a:pPr>
            <a:r>
              <a:rPr lang="tr-TR" sz="5600" b="1" dirty="0">
                <a:solidFill>
                  <a:schemeClr val="tx2"/>
                </a:solidFill>
                <a:latin typeface="Arial" pitchFamily="34" charset="0"/>
                <a:cs typeface="Arial" pitchFamily="34" charset="0"/>
              </a:rPr>
              <a:t>Galeride öne çıkanlar</a:t>
            </a:r>
          </a:p>
          <a:p>
            <a:pPr algn="just"/>
            <a:r>
              <a:rPr lang="tr-TR" sz="5600" dirty="0">
                <a:solidFill>
                  <a:schemeClr val="tx2"/>
                </a:solidFill>
                <a:latin typeface="Arial" pitchFamily="34" charset="0"/>
                <a:cs typeface="Arial" pitchFamily="34" charset="0"/>
              </a:rPr>
              <a:t>Plankton Popülasyonları (suda yaşayan en küçük canlı) bu interaktif ekran </a:t>
            </a:r>
            <a:r>
              <a:rPr lang="tr-TR" sz="5600" dirty="0" err="1">
                <a:solidFill>
                  <a:schemeClr val="tx2"/>
                </a:solidFill>
                <a:latin typeface="Arial" pitchFamily="34" charset="0"/>
                <a:cs typeface="Arial" pitchFamily="34" charset="0"/>
              </a:rPr>
              <a:t>fitoplankton</a:t>
            </a:r>
            <a:r>
              <a:rPr lang="tr-TR" sz="5600" dirty="0">
                <a:solidFill>
                  <a:schemeClr val="tx2"/>
                </a:solidFill>
                <a:latin typeface="Arial" pitchFamily="34" charset="0"/>
                <a:cs typeface="Arial" pitchFamily="34" charset="0"/>
              </a:rPr>
              <a:t> adı verilen mikroskobik deniz organizmaları sunar. Ziyaretçiler plankton gibi bakmak/görmek için özel lensler kullanırlar ve yılın bazı zamanlarında okyanusların farklı bölümlerinde planktonları keşfederler. </a:t>
            </a:r>
          </a:p>
          <a:p>
            <a:pPr marL="0" indent="0" algn="just">
              <a:buNone/>
            </a:pPr>
            <a:r>
              <a:rPr lang="tr-TR" sz="5600" dirty="0">
                <a:solidFill>
                  <a:schemeClr val="tx2"/>
                </a:solidFill>
                <a:latin typeface="Arial" pitchFamily="34" charset="0"/>
                <a:cs typeface="Arial" pitchFamily="34" charset="0"/>
              </a:rPr>
              <a:t>Yardımcı küratör Jennifer </a:t>
            </a:r>
            <a:r>
              <a:rPr lang="tr-TR" sz="5600" dirty="0" err="1">
                <a:solidFill>
                  <a:schemeClr val="tx2"/>
                </a:solidFill>
                <a:latin typeface="Arial" pitchFamily="34" charset="0"/>
                <a:cs typeface="Arial" pitchFamily="34" charset="0"/>
              </a:rPr>
              <a:t>Frazier</a:t>
            </a:r>
            <a:r>
              <a:rPr lang="tr-TR" sz="5600" dirty="0">
                <a:solidFill>
                  <a:schemeClr val="tx2"/>
                </a:solidFill>
                <a:latin typeface="Arial" pitchFamily="34" charset="0"/>
                <a:cs typeface="Arial" pitchFamily="34" charset="0"/>
              </a:rPr>
              <a:t> “sergi gerçek verilere dayanıyor eğer mikroskopla okyanusun içine bakabilseydik bunu görebilirdik. Bu sergi hakkında heyecan duyuyorum çünkü Exploratorium’un geleneksel doğal dünyanın şaşırtıcı olayları ile insanları çekmesi devam ediyor.</a:t>
            </a:r>
          </a:p>
          <a:p>
            <a:pPr algn="just"/>
            <a:r>
              <a:rPr lang="tr-TR" sz="5600" dirty="0" err="1">
                <a:solidFill>
                  <a:schemeClr val="tx2"/>
                </a:solidFill>
                <a:latin typeface="Arial" pitchFamily="34" charset="0"/>
                <a:cs typeface="Arial" pitchFamily="34" charset="0"/>
              </a:rPr>
              <a:t>Med</a:t>
            </a:r>
            <a:r>
              <a:rPr lang="tr-TR" sz="5600" dirty="0">
                <a:solidFill>
                  <a:schemeClr val="tx2"/>
                </a:solidFill>
                <a:latin typeface="Arial" pitchFamily="34" charset="0"/>
                <a:cs typeface="Arial" pitchFamily="34" charset="0"/>
              </a:rPr>
              <a:t>-cezir/Gel-git hafızası</a:t>
            </a:r>
          </a:p>
          <a:p>
            <a:pPr marL="0" indent="0" algn="just">
              <a:buNone/>
            </a:pPr>
            <a:r>
              <a:rPr lang="tr-TR" sz="5600" dirty="0">
                <a:solidFill>
                  <a:schemeClr val="tx2"/>
                </a:solidFill>
                <a:latin typeface="Arial" pitchFamily="34" charset="0"/>
                <a:cs typeface="Arial" pitchFamily="34" charset="0"/>
              </a:rPr>
              <a:t>Bu sergide Golden </a:t>
            </a:r>
            <a:r>
              <a:rPr lang="tr-TR" sz="5600" dirty="0" err="1">
                <a:solidFill>
                  <a:schemeClr val="tx2"/>
                </a:solidFill>
                <a:latin typeface="Arial" pitchFamily="34" charset="0"/>
                <a:cs typeface="Arial" pitchFamily="34" charset="0"/>
              </a:rPr>
              <a:t>Gate</a:t>
            </a:r>
            <a:r>
              <a:rPr lang="tr-TR" sz="5600" dirty="0">
                <a:solidFill>
                  <a:schemeClr val="tx2"/>
                </a:solidFill>
                <a:latin typeface="Arial" pitchFamily="34" charset="0"/>
                <a:cs typeface="Arial" pitchFamily="34" charset="0"/>
              </a:rPr>
              <a:t> köprüsü yakınındaki NOAA gel-git istasyonundan canlı verileri kullanılarak San </a:t>
            </a:r>
            <a:r>
              <a:rPr lang="tr-TR" sz="5600" dirty="0" err="1">
                <a:solidFill>
                  <a:schemeClr val="tx2"/>
                </a:solidFill>
                <a:latin typeface="Arial" pitchFamily="34" charset="0"/>
                <a:cs typeface="Arial" pitchFamily="34" charset="0"/>
              </a:rPr>
              <a:t>Fransisco’daki</a:t>
            </a:r>
            <a:r>
              <a:rPr lang="tr-TR" sz="5600" dirty="0">
                <a:solidFill>
                  <a:schemeClr val="tx2"/>
                </a:solidFill>
                <a:latin typeface="Arial" pitchFamily="34" charset="0"/>
                <a:cs typeface="Arial" pitchFamily="34" charset="0"/>
              </a:rPr>
              <a:t> gel-git yükseklikleri görüntülenir. 24 tane camdan yapılmış ve yüksek sütun vardır. Ziyaretçiler yükselen ve alçalan suyu </a:t>
            </a:r>
            <a:r>
              <a:rPr lang="tr-TR" sz="5600" dirty="0" err="1">
                <a:solidFill>
                  <a:schemeClr val="tx2"/>
                </a:solidFill>
                <a:latin typeface="Arial" pitchFamily="34" charset="0"/>
                <a:cs typeface="Arial" pitchFamily="34" charset="0"/>
              </a:rPr>
              <a:t>görebilirler.Gel-git’ler</a:t>
            </a:r>
            <a:r>
              <a:rPr lang="tr-TR" sz="5600" dirty="0">
                <a:solidFill>
                  <a:schemeClr val="tx2"/>
                </a:solidFill>
                <a:latin typeface="Arial" pitchFamily="34" charset="0"/>
                <a:cs typeface="Arial" pitchFamily="34" charset="0"/>
              </a:rPr>
              <a:t> denizde yaşayan canlıların beslenme, üreme ve göç davranışlarını etkiler. </a:t>
            </a:r>
          </a:p>
          <a:p>
            <a:pPr algn="just"/>
            <a:r>
              <a:rPr lang="tr-TR" sz="5600" dirty="0">
                <a:solidFill>
                  <a:schemeClr val="tx2"/>
                </a:solidFill>
                <a:latin typeface="Arial" pitchFamily="34" charset="0"/>
                <a:cs typeface="Arial" pitchFamily="34" charset="0"/>
              </a:rPr>
              <a:t>Mikroskop görüntüleme istasyonu</a:t>
            </a:r>
          </a:p>
          <a:p>
            <a:endParaRPr lang="tr-TR" dirty="0"/>
          </a:p>
        </p:txBody>
      </p:sp>
      <p:pic>
        <p:nvPicPr>
          <p:cNvPr id="4100" name="Picture 4" descr="C:\Users\nimda\Desktop\EastGallery_PlanktonPopulations_DSC_1620_AS.jpg"/>
          <p:cNvPicPr>
            <a:picLocks noChangeAspect="1" noChangeArrowheads="1"/>
          </p:cNvPicPr>
          <p:nvPr/>
        </p:nvPicPr>
        <p:blipFill rotWithShape="1">
          <a:blip r:embed="rId2">
            <a:extLst>
              <a:ext uri="{28A0092B-C50C-407E-A947-70E740481C1C}">
                <a14:useLocalDpi xmlns:a14="http://schemas.microsoft.com/office/drawing/2010/main" val="0"/>
              </a:ext>
            </a:extLst>
          </a:blip>
          <a:srcRect r="23073"/>
          <a:stretch/>
        </p:blipFill>
        <p:spPr bwMode="auto">
          <a:xfrm>
            <a:off x="6762941" y="2169423"/>
            <a:ext cx="5181409" cy="42222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9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85365" y="448413"/>
            <a:ext cx="10438164" cy="1362113"/>
          </a:xfrm>
        </p:spPr>
        <p:txBody>
          <a:bodyPr>
            <a:normAutofit fontScale="90000"/>
          </a:bodyPr>
          <a:lstStyle/>
          <a:p>
            <a:pPr algn="r"/>
            <a:br>
              <a:rPr lang="tr-TR" sz="4000" b="1" dirty="0"/>
            </a:br>
            <a:r>
              <a:rPr lang="tr-TR" sz="3600" b="1" dirty="0" err="1">
                <a:latin typeface="Arial" pitchFamily="34" charset="0"/>
                <a:cs typeface="Arial" pitchFamily="34" charset="0"/>
              </a:rPr>
              <a:t>Osher</a:t>
            </a:r>
            <a:r>
              <a:rPr lang="tr-TR" sz="3600" b="1" dirty="0">
                <a:latin typeface="Arial" pitchFamily="34" charset="0"/>
                <a:cs typeface="Arial" pitchFamily="34" charset="0"/>
              </a:rPr>
              <a:t> Batı Galeri: İnsan Fenomeni</a:t>
            </a:r>
            <a:br>
              <a:rPr lang="tr-TR" sz="4000" b="1" dirty="0"/>
            </a:br>
            <a:endParaRPr lang="tr-TR" sz="4000" b="1" dirty="0"/>
          </a:p>
        </p:txBody>
      </p:sp>
      <p:sp>
        <p:nvSpPr>
          <p:cNvPr id="3" name="İçerik Yer Tutucusu 2"/>
          <p:cNvSpPr>
            <a:spLocks noGrp="1"/>
          </p:cNvSpPr>
          <p:nvPr>
            <p:ph idx="1"/>
          </p:nvPr>
        </p:nvSpPr>
        <p:spPr>
          <a:xfrm>
            <a:off x="281127" y="2102047"/>
            <a:ext cx="11629746" cy="4307540"/>
          </a:xfrm>
        </p:spPr>
        <p:txBody>
          <a:bodyPr>
            <a:noAutofit/>
          </a:bodyPr>
          <a:lstStyle/>
          <a:p>
            <a:r>
              <a:rPr lang="tr-TR" dirty="0">
                <a:solidFill>
                  <a:schemeClr val="tx2"/>
                </a:solidFill>
                <a:latin typeface="Arial" pitchFamily="34" charset="0"/>
                <a:cs typeface="Arial" pitchFamily="34" charset="0"/>
              </a:rPr>
              <a:t>Düşünceler, duygular ve davranışlarla deneyim yaşanacak galeridir. İnsanlar düşünmek, hissetmek ve etkileşmek ve bu olayların bilimsel araştırma ve yaratıcı keşfine açıktır. Burada insanların sosyal etkileşimi, iletişimi gözlemlenir.</a:t>
            </a:r>
          </a:p>
          <a:p>
            <a:pPr marL="0" indent="0">
              <a:buNone/>
            </a:pPr>
            <a:r>
              <a:rPr lang="tr-TR" b="1" dirty="0">
                <a:solidFill>
                  <a:schemeClr val="tx2"/>
                </a:solidFill>
                <a:latin typeface="Arial" pitchFamily="34" charset="0"/>
                <a:cs typeface="Arial" pitchFamily="34" charset="0"/>
              </a:rPr>
              <a:t>Galeride öne çıkan bölümler</a:t>
            </a:r>
          </a:p>
          <a:p>
            <a:r>
              <a:rPr lang="tr-TR" dirty="0">
                <a:solidFill>
                  <a:schemeClr val="tx2"/>
                </a:solidFill>
                <a:latin typeface="Arial" pitchFamily="34" charset="0"/>
                <a:cs typeface="Arial" pitchFamily="34" charset="0"/>
              </a:rPr>
              <a:t>Paylaşım bilimi</a:t>
            </a:r>
          </a:p>
          <a:p>
            <a:r>
              <a:rPr lang="tr-TR" dirty="0">
                <a:solidFill>
                  <a:schemeClr val="tx2"/>
                </a:solidFill>
                <a:latin typeface="Arial" pitchFamily="34" charset="0"/>
                <a:cs typeface="Arial" pitchFamily="34" charset="0"/>
              </a:rPr>
              <a:t>Dokunsal Kubbe</a:t>
            </a:r>
          </a:p>
          <a:p>
            <a:r>
              <a:rPr lang="tr-TR" dirty="0">
                <a:solidFill>
                  <a:schemeClr val="tx2"/>
                </a:solidFill>
                <a:latin typeface="Arial" pitchFamily="34" charset="0"/>
                <a:cs typeface="Arial" pitchFamily="34" charset="0"/>
              </a:rPr>
              <a:t>Hayatın en zorlu sorguları hakkında yeni bir sergi</a:t>
            </a:r>
          </a:p>
          <a:p>
            <a:r>
              <a:rPr lang="tr-TR" dirty="0" err="1">
                <a:solidFill>
                  <a:schemeClr val="tx2"/>
                </a:solidFill>
                <a:latin typeface="Arial" pitchFamily="34" charset="0"/>
                <a:cs typeface="Arial" pitchFamily="34" charset="0"/>
              </a:rPr>
              <a:t>The</a:t>
            </a:r>
            <a:r>
              <a:rPr lang="tr-TR" dirty="0">
                <a:solidFill>
                  <a:schemeClr val="tx2"/>
                </a:solidFill>
                <a:latin typeface="Arial" pitchFamily="34" charset="0"/>
                <a:cs typeface="Arial" pitchFamily="34" charset="0"/>
              </a:rPr>
              <a:t> Black Box-Siyah Kutu</a:t>
            </a:r>
          </a:p>
        </p:txBody>
      </p:sp>
    </p:spTree>
    <p:extLst>
      <p:ext uri="{BB962C8B-B14F-4D97-AF65-F5344CB8AC3E}">
        <p14:creationId xmlns:p14="http://schemas.microsoft.com/office/powerpoint/2010/main" val="23806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182471" y="466343"/>
            <a:ext cx="8740587" cy="1362113"/>
          </a:xfrm>
        </p:spPr>
        <p:txBody>
          <a:bodyPr>
            <a:normAutofit fontScale="90000"/>
          </a:bodyPr>
          <a:lstStyle/>
          <a:p>
            <a:pPr algn="r"/>
            <a:br>
              <a:rPr lang="tr-TR" sz="3600" b="1" dirty="0"/>
            </a:br>
            <a:r>
              <a:rPr lang="tr-TR" sz="3600" b="1" dirty="0" err="1">
                <a:latin typeface="Arial" pitchFamily="34" charset="0"/>
                <a:cs typeface="Arial" pitchFamily="34" charset="0"/>
              </a:rPr>
              <a:t>Bechtel</a:t>
            </a:r>
            <a:r>
              <a:rPr lang="tr-TR" sz="3600" b="1" dirty="0">
                <a:latin typeface="Arial" pitchFamily="34" charset="0"/>
                <a:cs typeface="Arial" pitchFamily="34" charset="0"/>
              </a:rPr>
              <a:t> Merkez Galeri: Görme ve Duyma</a:t>
            </a:r>
            <a:br>
              <a:rPr lang="tr-TR" sz="3600" b="1" dirty="0"/>
            </a:br>
            <a:endParaRPr lang="tr-TR" sz="3600" b="1" dirty="0"/>
          </a:p>
        </p:txBody>
      </p:sp>
      <p:sp>
        <p:nvSpPr>
          <p:cNvPr id="3" name="İçerik Yer Tutucusu 2"/>
          <p:cNvSpPr>
            <a:spLocks noGrp="1"/>
          </p:cNvSpPr>
          <p:nvPr>
            <p:ph idx="1"/>
          </p:nvPr>
        </p:nvSpPr>
        <p:spPr>
          <a:xfrm>
            <a:off x="736394" y="1909482"/>
            <a:ext cx="6375699" cy="4948518"/>
          </a:xfrm>
        </p:spPr>
        <p:txBody>
          <a:bodyPr>
            <a:normAutofit/>
          </a:bodyPr>
          <a:lstStyle/>
          <a:p>
            <a:pPr marL="0" indent="0">
              <a:buNone/>
            </a:pPr>
            <a:r>
              <a:rPr lang="tr-TR" sz="2000" dirty="0">
                <a:solidFill>
                  <a:schemeClr val="tx2"/>
                </a:solidFill>
                <a:latin typeface="Arial" pitchFamily="34" charset="0"/>
                <a:cs typeface="Arial" pitchFamily="34" charset="0"/>
              </a:rPr>
              <a:t>Işık ve görme, ses ve duyma ile deneyim yaşanacak bir galeri.</a:t>
            </a:r>
          </a:p>
          <a:p>
            <a:pPr marL="0" indent="0">
              <a:buNone/>
            </a:pPr>
            <a:r>
              <a:rPr lang="tr-TR" sz="2000" dirty="0">
                <a:solidFill>
                  <a:schemeClr val="tx2"/>
                </a:solidFill>
                <a:latin typeface="Arial" pitchFamily="34" charset="0"/>
                <a:cs typeface="Arial" pitchFamily="34" charset="0"/>
              </a:rPr>
              <a:t>Göz ve kulaklarımız ışık ve sese tepki verir ve bunlar dünyayı algılamanın ilk adımlarıdır. Işık ve sesle oynamak öğrenmek için en iyi yoldur. Bilimsel süreçlerin anlaşılması gerçek fenomenlerin araştırılmasına yol açabilir. </a:t>
            </a:r>
          </a:p>
          <a:p>
            <a:pPr marL="0" indent="0">
              <a:buNone/>
            </a:pPr>
            <a:r>
              <a:rPr lang="tr-TR" sz="2000" dirty="0">
                <a:solidFill>
                  <a:schemeClr val="tx2"/>
                </a:solidFill>
                <a:latin typeface="Arial" pitchFamily="34" charset="0"/>
                <a:cs typeface="Arial" pitchFamily="34" charset="0"/>
              </a:rPr>
              <a:t>Galeride öne çıkanlar</a:t>
            </a:r>
          </a:p>
          <a:p>
            <a:r>
              <a:rPr lang="tr-TR" sz="2000" dirty="0">
                <a:solidFill>
                  <a:schemeClr val="tx2"/>
                </a:solidFill>
                <a:latin typeface="Arial" pitchFamily="34" charset="0"/>
                <a:cs typeface="Arial" pitchFamily="34" charset="0"/>
              </a:rPr>
              <a:t>Dev ayna </a:t>
            </a:r>
          </a:p>
          <a:p>
            <a:r>
              <a:rPr lang="tr-TR" sz="2000" dirty="0">
                <a:solidFill>
                  <a:schemeClr val="tx2"/>
                </a:solidFill>
                <a:latin typeface="Arial" pitchFamily="34" charset="0"/>
                <a:cs typeface="Arial" pitchFamily="34" charset="0"/>
              </a:rPr>
              <a:t>Monokrom Oda </a:t>
            </a:r>
          </a:p>
          <a:p>
            <a:r>
              <a:rPr lang="tr-TR" sz="2000" dirty="0">
                <a:solidFill>
                  <a:schemeClr val="tx2"/>
                </a:solidFill>
                <a:latin typeface="Arial" pitchFamily="34" charset="0"/>
                <a:cs typeface="Arial" pitchFamily="34" charset="0"/>
              </a:rPr>
              <a:t>K</a:t>
            </a:r>
            <a:r>
              <a:rPr lang="en-US" sz="2000" dirty="0" err="1">
                <a:solidFill>
                  <a:schemeClr val="tx2"/>
                </a:solidFill>
                <a:latin typeface="Arial" pitchFamily="34" charset="0"/>
                <a:cs typeface="Arial" pitchFamily="34" charset="0"/>
              </a:rPr>
              <a:t>endinle</a:t>
            </a:r>
            <a:r>
              <a:rPr lang="en-US" sz="2000" dirty="0">
                <a:solidFill>
                  <a:schemeClr val="tx2"/>
                </a:solidFill>
                <a:latin typeface="Arial" pitchFamily="34" charset="0"/>
                <a:cs typeface="Arial" pitchFamily="34" charset="0"/>
              </a:rPr>
              <a:t> </a:t>
            </a:r>
            <a:r>
              <a:rPr lang="tr-TR" sz="2000" dirty="0" err="1">
                <a:solidFill>
                  <a:schemeClr val="tx2"/>
                </a:solidFill>
                <a:latin typeface="Arial" pitchFamily="34" charset="0"/>
                <a:cs typeface="Arial" pitchFamily="34" charset="0"/>
              </a:rPr>
              <a:t>S</a:t>
            </a:r>
            <a:r>
              <a:rPr lang="en-US" sz="2000" dirty="0" err="1">
                <a:solidFill>
                  <a:schemeClr val="tx2"/>
                </a:solidFill>
                <a:latin typeface="Arial" pitchFamily="34" charset="0"/>
                <a:cs typeface="Arial" pitchFamily="34" charset="0"/>
              </a:rPr>
              <a:t>essiz</a:t>
            </a:r>
            <a:r>
              <a:rPr lang="en-US" sz="2000" dirty="0">
                <a:solidFill>
                  <a:schemeClr val="tx2"/>
                </a:solidFill>
                <a:latin typeface="Arial" pitchFamily="34" charset="0"/>
                <a:cs typeface="Arial" pitchFamily="34" charset="0"/>
              </a:rPr>
              <a:t> </a:t>
            </a:r>
            <a:r>
              <a:rPr lang="tr-TR" sz="2000" dirty="0">
                <a:solidFill>
                  <a:schemeClr val="tx2"/>
                </a:solidFill>
                <a:latin typeface="Arial" pitchFamily="34" charset="0"/>
                <a:cs typeface="Arial" pitchFamily="34" charset="0"/>
              </a:rPr>
              <a:t>Y</a:t>
            </a:r>
            <a:r>
              <a:rPr lang="en-US" sz="2000" dirty="0">
                <a:solidFill>
                  <a:schemeClr val="tx2"/>
                </a:solidFill>
                <a:latin typeface="Arial" pitchFamily="34" charset="0"/>
                <a:cs typeface="Arial" pitchFamily="34" charset="0"/>
              </a:rPr>
              <a:t>ürüyüş </a:t>
            </a:r>
            <a:endParaRPr lang="tr-TR" sz="2000" dirty="0">
              <a:solidFill>
                <a:schemeClr val="tx2"/>
              </a:solidFill>
              <a:latin typeface="Arial" pitchFamily="34" charset="0"/>
              <a:cs typeface="Arial" pitchFamily="34" charset="0"/>
            </a:endParaRPr>
          </a:p>
        </p:txBody>
      </p:sp>
      <p:pic>
        <p:nvPicPr>
          <p:cNvPr id="6146" name="Picture 2" descr="C:\Users\nimda\Desktop\central_gallery_monochromatic960x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338" y="1883126"/>
            <a:ext cx="4650720" cy="23097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C:\Users\nimda\Desktop\central_gallery_mirror960x453.jpg"/>
          <p:cNvPicPr>
            <a:picLocks noChangeAspect="1" noChangeArrowheads="1"/>
          </p:cNvPicPr>
          <p:nvPr/>
        </p:nvPicPr>
        <p:blipFill rotWithShape="1">
          <a:blip r:embed="rId3">
            <a:extLst>
              <a:ext uri="{28A0092B-C50C-407E-A947-70E740481C1C}">
                <a14:useLocalDpi xmlns:a14="http://schemas.microsoft.com/office/drawing/2010/main" val="0"/>
              </a:ext>
            </a:extLst>
          </a:blip>
          <a:srcRect l="6410"/>
          <a:stretch/>
        </p:blipFill>
        <p:spPr bwMode="auto">
          <a:xfrm>
            <a:off x="7342093" y="4294095"/>
            <a:ext cx="4580965" cy="23097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1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2753" y="466343"/>
            <a:ext cx="10846039" cy="1362113"/>
          </a:xfrm>
        </p:spPr>
        <p:txBody>
          <a:bodyPr>
            <a:normAutofit fontScale="90000"/>
          </a:bodyPr>
          <a:lstStyle/>
          <a:p>
            <a:br>
              <a:rPr lang="tr-TR" dirty="0"/>
            </a:br>
            <a:r>
              <a:rPr lang="tr-TR" sz="3600" b="1" dirty="0">
                <a:latin typeface="Arial" pitchFamily="34" charset="0"/>
                <a:cs typeface="Arial" pitchFamily="34" charset="0"/>
              </a:rPr>
              <a:t>Kuzey Galeri: Açık Hava Sergileri</a:t>
            </a:r>
            <a:br>
              <a:rPr lang="tr-TR" dirty="0"/>
            </a:br>
            <a:endParaRPr lang="tr-TR" dirty="0"/>
          </a:p>
        </p:txBody>
      </p:sp>
      <p:sp>
        <p:nvSpPr>
          <p:cNvPr id="3" name="İçerik Yer Tutucusu 2"/>
          <p:cNvSpPr>
            <a:spLocks noGrp="1"/>
          </p:cNvSpPr>
          <p:nvPr>
            <p:ph idx="1"/>
          </p:nvPr>
        </p:nvSpPr>
        <p:spPr>
          <a:xfrm>
            <a:off x="457648" y="2109228"/>
            <a:ext cx="5530776" cy="4120123"/>
          </a:xfrm>
        </p:spPr>
        <p:txBody>
          <a:bodyPr>
            <a:normAutofit/>
          </a:bodyPr>
          <a:lstStyle/>
          <a:p>
            <a:pPr marL="0" indent="0">
              <a:buNone/>
            </a:pPr>
            <a:r>
              <a:rPr lang="tr-TR" dirty="0">
                <a:solidFill>
                  <a:schemeClr val="tx2"/>
                </a:solidFill>
                <a:latin typeface="Arial" pitchFamily="34" charset="0"/>
                <a:cs typeface="Arial" pitchFamily="34" charset="0"/>
              </a:rPr>
              <a:t>Rüzgarlar, gelgit ve doğal olayları keşfedin.</a:t>
            </a:r>
          </a:p>
          <a:p>
            <a:pPr marL="0" indent="0">
              <a:buNone/>
            </a:pPr>
            <a:r>
              <a:rPr lang="tr-TR" dirty="0">
                <a:solidFill>
                  <a:schemeClr val="tx2"/>
                </a:solidFill>
                <a:latin typeface="Arial" pitchFamily="34" charset="0"/>
                <a:cs typeface="Arial" pitchFamily="34" charset="0"/>
              </a:rPr>
              <a:t>Şehir, körfez ve bölgeyi şekillendiren kuvvetleri araştırmak amacıyla oluşturulmuş galeri.</a:t>
            </a:r>
          </a:p>
          <a:p>
            <a:pPr marL="0" indent="0">
              <a:buNone/>
            </a:pPr>
            <a:r>
              <a:rPr lang="tr-TR" dirty="0">
                <a:solidFill>
                  <a:schemeClr val="tx2"/>
                </a:solidFill>
                <a:latin typeface="Arial" pitchFamily="34" charset="0"/>
                <a:cs typeface="Arial" pitchFamily="34" charset="0"/>
              </a:rPr>
              <a:t>Galeride Öne Çıkanlar:</a:t>
            </a:r>
          </a:p>
          <a:p>
            <a:r>
              <a:rPr lang="tr-TR" dirty="0">
                <a:solidFill>
                  <a:schemeClr val="tx2"/>
                </a:solidFill>
                <a:latin typeface="Arial" pitchFamily="34" charset="0"/>
                <a:cs typeface="Arial" pitchFamily="34" charset="0"/>
              </a:rPr>
              <a:t>Rüzgar Harpı</a:t>
            </a:r>
          </a:p>
          <a:p>
            <a:r>
              <a:rPr lang="tr-TR" dirty="0">
                <a:solidFill>
                  <a:schemeClr val="tx2"/>
                </a:solidFill>
                <a:latin typeface="Arial" pitchFamily="34" charset="0"/>
                <a:cs typeface="Arial" pitchFamily="34" charset="0"/>
              </a:rPr>
              <a:t>Çekçek </a:t>
            </a:r>
            <a:r>
              <a:rPr lang="tr-TR" dirty="0" err="1">
                <a:solidFill>
                  <a:schemeClr val="tx2"/>
                </a:solidFill>
                <a:latin typeface="Arial" pitchFamily="34" charset="0"/>
                <a:cs typeface="Arial" pitchFamily="34" charset="0"/>
              </a:rPr>
              <a:t>Camera</a:t>
            </a:r>
            <a:r>
              <a:rPr lang="tr-TR" dirty="0">
                <a:solidFill>
                  <a:schemeClr val="tx2"/>
                </a:solidFill>
                <a:latin typeface="Arial" pitchFamily="34" charset="0"/>
                <a:cs typeface="Arial" pitchFamily="34" charset="0"/>
              </a:rPr>
              <a:t> </a:t>
            </a:r>
            <a:r>
              <a:rPr lang="tr-TR" dirty="0" err="1">
                <a:solidFill>
                  <a:schemeClr val="tx2"/>
                </a:solidFill>
                <a:latin typeface="Arial" pitchFamily="34" charset="0"/>
                <a:cs typeface="Arial" pitchFamily="34" charset="0"/>
              </a:rPr>
              <a:t>Obscura</a:t>
            </a:r>
            <a:endParaRPr lang="tr-TR" dirty="0">
              <a:solidFill>
                <a:schemeClr val="tx2"/>
              </a:solidFill>
              <a:latin typeface="Arial" pitchFamily="34" charset="0"/>
              <a:cs typeface="Arial" pitchFamily="34" charset="0"/>
            </a:endParaRPr>
          </a:p>
          <a:p>
            <a:r>
              <a:rPr lang="tr-TR" dirty="0">
                <a:solidFill>
                  <a:schemeClr val="tx2"/>
                </a:solidFill>
                <a:latin typeface="Arial" pitchFamily="34" charset="0"/>
                <a:cs typeface="Arial" pitchFamily="34" charset="0"/>
              </a:rPr>
              <a:t>Köprü Modelleri</a:t>
            </a:r>
          </a:p>
        </p:txBody>
      </p:sp>
      <p:pic>
        <p:nvPicPr>
          <p:cNvPr id="8194" name="Picture 2" descr="C:\Users\nimda\Desktop\outdoor_aeolian_harp960x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577" y="1919721"/>
            <a:ext cx="5334000" cy="2516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5" name="Picture 3" descr="C:\Users\nimda\Desktop\bridge_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577" y="4527968"/>
            <a:ext cx="5334000" cy="2158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09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5507" y="466343"/>
            <a:ext cx="5934634" cy="1362113"/>
          </a:xfrm>
        </p:spPr>
        <p:txBody>
          <a:bodyPr>
            <a:normAutofit fontScale="90000"/>
          </a:bodyPr>
          <a:lstStyle/>
          <a:p>
            <a:pPr algn="r"/>
            <a:br>
              <a:rPr lang="tr-TR" sz="4000" b="1" dirty="0"/>
            </a:br>
            <a:r>
              <a:rPr lang="tr-TR" sz="3600" b="1" dirty="0">
                <a:latin typeface="Arial" pitchFamily="34" charset="0"/>
                <a:cs typeface="Arial" pitchFamily="34" charset="0"/>
              </a:rPr>
              <a:t>Balıkçı Gözlemevi Galerisi</a:t>
            </a:r>
            <a:br>
              <a:rPr lang="tr-TR" dirty="0"/>
            </a:br>
            <a:endParaRPr lang="tr-TR" dirty="0"/>
          </a:p>
        </p:txBody>
      </p:sp>
      <p:sp>
        <p:nvSpPr>
          <p:cNvPr id="3" name="İçerik Yer Tutucusu 2"/>
          <p:cNvSpPr>
            <a:spLocks noGrp="1"/>
          </p:cNvSpPr>
          <p:nvPr>
            <p:ph idx="1"/>
          </p:nvPr>
        </p:nvSpPr>
        <p:spPr>
          <a:xfrm>
            <a:off x="0" y="2573990"/>
            <a:ext cx="6302188" cy="4284010"/>
          </a:xfrm>
        </p:spPr>
        <p:txBody>
          <a:bodyPr>
            <a:normAutofit/>
          </a:bodyPr>
          <a:lstStyle/>
          <a:p>
            <a:pPr marL="0" indent="0">
              <a:buNone/>
            </a:pPr>
            <a:r>
              <a:rPr lang="tr-TR" sz="2000" dirty="0">
                <a:solidFill>
                  <a:schemeClr val="tx2"/>
                </a:solidFill>
                <a:latin typeface="Arial" pitchFamily="34" charset="0"/>
                <a:cs typeface="Arial" pitchFamily="34" charset="0"/>
              </a:rPr>
              <a:t>Tarih, coğrafya ve ekolojiye odaklanan galeridir. San </a:t>
            </a:r>
            <a:r>
              <a:rPr lang="tr-TR" sz="2000" dirty="0" err="1">
                <a:solidFill>
                  <a:schemeClr val="tx2"/>
                </a:solidFill>
                <a:latin typeface="Arial" pitchFamily="34" charset="0"/>
                <a:cs typeface="Arial" pitchFamily="34" charset="0"/>
              </a:rPr>
              <a:t>Fransisco</a:t>
            </a:r>
            <a:r>
              <a:rPr lang="tr-TR" sz="2000" dirty="0">
                <a:solidFill>
                  <a:schemeClr val="tx2"/>
                </a:solidFill>
                <a:latin typeface="Arial" pitchFamily="34" charset="0"/>
                <a:cs typeface="Arial" pitchFamily="34" charset="0"/>
              </a:rPr>
              <a:t> koy bölgesinin coğrafik, tarihi ve ekolojik gözlemlenmesi bölgenin hikayesini ortaya çıkarmak için önemlidir.</a:t>
            </a:r>
          </a:p>
          <a:p>
            <a:pPr marL="0" indent="0">
              <a:buNone/>
            </a:pPr>
            <a:r>
              <a:rPr lang="tr-TR" sz="2000" b="1" dirty="0">
                <a:solidFill>
                  <a:schemeClr val="tx2"/>
                </a:solidFill>
                <a:latin typeface="Arial" pitchFamily="34" charset="0"/>
                <a:cs typeface="Arial" pitchFamily="34" charset="0"/>
              </a:rPr>
              <a:t>Galeride öne çıkanlar</a:t>
            </a:r>
          </a:p>
          <a:p>
            <a:r>
              <a:rPr lang="tr-TR" sz="2000" dirty="0">
                <a:solidFill>
                  <a:schemeClr val="tx2"/>
                </a:solidFill>
                <a:latin typeface="Arial" pitchFamily="34" charset="0"/>
                <a:cs typeface="Arial" pitchFamily="34" charset="0"/>
              </a:rPr>
              <a:t>San </a:t>
            </a:r>
            <a:r>
              <a:rPr lang="tr-TR" sz="2000" dirty="0" err="1">
                <a:solidFill>
                  <a:schemeClr val="tx2"/>
                </a:solidFill>
                <a:latin typeface="Arial" pitchFamily="34" charset="0"/>
                <a:cs typeface="Arial" pitchFamily="34" charset="0"/>
              </a:rPr>
              <a:t>Fransisco</a:t>
            </a:r>
            <a:r>
              <a:rPr lang="tr-TR" sz="2000" dirty="0">
                <a:solidFill>
                  <a:schemeClr val="tx2"/>
                </a:solidFill>
                <a:latin typeface="Arial" pitchFamily="34" charset="0"/>
                <a:cs typeface="Arial" pitchFamily="34" charset="0"/>
              </a:rPr>
              <a:t> körfez alanının görselleştirilmesi</a:t>
            </a:r>
          </a:p>
          <a:p>
            <a:r>
              <a:rPr lang="tr-TR" sz="2000" dirty="0">
                <a:solidFill>
                  <a:schemeClr val="tx2"/>
                </a:solidFill>
                <a:latin typeface="Arial" pitchFamily="34" charset="0"/>
                <a:cs typeface="Arial" pitchFamily="34" charset="0"/>
              </a:rPr>
              <a:t>Kablolu/Telli </a:t>
            </a:r>
            <a:r>
              <a:rPr lang="tr-TR" sz="2000" dirty="0" err="1">
                <a:solidFill>
                  <a:schemeClr val="tx2"/>
                </a:solidFill>
                <a:latin typeface="Arial" pitchFamily="34" charset="0"/>
                <a:cs typeface="Arial" pitchFamily="34" charset="0"/>
              </a:rPr>
              <a:t>Pier</a:t>
            </a:r>
            <a:r>
              <a:rPr lang="tr-TR" sz="2000" dirty="0">
                <a:solidFill>
                  <a:schemeClr val="tx2"/>
                </a:solidFill>
                <a:latin typeface="Arial" pitchFamily="34" charset="0"/>
                <a:cs typeface="Arial" pitchFamily="34" charset="0"/>
              </a:rPr>
              <a:t> Projesi</a:t>
            </a:r>
          </a:p>
        </p:txBody>
      </p:sp>
      <p:pic>
        <p:nvPicPr>
          <p:cNvPr id="7170" name="Picture 2" descr="C:\Users\nimda\Desktop\Observatory_DSC_0308_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895" y="1908764"/>
            <a:ext cx="5830811" cy="23080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C:\Users\nimda\Desktop\observatory_visualizing960x453.jpg"/>
          <p:cNvPicPr>
            <a:picLocks noChangeAspect="1" noChangeArrowheads="1"/>
          </p:cNvPicPr>
          <p:nvPr/>
        </p:nvPicPr>
        <p:blipFill rotWithShape="1">
          <a:blip r:embed="rId3">
            <a:extLst>
              <a:ext uri="{28A0092B-C50C-407E-A947-70E740481C1C}">
                <a14:useLocalDpi xmlns:a14="http://schemas.microsoft.com/office/drawing/2010/main" val="0"/>
              </a:ext>
            </a:extLst>
          </a:blip>
          <a:srcRect l="9608" t="17277"/>
          <a:stretch/>
        </p:blipFill>
        <p:spPr bwMode="auto">
          <a:xfrm>
            <a:off x="6181895" y="4284010"/>
            <a:ext cx="5830810" cy="2416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0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defTabSz="914400">
              <a:lnSpc>
                <a:spcPct val="95000"/>
              </a:lnSpc>
              <a:spcBef>
                <a:spcPts val="0"/>
              </a:spcBef>
              <a:buNone/>
            </a:pPr>
            <a:r>
              <a:rPr lang="tr-TR" sz="3600" b="1" i="0" dirty="0">
                <a:solidFill>
                  <a:srgbClr val="E5E6DA"/>
                </a:solidFill>
                <a:latin typeface="Arial" pitchFamily="34" charset="0"/>
                <a:cs typeface="Arial" pitchFamily="34" charset="0"/>
              </a:rPr>
              <a:t>EXPLORATORİUM’da Eğitim</a:t>
            </a:r>
          </a:p>
        </p:txBody>
      </p:sp>
      <p:graphicFrame>
        <p:nvGraphicFramePr>
          <p:cNvPr id="5" name="İçerik Yer Tutucusu 7" descr="Trapezoid List" title="SmartArt"/>
          <p:cNvGraphicFramePr>
            <a:graphicFrameLocks/>
          </p:cNvGraphicFramePr>
          <p:nvPr>
            <p:extLst>
              <p:ext uri="{D42A27DB-BD31-4B8C-83A1-F6EECF244321}">
                <p14:modId xmlns:p14="http://schemas.microsoft.com/office/powerpoint/2010/main" val="471228073"/>
              </p:ext>
            </p:extLst>
          </p:nvPr>
        </p:nvGraphicFramePr>
        <p:xfrm>
          <a:off x="215152" y="2097741"/>
          <a:ext cx="11716871" cy="4392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6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91784" y="493237"/>
            <a:ext cx="9628632" cy="1362113"/>
          </a:xfrm>
        </p:spPr>
        <p:txBody>
          <a:bodyPr>
            <a:normAutofit fontScale="90000"/>
          </a:bodyPr>
          <a:lstStyle/>
          <a:p>
            <a:pPr algn="r"/>
            <a:br>
              <a:rPr lang="tr-TR" dirty="0"/>
            </a:br>
            <a:r>
              <a:rPr lang="tr-TR" sz="3600" b="1" dirty="0">
                <a:latin typeface="Arial" pitchFamily="34" charset="0"/>
                <a:cs typeface="Arial" pitchFamily="34" charset="0"/>
              </a:rPr>
              <a:t>Profesyonel Geliştirici Programlar</a:t>
            </a:r>
            <a:br>
              <a:rPr lang="tr-TR" sz="4000" b="1" dirty="0"/>
            </a:br>
            <a:endParaRPr lang="tr-TR" sz="4000" b="1" dirty="0"/>
          </a:p>
        </p:txBody>
      </p:sp>
      <p:sp>
        <p:nvSpPr>
          <p:cNvPr id="3" name="İçerik Yer Tutucusu 2"/>
          <p:cNvSpPr>
            <a:spLocks noGrp="1"/>
          </p:cNvSpPr>
          <p:nvPr>
            <p:ph idx="1"/>
          </p:nvPr>
        </p:nvSpPr>
        <p:spPr>
          <a:xfrm>
            <a:off x="424849" y="2452228"/>
            <a:ext cx="11595567" cy="3912535"/>
          </a:xfrm>
        </p:spPr>
        <p:txBody>
          <a:bodyPr/>
          <a:lstStyle/>
          <a:p>
            <a:pPr algn="just"/>
            <a:r>
              <a:rPr lang="tr-TR" dirty="0">
                <a:solidFill>
                  <a:schemeClr val="tx2"/>
                </a:solidFill>
                <a:latin typeface="Arial" pitchFamily="34" charset="0"/>
                <a:cs typeface="Arial" pitchFamily="34" charset="0"/>
              </a:rPr>
              <a:t>Bilim öğretimi değişti mi?</a:t>
            </a:r>
          </a:p>
          <a:p>
            <a:pPr marL="0" indent="0" algn="just">
              <a:buNone/>
            </a:pPr>
            <a:r>
              <a:rPr lang="tr-TR" dirty="0">
                <a:solidFill>
                  <a:schemeClr val="tx2"/>
                </a:solidFill>
                <a:latin typeface="Arial" pitchFamily="34" charset="0"/>
                <a:cs typeface="Arial" pitchFamily="34" charset="0"/>
              </a:rPr>
              <a:t>40 yılı aşkın bir süredir bilim adamları, mühendisler, sanatçılar ve eğitimcilerden oluşan Exploratorium’un personeli dünyada ve ABD’de evlerde, </a:t>
            </a:r>
            <a:r>
              <a:rPr lang="tr-TR" dirty="0" err="1">
                <a:solidFill>
                  <a:schemeClr val="tx2"/>
                </a:solidFill>
                <a:latin typeface="Arial" pitchFamily="34" charset="0"/>
                <a:cs typeface="Arial" pitchFamily="34" charset="0"/>
              </a:rPr>
              <a:t>okuldışı</a:t>
            </a:r>
            <a:r>
              <a:rPr lang="tr-TR" dirty="0">
                <a:solidFill>
                  <a:schemeClr val="tx2"/>
                </a:solidFill>
                <a:latin typeface="Arial" pitchFamily="34" charset="0"/>
                <a:cs typeface="Arial" pitchFamily="34" charset="0"/>
              </a:rPr>
              <a:t> programlarda, kütüphanelerde ve müzelerde sorgulama temeli eğitimi desteklemek için çalışıyor.</a:t>
            </a:r>
          </a:p>
          <a:p>
            <a:pPr algn="just"/>
            <a:r>
              <a:rPr lang="tr-TR" dirty="0">
                <a:solidFill>
                  <a:schemeClr val="tx2"/>
                </a:solidFill>
                <a:latin typeface="Arial" pitchFamily="34" charset="0"/>
                <a:cs typeface="Arial" pitchFamily="34" charset="0"/>
              </a:rPr>
              <a:t>Profesyonel atölyeler, ücretsiz aktiviteler, web bağlantıları, yenilikçi araç kullanımı düzenliyor. </a:t>
            </a:r>
          </a:p>
          <a:p>
            <a:pPr algn="just"/>
            <a:endParaRPr lang="tr-TR"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30131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r"/>
            <a:r>
              <a:rPr lang="tr-TR" sz="3600" b="1" dirty="0">
                <a:latin typeface="Arial" pitchFamily="34" charset="0"/>
                <a:cs typeface="Arial" pitchFamily="34" charset="0"/>
              </a:rPr>
              <a:t>ESKİ ve YENİ EXPLORATORİUM</a:t>
            </a:r>
          </a:p>
        </p:txBody>
      </p:sp>
      <p:pic>
        <p:nvPicPr>
          <p:cNvPr id="3075" name="Picture 3" descr="F:\exploratorium\20121226_021250_ssjm1227exploratorium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608" y="3815790"/>
            <a:ext cx="2978150" cy="1682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xploratorium\new_location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30" y="2088776"/>
            <a:ext cx="10667060" cy="422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93172" y="475308"/>
            <a:ext cx="9628632" cy="1362113"/>
          </a:xfrm>
        </p:spPr>
        <p:txBody>
          <a:bodyPr>
            <a:normAutofit/>
          </a:bodyPr>
          <a:lstStyle/>
          <a:p>
            <a:pPr algn="r"/>
            <a:r>
              <a:rPr lang="tr-TR" sz="3200" b="1" dirty="0">
                <a:latin typeface="Arial" pitchFamily="34" charset="0"/>
                <a:cs typeface="Arial" pitchFamily="34" charset="0"/>
              </a:rPr>
              <a:t>Öğretmen Enstitüsü Hakkında</a:t>
            </a:r>
          </a:p>
        </p:txBody>
      </p:sp>
      <p:sp>
        <p:nvSpPr>
          <p:cNvPr id="4" name="İçerik Yer Tutucusu 3"/>
          <p:cNvSpPr>
            <a:spLocks noGrp="1"/>
          </p:cNvSpPr>
          <p:nvPr>
            <p:ph sz="half" idx="2"/>
          </p:nvPr>
        </p:nvSpPr>
        <p:spPr>
          <a:xfrm>
            <a:off x="485472" y="2075890"/>
            <a:ext cx="11221056" cy="4428565"/>
          </a:xfrm>
        </p:spPr>
        <p:txBody>
          <a:bodyPr>
            <a:normAutofit/>
          </a:bodyPr>
          <a:lstStyle/>
          <a:p>
            <a:endParaRPr lang="tr-TR" dirty="0"/>
          </a:p>
          <a:p>
            <a:r>
              <a:rPr lang="tr-TR" dirty="0">
                <a:solidFill>
                  <a:schemeClr val="tx2"/>
                </a:solidFill>
                <a:latin typeface="Arial" pitchFamily="34" charset="0"/>
                <a:cs typeface="Arial" pitchFamily="34" charset="0"/>
              </a:rPr>
              <a:t>Exploratorium öğretmen enstitüsü (TI) 1984’ten beri ortaokul ile liselerin matematik ve fen bilgisi öğretmenlerinin profesyonel gelişimini sağlamaktadır. </a:t>
            </a:r>
          </a:p>
          <a:p>
            <a:r>
              <a:rPr lang="tr-TR" dirty="0">
                <a:solidFill>
                  <a:schemeClr val="tx2"/>
                </a:solidFill>
                <a:latin typeface="Arial" pitchFamily="34" charset="0"/>
                <a:cs typeface="Arial" pitchFamily="34" charset="0"/>
              </a:rPr>
              <a:t>Öğretmen enstitüsü Exploratorium’un bölümlerinde sorgulamaya dayalı deneyimler ve </a:t>
            </a:r>
            <a:r>
              <a:rPr lang="tr-TR" dirty="0" err="1">
                <a:solidFill>
                  <a:schemeClr val="tx2"/>
                </a:solidFill>
                <a:latin typeface="Arial" pitchFamily="34" charset="0"/>
                <a:cs typeface="Arial" pitchFamily="34" charset="0"/>
              </a:rPr>
              <a:t>hands-on’u</a:t>
            </a:r>
            <a:r>
              <a:rPr lang="tr-TR" dirty="0">
                <a:solidFill>
                  <a:schemeClr val="tx2"/>
                </a:solidFill>
                <a:latin typeface="Arial" pitchFamily="34" charset="0"/>
                <a:cs typeface="Arial" pitchFamily="34" charset="0"/>
              </a:rPr>
              <a:t> bünyesinde barındırarak destekler. </a:t>
            </a:r>
          </a:p>
          <a:p>
            <a:r>
              <a:rPr lang="tr-TR" dirty="0">
                <a:solidFill>
                  <a:schemeClr val="tx2"/>
                </a:solidFill>
                <a:latin typeface="Arial" pitchFamily="34" charset="0"/>
                <a:cs typeface="Arial" pitchFamily="34" charset="0"/>
              </a:rPr>
              <a:t>Enstitü bünyesindeki programların amacı soru sormak, deneyimlerini paylaşmak ve kendini geliştirmektir.</a:t>
            </a:r>
          </a:p>
        </p:txBody>
      </p:sp>
    </p:spTree>
    <p:extLst>
      <p:ext uri="{BB962C8B-B14F-4D97-AF65-F5344CB8AC3E}">
        <p14:creationId xmlns:p14="http://schemas.microsoft.com/office/powerpoint/2010/main" val="8883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00113" y="484273"/>
            <a:ext cx="9628632" cy="1362113"/>
          </a:xfrm>
        </p:spPr>
        <p:txBody>
          <a:bodyPr>
            <a:normAutofit/>
          </a:bodyPr>
          <a:lstStyle/>
          <a:p>
            <a:pPr algn="r"/>
            <a:r>
              <a:rPr lang="tr-TR" sz="3200" b="1" dirty="0">
                <a:latin typeface="Arial" pitchFamily="34" charset="0"/>
                <a:cs typeface="Arial" pitchFamily="34" charset="0"/>
              </a:rPr>
              <a:t>Öğretmen Enstitüsü Hakkında</a:t>
            </a:r>
          </a:p>
        </p:txBody>
      </p:sp>
      <p:sp>
        <p:nvSpPr>
          <p:cNvPr id="3" name="Dikdörtgen 2"/>
          <p:cNvSpPr/>
          <p:nvPr/>
        </p:nvSpPr>
        <p:spPr>
          <a:xfrm>
            <a:off x="304801" y="2411505"/>
            <a:ext cx="10999694" cy="4196020"/>
          </a:xfrm>
          <a:prstGeom prst="rect">
            <a:avLst/>
          </a:prstGeom>
        </p:spPr>
        <p:txBody>
          <a:bodyPr wrap="square">
            <a:spAutoFit/>
          </a:bodyPr>
          <a:lstStyle/>
          <a:p>
            <a:pPr marL="285750" indent="-285750">
              <a:lnSpc>
                <a:spcPct val="150000"/>
              </a:lnSpc>
              <a:buFont typeface="Arial" pitchFamily="34" charset="0"/>
              <a:buChar char="•"/>
            </a:pPr>
            <a:r>
              <a:rPr lang="tr-TR" dirty="0">
                <a:solidFill>
                  <a:schemeClr val="tx2"/>
                </a:solidFill>
                <a:latin typeface="Arial" pitchFamily="34" charset="0"/>
                <a:cs typeface="Arial" pitchFamily="34" charset="0"/>
              </a:rPr>
              <a:t>Öğretmenliğe Giriş Programı: Öğretmenliğinin ilk 2 yılında olan öğretmenlerin becerilerini geliştirmeye yardımcı olması için onları destekler. </a:t>
            </a:r>
          </a:p>
          <a:p>
            <a:pPr marL="285750" indent="-285750">
              <a:lnSpc>
                <a:spcPct val="150000"/>
              </a:lnSpc>
              <a:buFont typeface="Arial" pitchFamily="34" charset="0"/>
              <a:buChar char="•"/>
            </a:pPr>
            <a:r>
              <a:rPr lang="tr-TR" dirty="0">
                <a:solidFill>
                  <a:schemeClr val="tx2"/>
                </a:solidFill>
                <a:latin typeface="Arial" pitchFamily="34" charset="0"/>
                <a:cs typeface="Arial" pitchFamily="34" charset="0"/>
              </a:rPr>
              <a:t>Lider Öğretmen Programı ise deneyimli fen bilgisi öğretmeni yetiştirmek için danışman ve koçlar sağlar. </a:t>
            </a:r>
            <a:r>
              <a:rPr lang="tr-TR" dirty="0" err="1">
                <a:solidFill>
                  <a:schemeClr val="tx2"/>
                </a:solidFill>
                <a:latin typeface="Arial" pitchFamily="34" charset="0"/>
                <a:cs typeface="Arial" pitchFamily="34" charset="0"/>
              </a:rPr>
              <a:t>Haftasonu</a:t>
            </a:r>
            <a:r>
              <a:rPr lang="tr-TR" dirty="0">
                <a:solidFill>
                  <a:schemeClr val="tx2"/>
                </a:solidFill>
                <a:latin typeface="Arial" pitchFamily="34" charset="0"/>
                <a:cs typeface="Arial" pitchFamily="34" charset="0"/>
              </a:rPr>
              <a:t> atölyeleri, gelişmiş yaz enstitüleri, dijital kaynaklar ve online destek ile topluma hizmet amaçlanmıştır.</a:t>
            </a:r>
          </a:p>
          <a:p>
            <a:pPr marL="285750" indent="-285750">
              <a:lnSpc>
                <a:spcPct val="150000"/>
              </a:lnSpc>
              <a:buFont typeface="Arial" pitchFamily="34" charset="0"/>
              <a:buChar char="•"/>
            </a:pPr>
            <a:r>
              <a:rPr lang="tr-TR" dirty="0">
                <a:solidFill>
                  <a:schemeClr val="tx2"/>
                </a:solidFill>
                <a:latin typeface="Arial" pitchFamily="34" charset="0"/>
                <a:cs typeface="Arial" pitchFamily="34" charset="0"/>
              </a:rPr>
              <a:t>Yaz enstitüsü: Eğer en az 3 yıllık öğretmenlik deneyimine sahip fen ya da matematik ve ortaokul ya da lise öğretmeni iseniz; yıllık yaz enstitüsünde </a:t>
            </a:r>
            <a:r>
              <a:rPr lang="tr-TR" dirty="0" err="1">
                <a:solidFill>
                  <a:schemeClr val="tx2"/>
                </a:solidFill>
                <a:latin typeface="Arial" pitchFamily="34" charset="0"/>
                <a:cs typeface="Arial" pitchFamily="34" charset="0"/>
              </a:rPr>
              <a:t>hands</a:t>
            </a:r>
            <a:r>
              <a:rPr lang="tr-TR" dirty="0">
                <a:solidFill>
                  <a:schemeClr val="tx2"/>
                </a:solidFill>
                <a:latin typeface="Arial" pitchFamily="34" charset="0"/>
                <a:cs typeface="Arial" pitchFamily="34" charset="0"/>
              </a:rPr>
              <a:t> on ve sorgulamaya dayalı exploratorium felsefesi çalışmasına katılabilirsiniz. </a:t>
            </a:r>
          </a:p>
          <a:p>
            <a:pPr marL="285750" indent="-285750">
              <a:lnSpc>
                <a:spcPct val="150000"/>
              </a:lnSpc>
              <a:buFont typeface="Arial" pitchFamily="34" charset="0"/>
              <a:buChar char="•"/>
            </a:pPr>
            <a:r>
              <a:rPr lang="tr-TR" dirty="0">
                <a:solidFill>
                  <a:schemeClr val="tx2"/>
                </a:solidFill>
                <a:latin typeface="Arial" pitchFamily="34" charset="0"/>
                <a:cs typeface="Arial" pitchFamily="34" charset="0"/>
              </a:rPr>
              <a:t>Eğer öğretmen rehberliği ve danışmanlığı (</a:t>
            </a:r>
            <a:r>
              <a:rPr lang="tr-TR" dirty="0" err="1">
                <a:solidFill>
                  <a:schemeClr val="tx2"/>
                </a:solidFill>
                <a:latin typeface="Arial" pitchFamily="34" charset="0"/>
                <a:cs typeface="Arial" pitchFamily="34" charset="0"/>
              </a:rPr>
              <a:t>mentoring</a:t>
            </a:r>
            <a:r>
              <a:rPr lang="tr-TR" dirty="0">
                <a:solidFill>
                  <a:schemeClr val="tx2"/>
                </a:solidFill>
                <a:latin typeface="Arial" pitchFamily="34" charset="0"/>
                <a:cs typeface="Arial" pitchFamily="34" charset="0"/>
              </a:rPr>
              <a:t> </a:t>
            </a:r>
            <a:r>
              <a:rPr lang="tr-TR" dirty="0" err="1">
                <a:solidFill>
                  <a:schemeClr val="tx2"/>
                </a:solidFill>
                <a:latin typeface="Arial" pitchFamily="34" charset="0"/>
                <a:cs typeface="Arial" pitchFamily="34" charset="0"/>
              </a:rPr>
              <a:t>or</a:t>
            </a:r>
            <a:r>
              <a:rPr lang="tr-TR" dirty="0">
                <a:solidFill>
                  <a:schemeClr val="tx2"/>
                </a:solidFill>
                <a:latin typeface="Arial" pitchFamily="34" charset="0"/>
                <a:cs typeface="Arial" pitchFamily="34" charset="0"/>
              </a:rPr>
              <a:t> </a:t>
            </a:r>
            <a:r>
              <a:rPr lang="tr-TR" dirty="0" err="1">
                <a:solidFill>
                  <a:schemeClr val="tx2"/>
                </a:solidFill>
                <a:latin typeface="Arial" pitchFamily="34" charset="0"/>
                <a:cs typeface="Arial" pitchFamily="34" charset="0"/>
              </a:rPr>
              <a:t>coaching</a:t>
            </a:r>
            <a:r>
              <a:rPr lang="tr-TR" dirty="0">
                <a:solidFill>
                  <a:schemeClr val="tx2"/>
                </a:solidFill>
                <a:latin typeface="Arial" pitchFamily="34" charset="0"/>
                <a:cs typeface="Arial" pitchFamily="34" charset="0"/>
              </a:rPr>
              <a:t>) ile ilgileniyorsanız öğretmen liderlik programı hakkında bilgi edinebilirsiniz.</a:t>
            </a:r>
          </a:p>
        </p:txBody>
      </p:sp>
    </p:spTree>
    <p:extLst>
      <p:ext uri="{BB962C8B-B14F-4D97-AF65-F5344CB8AC3E}">
        <p14:creationId xmlns:p14="http://schemas.microsoft.com/office/powerpoint/2010/main" val="29024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22709" y="466686"/>
            <a:ext cx="9628632" cy="1362113"/>
          </a:xfrm>
        </p:spPr>
        <p:txBody>
          <a:bodyPr>
            <a:normAutofit/>
          </a:bodyPr>
          <a:lstStyle/>
          <a:p>
            <a:pPr algn="r"/>
            <a:r>
              <a:rPr lang="tr-TR" sz="3200" b="1" dirty="0">
                <a:latin typeface="Arial" pitchFamily="34" charset="0"/>
                <a:cs typeface="Arial" pitchFamily="34" charset="0"/>
              </a:rPr>
              <a:t>Sorgu Enstitüsü</a:t>
            </a:r>
          </a:p>
        </p:txBody>
      </p:sp>
      <p:pic>
        <p:nvPicPr>
          <p:cNvPr id="11266" name="Picture 2" descr="C:\Users\nimda\Desktop\light-island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640" y="2139959"/>
            <a:ext cx="5255207" cy="2030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7" name="Picture 3" descr="C:\Users\nimda\Desktop\Fundamentals-of-Inqui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640" y="4481626"/>
            <a:ext cx="5322204" cy="2106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215153" y="1828799"/>
            <a:ext cx="6221505" cy="5027017"/>
          </a:xfrm>
          <a:prstGeom prst="rect">
            <a:avLst/>
          </a:prstGeom>
          <a:noFill/>
        </p:spPr>
        <p:txBody>
          <a:bodyPr wrap="square" rtlCol="0">
            <a:spAutoFit/>
          </a:bodyPr>
          <a:lstStyle/>
          <a:p>
            <a:pPr>
              <a:lnSpc>
                <a:spcPct val="150000"/>
              </a:lnSpc>
            </a:pPr>
            <a:endParaRPr lang="tr-TR" dirty="0"/>
          </a:p>
          <a:p>
            <a:pPr algn="just">
              <a:lnSpc>
                <a:spcPct val="150000"/>
              </a:lnSpc>
            </a:pPr>
            <a:r>
              <a:rPr lang="tr-TR" dirty="0">
                <a:solidFill>
                  <a:schemeClr val="tx2"/>
                </a:solidFill>
                <a:latin typeface="Arial" pitchFamily="34" charset="0"/>
                <a:cs typeface="Arial" pitchFamily="34" charset="0"/>
              </a:rPr>
              <a:t>Sorgu doğal ve maddi dünyayı keşfetme süreci anlayışıdır ve bu yol soru sorma, keşfetme ve yeni anlayış arayışında olanlar için keşifler yapmayı sağlar. Sorgulama süreci bir sorunu çözmek ya da bir gözlemi anlamak için kişinin merak, ilgi ya da tutkusunu harekete geçirir. Öğrenci sorgulamaya bir soru ile ya da bir farkındalık ile başlar. Sonraki adımda gözlem yoluyla soruları çoğaltır, tahminler yapar. Hipotezlerini test eder ve yaratıcı modeller oluşturur. Öğrenci bu süreçte kendi yolunu bulmalıdır. Bunların hepsi öğrencinin dünyasının gelişmiş bir zihinsel çerçeve oluşturmasına yardımcı olması için hizmet eder. </a:t>
            </a:r>
          </a:p>
        </p:txBody>
      </p:sp>
    </p:spTree>
    <p:extLst>
      <p:ext uri="{BB962C8B-B14F-4D97-AF65-F5344CB8AC3E}">
        <p14:creationId xmlns:p14="http://schemas.microsoft.com/office/powerpoint/2010/main" val="415323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76631" y="457378"/>
            <a:ext cx="9628632" cy="1362113"/>
          </a:xfrm>
        </p:spPr>
        <p:txBody>
          <a:bodyPr>
            <a:normAutofit/>
          </a:bodyPr>
          <a:lstStyle/>
          <a:p>
            <a:pPr algn="r"/>
            <a:r>
              <a:rPr lang="tr-TR" sz="3200" b="1" dirty="0">
                <a:latin typeface="Arial" pitchFamily="34" charset="0"/>
                <a:cs typeface="Arial" pitchFamily="34" charset="0"/>
              </a:rPr>
              <a:t>Sorgu Enstitüsü</a:t>
            </a:r>
          </a:p>
        </p:txBody>
      </p:sp>
      <p:sp>
        <p:nvSpPr>
          <p:cNvPr id="3" name="Metin kutusu 2"/>
          <p:cNvSpPr txBox="1"/>
          <p:nvPr/>
        </p:nvSpPr>
        <p:spPr>
          <a:xfrm>
            <a:off x="461267" y="2369735"/>
            <a:ext cx="11343996" cy="2984215"/>
          </a:xfrm>
          <a:prstGeom prst="rect">
            <a:avLst/>
          </a:prstGeom>
          <a:noFill/>
        </p:spPr>
        <p:txBody>
          <a:bodyPr wrap="square" rtlCol="0">
            <a:spAutoFit/>
          </a:bodyPr>
          <a:lstStyle/>
          <a:p>
            <a:pPr>
              <a:lnSpc>
                <a:spcPct val="150000"/>
              </a:lnSpc>
            </a:pPr>
            <a:endParaRPr lang="tr-TR" dirty="0"/>
          </a:p>
          <a:p>
            <a:pPr>
              <a:lnSpc>
                <a:spcPct val="150000"/>
              </a:lnSpc>
            </a:pPr>
            <a:r>
              <a:rPr lang="tr-TR" sz="2200" dirty="0">
                <a:solidFill>
                  <a:schemeClr val="tx2"/>
                </a:solidFill>
                <a:latin typeface="Arial" pitchFamily="34" charset="0"/>
                <a:cs typeface="Arial" pitchFamily="34" charset="0"/>
              </a:rPr>
              <a:t>Sorgu Enstitüsü (IFI) sorgulama temelli bilim eğitiminin teorik ve pratik profesyonel geliştirme programıdır. Sorgulama bilimsel fenomen ve bilimsel pratiklerin derinden anlaşılmasıdır. Sorgulama enstitüsü atölye ve seminerleri özel olarak belirlenmiş katılımcılardan oluşturulur. Yöneticiler, profesyonel eğitimciler, lider öğretmenler, ulusal eğitim liderleri (</a:t>
            </a:r>
            <a:r>
              <a:rPr lang="tr-TR" sz="2200" dirty="0" err="1">
                <a:solidFill>
                  <a:schemeClr val="tx2"/>
                </a:solidFill>
                <a:latin typeface="Arial" pitchFamily="34" charset="0"/>
                <a:cs typeface="Arial" pitchFamily="34" charset="0"/>
              </a:rPr>
              <a:t>meb</a:t>
            </a:r>
            <a:r>
              <a:rPr lang="tr-TR" sz="2200" dirty="0">
                <a:solidFill>
                  <a:schemeClr val="tx2"/>
                </a:solidFill>
                <a:latin typeface="Arial" pitchFamily="34" charset="0"/>
                <a:cs typeface="Arial" pitchFamily="34" charset="0"/>
              </a:rPr>
              <a:t> gibi), okul dışı öğretmenleri ve müze ile üniversite toplulukları gibi.</a:t>
            </a:r>
          </a:p>
        </p:txBody>
      </p:sp>
    </p:spTree>
    <p:extLst>
      <p:ext uri="{BB962C8B-B14F-4D97-AF65-F5344CB8AC3E}">
        <p14:creationId xmlns:p14="http://schemas.microsoft.com/office/powerpoint/2010/main" val="1007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70283" y="466343"/>
            <a:ext cx="9628632" cy="1362113"/>
          </a:xfrm>
        </p:spPr>
        <p:txBody>
          <a:bodyPr>
            <a:normAutofit/>
          </a:bodyPr>
          <a:lstStyle/>
          <a:p>
            <a:pPr algn="r"/>
            <a:r>
              <a:rPr lang="tr-TR" sz="3200" b="1" dirty="0">
                <a:latin typeface="Arial" pitchFamily="34" charset="0"/>
                <a:cs typeface="Arial" pitchFamily="34" charset="0"/>
              </a:rPr>
              <a:t>Öğrenme Hakkında Fikirler Geliştirmek</a:t>
            </a:r>
          </a:p>
        </p:txBody>
      </p:sp>
      <p:sp>
        <p:nvSpPr>
          <p:cNvPr id="3" name="Metin kutusu 2"/>
          <p:cNvSpPr txBox="1"/>
          <p:nvPr/>
        </p:nvSpPr>
        <p:spPr>
          <a:xfrm>
            <a:off x="229442" y="2472579"/>
            <a:ext cx="11500596" cy="3076548"/>
          </a:xfrm>
          <a:prstGeom prst="rect">
            <a:avLst/>
          </a:prstGeom>
          <a:noFill/>
        </p:spPr>
        <p:txBody>
          <a:bodyPr wrap="square" rtlCol="0">
            <a:spAutoFit/>
          </a:bodyPr>
          <a:lstStyle/>
          <a:p>
            <a:pPr>
              <a:lnSpc>
                <a:spcPct val="150000"/>
              </a:lnSpc>
            </a:pPr>
            <a:r>
              <a:rPr lang="tr-TR" sz="2200" dirty="0">
                <a:solidFill>
                  <a:schemeClr val="tx2"/>
                </a:solidFill>
                <a:latin typeface="Arial" pitchFamily="34" charset="0"/>
                <a:cs typeface="Arial" pitchFamily="34" charset="0"/>
              </a:rPr>
              <a:t>Exploratorium’da farklı bilme ve öğrenme yollarının olduğuna inanıyoruz ve açık bir şekilde öğrenmeyi görüyoruz. Bunlar: doğrudan deneyim yoluyla, diyalog yoluyla, sanat aracılığıyla</a:t>
            </a:r>
          </a:p>
          <a:p>
            <a:pPr>
              <a:lnSpc>
                <a:spcPct val="150000"/>
              </a:lnSpc>
            </a:pPr>
            <a:r>
              <a:rPr lang="tr-TR" sz="2200" dirty="0">
                <a:solidFill>
                  <a:schemeClr val="tx2"/>
                </a:solidFill>
                <a:latin typeface="Arial" pitchFamily="34" charset="0"/>
                <a:cs typeface="Arial" pitchFamily="34" charset="0"/>
              </a:rPr>
              <a:t>Dünya hakkında öğrenmenin bu güçlü yollarla eşit şekilde erişilebilir olması ve öğrenme yollarının değişmesi için çalışıyoruz.</a:t>
            </a:r>
          </a:p>
          <a:p>
            <a:pPr marL="285750" indent="-285750">
              <a:lnSpc>
                <a:spcPct val="150000"/>
              </a:lnSpc>
              <a:buFont typeface="Arial" pitchFamily="34" charset="0"/>
              <a:buChar char="•"/>
            </a:pPr>
            <a:r>
              <a:rPr lang="tr-TR" sz="2200" dirty="0">
                <a:solidFill>
                  <a:schemeClr val="tx2"/>
                </a:solidFill>
                <a:latin typeface="Arial" pitchFamily="34" charset="0"/>
                <a:cs typeface="Arial" pitchFamily="34" charset="0"/>
              </a:rPr>
              <a:t>Uygulama için araştırma yapmak</a:t>
            </a:r>
          </a:p>
          <a:p>
            <a:pPr marL="285750" indent="-285750">
              <a:lnSpc>
                <a:spcPct val="150000"/>
              </a:lnSpc>
              <a:buFont typeface="Arial" pitchFamily="34" charset="0"/>
              <a:buChar char="•"/>
            </a:pPr>
            <a:r>
              <a:rPr lang="tr-TR" sz="2200" dirty="0">
                <a:solidFill>
                  <a:schemeClr val="tx2"/>
                </a:solidFill>
                <a:latin typeface="Arial" pitchFamily="34" charset="0"/>
                <a:cs typeface="Arial" pitchFamily="34" charset="0"/>
              </a:rPr>
              <a:t>Okullardaki </a:t>
            </a:r>
            <a:r>
              <a:rPr lang="tr-TR" sz="2200" dirty="0" err="1">
                <a:solidFill>
                  <a:schemeClr val="tx2"/>
                </a:solidFill>
                <a:latin typeface="Arial" pitchFamily="34" charset="0"/>
                <a:cs typeface="Arial" pitchFamily="34" charset="0"/>
              </a:rPr>
              <a:t>informal</a:t>
            </a:r>
            <a:r>
              <a:rPr lang="tr-TR" sz="2200" dirty="0">
                <a:solidFill>
                  <a:schemeClr val="tx2"/>
                </a:solidFill>
                <a:latin typeface="Arial" pitchFamily="34" charset="0"/>
                <a:cs typeface="Arial" pitchFamily="34" charset="0"/>
              </a:rPr>
              <a:t> öğrenme merkezleri hakkında (CILS)</a:t>
            </a:r>
          </a:p>
        </p:txBody>
      </p:sp>
    </p:spTree>
    <p:extLst>
      <p:ext uri="{BB962C8B-B14F-4D97-AF65-F5344CB8AC3E}">
        <p14:creationId xmlns:p14="http://schemas.microsoft.com/office/powerpoint/2010/main" val="267708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89265" y="466343"/>
            <a:ext cx="9628632" cy="1362113"/>
          </a:xfrm>
        </p:spPr>
        <p:txBody>
          <a:bodyPr>
            <a:normAutofit/>
          </a:bodyPr>
          <a:lstStyle/>
          <a:p>
            <a:pPr algn="r"/>
            <a:r>
              <a:rPr lang="tr-TR" sz="3200" b="1" dirty="0">
                <a:latin typeface="Arial" pitchFamily="34" charset="0"/>
                <a:cs typeface="Arial" pitchFamily="34" charset="0"/>
              </a:rPr>
              <a:t>Ziyaretçi Araştırma ve Değerlendirmeleri</a:t>
            </a:r>
          </a:p>
        </p:txBody>
      </p:sp>
      <p:sp>
        <p:nvSpPr>
          <p:cNvPr id="3" name="Metin kutusu 2"/>
          <p:cNvSpPr txBox="1"/>
          <p:nvPr/>
        </p:nvSpPr>
        <p:spPr>
          <a:xfrm>
            <a:off x="571920" y="2645429"/>
            <a:ext cx="11048160" cy="3076548"/>
          </a:xfrm>
          <a:prstGeom prst="rect">
            <a:avLst/>
          </a:prstGeom>
          <a:noFill/>
        </p:spPr>
        <p:txBody>
          <a:bodyPr wrap="square" rtlCol="0">
            <a:spAutoFit/>
          </a:bodyPr>
          <a:lstStyle/>
          <a:p>
            <a:pPr>
              <a:lnSpc>
                <a:spcPct val="150000"/>
              </a:lnSpc>
            </a:pPr>
            <a:r>
              <a:rPr lang="tr-TR" sz="2200" dirty="0" err="1">
                <a:solidFill>
                  <a:schemeClr val="tx2"/>
                </a:solidFill>
                <a:latin typeface="Arial" pitchFamily="34" charset="0"/>
                <a:cs typeface="Arial" pitchFamily="34" charset="0"/>
              </a:rPr>
              <a:t>Exploratorium’a</a:t>
            </a:r>
            <a:r>
              <a:rPr lang="tr-TR" sz="2200" dirty="0">
                <a:solidFill>
                  <a:schemeClr val="tx2"/>
                </a:solidFill>
                <a:latin typeface="Arial" pitchFamily="34" charset="0"/>
                <a:cs typeface="Arial" pitchFamily="34" charset="0"/>
              </a:rPr>
              <a:t> göre araştırma ve değerlendirme öğrenmenin doğasını anlamakta ve yeni öğrenme yollarının tasarlanması için yol gösterici roldedir. Ziyaretçi araştırma ve değerlendirme (VRE- </a:t>
            </a:r>
            <a:r>
              <a:rPr lang="tr-TR" sz="2200" dirty="0" err="1">
                <a:solidFill>
                  <a:schemeClr val="tx2"/>
                </a:solidFill>
                <a:latin typeface="Arial" pitchFamily="34" charset="0"/>
                <a:cs typeface="Arial" pitchFamily="34" charset="0"/>
              </a:rPr>
              <a:t>Visitor</a:t>
            </a:r>
            <a:r>
              <a:rPr lang="tr-TR" sz="2200" dirty="0">
                <a:solidFill>
                  <a:schemeClr val="tx2"/>
                </a:solidFill>
                <a:latin typeface="Arial" pitchFamily="34" charset="0"/>
                <a:cs typeface="Arial" pitchFamily="34" charset="0"/>
              </a:rPr>
              <a:t> </a:t>
            </a:r>
            <a:r>
              <a:rPr lang="tr-TR" sz="2200" dirty="0" err="1">
                <a:solidFill>
                  <a:schemeClr val="tx2"/>
                </a:solidFill>
                <a:latin typeface="Arial" pitchFamily="34" charset="0"/>
                <a:cs typeface="Arial" pitchFamily="34" charset="0"/>
              </a:rPr>
              <a:t>Research</a:t>
            </a:r>
            <a:r>
              <a:rPr lang="tr-TR" sz="2200" dirty="0">
                <a:solidFill>
                  <a:schemeClr val="tx2"/>
                </a:solidFill>
                <a:latin typeface="Arial" pitchFamily="34" charset="0"/>
                <a:cs typeface="Arial" pitchFamily="34" charset="0"/>
              </a:rPr>
              <a:t> </a:t>
            </a:r>
            <a:r>
              <a:rPr lang="tr-TR" sz="2200" dirty="0" err="1">
                <a:solidFill>
                  <a:schemeClr val="tx2"/>
                </a:solidFill>
                <a:latin typeface="Arial" pitchFamily="34" charset="0"/>
                <a:cs typeface="Arial" pitchFamily="34" charset="0"/>
              </a:rPr>
              <a:t>and</a:t>
            </a:r>
            <a:r>
              <a:rPr lang="tr-TR" sz="2200" dirty="0">
                <a:solidFill>
                  <a:schemeClr val="tx2"/>
                </a:solidFill>
                <a:latin typeface="Arial" pitchFamily="34" charset="0"/>
                <a:cs typeface="Arial" pitchFamily="34" charset="0"/>
              </a:rPr>
              <a:t> Evaluation) grubu sergi ve program geliştirmenin yanı sıra </a:t>
            </a:r>
            <a:r>
              <a:rPr lang="tr-TR" sz="2200" dirty="0" err="1">
                <a:solidFill>
                  <a:schemeClr val="tx2"/>
                </a:solidFill>
                <a:latin typeface="Arial" pitchFamily="34" charset="0"/>
                <a:cs typeface="Arial" pitchFamily="34" charset="0"/>
              </a:rPr>
              <a:t>informal</a:t>
            </a:r>
            <a:r>
              <a:rPr lang="tr-TR" sz="2200" dirty="0">
                <a:solidFill>
                  <a:schemeClr val="tx2"/>
                </a:solidFill>
                <a:latin typeface="Arial" pitchFamily="34" charset="0"/>
                <a:cs typeface="Arial" pitchFamily="34" charset="0"/>
              </a:rPr>
              <a:t> çevrelerde araştırma çalışmaları yapmaktadır. VRE tarafından hazırlanan raporlar, yayınlar ve projeler internette yayınlanmaktadır.</a:t>
            </a:r>
          </a:p>
          <a:p>
            <a:pPr>
              <a:lnSpc>
                <a:spcPct val="150000"/>
              </a:lnSpc>
            </a:pPr>
            <a:r>
              <a:rPr lang="tr-TR" sz="2200" dirty="0" err="1">
                <a:solidFill>
                  <a:schemeClr val="tx2"/>
                </a:solidFill>
                <a:latin typeface="Arial" pitchFamily="34" charset="0"/>
                <a:cs typeface="Arial" pitchFamily="34" charset="0"/>
              </a:rPr>
              <a:t>Visilor</a:t>
            </a:r>
            <a:r>
              <a:rPr lang="tr-TR" sz="2200" dirty="0">
                <a:solidFill>
                  <a:schemeClr val="tx2"/>
                </a:solidFill>
                <a:latin typeface="Arial" pitchFamily="34" charset="0"/>
                <a:cs typeface="Arial" pitchFamily="34" charset="0"/>
              </a:rPr>
              <a:t> </a:t>
            </a:r>
            <a:r>
              <a:rPr lang="tr-TR" sz="2200" dirty="0" err="1">
                <a:solidFill>
                  <a:schemeClr val="tx2"/>
                </a:solidFill>
                <a:latin typeface="Arial" pitchFamily="34" charset="0"/>
                <a:cs typeface="Arial" pitchFamily="34" charset="0"/>
              </a:rPr>
              <a:t>Research</a:t>
            </a:r>
            <a:r>
              <a:rPr lang="tr-TR" sz="2200" dirty="0">
                <a:solidFill>
                  <a:schemeClr val="tx2"/>
                </a:solidFill>
                <a:latin typeface="Arial" pitchFamily="34" charset="0"/>
                <a:cs typeface="Arial" pitchFamily="34" charset="0"/>
              </a:rPr>
              <a:t> </a:t>
            </a:r>
            <a:r>
              <a:rPr lang="tr-TR" sz="2200" dirty="0" err="1">
                <a:solidFill>
                  <a:schemeClr val="tx2"/>
                </a:solidFill>
                <a:latin typeface="Arial" pitchFamily="34" charset="0"/>
                <a:cs typeface="Arial" pitchFamily="34" charset="0"/>
              </a:rPr>
              <a:t>and</a:t>
            </a:r>
            <a:r>
              <a:rPr lang="tr-TR" sz="2200" dirty="0">
                <a:solidFill>
                  <a:schemeClr val="tx2"/>
                </a:solidFill>
                <a:latin typeface="Arial" pitchFamily="34" charset="0"/>
                <a:cs typeface="Arial" pitchFamily="34" charset="0"/>
              </a:rPr>
              <a:t> </a:t>
            </a:r>
            <a:r>
              <a:rPr lang="tr-TR" sz="2200" dirty="0" err="1">
                <a:solidFill>
                  <a:schemeClr val="tx2"/>
                </a:solidFill>
                <a:latin typeface="Arial" pitchFamily="34" charset="0"/>
                <a:cs typeface="Arial" pitchFamily="34" charset="0"/>
              </a:rPr>
              <a:t>Evaluation’ın</a:t>
            </a:r>
            <a:r>
              <a:rPr lang="tr-TR" sz="2200" dirty="0">
                <a:solidFill>
                  <a:schemeClr val="tx2"/>
                </a:solidFill>
                <a:latin typeface="Arial" pitchFamily="34" charset="0"/>
                <a:cs typeface="Arial" pitchFamily="34" charset="0"/>
              </a:rPr>
              <a:t> web sitesi: www.exploratorium.edu/vre/evaluation</a:t>
            </a:r>
          </a:p>
        </p:txBody>
      </p:sp>
    </p:spTree>
    <p:extLst>
      <p:ext uri="{BB962C8B-B14F-4D97-AF65-F5344CB8AC3E}">
        <p14:creationId xmlns:p14="http://schemas.microsoft.com/office/powerpoint/2010/main" val="394933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51515" y="430484"/>
            <a:ext cx="9628632" cy="1362113"/>
          </a:xfrm>
        </p:spPr>
        <p:txBody>
          <a:bodyPr>
            <a:normAutofit/>
          </a:bodyPr>
          <a:lstStyle/>
          <a:p>
            <a:pPr algn="r"/>
            <a:r>
              <a:rPr lang="tr-TR" sz="3200" b="1" dirty="0">
                <a:latin typeface="Arial" pitchFamily="34" charset="0"/>
                <a:cs typeface="Arial" pitchFamily="34" charset="0"/>
              </a:rPr>
              <a:t>Topluluk Programları</a:t>
            </a:r>
          </a:p>
        </p:txBody>
      </p:sp>
      <p:sp>
        <p:nvSpPr>
          <p:cNvPr id="3" name="Metin kutusu 2"/>
          <p:cNvSpPr txBox="1"/>
          <p:nvPr/>
        </p:nvSpPr>
        <p:spPr>
          <a:xfrm>
            <a:off x="211853" y="3216888"/>
            <a:ext cx="6015318" cy="2169825"/>
          </a:xfrm>
          <a:prstGeom prst="rect">
            <a:avLst/>
          </a:prstGeom>
          <a:noFill/>
        </p:spPr>
        <p:txBody>
          <a:bodyPr wrap="square" rtlCol="0">
            <a:spAutoFit/>
          </a:bodyPr>
          <a:lstStyle/>
          <a:p>
            <a:pPr>
              <a:lnSpc>
                <a:spcPct val="150000"/>
              </a:lnSpc>
            </a:pPr>
            <a:r>
              <a:rPr lang="tr-TR" dirty="0">
                <a:solidFill>
                  <a:schemeClr val="tx2"/>
                </a:solidFill>
                <a:latin typeface="Arial" pitchFamily="34" charset="0"/>
                <a:cs typeface="Arial" pitchFamily="34" charset="0"/>
              </a:rPr>
              <a:t>Exploratorium çocuklar ve gençler için körfez bölgesinde </a:t>
            </a:r>
          </a:p>
          <a:p>
            <a:pPr>
              <a:lnSpc>
                <a:spcPct val="150000"/>
              </a:lnSpc>
            </a:pPr>
            <a:r>
              <a:rPr lang="tr-TR" dirty="0">
                <a:solidFill>
                  <a:schemeClr val="tx2"/>
                </a:solidFill>
                <a:latin typeface="Arial" pitchFamily="34" charset="0"/>
                <a:cs typeface="Arial" pitchFamily="34" charset="0"/>
              </a:rPr>
              <a:t>bilim öğrenimi sağlamaktadır. </a:t>
            </a:r>
          </a:p>
          <a:p>
            <a:pPr marL="285750" indent="-285750">
              <a:lnSpc>
                <a:spcPct val="150000"/>
              </a:lnSpc>
              <a:buFont typeface="Arial" pitchFamily="34" charset="0"/>
              <a:buChar char="•"/>
            </a:pPr>
            <a:r>
              <a:rPr lang="tr-TR" dirty="0" err="1">
                <a:solidFill>
                  <a:schemeClr val="tx2"/>
                </a:solidFill>
                <a:latin typeface="Arial" pitchFamily="34" charset="0"/>
                <a:cs typeface="Arial" pitchFamily="34" charset="0"/>
              </a:rPr>
              <a:t>Xtech</a:t>
            </a:r>
            <a:endParaRPr lang="tr-TR" dirty="0">
              <a:solidFill>
                <a:schemeClr val="tx2"/>
              </a:solidFill>
              <a:latin typeface="Arial" pitchFamily="34" charset="0"/>
              <a:cs typeface="Arial" pitchFamily="34" charset="0"/>
            </a:endParaRPr>
          </a:p>
          <a:p>
            <a:pPr marL="285750" indent="-285750">
              <a:lnSpc>
                <a:spcPct val="150000"/>
              </a:lnSpc>
              <a:buFont typeface="Arial" pitchFamily="34" charset="0"/>
              <a:buChar char="•"/>
            </a:pPr>
            <a:r>
              <a:rPr lang="tr-TR" dirty="0">
                <a:solidFill>
                  <a:schemeClr val="tx2"/>
                </a:solidFill>
                <a:latin typeface="Arial" pitchFamily="34" charset="0"/>
                <a:cs typeface="Arial" pitchFamily="34" charset="0"/>
              </a:rPr>
              <a:t>Lise Programı Hakkında</a:t>
            </a:r>
          </a:p>
          <a:p>
            <a:pPr marL="285750" indent="-285750">
              <a:lnSpc>
                <a:spcPct val="150000"/>
              </a:lnSpc>
              <a:buFont typeface="Arial" pitchFamily="34" charset="0"/>
              <a:buChar char="•"/>
            </a:pPr>
            <a:r>
              <a:rPr lang="tr-TR" dirty="0">
                <a:solidFill>
                  <a:schemeClr val="tx2"/>
                </a:solidFill>
                <a:latin typeface="Arial" pitchFamily="34" charset="0"/>
                <a:cs typeface="Arial" pitchFamily="34" charset="0"/>
              </a:rPr>
              <a:t>Topluluk Eğitim Programı</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213" y="2074214"/>
            <a:ext cx="5707934" cy="44551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6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409713" y="466343"/>
            <a:ext cx="9628632" cy="1362113"/>
          </a:xfrm>
        </p:spPr>
        <p:txBody>
          <a:bodyPr>
            <a:normAutofit fontScale="90000"/>
          </a:bodyPr>
          <a:lstStyle/>
          <a:p>
            <a:pPr algn="r"/>
            <a:br>
              <a:rPr lang="tr-TR" dirty="0"/>
            </a:br>
            <a:r>
              <a:rPr lang="tr-TR" sz="3600" b="1" dirty="0">
                <a:latin typeface="Arial" pitchFamily="34" charset="0"/>
                <a:cs typeface="Arial" pitchFamily="34" charset="0"/>
              </a:rPr>
              <a:t>Öğretme ve Öğrenme için Araçlar</a:t>
            </a:r>
            <a:br>
              <a:rPr lang="tr-TR" dirty="0"/>
            </a:br>
            <a:endParaRPr lang="tr-TR" dirty="0"/>
          </a:p>
        </p:txBody>
      </p:sp>
      <p:sp>
        <p:nvSpPr>
          <p:cNvPr id="3" name="Metin kutusu 2"/>
          <p:cNvSpPr txBox="1"/>
          <p:nvPr/>
        </p:nvSpPr>
        <p:spPr>
          <a:xfrm>
            <a:off x="358588" y="3021104"/>
            <a:ext cx="3281083" cy="2400657"/>
          </a:xfrm>
          <a:prstGeom prst="rect">
            <a:avLst/>
          </a:prstGeom>
          <a:noFill/>
        </p:spPr>
        <p:txBody>
          <a:bodyPr wrap="square" rtlCol="0">
            <a:spAutoFit/>
          </a:bodyPr>
          <a:lstStyle/>
          <a:p>
            <a:pPr marL="285750" indent="-285750">
              <a:lnSpc>
                <a:spcPct val="150000"/>
              </a:lnSpc>
              <a:buFont typeface="Arial" pitchFamily="34" charset="0"/>
              <a:buChar char="•"/>
            </a:pPr>
            <a:r>
              <a:rPr lang="tr-TR" sz="2000" dirty="0">
                <a:solidFill>
                  <a:schemeClr val="tx2"/>
                </a:solidFill>
                <a:latin typeface="Arial" pitchFamily="34" charset="0"/>
                <a:cs typeface="Arial" pitchFamily="34" charset="0"/>
              </a:rPr>
              <a:t>Uygulamalar</a:t>
            </a:r>
          </a:p>
          <a:p>
            <a:pPr marL="285750" indent="-285750">
              <a:lnSpc>
                <a:spcPct val="150000"/>
              </a:lnSpc>
              <a:buFont typeface="Arial" pitchFamily="34" charset="0"/>
              <a:buChar char="•"/>
            </a:pPr>
            <a:r>
              <a:rPr lang="tr-TR" sz="2000" dirty="0">
                <a:solidFill>
                  <a:schemeClr val="tx2"/>
                </a:solidFill>
                <a:latin typeface="Arial" pitchFamily="34" charset="0"/>
                <a:cs typeface="Arial" pitchFamily="34" charset="0"/>
              </a:rPr>
              <a:t>Web Siteleri ve Videolar</a:t>
            </a:r>
          </a:p>
          <a:p>
            <a:pPr marL="285750" indent="-285750">
              <a:lnSpc>
                <a:spcPct val="150000"/>
              </a:lnSpc>
              <a:buFont typeface="Arial" pitchFamily="34" charset="0"/>
              <a:buChar char="•"/>
            </a:pPr>
            <a:r>
              <a:rPr lang="tr-TR" sz="2000" dirty="0">
                <a:solidFill>
                  <a:schemeClr val="tx2"/>
                </a:solidFill>
                <a:latin typeface="Arial" pitchFamily="34" charset="0"/>
                <a:cs typeface="Arial" pitchFamily="34" charset="0"/>
              </a:rPr>
              <a:t>Dijital Kütüphane</a:t>
            </a:r>
          </a:p>
          <a:p>
            <a:pPr marL="285750" indent="-285750">
              <a:lnSpc>
                <a:spcPct val="150000"/>
              </a:lnSpc>
              <a:buFont typeface="Arial" pitchFamily="34" charset="0"/>
              <a:buChar char="•"/>
            </a:pPr>
            <a:r>
              <a:rPr lang="tr-TR" sz="2000" dirty="0">
                <a:solidFill>
                  <a:schemeClr val="tx2"/>
                </a:solidFill>
                <a:latin typeface="Arial" pitchFamily="34" charset="0"/>
                <a:cs typeface="Arial" pitchFamily="34" charset="0"/>
              </a:rPr>
              <a:t>Yaygın Öğrenme</a:t>
            </a:r>
          </a:p>
          <a:p>
            <a:pPr marL="285750" indent="-285750">
              <a:lnSpc>
                <a:spcPct val="150000"/>
              </a:lnSpc>
              <a:buFont typeface="Arial" pitchFamily="34" charset="0"/>
              <a:buChar char="•"/>
            </a:pPr>
            <a:r>
              <a:rPr lang="tr-TR" sz="2000" dirty="0">
                <a:solidFill>
                  <a:schemeClr val="tx2"/>
                </a:solidFill>
                <a:latin typeface="Arial" pitchFamily="34" charset="0"/>
                <a:cs typeface="Arial" pitchFamily="34" charset="0"/>
              </a:rPr>
              <a:t>Yayınlar</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671" y="2372285"/>
            <a:ext cx="7935181" cy="31410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881717" y="5926124"/>
            <a:ext cx="7512424" cy="338554"/>
          </a:xfrm>
          <a:prstGeom prst="rect">
            <a:avLst/>
          </a:prstGeom>
        </p:spPr>
        <p:txBody>
          <a:bodyPr wrap="square">
            <a:spAutoFit/>
          </a:bodyPr>
          <a:lstStyle/>
          <a:p>
            <a:r>
              <a:rPr lang="tr-TR" sz="1600" dirty="0">
                <a:solidFill>
                  <a:schemeClr val="tx2"/>
                </a:solidFill>
                <a:latin typeface="Arial" pitchFamily="34" charset="0"/>
                <a:cs typeface="Arial" pitchFamily="34" charset="0"/>
              </a:rPr>
              <a:t>http://www.exploratorium.edu/education/designing-teaching-learning-tools</a:t>
            </a:r>
          </a:p>
        </p:txBody>
      </p:sp>
    </p:spTree>
    <p:extLst>
      <p:ext uri="{BB962C8B-B14F-4D97-AF65-F5344CB8AC3E}">
        <p14:creationId xmlns:p14="http://schemas.microsoft.com/office/powerpoint/2010/main" val="384772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Yer Tutucusu 13"/>
          <p:cNvSpPr>
            <a:spLocks noGrp="1"/>
          </p:cNvSpPr>
          <p:nvPr>
            <p:ph type="body" idx="1"/>
          </p:nvPr>
        </p:nvSpPr>
        <p:spPr/>
        <p:txBody>
          <a:bodyPr>
            <a:normAutofit/>
          </a:bodyPr>
          <a:lstStyle/>
          <a:p>
            <a:pPr algn="r"/>
            <a:r>
              <a:rPr lang="tr-TR" sz="3600" b="1" dirty="0">
                <a:solidFill>
                  <a:schemeClr val="tx2"/>
                </a:solidFill>
                <a:latin typeface="Arial" pitchFamily="34" charset="0"/>
                <a:cs typeface="Arial" pitchFamily="34" charset="0"/>
              </a:rPr>
              <a:t>EXPLORATORİUM’da Etkinlikler</a:t>
            </a:r>
          </a:p>
        </p:txBody>
      </p:sp>
      <p:pic>
        <p:nvPicPr>
          <p:cNvPr id="16386" name="Picture 2" descr="F:\exploratorium\ex.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728" y="2052919"/>
            <a:ext cx="5576513" cy="176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144336" y="1999130"/>
            <a:ext cx="5386888" cy="4679576"/>
          </a:xfrm>
        </p:spPr>
        <p:txBody>
          <a:bodyPr>
            <a:normAutofit/>
          </a:bodyPr>
          <a:lstStyle/>
          <a:p>
            <a:r>
              <a:rPr lang="tr-TR" dirty="0">
                <a:solidFill>
                  <a:schemeClr val="tx2"/>
                </a:solidFill>
                <a:latin typeface="Arial" pitchFamily="34" charset="0"/>
                <a:cs typeface="Arial" pitchFamily="34" charset="0"/>
              </a:rPr>
              <a:t>«Karanlıktan Sonra: Kimlik»: Perşembe akşamları 18.00-22.00 saatleri arasında gerçekleşen sadece yetişkinler için (+18) ve ücretli etkinliktir. Her hafta değişen bir etkinlik gerçekleşir.</a:t>
            </a:r>
          </a:p>
          <a:p>
            <a:r>
              <a:rPr lang="tr-TR" dirty="0">
                <a:solidFill>
                  <a:schemeClr val="tx2"/>
                </a:solidFill>
                <a:latin typeface="Arial" pitchFamily="34" charset="0"/>
                <a:cs typeface="Arial" pitchFamily="34" charset="0"/>
              </a:rPr>
              <a:t>«Rezonans»: çağdaş müzisyen ve ses sanatçılarının performansları, fikir tartışmaları, kullandıkları teknikler ve hayalleri gerçekleşiyor. Müze ücretine dahil olan bu etkinlik şu anda 3. Sezonunu yapıyor en yakın etkinlik 9 Haziran 19.30’da. </a:t>
            </a:r>
            <a:r>
              <a:rPr lang="tr-TR" dirty="0" err="1">
                <a:solidFill>
                  <a:schemeClr val="tx2"/>
                </a:solidFill>
                <a:latin typeface="Arial" pitchFamily="34" charset="0"/>
                <a:cs typeface="Arial" pitchFamily="34" charset="0"/>
              </a:rPr>
              <a:t>Ashley</a:t>
            </a:r>
            <a:r>
              <a:rPr lang="tr-TR" dirty="0">
                <a:solidFill>
                  <a:schemeClr val="tx2"/>
                </a:solidFill>
                <a:latin typeface="Arial" pitchFamily="34" charset="0"/>
                <a:cs typeface="Arial" pitchFamily="34" charset="0"/>
              </a:rPr>
              <a:t> Paul konuk olacak.</a:t>
            </a:r>
          </a:p>
          <a:p>
            <a:endParaRPr lang="tr-T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082" y="1428376"/>
            <a:ext cx="6445624" cy="25513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508"/>
          <a:stretch/>
        </p:blipFill>
        <p:spPr bwMode="auto">
          <a:xfrm>
            <a:off x="6087036" y="4083050"/>
            <a:ext cx="5665694" cy="2654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51012" y="642656"/>
            <a:ext cx="6096000" cy="1077218"/>
          </a:xfrm>
          <a:prstGeom prst="rect">
            <a:avLst/>
          </a:prstGeom>
        </p:spPr>
        <p:txBody>
          <a:bodyPr>
            <a:spAutoFit/>
          </a:bodyPr>
          <a:lstStyle/>
          <a:p>
            <a:r>
              <a:rPr lang="tr-TR" sz="3200" b="1" dirty="0">
                <a:solidFill>
                  <a:schemeClr val="bg2"/>
                </a:solidFill>
                <a:latin typeface="Arial" pitchFamily="34" charset="0"/>
                <a:cs typeface="Arial" pitchFamily="34" charset="0"/>
              </a:rPr>
              <a:t>EXPLORATORİUM’da </a:t>
            </a:r>
          </a:p>
          <a:p>
            <a:r>
              <a:rPr lang="tr-TR" sz="3200" b="1" dirty="0">
                <a:solidFill>
                  <a:schemeClr val="bg2"/>
                </a:solidFill>
                <a:latin typeface="Arial" pitchFamily="34" charset="0"/>
                <a:cs typeface="Arial" pitchFamily="34" charset="0"/>
              </a:rPr>
              <a:t>Devam Eden Etkinlikler</a:t>
            </a:r>
          </a:p>
        </p:txBody>
      </p:sp>
    </p:spTree>
    <p:extLst>
      <p:ext uri="{BB962C8B-B14F-4D97-AF65-F5344CB8AC3E}">
        <p14:creationId xmlns:p14="http://schemas.microsoft.com/office/powerpoint/2010/main" val="145743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67533" y="448869"/>
            <a:ext cx="9628632" cy="1362113"/>
          </a:xfrm>
        </p:spPr>
        <p:txBody>
          <a:bodyPr>
            <a:normAutofit/>
          </a:bodyPr>
          <a:lstStyle/>
          <a:p>
            <a:pPr algn="r"/>
            <a:r>
              <a:rPr lang="tr-TR" sz="3600" b="1" dirty="0">
                <a:latin typeface="Arial" pitchFamily="34" charset="0"/>
                <a:cs typeface="Arial" pitchFamily="34" charset="0"/>
              </a:rPr>
              <a:t>EXPLORATORİUM</a:t>
            </a:r>
          </a:p>
        </p:txBody>
      </p:sp>
      <p:pic>
        <p:nvPicPr>
          <p:cNvPr id="1026" name="Picture 2" descr="F:\exploratorium\AllEyesOnYo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35" y="1797798"/>
            <a:ext cx="6024282" cy="238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nimda\Desktop\education-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835" y="1810982"/>
            <a:ext cx="5504330" cy="2371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nimda\Desktop\new_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365" y="4097244"/>
            <a:ext cx="6633882" cy="2625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1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134470" y="2052918"/>
            <a:ext cx="12057530" cy="4805082"/>
          </a:xfrm>
        </p:spPr>
        <p:txBody>
          <a:bodyPr>
            <a:normAutofit lnSpcReduction="10000"/>
          </a:bodyPr>
          <a:lstStyle/>
          <a:p>
            <a:pPr algn="just"/>
            <a:r>
              <a:rPr lang="tr-TR" sz="2600" dirty="0">
                <a:solidFill>
                  <a:schemeClr val="tx2"/>
                </a:solidFill>
                <a:latin typeface="Arial" pitchFamily="34" charset="0"/>
                <a:cs typeface="Arial" pitchFamily="34" charset="0"/>
              </a:rPr>
              <a:t>Sis Köprüsü#72494: Japon sanatçı </a:t>
            </a:r>
            <a:r>
              <a:rPr lang="tr-TR" sz="2600" dirty="0" err="1">
                <a:solidFill>
                  <a:schemeClr val="tx2"/>
                </a:solidFill>
                <a:latin typeface="Arial" pitchFamily="34" charset="0"/>
                <a:cs typeface="Arial" pitchFamily="34" charset="0"/>
              </a:rPr>
              <a:t>Fujiko</a:t>
            </a:r>
            <a:r>
              <a:rPr lang="tr-TR" sz="2600" dirty="0">
                <a:solidFill>
                  <a:schemeClr val="tx2"/>
                </a:solidFill>
                <a:latin typeface="Arial" pitchFamily="34" charset="0"/>
                <a:cs typeface="Arial" pitchFamily="34" charset="0"/>
              </a:rPr>
              <a:t> </a:t>
            </a:r>
            <a:r>
              <a:rPr lang="tr-TR" sz="2600" dirty="0" err="1">
                <a:solidFill>
                  <a:schemeClr val="tx2"/>
                </a:solidFill>
                <a:latin typeface="Arial" pitchFamily="34" charset="0"/>
                <a:cs typeface="Arial" pitchFamily="34" charset="0"/>
              </a:rPr>
              <a:t>Nakaya’nın</a:t>
            </a:r>
            <a:r>
              <a:rPr lang="tr-TR" sz="2600" dirty="0">
                <a:solidFill>
                  <a:schemeClr val="tx2"/>
                </a:solidFill>
                <a:latin typeface="Arial" pitchFamily="34" charset="0"/>
                <a:cs typeface="Arial" pitchFamily="34" charset="0"/>
              </a:rPr>
              <a:t> açık hava tasarımından oluşuyor. Sis köprüsü çalışması doğanın kendisiyle konuşması ve San </a:t>
            </a:r>
            <a:r>
              <a:rPr lang="tr-TR" sz="2600" dirty="0" err="1">
                <a:solidFill>
                  <a:schemeClr val="tx2"/>
                </a:solidFill>
                <a:latin typeface="Arial" pitchFamily="34" charset="0"/>
                <a:cs typeface="Arial" pitchFamily="34" charset="0"/>
              </a:rPr>
              <a:t>Fransisco’ya</a:t>
            </a:r>
            <a:r>
              <a:rPr lang="tr-TR" sz="2600" dirty="0">
                <a:solidFill>
                  <a:schemeClr val="tx2"/>
                </a:solidFill>
                <a:latin typeface="Arial" pitchFamily="34" charset="0"/>
                <a:cs typeface="Arial" pitchFamily="34" charset="0"/>
              </a:rPr>
              <a:t> saygı olarak düşünülmüş.</a:t>
            </a:r>
          </a:p>
          <a:p>
            <a:pPr algn="just"/>
            <a:r>
              <a:rPr lang="tr-TR" sz="2600" dirty="0">
                <a:solidFill>
                  <a:schemeClr val="tx2"/>
                </a:solidFill>
                <a:latin typeface="Arial" pitchFamily="34" charset="0"/>
                <a:cs typeface="Arial" pitchFamily="34" charset="0"/>
              </a:rPr>
              <a:t>Sis köprüsü ilk olarak geçici sergi olarak 2014 yılında California’nın kuraklığına dikkat çekmek için yapılmıştı. Şu anda kalıcı hale geldi. 800’den fazla hortum başlığı olan alanda yüksek basınçta su pompalanıyor ve sis oluşturuluyor.</a:t>
            </a:r>
          </a:p>
          <a:p>
            <a:pPr algn="just"/>
            <a:r>
              <a:rPr lang="tr-TR" sz="2600" dirty="0" err="1">
                <a:solidFill>
                  <a:schemeClr val="tx2"/>
                </a:solidFill>
                <a:latin typeface="Arial" pitchFamily="34" charset="0"/>
                <a:cs typeface="Arial" pitchFamily="34" charset="0"/>
              </a:rPr>
              <a:t>Brent</a:t>
            </a:r>
            <a:r>
              <a:rPr lang="tr-TR" sz="2600" dirty="0">
                <a:solidFill>
                  <a:schemeClr val="tx2"/>
                </a:solidFill>
                <a:latin typeface="Arial" pitchFamily="34" charset="0"/>
                <a:cs typeface="Arial" pitchFamily="34" charset="0"/>
              </a:rPr>
              <a:t> </a:t>
            </a:r>
            <a:r>
              <a:rPr lang="tr-TR" sz="2600" dirty="0" err="1">
                <a:solidFill>
                  <a:schemeClr val="tx2"/>
                </a:solidFill>
                <a:latin typeface="Arial" pitchFamily="34" charset="0"/>
                <a:cs typeface="Arial" pitchFamily="34" charset="0"/>
              </a:rPr>
              <a:t>Green</a:t>
            </a:r>
            <a:r>
              <a:rPr lang="tr-TR" sz="2600" dirty="0">
                <a:solidFill>
                  <a:schemeClr val="tx2"/>
                </a:solidFill>
                <a:latin typeface="Arial" pitchFamily="34" charset="0"/>
                <a:cs typeface="Arial" pitchFamily="34" charset="0"/>
              </a:rPr>
              <a:t> </a:t>
            </a:r>
            <a:r>
              <a:rPr lang="tr-TR" sz="2600" dirty="0" err="1">
                <a:solidFill>
                  <a:schemeClr val="tx2"/>
                </a:solidFill>
                <a:latin typeface="Arial" pitchFamily="34" charset="0"/>
                <a:cs typeface="Arial" pitchFamily="34" charset="0"/>
              </a:rPr>
              <a:t>and</a:t>
            </a:r>
            <a:r>
              <a:rPr lang="tr-TR" sz="2600" dirty="0">
                <a:solidFill>
                  <a:schemeClr val="tx2"/>
                </a:solidFill>
                <a:latin typeface="Arial" pitchFamily="34" charset="0"/>
                <a:cs typeface="Arial" pitchFamily="34" charset="0"/>
              </a:rPr>
              <a:t> Sam </a:t>
            </a:r>
            <a:r>
              <a:rPr lang="tr-TR" sz="2600" dirty="0" err="1">
                <a:solidFill>
                  <a:schemeClr val="tx2"/>
                </a:solidFill>
                <a:latin typeface="Arial" pitchFamily="34" charset="0"/>
                <a:cs typeface="Arial" pitchFamily="34" charset="0"/>
              </a:rPr>
              <a:t>Green</a:t>
            </a:r>
            <a:r>
              <a:rPr lang="tr-TR" sz="2600" dirty="0">
                <a:solidFill>
                  <a:schemeClr val="tx2"/>
                </a:solidFill>
                <a:latin typeface="Arial" pitchFamily="34" charset="0"/>
                <a:cs typeface="Arial" pitchFamily="34" charset="0"/>
              </a:rPr>
              <a:t>: Live </a:t>
            </a:r>
            <a:r>
              <a:rPr lang="tr-TR" sz="2600" dirty="0" err="1">
                <a:solidFill>
                  <a:schemeClr val="tx2"/>
                </a:solidFill>
                <a:latin typeface="Arial" pitchFamily="34" charset="0"/>
                <a:cs typeface="Arial" pitchFamily="34" charset="0"/>
              </a:rPr>
              <a:t>Cinema</a:t>
            </a:r>
            <a:r>
              <a:rPr lang="tr-TR" sz="2600" dirty="0">
                <a:solidFill>
                  <a:schemeClr val="tx2"/>
                </a:solidFill>
                <a:latin typeface="Arial" pitchFamily="34" charset="0"/>
                <a:cs typeface="Arial" pitchFamily="34" charset="0"/>
              </a:rPr>
              <a:t>-Yaşayan Sinema</a:t>
            </a:r>
          </a:p>
          <a:p>
            <a:pPr algn="just"/>
            <a:r>
              <a:rPr lang="tr-TR" sz="2600" dirty="0">
                <a:solidFill>
                  <a:schemeClr val="tx2"/>
                </a:solidFill>
                <a:latin typeface="Arial" pitchFamily="34" charset="0"/>
                <a:cs typeface="Arial" pitchFamily="34" charset="0"/>
              </a:rPr>
              <a:t>Ortaklaşa yapılmış nadir bir program. Belgesel ve film yapımcıları olan </a:t>
            </a:r>
            <a:r>
              <a:rPr lang="tr-TR" sz="2600" dirty="0" err="1">
                <a:solidFill>
                  <a:schemeClr val="tx2"/>
                </a:solidFill>
                <a:latin typeface="Arial" pitchFamily="34" charset="0"/>
                <a:cs typeface="Arial" pitchFamily="34" charset="0"/>
              </a:rPr>
              <a:t>Brent</a:t>
            </a:r>
            <a:r>
              <a:rPr lang="tr-TR" sz="2600" dirty="0">
                <a:solidFill>
                  <a:schemeClr val="tx2"/>
                </a:solidFill>
                <a:latin typeface="Arial" pitchFamily="34" charset="0"/>
                <a:cs typeface="Arial" pitchFamily="34" charset="0"/>
              </a:rPr>
              <a:t> </a:t>
            </a:r>
            <a:r>
              <a:rPr lang="tr-TR" sz="2600" dirty="0" err="1">
                <a:solidFill>
                  <a:schemeClr val="tx2"/>
                </a:solidFill>
                <a:latin typeface="Arial" pitchFamily="34" charset="0"/>
                <a:cs typeface="Arial" pitchFamily="34" charset="0"/>
              </a:rPr>
              <a:t>Green</a:t>
            </a:r>
            <a:r>
              <a:rPr lang="tr-TR" sz="2600" dirty="0">
                <a:solidFill>
                  <a:schemeClr val="tx2"/>
                </a:solidFill>
                <a:latin typeface="Arial" pitchFamily="34" charset="0"/>
                <a:cs typeface="Arial" pitchFamily="34" charset="0"/>
              </a:rPr>
              <a:t> ve Sam </a:t>
            </a:r>
            <a:r>
              <a:rPr lang="tr-TR" sz="2600" dirty="0" err="1">
                <a:solidFill>
                  <a:schemeClr val="tx2"/>
                </a:solidFill>
                <a:latin typeface="Arial" pitchFamily="34" charset="0"/>
                <a:cs typeface="Arial" pitchFamily="34" charset="0"/>
              </a:rPr>
              <a:t>Green’in</a:t>
            </a:r>
            <a:r>
              <a:rPr lang="tr-TR" sz="2600" dirty="0">
                <a:solidFill>
                  <a:schemeClr val="tx2"/>
                </a:solidFill>
                <a:latin typeface="Arial" pitchFamily="34" charset="0"/>
                <a:cs typeface="Arial" pitchFamily="34" charset="0"/>
              </a:rPr>
              <a:t> yaptığı çok sayıda kısa filminden sahnelerin gösterildiği bir etkinlik. Canlı müziğin de olduğu farklı bir program. 2 gün ve 4 oturumdan oluşacak bu etkinlik 12-13 Mayıs’ta. Saat 19.00 ve 21.00’de </a:t>
            </a:r>
            <a:r>
              <a:rPr lang="tr-TR" sz="2600" dirty="0" err="1">
                <a:solidFill>
                  <a:schemeClr val="tx2"/>
                </a:solidFill>
                <a:latin typeface="Arial" pitchFamily="34" charset="0"/>
                <a:cs typeface="Arial" pitchFamily="34" charset="0"/>
              </a:rPr>
              <a:t>Kanbar</a:t>
            </a:r>
            <a:r>
              <a:rPr lang="tr-TR" sz="2600" dirty="0">
                <a:solidFill>
                  <a:schemeClr val="tx2"/>
                </a:solidFill>
                <a:latin typeface="Arial" pitchFamily="34" charset="0"/>
                <a:cs typeface="Arial" pitchFamily="34" charset="0"/>
              </a:rPr>
              <a:t> Forum’da.</a:t>
            </a:r>
          </a:p>
          <a:p>
            <a:endParaRPr lang="tr-TR" dirty="0"/>
          </a:p>
        </p:txBody>
      </p:sp>
      <p:sp>
        <p:nvSpPr>
          <p:cNvPr id="7" name="Dikdörtgen 6"/>
          <p:cNvSpPr/>
          <p:nvPr/>
        </p:nvSpPr>
        <p:spPr>
          <a:xfrm>
            <a:off x="251012" y="642656"/>
            <a:ext cx="6096000" cy="1077218"/>
          </a:xfrm>
          <a:prstGeom prst="rect">
            <a:avLst/>
          </a:prstGeom>
        </p:spPr>
        <p:txBody>
          <a:bodyPr>
            <a:spAutoFit/>
          </a:bodyPr>
          <a:lstStyle/>
          <a:p>
            <a:r>
              <a:rPr lang="tr-TR" sz="3200" b="1" dirty="0">
                <a:solidFill>
                  <a:schemeClr val="bg2"/>
                </a:solidFill>
                <a:latin typeface="Arial" pitchFamily="34" charset="0"/>
                <a:cs typeface="Arial" pitchFamily="34" charset="0"/>
              </a:rPr>
              <a:t>EXPLORATORİUM’da </a:t>
            </a:r>
          </a:p>
          <a:p>
            <a:r>
              <a:rPr lang="tr-TR" sz="3200" b="1" dirty="0">
                <a:solidFill>
                  <a:schemeClr val="bg2"/>
                </a:solidFill>
                <a:latin typeface="Arial" pitchFamily="34" charset="0"/>
                <a:cs typeface="Arial" pitchFamily="34" charset="0"/>
              </a:rPr>
              <a:t>Devam Eden Etkinlikler</a:t>
            </a:r>
          </a:p>
        </p:txBody>
      </p:sp>
    </p:spTree>
    <p:extLst>
      <p:ext uri="{BB962C8B-B14F-4D97-AF65-F5344CB8AC3E}">
        <p14:creationId xmlns:p14="http://schemas.microsoft.com/office/powerpoint/2010/main" val="37341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6696" y="466343"/>
            <a:ext cx="9628632" cy="1362113"/>
          </a:xfrm>
        </p:spPr>
        <p:txBody>
          <a:bodyPr>
            <a:normAutofit fontScale="90000"/>
          </a:bodyPr>
          <a:lstStyle/>
          <a:p>
            <a:br>
              <a:rPr lang="tr-TR" dirty="0"/>
            </a:br>
            <a:r>
              <a:rPr lang="tr-TR" sz="3600" b="1" dirty="0">
                <a:latin typeface="Arial" pitchFamily="34" charset="0"/>
                <a:cs typeface="Arial" pitchFamily="34" charset="0"/>
              </a:rPr>
              <a:t>Exploratorium’da Etkinlik Alanları</a:t>
            </a:r>
            <a:br>
              <a:rPr lang="tr-TR" sz="4000" b="1" dirty="0"/>
            </a:br>
            <a:endParaRPr lang="tr-TR" sz="4000" b="1" dirty="0"/>
          </a:p>
        </p:txBody>
      </p:sp>
      <p:sp>
        <p:nvSpPr>
          <p:cNvPr id="4" name="Metin Yer Tutucusu 3"/>
          <p:cNvSpPr>
            <a:spLocks noGrp="1"/>
          </p:cNvSpPr>
          <p:nvPr>
            <p:ph type="body" sz="half" idx="2"/>
          </p:nvPr>
        </p:nvSpPr>
        <p:spPr>
          <a:xfrm>
            <a:off x="677396" y="1926788"/>
            <a:ext cx="11209804" cy="5002305"/>
          </a:xfrm>
        </p:spPr>
        <p:txBody>
          <a:bodyPr>
            <a:normAutofit/>
          </a:bodyPr>
          <a:lstStyle/>
          <a:p>
            <a:pPr marL="342900" indent="-342900" algn="just">
              <a:buFont typeface="Arial" pitchFamily="34" charset="0"/>
              <a:buChar char="•"/>
            </a:pPr>
            <a:r>
              <a:rPr lang="tr-TR" b="1" dirty="0" err="1">
                <a:solidFill>
                  <a:schemeClr val="tx2"/>
                </a:solidFill>
                <a:latin typeface="Arial" pitchFamily="34" charset="0"/>
                <a:cs typeface="Arial" pitchFamily="34" charset="0"/>
              </a:rPr>
              <a:t>Kanbar</a:t>
            </a:r>
            <a:r>
              <a:rPr lang="tr-TR" b="1" dirty="0">
                <a:solidFill>
                  <a:schemeClr val="tx2"/>
                </a:solidFill>
                <a:latin typeface="Arial" pitchFamily="34" charset="0"/>
                <a:cs typeface="Arial" pitchFamily="34" charset="0"/>
              </a:rPr>
              <a:t> Forum</a:t>
            </a:r>
            <a:r>
              <a:rPr lang="tr-TR" dirty="0">
                <a:solidFill>
                  <a:schemeClr val="tx2"/>
                </a:solidFill>
                <a:latin typeface="Arial" pitchFamily="34" charset="0"/>
                <a:cs typeface="Arial" pitchFamily="34" charset="0"/>
              </a:rPr>
              <a:t>: Gösteri, toplantı, müzik, sanatsal olaylar ve daha fazlası burada gerçekleşiyor. Seminer, film gösterimi, sunumlar, dersler.</a:t>
            </a:r>
          </a:p>
          <a:p>
            <a:pPr algn="just"/>
            <a:r>
              <a:rPr lang="tr-TR" dirty="0">
                <a:solidFill>
                  <a:schemeClr val="tx2"/>
                </a:solidFill>
                <a:latin typeface="Arial" pitchFamily="34" charset="0"/>
                <a:cs typeface="Arial" pitchFamily="34" charset="0"/>
              </a:rPr>
              <a:t>Oturma şekli yani yerleşim planı tiyatro ve sınıf düzeni olarak organize edilebiliyor. </a:t>
            </a:r>
          </a:p>
          <a:p>
            <a:pPr algn="just"/>
            <a:r>
              <a:rPr lang="tr-TR" dirty="0">
                <a:solidFill>
                  <a:schemeClr val="tx2"/>
                </a:solidFill>
                <a:latin typeface="Arial" pitchFamily="34" charset="0"/>
                <a:cs typeface="Arial" pitchFamily="34" charset="0"/>
              </a:rPr>
              <a:t>3600 metrekare büyüklüğünde 200-250 kişi kapasiteli.</a:t>
            </a:r>
          </a:p>
          <a:p>
            <a:pPr marL="342900" indent="-342900" algn="just">
              <a:buFont typeface="Arial" pitchFamily="34" charset="0"/>
              <a:buChar char="•"/>
            </a:pPr>
            <a:r>
              <a:rPr lang="tr-TR" b="1" dirty="0">
                <a:solidFill>
                  <a:schemeClr val="tx2"/>
                </a:solidFill>
                <a:latin typeface="Arial" pitchFamily="34" charset="0"/>
                <a:cs typeface="Arial" pitchFamily="34" charset="0"/>
              </a:rPr>
              <a:t>Günlük toplantı ve etkinlik alanı: </a:t>
            </a:r>
          </a:p>
          <a:p>
            <a:pPr algn="just"/>
            <a:r>
              <a:rPr lang="tr-TR" dirty="0">
                <a:solidFill>
                  <a:schemeClr val="tx2"/>
                </a:solidFill>
                <a:latin typeface="Arial" pitchFamily="34" charset="0"/>
                <a:cs typeface="Arial" pitchFamily="34" charset="0"/>
              </a:rPr>
              <a:t>Eşsiz toplantı ve etkinlik ortamıdır. </a:t>
            </a:r>
          </a:p>
          <a:p>
            <a:pPr marL="342900" indent="-342900" algn="just">
              <a:buFont typeface="Arial" pitchFamily="34" charset="0"/>
              <a:buChar char="•"/>
            </a:pPr>
            <a:r>
              <a:rPr lang="tr-TR" b="1" dirty="0">
                <a:solidFill>
                  <a:schemeClr val="tx2"/>
                </a:solidFill>
                <a:latin typeface="Arial" pitchFamily="34" charset="0"/>
                <a:cs typeface="Arial" pitchFamily="34" charset="0"/>
              </a:rPr>
              <a:t>Gözlemevi galerisi ve teras:</a:t>
            </a:r>
          </a:p>
          <a:p>
            <a:pPr algn="just"/>
            <a:r>
              <a:rPr lang="tr-TR" dirty="0">
                <a:solidFill>
                  <a:schemeClr val="tx2"/>
                </a:solidFill>
                <a:latin typeface="Arial" pitchFamily="34" charset="0"/>
                <a:cs typeface="Arial" pitchFamily="34" charset="0"/>
              </a:rPr>
              <a:t>150-200 kişilik grup ya da müşteriler ile</a:t>
            </a:r>
          </a:p>
          <a:p>
            <a:pPr algn="just"/>
            <a:r>
              <a:rPr lang="tr-TR" dirty="0">
                <a:solidFill>
                  <a:schemeClr val="tx2"/>
                </a:solidFill>
                <a:latin typeface="Arial" pitchFamily="34" charset="0"/>
                <a:cs typeface="Arial" pitchFamily="34" charset="0"/>
              </a:rPr>
              <a:t> görüşme yapılabilecek bir yer.</a:t>
            </a:r>
          </a:p>
          <a:p>
            <a:pPr marL="342900" indent="-342900" algn="just">
              <a:buFont typeface="Arial" pitchFamily="34" charset="0"/>
              <a:buChar char="•"/>
            </a:pPr>
            <a:r>
              <a:rPr lang="tr-TR" b="1" dirty="0">
                <a:solidFill>
                  <a:schemeClr val="tx2"/>
                </a:solidFill>
                <a:latin typeface="Arial" pitchFamily="34" charset="0"/>
                <a:cs typeface="Arial" pitchFamily="34" charset="0"/>
              </a:rPr>
              <a:t>Düğün alanı</a:t>
            </a:r>
          </a:p>
        </p:txBody>
      </p:sp>
    </p:spTree>
    <p:extLst>
      <p:ext uri="{BB962C8B-B14F-4D97-AF65-F5344CB8AC3E}">
        <p14:creationId xmlns:p14="http://schemas.microsoft.com/office/powerpoint/2010/main" val="248535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67030" y="4643896"/>
            <a:ext cx="9628632" cy="1362113"/>
          </a:xfrm>
        </p:spPr>
        <p:txBody>
          <a:bodyPr>
            <a:normAutofit/>
          </a:bodyPr>
          <a:lstStyle/>
          <a:p>
            <a:pPr algn="ctr"/>
            <a:r>
              <a:rPr lang="tr-TR" sz="7200" b="1" i="1" dirty="0">
                <a:solidFill>
                  <a:schemeClr val="tx2"/>
                </a:solidFill>
                <a:latin typeface="Arial" pitchFamily="34" charset="0"/>
                <a:cs typeface="Arial" pitchFamily="34" charset="0"/>
              </a:rPr>
              <a:t>Teşekkürler…</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589" y="950446"/>
            <a:ext cx="8265458" cy="32717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60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12"/>
          <p:cNvSpPr>
            <a:spLocks noGrp="1"/>
          </p:cNvSpPr>
          <p:nvPr>
            <p:ph type="title"/>
          </p:nvPr>
        </p:nvSpPr>
        <p:spPr>
          <a:xfrm>
            <a:off x="2248349" y="466343"/>
            <a:ext cx="9628632" cy="1362113"/>
          </a:xfrm>
        </p:spPr>
        <p:txBody>
          <a:bodyPr>
            <a:normAutofit/>
          </a:bodyPr>
          <a:lstStyle/>
          <a:p>
            <a:pPr algn="r" defTabSz="914400">
              <a:lnSpc>
                <a:spcPct val="95000"/>
              </a:lnSpc>
              <a:spcBef>
                <a:spcPts val="0"/>
              </a:spcBef>
              <a:buNone/>
            </a:pPr>
            <a:r>
              <a:rPr lang="tr-TR" sz="3600" b="1" dirty="0">
                <a:solidFill>
                  <a:srgbClr val="E5E6DA"/>
                </a:solidFill>
                <a:latin typeface="Arial" pitchFamily="34" charset="0"/>
                <a:cs typeface="Arial" pitchFamily="34" charset="0"/>
              </a:rPr>
              <a:t>EXPLORATORİUM</a:t>
            </a:r>
            <a:endParaRPr lang="tr-TR" sz="3600" b="1" i="0" dirty="0">
              <a:solidFill>
                <a:srgbClr val="E5E6DA"/>
              </a:solidFill>
              <a:latin typeface="Arial" pitchFamily="34" charset="0"/>
              <a:cs typeface="Arial" pitchFamily="34" charset="0"/>
            </a:endParaRPr>
          </a:p>
        </p:txBody>
      </p:sp>
      <p:sp>
        <p:nvSpPr>
          <p:cNvPr id="14" name="İçerik Yer Tutucusu 13"/>
          <p:cNvSpPr>
            <a:spLocks noGrp="1"/>
          </p:cNvSpPr>
          <p:nvPr>
            <p:ph idx="1"/>
          </p:nvPr>
        </p:nvSpPr>
        <p:spPr>
          <a:xfrm>
            <a:off x="295835" y="1918447"/>
            <a:ext cx="11564471" cy="4598894"/>
          </a:xfrm>
        </p:spPr>
        <p:txBody>
          <a:bodyPr/>
          <a:lstStyle/>
          <a:p>
            <a:pPr marL="0" indent="0">
              <a:buClr>
                <a:srgbClr val="3C4743"/>
              </a:buClr>
              <a:buNone/>
            </a:pPr>
            <a:endParaRPr lang="tr-TR" sz="2400" b="1" i="0" dirty="0">
              <a:solidFill>
                <a:schemeClr val="tx2">
                  <a:lumMod val="95000"/>
                  <a:lumOff val="5000"/>
                </a:schemeClr>
              </a:solidFill>
              <a:latin typeface="Arial" pitchFamily="34" charset="0"/>
              <a:cs typeface="Arial" pitchFamily="34" charset="0"/>
            </a:endParaRPr>
          </a:p>
          <a:p>
            <a:pPr marL="0" indent="0">
              <a:buClr>
                <a:srgbClr val="3C4743"/>
              </a:buClr>
              <a:buNone/>
            </a:pPr>
            <a:r>
              <a:rPr lang="tr-TR" sz="2400" b="1" i="0" dirty="0">
                <a:solidFill>
                  <a:schemeClr val="tx2">
                    <a:lumMod val="95000"/>
                    <a:lumOff val="5000"/>
                  </a:schemeClr>
                </a:solidFill>
                <a:latin typeface="Arial" pitchFamily="34" charset="0"/>
                <a:cs typeface="Arial" pitchFamily="34" charset="0"/>
              </a:rPr>
              <a:t>MİSYON ve VİZYON</a:t>
            </a:r>
          </a:p>
          <a:p>
            <a:pPr marL="0" indent="0">
              <a:buClr>
                <a:srgbClr val="3C4743"/>
              </a:buClr>
              <a:buNone/>
            </a:pPr>
            <a:endParaRPr lang="tr-TR" dirty="0">
              <a:solidFill>
                <a:schemeClr val="tx2">
                  <a:lumMod val="95000"/>
                  <a:lumOff val="5000"/>
                </a:schemeClr>
              </a:solidFill>
            </a:endParaRPr>
          </a:p>
          <a:p>
            <a:pPr marL="0" indent="0" algn="just">
              <a:buClr>
                <a:srgbClr val="3C4743"/>
              </a:buClr>
              <a:buNone/>
            </a:pPr>
            <a:r>
              <a:rPr lang="tr-TR" dirty="0">
                <a:solidFill>
                  <a:schemeClr val="tx2">
                    <a:lumMod val="95000"/>
                    <a:lumOff val="5000"/>
                  </a:schemeClr>
                </a:solidFill>
                <a:latin typeface="Arial" pitchFamily="34" charset="0"/>
                <a:cs typeface="Arial" pitchFamily="34" charset="0"/>
              </a:rPr>
              <a:t>San Francisco, California'da bulunan Exploratorium bilim, sanat ve insan algısı yoluyla dünyanın keşfedilmesini sağlamayı hedefleyen kamu öğrenme laboratuvardır. </a:t>
            </a:r>
          </a:p>
          <a:p>
            <a:pPr marL="0" indent="0" algn="just">
              <a:buClr>
                <a:srgbClr val="3C4743"/>
              </a:buClr>
              <a:buNone/>
            </a:pPr>
            <a:r>
              <a:rPr lang="tr-TR" dirty="0">
                <a:solidFill>
                  <a:schemeClr val="tx2">
                    <a:lumMod val="95000"/>
                    <a:lumOff val="5000"/>
                  </a:schemeClr>
                </a:solidFill>
                <a:latin typeface="Arial" pitchFamily="34" charset="0"/>
                <a:cs typeface="Arial" pitchFamily="34" charset="0"/>
              </a:rPr>
              <a:t>Misyonu, dünya çapında öğrenme dönüşümünü sorgulama temelli olarak yaratmaktır. Vizyonu, insanların kendileri için düşünmelerini, sorular sormalarını, bu soruların cevaplarını bulmalarını ve çevrelerindeki dünyayı anlayabilmelerini sağlamaya çalışmaktır. </a:t>
            </a:r>
          </a:p>
          <a:p>
            <a:pPr marL="0" indent="0" algn="just">
              <a:buClr>
                <a:srgbClr val="3C4743"/>
              </a:buClr>
              <a:buNone/>
            </a:pPr>
            <a:r>
              <a:rPr lang="tr-TR" dirty="0">
                <a:solidFill>
                  <a:schemeClr val="tx2">
                    <a:lumMod val="95000"/>
                    <a:lumOff val="5000"/>
                  </a:schemeClr>
                </a:solidFill>
                <a:latin typeface="Arial" pitchFamily="34" charset="0"/>
                <a:cs typeface="Arial" pitchFamily="34" charset="0"/>
              </a:rPr>
              <a:t>Exploratorium, hayat boyu öğrenme ve öğretmeyi, merak ve sorgulamayı, deneme ve kanıtlamayı, özgünlüğü ve sürdürülebilirliği önemser. </a:t>
            </a:r>
            <a:endParaRPr lang="tr-TR" sz="2200" b="0" i="0" dirty="0">
              <a:solidFill>
                <a:schemeClr val="tx2">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93038" y="448414"/>
            <a:ext cx="9628632" cy="1362113"/>
          </a:xfrm>
        </p:spPr>
        <p:txBody>
          <a:bodyPr>
            <a:normAutofit/>
          </a:bodyPr>
          <a:lstStyle/>
          <a:p>
            <a:pPr algn="r"/>
            <a:r>
              <a:rPr lang="tr-TR" sz="3600" b="1" dirty="0">
                <a:latin typeface="Arial" pitchFamily="34" charset="0"/>
                <a:cs typeface="Arial" pitchFamily="34" charset="0"/>
              </a:rPr>
              <a:t>EXPLORATORİUM’un Hikayesi</a:t>
            </a:r>
          </a:p>
        </p:txBody>
      </p:sp>
      <p:sp>
        <p:nvSpPr>
          <p:cNvPr id="3" name="İçerik Yer Tutucusu 2"/>
          <p:cNvSpPr>
            <a:spLocks noGrp="1"/>
          </p:cNvSpPr>
          <p:nvPr>
            <p:ph idx="1"/>
          </p:nvPr>
        </p:nvSpPr>
        <p:spPr>
          <a:xfrm>
            <a:off x="1" y="2190749"/>
            <a:ext cx="8641976" cy="4344522"/>
          </a:xfrm>
        </p:spPr>
        <p:txBody>
          <a:bodyPr>
            <a:normAutofit/>
          </a:bodyPr>
          <a:lstStyle/>
          <a:p>
            <a:endParaRPr lang="tr-TR" dirty="0"/>
          </a:p>
          <a:p>
            <a:pPr algn="just"/>
            <a:r>
              <a:rPr lang="tr-TR" dirty="0">
                <a:solidFill>
                  <a:schemeClr val="tx2"/>
                </a:solidFill>
                <a:latin typeface="Arial" pitchFamily="34" charset="0"/>
                <a:cs typeface="Arial" pitchFamily="34" charset="0"/>
              </a:rPr>
              <a:t>Exploratorium ünlü fizikçi Frank Oppenheimer’ın buluşudur. Oppenheimer, üniversitede hocayken öğrencilerinin meraklarını gözlemlemek ve bilimsel olayları keşfetmelerini sağlamak için etkin bir "deney kütüphanesi" geliştirdi. Halkın bilim ve teknoloji konusundaki eksikliğini exploratorium modelini kullanarak gidermeyi amaçladı. Oppenheimer, ziyaretçilerin doğal olaylar hakkında bilgi sahibi olabileceklerini, dünyayı anlamak için yetenekleri olduğunu bunun da ancak kendilerine güvenerek olabileceğine inandı. Exploratorium’u oluşturmak için bu modeli kullandı. 1969’da Exploratorium açıldığında bilim müzesi için bir çığır açan bir fikir oldu</a:t>
            </a:r>
            <a:r>
              <a:rPr lang="tr-TR" sz="2400" dirty="0">
                <a:solidFill>
                  <a:schemeClr val="tx2"/>
                </a:solidFill>
                <a:latin typeface="Arial" pitchFamily="34" charset="0"/>
                <a:cs typeface="Arial" pitchFamily="34" charset="0"/>
              </a:rPr>
              <a:t>. </a:t>
            </a:r>
          </a:p>
          <a:p>
            <a:pPr marL="0" indent="0">
              <a:buNone/>
            </a:pPr>
            <a:endParaRPr lang="tr-TR" dirty="0"/>
          </a:p>
        </p:txBody>
      </p:sp>
      <p:pic>
        <p:nvPicPr>
          <p:cNvPr id="4099" name="Picture 3" descr="C:\Users\nimda\Desktop\history960x453.jpg"/>
          <p:cNvPicPr>
            <a:picLocks noChangeAspect="1" noChangeArrowheads="1"/>
          </p:cNvPicPr>
          <p:nvPr/>
        </p:nvPicPr>
        <p:blipFill rotWithShape="1">
          <a:blip r:embed="rId2">
            <a:extLst>
              <a:ext uri="{28A0092B-C50C-407E-A947-70E740481C1C}">
                <a14:useLocalDpi xmlns:a14="http://schemas.microsoft.com/office/drawing/2010/main" val="0"/>
              </a:ext>
            </a:extLst>
          </a:blip>
          <a:srcRect l="8333" r="54805"/>
          <a:stretch/>
        </p:blipFill>
        <p:spPr bwMode="auto">
          <a:xfrm>
            <a:off x="8821270" y="2686050"/>
            <a:ext cx="3370729" cy="361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0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63368" y="448413"/>
            <a:ext cx="9628632" cy="1362113"/>
          </a:xfrm>
        </p:spPr>
        <p:txBody>
          <a:bodyPr>
            <a:normAutofit/>
          </a:bodyPr>
          <a:lstStyle/>
          <a:p>
            <a:pPr algn="r"/>
            <a:r>
              <a:rPr lang="tr-TR" sz="3600" b="1" dirty="0">
                <a:latin typeface="Arial" pitchFamily="34" charset="0"/>
                <a:cs typeface="Arial" pitchFamily="34" charset="0"/>
              </a:rPr>
              <a:t>EXPLORATORİUM’da Bilim ve Sanat İç İçe</a:t>
            </a:r>
          </a:p>
        </p:txBody>
      </p:sp>
      <p:sp>
        <p:nvSpPr>
          <p:cNvPr id="3" name="İçerik Yer Tutucusu 2"/>
          <p:cNvSpPr>
            <a:spLocks noGrp="1"/>
          </p:cNvSpPr>
          <p:nvPr>
            <p:ph idx="1"/>
          </p:nvPr>
        </p:nvSpPr>
        <p:spPr>
          <a:xfrm>
            <a:off x="1281684" y="2547936"/>
            <a:ext cx="9628632" cy="3986213"/>
          </a:xfrm>
        </p:spPr>
        <p:txBody>
          <a:bodyPr/>
          <a:lstStyle/>
          <a:p>
            <a:pPr algn="just"/>
            <a:r>
              <a:rPr lang="tr-TR" dirty="0">
                <a:solidFill>
                  <a:schemeClr val="tx2"/>
                </a:solidFill>
                <a:latin typeface="Arial" pitchFamily="34" charset="0"/>
                <a:cs typeface="Arial" pitchFamily="34" charset="0"/>
              </a:rPr>
              <a:t>Oppenheimer dünyayı keşfetmek için birbirini tamamlayan şeyler olarak bilim ve sanatı kabul etti ve exploratorium’un ilk günlerinde bilim ve sanatın iç içe geçmesi öncü bir fikir olmuştur. </a:t>
            </a:r>
          </a:p>
          <a:p>
            <a:pPr algn="just"/>
            <a:r>
              <a:rPr lang="tr-TR" dirty="0">
                <a:solidFill>
                  <a:schemeClr val="tx2"/>
                </a:solidFill>
                <a:latin typeface="Arial" pitchFamily="34" charset="0"/>
                <a:cs typeface="Arial" pitchFamily="34" charset="0"/>
              </a:rPr>
              <a:t>Bugün sanatçılar ve bilim adamları hem müze hem de hazırlanacak programlar için yeni fikirler ve yaklaşımlar öngörüp birlikte çalışmaya devam ediyorlar. Onların ortak hedefi deney yapma ve işbirliği kültürünü desteklemek, merak ve anlamayı uyandırmak/canlandırmak yeni fikir ve düşünceleri güdülemek/kamçılamak.</a:t>
            </a:r>
          </a:p>
          <a:p>
            <a:endParaRPr lang="tr-TR" dirty="0"/>
          </a:p>
        </p:txBody>
      </p:sp>
    </p:spTree>
    <p:extLst>
      <p:ext uri="{BB962C8B-B14F-4D97-AF65-F5344CB8AC3E}">
        <p14:creationId xmlns:p14="http://schemas.microsoft.com/office/powerpoint/2010/main" val="267655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20066" y="466343"/>
            <a:ext cx="9628632" cy="1362113"/>
          </a:xfrm>
        </p:spPr>
        <p:txBody>
          <a:bodyPr>
            <a:normAutofit/>
          </a:bodyPr>
          <a:lstStyle/>
          <a:p>
            <a:pPr algn="r"/>
            <a:r>
              <a:rPr lang="tr-TR" sz="3600" b="1" dirty="0">
                <a:latin typeface="Arial" pitchFamily="34" charset="0"/>
                <a:cs typeface="Arial" pitchFamily="34" charset="0"/>
              </a:rPr>
              <a:t>EXPLORATORİUM </a:t>
            </a:r>
            <a:br>
              <a:rPr lang="tr-TR" sz="3600" b="1" dirty="0">
                <a:latin typeface="Arial" pitchFamily="34" charset="0"/>
                <a:cs typeface="Arial" pitchFamily="34" charset="0"/>
              </a:rPr>
            </a:br>
            <a:r>
              <a:rPr lang="tr-TR" sz="3600" b="1" dirty="0">
                <a:latin typeface="Arial" pitchFamily="34" charset="0"/>
                <a:cs typeface="Arial" pitchFamily="34" charset="0"/>
              </a:rPr>
              <a:t>Geleneksel Bir Müze Değil!</a:t>
            </a:r>
          </a:p>
        </p:txBody>
      </p:sp>
      <p:sp>
        <p:nvSpPr>
          <p:cNvPr id="3" name="İçerik Yer Tutucusu 2"/>
          <p:cNvSpPr>
            <a:spLocks noGrp="1"/>
          </p:cNvSpPr>
          <p:nvPr>
            <p:ph idx="1"/>
          </p:nvPr>
        </p:nvSpPr>
        <p:spPr>
          <a:xfrm>
            <a:off x="385483" y="2644589"/>
            <a:ext cx="4760258" cy="2205318"/>
          </a:xfrm>
        </p:spPr>
        <p:txBody>
          <a:bodyPr>
            <a:normAutofit/>
          </a:bodyPr>
          <a:lstStyle/>
          <a:p>
            <a:r>
              <a:rPr lang="tr-TR" dirty="0">
                <a:solidFill>
                  <a:schemeClr val="tx2"/>
                </a:solidFill>
                <a:latin typeface="Arial" pitchFamily="34" charset="0"/>
                <a:cs typeface="Arial" pitchFamily="34" charset="0"/>
              </a:rPr>
              <a:t>Bir çok müzede müze rehberleri var ve turlar, rehberler eşliğinde yapılıyor. Exploratorium’da ise rehberler değil açıklayıcılar ziyaretçilere yardımcı olurlar.</a:t>
            </a:r>
          </a:p>
          <a:p>
            <a:pPr marL="0" indent="0">
              <a:buNone/>
            </a:pPr>
            <a:endParaRPr lang="tr-TR" dirty="0"/>
          </a:p>
        </p:txBody>
      </p:sp>
      <p:pic>
        <p:nvPicPr>
          <p:cNvPr id="3074" name="Picture 2" descr="C:\Users\nimda\Desktop\high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835" y="2030076"/>
            <a:ext cx="6938682" cy="2746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896471" y="4787153"/>
            <a:ext cx="10157011" cy="1446550"/>
          </a:xfrm>
          <a:prstGeom prst="rect">
            <a:avLst/>
          </a:prstGeom>
          <a:noFill/>
        </p:spPr>
        <p:txBody>
          <a:bodyPr wrap="square" rtlCol="0">
            <a:spAutoFit/>
          </a:bodyPr>
          <a:lstStyle/>
          <a:p>
            <a:r>
              <a:rPr lang="tr-TR" sz="2200" dirty="0">
                <a:solidFill>
                  <a:schemeClr val="tx2"/>
                </a:solidFill>
                <a:latin typeface="Arial" pitchFamily="34" charset="0"/>
                <a:cs typeface="Arial" pitchFamily="34" charset="0"/>
              </a:rPr>
              <a:t>Açıklayıcılar personel bilim adamları ve eğitimciler tarafından eğitilmiş ve desteklenen gençlerin bir gruptur. </a:t>
            </a:r>
            <a:r>
              <a:rPr lang="tr-TR" sz="2200" dirty="0" err="1">
                <a:solidFill>
                  <a:schemeClr val="tx2"/>
                </a:solidFill>
                <a:latin typeface="Arial" pitchFamily="34" charset="0"/>
                <a:cs typeface="Arial" pitchFamily="34" charset="0"/>
              </a:rPr>
              <a:t>Explainer</a:t>
            </a:r>
            <a:r>
              <a:rPr lang="tr-TR" sz="2200" dirty="0">
                <a:solidFill>
                  <a:schemeClr val="tx2"/>
                </a:solidFill>
                <a:latin typeface="Arial" pitchFamily="34" charset="0"/>
                <a:cs typeface="Arial" pitchFamily="34" charset="0"/>
              </a:rPr>
              <a:t>/Açıklayıcı programları Exploratorium’un ilk günlerinde başlamış ve hızlı bir şekilde dünya çapında müzeler için bir model olmuştur.</a:t>
            </a:r>
          </a:p>
        </p:txBody>
      </p:sp>
    </p:spTree>
    <p:extLst>
      <p:ext uri="{BB962C8B-B14F-4D97-AF65-F5344CB8AC3E}">
        <p14:creationId xmlns:p14="http://schemas.microsoft.com/office/powerpoint/2010/main" val="75350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499360" y="466343"/>
            <a:ext cx="9628632" cy="1362113"/>
          </a:xfrm>
        </p:spPr>
        <p:txBody>
          <a:bodyPr>
            <a:normAutofit/>
          </a:bodyPr>
          <a:lstStyle/>
          <a:p>
            <a:pPr algn="r"/>
            <a:r>
              <a:rPr lang="tr-TR" sz="3600" b="1" dirty="0">
                <a:latin typeface="Arial" pitchFamily="34" charset="0"/>
                <a:cs typeface="Arial" pitchFamily="34" charset="0"/>
              </a:rPr>
              <a:t>EXPLORATORİUM’da </a:t>
            </a:r>
            <a:br>
              <a:rPr lang="tr-TR" sz="3600" b="1" dirty="0">
                <a:latin typeface="Arial" pitchFamily="34" charset="0"/>
                <a:cs typeface="Arial" pitchFamily="34" charset="0"/>
              </a:rPr>
            </a:br>
            <a:r>
              <a:rPr lang="tr-TR" sz="3600" b="1" dirty="0">
                <a:latin typeface="Arial" pitchFamily="34" charset="0"/>
                <a:cs typeface="Arial" pitchFamily="34" charset="0"/>
              </a:rPr>
              <a:t>Bilim Eğitimi 1. Sırada</a:t>
            </a:r>
          </a:p>
        </p:txBody>
      </p:sp>
      <p:sp>
        <p:nvSpPr>
          <p:cNvPr id="3" name="İçerik Yer Tutucusu 2"/>
          <p:cNvSpPr>
            <a:spLocks noGrp="1"/>
          </p:cNvSpPr>
          <p:nvPr>
            <p:ph idx="1"/>
          </p:nvPr>
        </p:nvSpPr>
        <p:spPr>
          <a:xfrm>
            <a:off x="206189" y="2181784"/>
            <a:ext cx="5304276" cy="4317628"/>
          </a:xfrm>
        </p:spPr>
        <p:txBody>
          <a:bodyPr>
            <a:normAutofit/>
          </a:bodyPr>
          <a:lstStyle/>
          <a:p>
            <a:endParaRPr lang="tr-TR" dirty="0"/>
          </a:p>
          <a:p>
            <a:r>
              <a:rPr lang="tr-TR" dirty="0">
                <a:solidFill>
                  <a:schemeClr val="tx2"/>
                </a:solidFill>
                <a:latin typeface="Arial" pitchFamily="34" charset="0"/>
                <a:cs typeface="Arial" pitchFamily="34" charset="0"/>
              </a:rPr>
              <a:t>Exploratorium bilim eğitimini dünyada çapında görünür, erişilebilir ve dokunulabilir hale getirmeyi hedeflemektedir. Bu amaçla öğretmenlerin beceri ve ders araçlarını geliştirmek ve sorgulamaya dayalı eğitim ve öğretimin gerçekleşmesi için mesleki gelişim programları hazırlar.</a:t>
            </a:r>
          </a:p>
        </p:txBody>
      </p:sp>
      <p:pic>
        <p:nvPicPr>
          <p:cNvPr id="2050" name="Picture 2" descr="C:\Users\nimda\Desktop\home-selects-jitterb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464" y="3263153"/>
            <a:ext cx="6475347" cy="25631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1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_16x9_TP103462901">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_16x9.potx" id="{AA5F22BC-61EA-4F01-AB22-75117871E196}" vid="{BD0EB374-1DDC-4F15-88A9-D386288C58A6}"/>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46F0C7C-95CD-4157-B59F-1693F8160B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Eğitim konuları sunusu, yazı tahtası resimleri tasarımı (geniş ekran)</Template>
  <TotalTime>0</TotalTime>
  <Words>2639</Words>
  <Application>Microsoft Office PowerPoint</Application>
  <PresentationFormat>Geniş ekran</PresentationFormat>
  <Paragraphs>269</Paragraphs>
  <Slides>42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42</vt:i4>
      </vt:variant>
    </vt:vector>
  </HeadingPairs>
  <TitlesOfParts>
    <vt:vector size="46" baseType="lpstr">
      <vt:lpstr>Arial</vt:lpstr>
      <vt:lpstr>Calibri</vt:lpstr>
      <vt:lpstr>Wingdings</vt:lpstr>
      <vt:lpstr>Education_16x9_TP103462901</vt:lpstr>
      <vt:lpstr>PowerPoint Sunusu</vt:lpstr>
      <vt:lpstr>EXPLORATORİUM PIER 15’te</vt:lpstr>
      <vt:lpstr>ESKİ ve YENİ EXPLORATORİUM</vt:lpstr>
      <vt:lpstr>EXPLORATORİUM</vt:lpstr>
      <vt:lpstr>EXPLORATORİUM</vt:lpstr>
      <vt:lpstr>EXPLORATORİUM’un Hikayesi</vt:lpstr>
      <vt:lpstr>EXPLORATORİUM’da Bilim ve Sanat İç İçe</vt:lpstr>
      <vt:lpstr>EXPLORATORİUM  Geleneksel Bir Müze Değil!</vt:lpstr>
      <vt:lpstr>EXPLORATORİUM’da  Bilim Eğitimi 1. Sırada</vt:lpstr>
      <vt:lpstr>EXPLORATORİUM Fikir, Deneyim ve Uzmanlık </vt:lpstr>
      <vt:lpstr>EXPLORATORİUM’u Ziyaret</vt:lpstr>
      <vt:lpstr>ÜYELİK</vt:lpstr>
      <vt:lpstr>ÜYELER için MAYIS AYI</vt:lpstr>
      <vt:lpstr>ÜYELİK ve ORTAKLIKLAR</vt:lpstr>
      <vt:lpstr>İŞBİRLİKLERİ</vt:lpstr>
      <vt:lpstr>ETKİNLİKLER</vt:lpstr>
      <vt:lpstr>PowerPoint Sunusu</vt:lpstr>
      <vt:lpstr>SATIŞ MAĞAZALARI</vt:lpstr>
      <vt:lpstr>MÜZE HARİTASI</vt:lpstr>
      <vt:lpstr>Engellilere İlişkin</vt:lpstr>
      <vt:lpstr>MÜZE GALERİLERİ</vt:lpstr>
      <vt:lpstr> Güney Galeri: Tamir </vt:lpstr>
      <vt:lpstr> Doğu Galeri: Yaşayan Sistemler </vt:lpstr>
      <vt:lpstr> Osher Batı Galeri: İnsan Fenomeni </vt:lpstr>
      <vt:lpstr> Bechtel Merkez Galeri: Görme ve Duyma </vt:lpstr>
      <vt:lpstr> Kuzey Galeri: Açık Hava Sergileri </vt:lpstr>
      <vt:lpstr> Balıkçı Gözlemevi Galerisi </vt:lpstr>
      <vt:lpstr>EXPLORATORİUM’da Eğitim</vt:lpstr>
      <vt:lpstr> Profesyonel Geliştirici Programlar </vt:lpstr>
      <vt:lpstr>Öğretmen Enstitüsü Hakkında</vt:lpstr>
      <vt:lpstr>Öğretmen Enstitüsü Hakkında</vt:lpstr>
      <vt:lpstr>Sorgu Enstitüsü</vt:lpstr>
      <vt:lpstr>Sorgu Enstitüsü</vt:lpstr>
      <vt:lpstr>Öğrenme Hakkında Fikirler Geliştirmek</vt:lpstr>
      <vt:lpstr>Ziyaretçi Araştırma ve Değerlendirmeleri</vt:lpstr>
      <vt:lpstr>Topluluk Programları</vt:lpstr>
      <vt:lpstr> Öğretme ve Öğrenme için Araçlar </vt:lpstr>
      <vt:lpstr>PowerPoint Sunusu</vt:lpstr>
      <vt:lpstr>PowerPoint Sunusu</vt:lpstr>
      <vt:lpstr>PowerPoint Sunusu</vt:lpstr>
      <vt:lpstr> Exploratorium’da Etkinlik Alanları </vt:lpstr>
      <vt:lpstr>Teşekkürler…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2016-04-27T12:46:54Z</dcterms:created>
  <dcterms:modified xsi:type="dcterms:W3CDTF">2020-03-18T12:24:08Z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TC034629029991</vt:lpwstr>
  </property>
</Properties>
</file>