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C6BA4ED-93E8-47E5-828F-BE6B3E5AC987}"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B6CBB6-36BE-436A-A984-2DB89AB76A87}" type="slidenum">
              <a:rPr lang="tr-TR" smtClean="0"/>
              <a:t>‹#›</a:t>
            </a:fld>
            <a:endParaRPr lang="tr-TR"/>
          </a:p>
        </p:txBody>
      </p:sp>
    </p:spTree>
    <p:extLst>
      <p:ext uri="{BB962C8B-B14F-4D97-AF65-F5344CB8AC3E}">
        <p14:creationId xmlns:p14="http://schemas.microsoft.com/office/powerpoint/2010/main" val="3964633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6BA4ED-93E8-47E5-828F-BE6B3E5AC987}"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B6CBB6-36BE-436A-A984-2DB89AB76A87}" type="slidenum">
              <a:rPr lang="tr-TR" smtClean="0"/>
              <a:t>‹#›</a:t>
            </a:fld>
            <a:endParaRPr lang="tr-TR"/>
          </a:p>
        </p:txBody>
      </p:sp>
    </p:spTree>
    <p:extLst>
      <p:ext uri="{BB962C8B-B14F-4D97-AF65-F5344CB8AC3E}">
        <p14:creationId xmlns:p14="http://schemas.microsoft.com/office/powerpoint/2010/main" val="139231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6BA4ED-93E8-47E5-828F-BE6B3E5AC987}"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B6CBB6-36BE-436A-A984-2DB89AB76A87}" type="slidenum">
              <a:rPr lang="tr-TR" smtClean="0"/>
              <a:t>‹#›</a:t>
            </a:fld>
            <a:endParaRPr lang="tr-TR"/>
          </a:p>
        </p:txBody>
      </p:sp>
    </p:spTree>
    <p:extLst>
      <p:ext uri="{BB962C8B-B14F-4D97-AF65-F5344CB8AC3E}">
        <p14:creationId xmlns:p14="http://schemas.microsoft.com/office/powerpoint/2010/main" val="1726955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6BA4ED-93E8-47E5-828F-BE6B3E5AC987}"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B6CBB6-36BE-436A-A984-2DB89AB76A87}" type="slidenum">
              <a:rPr lang="tr-TR" smtClean="0"/>
              <a:t>‹#›</a:t>
            </a:fld>
            <a:endParaRPr lang="tr-TR"/>
          </a:p>
        </p:txBody>
      </p:sp>
    </p:spTree>
    <p:extLst>
      <p:ext uri="{BB962C8B-B14F-4D97-AF65-F5344CB8AC3E}">
        <p14:creationId xmlns:p14="http://schemas.microsoft.com/office/powerpoint/2010/main" val="3917830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C6BA4ED-93E8-47E5-828F-BE6B3E5AC987}"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B6CBB6-36BE-436A-A984-2DB89AB76A87}" type="slidenum">
              <a:rPr lang="tr-TR" smtClean="0"/>
              <a:t>‹#›</a:t>
            </a:fld>
            <a:endParaRPr lang="tr-TR"/>
          </a:p>
        </p:txBody>
      </p:sp>
    </p:spTree>
    <p:extLst>
      <p:ext uri="{BB962C8B-B14F-4D97-AF65-F5344CB8AC3E}">
        <p14:creationId xmlns:p14="http://schemas.microsoft.com/office/powerpoint/2010/main" val="3456535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C6BA4ED-93E8-47E5-828F-BE6B3E5AC987}"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B6CBB6-36BE-436A-A984-2DB89AB76A87}" type="slidenum">
              <a:rPr lang="tr-TR" smtClean="0"/>
              <a:t>‹#›</a:t>
            </a:fld>
            <a:endParaRPr lang="tr-TR"/>
          </a:p>
        </p:txBody>
      </p:sp>
    </p:spTree>
    <p:extLst>
      <p:ext uri="{BB962C8B-B14F-4D97-AF65-F5344CB8AC3E}">
        <p14:creationId xmlns:p14="http://schemas.microsoft.com/office/powerpoint/2010/main" val="239564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C6BA4ED-93E8-47E5-828F-BE6B3E5AC987}" type="datetimeFigureOut">
              <a:rPr lang="tr-TR" smtClean="0"/>
              <a:t>19.05.2019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7B6CBB6-36BE-436A-A984-2DB89AB76A87}" type="slidenum">
              <a:rPr lang="tr-TR" smtClean="0"/>
              <a:t>‹#›</a:t>
            </a:fld>
            <a:endParaRPr lang="tr-TR"/>
          </a:p>
        </p:txBody>
      </p:sp>
    </p:spTree>
    <p:extLst>
      <p:ext uri="{BB962C8B-B14F-4D97-AF65-F5344CB8AC3E}">
        <p14:creationId xmlns:p14="http://schemas.microsoft.com/office/powerpoint/2010/main" val="3901126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C6BA4ED-93E8-47E5-828F-BE6B3E5AC987}" type="datetimeFigureOut">
              <a:rPr lang="tr-TR" smtClean="0"/>
              <a:t>19.05.2019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7B6CBB6-36BE-436A-A984-2DB89AB76A87}" type="slidenum">
              <a:rPr lang="tr-TR" smtClean="0"/>
              <a:t>‹#›</a:t>
            </a:fld>
            <a:endParaRPr lang="tr-TR"/>
          </a:p>
        </p:txBody>
      </p:sp>
    </p:spTree>
    <p:extLst>
      <p:ext uri="{BB962C8B-B14F-4D97-AF65-F5344CB8AC3E}">
        <p14:creationId xmlns:p14="http://schemas.microsoft.com/office/powerpoint/2010/main" val="734400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C6BA4ED-93E8-47E5-828F-BE6B3E5AC987}" type="datetimeFigureOut">
              <a:rPr lang="tr-TR" smtClean="0"/>
              <a:t>19.05.2019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7B6CBB6-36BE-436A-A984-2DB89AB76A87}" type="slidenum">
              <a:rPr lang="tr-TR" smtClean="0"/>
              <a:t>‹#›</a:t>
            </a:fld>
            <a:endParaRPr lang="tr-TR"/>
          </a:p>
        </p:txBody>
      </p:sp>
    </p:spTree>
    <p:extLst>
      <p:ext uri="{BB962C8B-B14F-4D97-AF65-F5344CB8AC3E}">
        <p14:creationId xmlns:p14="http://schemas.microsoft.com/office/powerpoint/2010/main" val="1273852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C6BA4ED-93E8-47E5-828F-BE6B3E5AC987}"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B6CBB6-36BE-436A-A984-2DB89AB76A87}" type="slidenum">
              <a:rPr lang="tr-TR" smtClean="0"/>
              <a:t>‹#›</a:t>
            </a:fld>
            <a:endParaRPr lang="tr-TR"/>
          </a:p>
        </p:txBody>
      </p:sp>
    </p:spTree>
    <p:extLst>
      <p:ext uri="{BB962C8B-B14F-4D97-AF65-F5344CB8AC3E}">
        <p14:creationId xmlns:p14="http://schemas.microsoft.com/office/powerpoint/2010/main" val="1643515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C6BA4ED-93E8-47E5-828F-BE6B3E5AC987}"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B6CBB6-36BE-436A-A984-2DB89AB76A87}" type="slidenum">
              <a:rPr lang="tr-TR" smtClean="0"/>
              <a:t>‹#›</a:t>
            </a:fld>
            <a:endParaRPr lang="tr-TR"/>
          </a:p>
        </p:txBody>
      </p:sp>
    </p:spTree>
    <p:extLst>
      <p:ext uri="{BB962C8B-B14F-4D97-AF65-F5344CB8AC3E}">
        <p14:creationId xmlns:p14="http://schemas.microsoft.com/office/powerpoint/2010/main" val="2641645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6BA4ED-93E8-47E5-828F-BE6B3E5AC987}" type="datetimeFigureOut">
              <a:rPr lang="tr-TR" smtClean="0"/>
              <a:t>19.05.2019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B6CBB6-36BE-436A-A984-2DB89AB76A87}" type="slidenum">
              <a:rPr lang="tr-TR" smtClean="0"/>
              <a:t>‹#›</a:t>
            </a:fld>
            <a:endParaRPr lang="tr-TR"/>
          </a:p>
        </p:txBody>
      </p:sp>
    </p:spTree>
    <p:extLst>
      <p:ext uri="{BB962C8B-B14F-4D97-AF65-F5344CB8AC3E}">
        <p14:creationId xmlns:p14="http://schemas.microsoft.com/office/powerpoint/2010/main" val="273377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856066"/>
          </a:xfrm>
        </p:spPr>
        <p:txBody>
          <a:bodyPr>
            <a:normAutofit/>
          </a:bodyPr>
          <a:lstStyle/>
          <a:p>
            <a:pPr algn="l"/>
            <a:r>
              <a:rPr lang="tr-TR" sz="4400" dirty="0" err="1"/>
              <a:t>Thorstein</a:t>
            </a:r>
            <a:r>
              <a:rPr lang="tr-TR" sz="4400" dirty="0"/>
              <a:t> Veblen (1857-1929) </a:t>
            </a:r>
            <a:endParaRPr lang="tr-TR" sz="4400" dirty="0"/>
          </a:p>
        </p:txBody>
      </p:sp>
      <p:sp>
        <p:nvSpPr>
          <p:cNvPr id="3" name="Alt Başlık 2"/>
          <p:cNvSpPr>
            <a:spLocks noGrp="1"/>
          </p:cNvSpPr>
          <p:nvPr>
            <p:ph type="subTitle" idx="1"/>
          </p:nvPr>
        </p:nvSpPr>
        <p:spPr>
          <a:xfrm>
            <a:off x="1524000" y="2194560"/>
            <a:ext cx="9144000" cy="4073236"/>
          </a:xfrm>
        </p:spPr>
        <p:txBody>
          <a:bodyPr>
            <a:normAutofit lnSpcReduction="10000"/>
          </a:bodyPr>
          <a:lstStyle/>
          <a:p>
            <a:pPr algn="l"/>
            <a:r>
              <a:rPr lang="tr-TR" sz="2800" dirty="0" smtClean="0"/>
              <a:t>Veblen </a:t>
            </a:r>
            <a:r>
              <a:rPr lang="tr-TR" sz="2800" dirty="0"/>
              <a:t>toplumu, çöken veya gelişen, daima değişen ve yeni durumlara uyum sağlayan ya da sağlayamayan, hayli karmaşık bir organizma olarak gördü. Veblen’in analizi, </a:t>
            </a:r>
            <a:r>
              <a:rPr lang="tr-TR" sz="2800" dirty="0" err="1"/>
              <a:t>Marx’ınki</a:t>
            </a:r>
            <a:r>
              <a:rPr lang="tr-TR" sz="2800" dirty="0"/>
              <a:t> gibi, her yönden tarihsel bir yönelime sahipti.</a:t>
            </a:r>
          </a:p>
          <a:p>
            <a:pPr algn="l"/>
            <a:r>
              <a:rPr lang="tr-TR" sz="2800" dirty="0"/>
              <a:t>Veblen’e göre insanlık tarihi, toplumsal kurumların evriminin tarihiydi. İnsan davranışı, tarihteki tüm çağlarda ortak olan, belirli ayırt edilebilir kalıplara dayanmaktaydı. </a:t>
            </a:r>
            <a:endParaRPr lang="tr-TR" sz="2800" dirty="0" smtClean="0"/>
          </a:p>
          <a:p>
            <a:pPr algn="l"/>
            <a:endParaRPr lang="tr-TR" sz="2800" dirty="0"/>
          </a:p>
          <a:p>
            <a:pPr algn="l"/>
            <a:r>
              <a:rPr lang="tr-TR" sz="2800" dirty="0"/>
              <a:t>İnsanları diğer hayvanlardan ayıran, kesinlikle kültür ve toplumsal kurumlardı. </a:t>
            </a:r>
            <a:endParaRPr lang="tr-TR" sz="2800" dirty="0"/>
          </a:p>
        </p:txBody>
      </p:sp>
    </p:spTree>
    <p:extLst>
      <p:ext uri="{BB962C8B-B14F-4D97-AF65-F5344CB8AC3E}">
        <p14:creationId xmlns:p14="http://schemas.microsoft.com/office/powerpoint/2010/main" val="3798289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Taklitçi tüketim </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Yağmacı içgüdünün egemenliği; ticari faaliyetin endüstriyel faaliyet üzerindeki belirleyiciliği, toplumu da sabot</a:t>
            </a:r>
            <a:r>
              <a:rPr lang="tr-TR" dirty="0" smtClean="0"/>
              <a:t>e eğilimindedir </a:t>
            </a:r>
          </a:p>
          <a:p>
            <a:pPr marL="0" indent="0">
              <a:buNone/>
            </a:pPr>
            <a:endParaRPr lang="tr-TR" dirty="0" smtClean="0"/>
          </a:p>
          <a:p>
            <a:pPr marL="0" indent="0">
              <a:buNone/>
            </a:pPr>
            <a:r>
              <a:rPr lang="tr-TR" dirty="0" smtClean="0"/>
              <a:t>Ancak insanların yağmacı içgüdü kültürüne boyun eğmesinin nedenleri vardır; toplum sadece zora dayalı olarak baskı altında tutulmaz </a:t>
            </a:r>
          </a:p>
          <a:p>
            <a:pPr marL="0" indent="0">
              <a:buNone/>
            </a:pPr>
            <a:endParaRPr lang="tr-TR" dirty="0"/>
          </a:p>
          <a:p>
            <a:pPr marL="0" indent="0">
              <a:buNone/>
            </a:pPr>
            <a:r>
              <a:rPr lang="tr-TR" dirty="0" smtClean="0"/>
              <a:t>Taklitçi tüketim </a:t>
            </a:r>
          </a:p>
          <a:p>
            <a:pPr marL="0" indent="0">
              <a:buNone/>
            </a:pPr>
            <a:r>
              <a:rPr lang="tr-TR" dirty="0" smtClean="0"/>
              <a:t>Milliyetçilik </a:t>
            </a:r>
          </a:p>
          <a:p>
            <a:pPr marL="0" indent="0">
              <a:buNone/>
            </a:pPr>
            <a:r>
              <a:rPr lang="tr-TR" dirty="0" smtClean="0"/>
              <a:t>Yiğitlik </a:t>
            </a:r>
          </a:p>
          <a:p>
            <a:pPr marL="0" indent="0">
              <a:buNone/>
            </a:pPr>
            <a:r>
              <a:rPr lang="tr-TR" smtClean="0"/>
              <a:t>Kadınlara boyun eğdirme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282667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a:bodyPr>
          <a:lstStyle/>
          <a:p>
            <a:pPr marL="0" indent="0">
              <a:buNone/>
            </a:pPr>
            <a:r>
              <a:rPr lang="tr-TR" dirty="0" smtClean="0"/>
              <a:t>19. yüzyılın sonu ve 20. yüzyılın başlarında, kapitalizm önemli ve temel nitelikte bir dönüşüm geçirdi. Her ne kadar sistemin temelleri değişmeden kaldıysa da, sermaye birikim süreci büyük anonim şirketler içinde kurumsallaştı. </a:t>
            </a:r>
          </a:p>
          <a:p>
            <a:pPr marL="0" indent="0">
              <a:buNone/>
            </a:pPr>
            <a:endParaRPr lang="tr-TR" dirty="0" smtClean="0"/>
          </a:p>
          <a:p>
            <a:pPr marL="0" indent="0">
              <a:buNone/>
            </a:pPr>
            <a:r>
              <a:rPr lang="tr-TR" dirty="0" smtClean="0"/>
              <a:t>Özel bir öneme sahip iki değişim, bu kurumsal dönüşümün sonuçları arasında yer almaktaydı. Birincisi, sermayenin </a:t>
            </a:r>
            <a:r>
              <a:rPr lang="tr-TR" dirty="0" err="1" smtClean="0"/>
              <a:t>uluslararasılaşmasıydı</a:t>
            </a:r>
            <a:r>
              <a:rPr lang="tr-TR" dirty="0" smtClean="0"/>
              <a:t>. . İkincisi, kapitalist sınıfın yapısındaki bir değişimdi. Kapitalist toplumsal, siyasi ve ekonomik egemenliği değişmeden kalmış olsa da, birikim sürecinin kurumsallaşması, kapitalistlerin çoğunluğuna, kendi konumlarını sadece pasif bir şekilde, malının başında durmayarak sürdürebilmeleri imkanını tanıdı. </a:t>
            </a:r>
            <a:endParaRPr lang="tr-TR" dirty="0"/>
          </a:p>
        </p:txBody>
      </p:sp>
    </p:spTree>
    <p:extLst>
      <p:ext uri="{BB962C8B-B14F-4D97-AF65-F5344CB8AC3E}">
        <p14:creationId xmlns:p14="http://schemas.microsoft.com/office/powerpoint/2010/main" val="2489466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Veblen’in </a:t>
            </a:r>
            <a:r>
              <a:rPr lang="tr-TR" dirty="0" err="1"/>
              <a:t>Neoklasik</a:t>
            </a:r>
            <a:r>
              <a:rPr lang="tr-TR" dirty="0"/>
              <a:t> İktisadı Eleştirisi </a:t>
            </a:r>
            <a:endParaRPr lang="tr-TR" dirty="0"/>
          </a:p>
        </p:txBody>
      </p:sp>
      <p:sp>
        <p:nvSpPr>
          <p:cNvPr id="3" name="İçerik Yer Tutucusu 2"/>
          <p:cNvSpPr>
            <a:spLocks noGrp="1"/>
          </p:cNvSpPr>
          <p:nvPr>
            <p:ph idx="1"/>
          </p:nvPr>
        </p:nvSpPr>
        <p:spPr/>
        <p:txBody>
          <a:bodyPr>
            <a:normAutofit fontScale="92500"/>
          </a:bodyPr>
          <a:lstStyle/>
          <a:p>
            <a:pPr marL="0" indent="0">
              <a:buNone/>
            </a:pPr>
            <a:r>
              <a:rPr lang="tr-TR" dirty="0" err="1" smtClean="0"/>
              <a:t>Neoklasik</a:t>
            </a:r>
            <a:r>
              <a:rPr lang="tr-TR" dirty="0" smtClean="0"/>
              <a:t> iktisadın, </a:t>
            </a:r>
            <a:r>
              <a:rPr lang="tr-TR" dirty="0"/>
              <a:t>insan doğasına ve toplumsal kurumlara ilişkin, </a:t>
            </a:r>
            <a:r>
              <a:rPr lang="tr-TR" dirty="0" smtClean="0"/>
              <a:t>tamamen</a:t>
            </a:r>
            <a:r>
              <a:rPr lang="tr-TR" dirty="0"/>
              <a:t>, tarihsel olmayan ve basitleştirici bir bakışa sahip </a:t>
            </a:r>
            <a:r>
              <a:rPr lang="tr-TR" dirty="0" smtClean="0"/>
              <a:t>olması</a:t>
            </a:r>
          </a:p>
          <a:p>
            <a:pPr marL="0" indent="0">
              <a:buNone/>
            </a:pPr>
            <a:endParaRPr lang="tr-TR" dirty="0"/>
          </a:p>
          <a:p>
            <a:pPr marL="0" indent="0">
              <a:buNone/>
            </a:pPr>
            <a:r>
              <a:rPr lang="tr-TR" dirty="0"/>
              <a:t>Her şeyi rasyonel, bencil, </a:t>
            </a:r>
            <a:r>
              <a:rPr lang="tr-TR" dirty="0" err="1"/>
              <a:t>maksimizasyoncu</a:t>
            </a:r>
            <a:r>
              <a:rPr lang="tr-TR" dirty="0"/>
              <a:t> davranış bakımından açıklamaya kalkmakla, aslında </a:t>
            </a:r>
            <a:r>
              <a:rPr lang="tr-TR" dirty="0" err="1"/>
              <a:t>neoklasik</a:t>
            </a:r>
            <a:r>
              <a:rPr lang="tr-TR" dirty="0"/>
              <a:t> iktisat hiçbir şey açıklamamaktaydı </a:t>
            </a:r>
            <a:endParaRPr lang="tr-TR" dirty="0" smtClean="0"/>
          </a:p>
          <a:p>
            <a:pPr marL="0" indent="0">
              <a:buNone/>
            </a:pPr>
            <a:endParaRPr lang="tr-TR" dirty="0"/>
          </a:p>
          <a:p>
            <a:pPr marL="0" indent="0">
              <a:buNone/>
            </a:pPr>
            <a:r>
              <a:rPr lang="tr-TR" dirty="0" err="1"/>
              <a:t>Neoklasik</a:t>
            </a:r>
            <a:r>
              <a:rPr lang="tr-TR" dirty="0"/>
              <a:t> </a:t>
            </a:r>
            <a:r>
              <a:rPr lang="tr-TR" dirty="0" smtClean="0"/>
              <a:t>teori: birincisi</a:t>
            </a:r>
            <a:r>
              <a:rPr lang="tr-TR" dirty="0"/>
              <a:t>, sermayenin fayda ürettiğine dayanarak, sermayenin getirisini haklı çıkarmak; ikincisi, bütün </a:t>
            </a:r>
            <a:r>
              <a:rPr lang="tr-TR" dirty="0" smtClean="0"/>
              <a:t>gelirleri </a:t>
            </a:r>
            <a:r>
              <a:rPr lang="tr-TR" dirty="0"/>
              <a:t>mülkiyetin </a:t>
            </a:r>
            <a:r>
              <a:rPr lang="tr-TR" dirty="0" smtClean="0"/>
              <a:t>katkıları ile açıklamak; üçüncüsü</a:t>
            </a:r>
            <a:r>
              <a:rPr lang="tr-TR" dirty="0"/>
              <a:t>, rekabetçi bir kapitalist bir sistemde, toplumsal uyumun doğal ve normal bir durum olduğunu göstermek </a:t>
            </a:r>
            <a:endParaRPr lang="tr-TR" dirty="0"/>
          </a:p>
        </p:txBody>
      </p:sp>
    </p:spTree>
    <p:extLst>
      <p:ext uri="{BB962C8B-B14F-4D97-AF65-F5344CB8AC3E}">
        <p14:creationId xmlns:p14="http://schemas.microsoft.com/office/powerpoint/2010/main" val="982558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Üretim toplumsal ve kültürel </a:t>
            </a:r>
            <a:endParaRPr lang="tr-TR" dirty="0"/>
          </a:p>
        </p:txBody>
      </p:sp>
      <p:sp>
        <p:nvSpPr>
          <p:cNvPr id="3" name="İçerik Yer Tutucusu 2"/>
          <p:cNvSpPr>
            <a:spLocks noGrp="1"/>
          </p:cNvSpPr>
          <p:nvPr>
            <p:ph idx="1"/>
          </p:nvPr>
        </p:nvSpPr>
        <p:spPr/>
        <p:txBody>
          <a:bodyPr/>
          <a:lstStyle/>
          <a:p>
            <a:pPr marL="0" indent="0">
              <a:buNone/>
            </a:pPr>
            <a:r>
              <a:rPr lang="tr-TR" dirty="0" smtClean="0"/>
              <a:t>Üretim toplumsaldır; tek tek üretim faktörlerinin katkısıyla açıklanabilir bir şey değildir </a:t>
            </a:r>
          </a:p>
          <a:p>
            <a:pPr marL="0" indent="0">
              <a:buNone/>
            </a:pPr>
            <a:r>
              <a:rPr lang="tr-TR" dirty="0"/>
              <a:t>Üretim, insanların içinde bilgi ve becerileri paylaştığı, bunları nesilden nesle aktardığı ve doğayı insan ihtiyaçları ve yararına uygun hale getirme sürecinde toplumsal işbirliği içine girdiği, toplumsal bir süreçti. Bu sürecin ayrıştırılması ve sürecin farklı unsurlarının toprak, emek ve sermaye olarak kategorize edilmesi, kapitalizme özgü tarihsel bir olguydu sadece.</a:t>
            </a:r>
            <a:endParaRPr lang="tr-TR" dirty="0"/>
          </a:p>
        </p:txBody>
      </p:sp>
    </p:spTree>
    <p:extLst>
      <p:ext uri="{BB962C8B-B14F-4D97-AF65-F5344CB8AC3E}">
        <p14:creationId xmlns:p14="http://schemas.microsoft.com/office/powerpoint/2010/main" val="839437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Kapitalizmdeki Uzlaşmaz İkilik </a:t>
            </a:r>
            <a:endParaRPr lang="tr-TR" dirty="0"/>
          </a:p>
        </p:txBody>
      </p:sp>
      <p:sp>
        <p:nvSpPr>
          <p:cNvPr id="3" name="İçerik Yer Tutucusu 2"/>
          <p:cNvSpPr>
            <a:spLocks noGrp="1"/>
          </p:cNvSpPr>
          <p:nvPr>
            <p:ph idx="1"/>
          </p:nvPr>
        </p:nvSpPr>
        <p:spPr/>
        <p:txBody>
          <a:bodyPr/>
          <a:lstStyle/>
          <a:p>
            <a:pPr marL="0" indent="0">
              <a:buNone/>
            </a:pPr>
            <a:r>
              <a:rPr lang="tr-TR" dirty="0"/>
              <a:t>Veblen, toplumsal psikoloji açısından, davranışlarına kahramanlık eğiliminin veya yağmacı içgüdünün egemen olduğu bireyler ve sınıfları; davranışlarına ustalık içgüdüsünün, ebeveynlik eğiliminin ve aylak merak geliştirmenin egemen olanlardan ayırdı. </a:t>
            </a:r>
            <a:endParaRPr lang="tr-TR" dirty="0" smtClean="0"/>
          </a:p>
          <a:p>
            <a:pPr marL="0" indent="0">
              <a:buNone/>
            </a:pPr>
            <a:endParaRPr lang="tr-TR" dirty="0"/>
          </a:p>
          <a:p>
            <a:pPr marL="0" indent="0">
              <a:buNone/>
            </a:pPr>
            <a:r>
              <a:rPr lang="tr-TR" dirty="0"/>
              <a:t>Veblen, iktisat açısından, “ticari girişim” olarak nitelediği güçler ile “sanayi” olarak nitelediği güçler arasında da aynı ikiliği görmüştü. Sosyoloji açısından bu ikilik, “aylak sınıfın” “</a:t>
            </a:r>
            <a:r>
              <a:rPr lang="tr-TR" dirty="0" err="1"/>
              <a:t>törensellik</a:t>
            </a:r>
            <a:r>
              <a:rPr lang="tr-TR" dirty="0"/>
              <a:t>” ve “sportmenlik” özellikleri ile “sıradan insanın” daha yaratıcı ve işbirliğine dayanan özellikleri arasında ifade bulmaktaydı </a:t>
            </a:r>
            <a:endParaRPr lang="tr-TR" dirty="0"/>
          </a:p>
        </p:txBody>
      </p:sp>
    </p:spTree>
    <p:extLst>
      <p:ext uri="{BB962C8B-B14F-4D97-AF65-F5344CB8AC3E}">
        <p14:creationId xmlns:p14="http://schemas.microsoft.com/office/powerpoint/2010/main" val="2480697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Özel Mülkiyet, Sınıflara Bölünmüş </a:t>
            </a:r>
            <a:r>
              <a:rPr lang="tr-TR" dirty="0" smtClean="0"/>
              <a:t>Toplum</a:t>
            </a:r>
            <a:endParaRPr lang="tr-TR" dirty="0"/>
          </a:p>
        </p:txBody>
      </p:sp>
      <p:sp>
        <p:nvSpPr>
          <p:cNvPr id="3" name="İçerik Yer Tutucusu 2"/>
          <p:cNvSpPr>
            <a:spLocks noGrp="1"/>
          </p:cNvSpPr>
          <p:nvPr>
            <p:ph idx="1"/>
          </p:nvPr>
        </p:nvSpPr>
        <p:spPr/>
        <p:txBody>
          <a:bodyPr/>
          <a:lstStyle/>
          <a:p>
            <a:pPr marL="0" indent="0">
              <a:buNone/>
            </a:pPr>
            <a:r>
              <a:rPr lang="tr-TR" dirty="0"/>
              <a:t>Sınıfsal yapının temelinde özel mülkiyet kurumu bulunmaktadır. Veblen, özel mülkiyete “doğal haklar” yaklaşımını reddederek başladı. </a:t>
            </a:r>
          </a:p>
          <a:p>
            <a:pPr marL="0" indent="0">
              <a:buNone/>
            </a:pPr>
            <a:endParaRPr lang="tr-TR" dirty="0" smtClean="0"/>
          </a:p>
          <a:p>
            <a:pPr marL="0" indent="0">
              <a:buNone/>
            </a:pPr>
            <a:r>
              <a:rPr lang="tr-TR" dirty="0"/>
              <a:t>Veblen, daima, üretimin, hiçbir zaman bireysel bir süreç olmadığını, her yerde ve her dönemde toplumsal bir süreç olduğunu ısrarla dile </a:t>
            </a:r>
            <a:r>
              <a:rPr lang="tr-TR" dirty="0" smtClean="0"/>
              <a:t>getirdi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02597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Ustalık içgüdüsü ve yağmacı içgüdü </a:t>
            </a:r>
            <a:endParaRPr lang="tr-TR" dirty="0"/>
          </a:p>
        </p:txBody>
      </p:sp>
      <p:sp>
        <p:nvSpPr>
          <p:cNvPr id="3" name="İçerik Yer Tutucusu 2"/>
          <p:cNvSpPr>
            <a:spLocks noGrp="1"/>
          </p:cNvSpPr>
          <p:nvPr>
            <p:ph idx="1"/>
          </p:nvPr>
        </p:nvSpPr>
        <p:spPr/>
        <p:txBody>
          <a:bodyPr/>
          <a:lstStyle/>
          <a:p>
            <a:pPr marL="0" indent="0">
              <a:buNone/>
            </a:pPr>
            <a:r>
              <a:rPr lang="tr-TR" dirty="0" smtClean="0"/>
              <a:t>Ustalık iç güdü, yağmacı içgüdüden daha eski ve daha temeldir </a:t>
            </a:r>
          </a:p>
          <a:p>
            <a:pPr marL="0" indent="0">
              <a:buNone/>
            </a:pPr>
            <a:endParaRPr lang="tr-TR" dirty="0" smtClean="0"/>
          </a:p>
          <a:p>
            <a:pPr marL="0" indent="0">
              <a:buNone/>
            </a:pPr>
            <a:r>
              <a:rPr lang="tr-TR" dirty="0" smtClean="0"/>
              <a:t>“İnsan </a:t>
            </a:r>
            <a:r>
              <a:rPr lang="tr-TR" dirty="0"/>
              <a:t>yaşamı, faaliyettir ve insan faaliyette bulunurken, bu nedenle düşünür ve hisseder</a:t>
            </a:r>
            <a:r>
              <a:rPr lang="tr-TR" dirty="0" smtClean="0"/>
              <a:t>”</a:t>
            </a:r>
          </a:p>
          <a:p>
            <a:pPr marL="0" indent="0">
              <a:buNone/>
            </a:pPr>
            <a:endParaRPr lang="tr-TR" dirty="0"/>
          </a:p>
          <a:p>
            <a:pPr marL="0" indent="0">
              <a:buNone/>
            </a:pPr>
            <a:r>
              <a:rPr lang="tr-TR" dirty="0"/>
              <a:t>Beşeri toplumun en erken aşamalarında . . . ırkın hayat alışkanlıkları ihtilaflı ve yıkıcı olmak yerine, zorunlu olarak, hâlâ barışçıl ve endüstriyel nitelikteydi</a:t>
            </a:r>
            <a:endParaRPr lang="tr-TR" dirty="0"/>
          </a:p>
        </p:txBody>
      </p:sp>
    </p:spTree>
    <p:extLst>
      <p:ext uri="{BB962C8B-B14F-4D97-AF65-F5344CB8AC3E}">
        <p14:creationId xmlns:p14="http://schemas.microsoft.com/office/powerpoint/2010/main" val="3669842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İki ekonomik sınıf ve kadınlara boyun eğdirme </a:t>
            </a:r>
            <a:endParaRPr lang="tr-TR" dirty="0"/>
          </a:p>
        </p:txBody>
      </p:sp>
      <p:sp>
        <p:nvSpPr>
          <p:cNvPr id="3" name="İçerik Yer Tutucusu 2"/>
          <p:cNvSpPr>
            <a:spLocks noGrp="1"/>
          </p:cNvSpPr>
          <p:nvPr>
            <p:ph idx="1"/>
          </p:nvPr>
        </p:nvSpPr>
        <p:spPr/>
        <p:txBody>
          <a:bodyPr>
            <a:normAutofit fontScale="92500"/>
          </a:bodyPr>
          <a:lstStyle/>
          <a:p>
            <a:pPr marL="0" indent="0">
              <a:buNone/>
            </a:pPr>
            <a:r>
              <a:rPr lang="tr-TR" dirty="0"/>
              <a:t>İki ekonomik sınıf: endüstriyel işlerle uğraşanlar ve savaş, yönetim, spor ve dini ayinlerle meşgul olanlar </a:t>
            </a:r>
            <a:endParaRPr lang="tr-TR" dirty="0" smtClean="0"/>
          </a:p>
          <a:p>
            <a:pPr marL="0" indent="0">
              <a:buNone/>
            </a:pPr>
            <a:endParaRPr lang="tr-TR" dirty="0"/>
          </a:p>
          <a:p>
            <a:pPr marL="0" indent="0">
              <a:buNone/>
            </a:pPr>
            <a:r>
              <a:rPr lang="tr-TR" dirty="0"/>
              <a:t>Sınıfsal olarak bölünmüş bir toplum, yağmacı bir </a:t>
            </a:r>
            <a:r>
              <a:rPr lang="tr-TR" dirty="0" smtClean="0"/>
              <a:t>toplumdu </a:t>
            </a:r>
          </a:p>
          <a:p>
            <a:pPr marL="0" indent="0">
              <a:buNone/>
            </a:pPr>
            <a:r>
              <a:rPr lang="tr-TR" dirty="0" smtClean="0"/>
              <a:t>Yağmacı </a:t>
            </a:r>
            <a:r>
              <a:rPr lang="tr-TR" dirty="0"/>
              <a:t>toplum, işçileri sayısız aşağılamaya ve baskılara maruz bırakarak, ustalık içgüdüsünü kısma ve güdük bırakma eğilimindeydi; ve böyle yaparak, ustalık içgüdüsünde kendini gerçekleştirmenin tatlı duyguları içkin bir şekilde var olmasına rağmen, birçok işi can sıkıcı hale getirdi. </a:t>
            </a:r>
          </a:p>
          <a:p>
            <a:pPr marL="0" indent="0">
              <a:buNone/>
            </a:pPr>
            <a:r>
              <a:rPr lang="tr-TR" dirty="0"/>
              <a:t>Kadınlara boyun eğdirme de, özel mülkiyet ve yağmacı kültürle bağlantılıdır. </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942937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Ticari Girişimin Endüstri Üzerindeki </a:t>
            </a:r>
            <a:r>
              <a:rPr lang="tr-TR" dirty="0" smtClean="0"/>
              <a:t>Egemenliği: Sabotaj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a:t>Kapitalizm . . . ustalık güçlerinin aslen çok hızlı bir şekilde geliştiği “yarı barışçıl” bir toplum olarak doğmuştu. Fakat zamanla, ustalık güçleriyle yağmacı kahramanlık güçleri, bir mücadele içine hapsoldular</a:t>
            </a:r>
            <a:r>
              <a:rPr lang="tr-TR" dirty="0" smtClean="0"/>
              <a:t>. </a:t>
            </a:r>
          </a:p>
          <a:p>
            <a:pPr marL="0" indent="0">
              <a:buNone/>
            </a:pPr>
            <a:endParaRPr lang="tr-TR" dirty="0"/>
          </a:p>
          <a:p>
            <a:pPr marL="0" indent="0">
              <a:buNone/>
            </a:pPr>
            <a:r>
              <a:rPr lang="tr-TR" dirty="0"/>
              <a:t>Kâr elde etmek ya da ticari girişim, endüstriden veya ustalıktan tamamen kopuk bir </a:t>
            </a:r>
            <a:r>
              <a:rPr lang="tr-TR" dirty="0" smtClean="0"/>
              <a:t>davranış </a:t>
            </a:r>
            <a:r>
              <a:rPr lang="tr-TR" dirty="0"/>
              <a:t>biçimi ortaya </a:t>
            </a:r>
            <a:r>
              <a:rPr lang="tr-TR" dirty="0" smtClean="0"/>
              <a:t>çıkardı </a:t>
            </a:r>
          </a:p>
          <a:p>
            <a:pPr marL="0" indent="0">
              <a:buNone/>
            </a:pPr>
            <a:endParaRPr lang="tr-TR" dirty="0"/>
          </a:p>
          <a:p>
            <a:pPr marL="0" indent="0">
              <a:buNone/>
            </a:pPr>
            <a:r>
              <a:rPr lang="tr-TR" dirty="0"/>
              <a:t>Ticari girişimin endüstri üzerindeki denetiminin doğası, Veblen tarafından tek bir terimle tarif edilmekteydi: “sabotaj”. Ticari girişim kâr uğruna endüstriyi sabote etti </a:t>
            </a:r>
            <a:endParaRPr lang="tr-TR" dirty="0"/>
          </a:p>
        </p:txBody>
      </p:sp>
    </p:spTree>
    <p:extLst>
      <p:ext uri="{BB962C8B-B14F-4D97-AF65-F5344CB8AC3E}">
        <p14:creationId xmlns:p14="http://schemas.microsoft.com/office/powerpoint/2010/main" val="123459714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747</Words>
  <Application>Microsoft Office PowerPoint</Application>
  <PresentationFormat>Geniş ekran</PresentationFormat>
  <Paragraphs>52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Thorstein Veblen (1857-1929) </vt:lpstr>
      <vt:lpstr>PowerPoint Sunusu</vt:lpstr>
      <vt:lpstr>Veblen’in Neoklasik İktisadı Eleştirisi </vt:lpstr>
      <vt:lpstr>Üretim toplumsal ve kültürel </vt:lpstr>
      <vt:lpstr>Kapitalizmdeki Uzlaşmaz İkilik </vt:lpstr>
      <vt:lpstr>Özel Mülkiyet, Sınıflara Bölünmüş Toplum</vt:lpstr>
      <vt:lpstr>Ustalık içgüdüsü ve yağmacı içgüdü </vt:lpstr>
      <vt:lpstr>İki ekonomik sınıf ve kadınlara boyun eğdirme </vt:lpstr>
      <vt:lpstr>Ticari Girişimin Endüstri Üzerindeki Egemenliği: Sabotaj </vt:lpstr>
      <vt:lpstr>Taklitçi tüketim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cp:revision>
  <dcterms:created xsi:type="dcterms:W3CDTF">2019-05-16T14:28:36Z</dcterms:created>
  <dcterms:modified xsi:type="dcterms:W3CDTF">2019-05-19T15:49:13Z</dcterms:modified>
</cp:coreProperties>
</file>