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 id="261" r:id="rId4"/>
    <p:sldId id="262" r:id="rId5"/>
    <p:sldId id="263" r:id="rId6"/>
    <p:sldId id="264" r:id="rId7"/>
    <p:sldId id="265" r:id="rId8"/>
    <p:sldId id="266" r:id="rId9"/>
    <p:sldId id="267" r:id="rId10"/>
    <p:sldId id="268" r:id="rId11"/>
    <p:sldId id="270" r:id="rId12"/>
    <p:sldId id="269" r:id="rId13"/>
    <p:sldId id="271" r:id="rId14"/>
    <p:sldId id="272" r:id="rId15"/>
    <p:sldId id="273" r:id="rId16"/>
    <p:sldId id="274" r:id="rId17"/>
    <p:sldId id="275" r:id="rId18"/>
    <p:sldId id="276"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5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ED2AF645-318D-4A00-8768-89EC2EF6902B}"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99467A5F-3CBC-46AB-B830-FC32EA1C5948}" type="slidenum">
              <a:rPr lang="tr-TR" smtClean="0"/>
              <a:pPr/>
              <a:t>‹#›</a:t>
            </a:fld>
            <a:endParaRPr lang="tr-TR"/>
          </a:p>
        </p:txBody>
      </p:sp>
    </p:spTree>
    <p:extLst>
      <p:ext uri="{BB962C8B-B14F-4D97-AF65-F5344CB8AC3E}">
        <p14:creationId xmlns:p14="http://schemas.microsoft.com/office/powerpoint/2010/main" val="2095748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D2AF645-318D-4A00-8768-89EC2EF6902B}"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3193488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ED2AF645-318D-4A00-8768-89EC2EF6902B}"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99467A5F-3CBC-46AB-B830-FC32EA1C5948}" type="slidenum">
              <a:rPr lang="tr-TR" smtClean="0"/>
              <a:pPr/>
              <a:t>‹#›</a:t>
            </a:fld>
            <a:endParaRPr lang="tr-TR"/>
          </a:p>
        </p:txBody>
      </p:sp>
    </p:spTree>
    <p:extLst>
      <p:ext uri="{BB962C8B-B14F-4D97-AF65-F5344CB8AC3E}">
        <p14:creationId xmlns:p14="http://schemas.microsoft.com/office/powerpoint/2010/main" val="3017207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D2AF645-318D-4A00-8768-89EC2EF6902B}"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3673396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D2AF645-318D-4A00-8768-89EC2EF6902B}"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99467A5F-3CBC-46AB-B830-FC32EA1C5948}" type="slidenum">
              <a:rPr lang="tr-TR" smtClean="0"/>
              <a:pPr/>
              <a:t>‹#›</a:t>
            </a:fld>
            <a:endParaRPr lang="tr-TR"/>
          </a:p>
        </p:txBody>
      </p:sp>
    </p:spTree>
    <p:extLst>
      <p:ext uri="{BB962C8B-B14F-4D97-AF65-F5344CB8AC3E}">
        <p14:creationId xmlns:p14="http://schemas.microsoft.com/office/powerpoint/2010/main" val="1267329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D2AF645-318D-4A00-8768-89EC2EF6902B}"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3085915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D2AF645-318D-4A00-8768-89EC2EF6902B}"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2730466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ED2AF645-318D-4A00-8768-89EC2EF6902B}"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174799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2AF645-318D-4A00-8768-89EC2EF6902B}"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1448742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ED2AF645-318D-4A00-8768-89EC2EF6902B}"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99467A5F-3CBC-46AB-B830-FC32EA1C5948}" type="slidenum">
              <a:rPr lang="tr-TR" smtClean="0"/>
              <a:pPr/>
              <a:t>‹#›</a:t>
            </a:fld>
            <a:endParaRPr lang="tr-TR"/>
          </a:p>
        </p:txBody>
      </p:sp>
    </p:spTree>
    <p:extLst>
      <p:ext uri="{BB962C8B-B14F-4D97-AF65-F5344CB8AC3E}">
        <p14:creationId xmlns:p14="http://schemas.microsoft.com/office/powerpoint/2010/main" val="1433691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D2AF645-318D-4A00-8768-89EC2EF6902B}"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9467A5F-3CBC-46AB-B830-FC32EA1C5948}" type="slidenum">
              <a:rPr lang="tr-TR" smtClean="0"/>
              <a:pPr/>
              <a:t>‹#›</a:t>
            </a:fld>
            <a:endParaRPr lang="tr-TR"/>
          </a:p>
        </p:txBody>
      </p:sp>
    </p:spTree>
    <p:extLst>
      <p:ext uri="{BB962C8B-B14F-4D97-AF65-F5344CB8AC3E}">
        <p14:creationId xmlns:p14="http://schemas.microsoft.com/office/powerpoint/2010/main" val="3043448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ED2AF645-318D-4A00-8768-89EC2EF6902B}"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99467A5F-3CBC-46AB-B830-FC32EA1C5948}"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2086642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7E5A2C0-3A69-48D1-9948-F64339F5F78A}"/>
              </a:ext>
            </a:extLst>
          </p:cNvPr>
          <p:cNvSpPr>
            <a:spLocks noGrp="1"/>
          </p:cNvSpPr>
          <p:nvPr>
            <p:ph type="title"/>
          </p:nvPr>
        </p:nvSpPr>
        <p:spPr>
          <a:xfrm>
            <a:off x="581192" y="702156"/>
            <a:ext cx="11029616" cy="794135"/>
          </a:xfrm>
        </p:spPr>
        <p:txBody>
          <a:bodyPr>
            <a:normAutofit/>
          </a:bodyPr>
          <a:lstStyle/>
          <a:p>
            <a:r>
              <a:rPr lang="tr-TR" sz="3200" dirty="0"/>
              <a:t>Turizmin Gelişmesinin </a:t>
            </a:r>
            <a:r>
              <a:rPr lang="tr-TR" sz="3200" dirty="0" err="1"/>
              <a:t>Sosyo</a:t>
            </a:r>
            <a:r>
              <a:rPr lang="tr-TR" sz="3200" dirty="0"/>
              <a:t>-Kültürel Etkileri</a:t>
            </a:r>
          </a:p>
        </p:txBody>
      </p:sp>
      <p:sp>
        <p:nvSpPr>
          <p:cNvPr id="3" name="İçerik Yer Tutucusu 2">
            <a:extLst>
              <a:ext uri="{FF2B5EF4-FFF2-40B4-BE49-F238E27FC236}">
                <a16:creationId xmlns:a16="http://schemas.microsoft.com/office/drawing/2014/main" xmlns="" id="{0E74EE74-09A1-4C50-8F91-66477F95B824}"/>
              </a:ext>
            </a:extLst>
          </p:cNvPr>
          <p:cNvSpPr>
            <a:spLocks noGrp="1"/>
          </p:cNvSpPr>
          <p:nvPr>
            <p:ph idx="1"/>
          </p:nvPr>
        </p:nvSpPr>
        <p:spPr>
          <a:xfrm>
            <a:off x="581192" y="2180496"/>
            <a:ext cx="11029615" cy="4511249"/>
          </a:xfrm>
        </p:spPr>
        <p:txBody>
          <a:bodyPr/>
          <a:lstStyle/>
          <a:p>
            <a:r>
              <a:rPr lang="tr-TR" sz="3200" dirty="0"/>
              <a:t>Artan bu turizm faaliyetlerinin ekonomik boyutu kadar sosyal ve kültürel boyutu da özellikle önem taşımaktadır. Bu bağlamda tüm dünyadaki turizmin geliştiği bölgelerde olduğu gibi, Türkiye’de turizmin yoğunluklu olduğu Ege ve Akdeniz bölgelerindeki turizm etkinlikleri ve bu bağlamda ortaya çıkan </a:t>
            </a:r>
            <a:r>
              <a:rPr lang="tr-TR" sz="3200" dirty="0" err="1"/>
              <a:t>sosyo</a:t>
            </a:r>
            <a:r>
              <a:rPr lang="tr-TR" sz="3200" dirty="0"/>
              <a:t>-kültürel etkiler dikkat çekmektedir. Bu bağlamda özelikle Güney Ege ve Batı </a:t>
            </a:r>
          </a:p>
        </p:txBody>
      </p:sp>
    </p:spTree>
    <p:extLst>
      <p:ext uri="{BB962C8B-B14F-4D97-AF65-F5344CB8AC3E}">
        <p14:creationId xmlns:p14="http://schemas.microsoft.com/office/powerpoint/2010/main" val="3814143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DA03D9E-D6E3-4FD9-B3B2-0DA6605F42A7}"/>
              </a:ext>
            </a:extLst>
          </p:cNvPr>
          <p:cNvSpPr>
            <a:spLocks noGrp="1"/>
          </p:cNvSpPr>
          <p:nvPr>
            <p:ph idx="1"/>
          </p:nvPr>
        </p:nvSpPr>
        <p:spPr>
          <a:xfrm>
            <a:off x="581192" y="2036618"/>
            <a:ext cx="11029615" cy="4572000"/>
          </a:xfrm>
        </p:spPr>
        <p:txBody>
          <a:bodyPr>
            <a:normAutofit lnSpcReduction="10000"/>
          </a:bodyPr>
          <a:lstStyle/>
          <a:p>
            <a:r>
              <a:rPr lang="tr-TR" b="1" dirty="0"/>
              <a:t>Ekonomik etkiler: </a:t>
            </a:r>
            <a:r>
              <a:rPr lang="tr-TR" dirty="0"/>
              <a:t>Turizmin etkisiyle yörede ekonomik gelirin kısa sürede, çok yüksek oranda artış göstermesi ile birlikte tüketim ve üretim kalıplarında önemli değişmeler gözlenir. Tüketim kalıplarındaki değişmeler ele alındığında geleneksel, yöresel tüketim alışkanlıklarından vazgeçilerek ulusal ve uluslararası düzeyde var olan mal ve hizmetlerin tüketimine yönelik olarak aktif bir talep ortaya çıkar. Tüketim kalıplarında ortaya çıkan bu değişim, yeme içme alışkanlıklarından, giyim kuşama; kültürel tüketim kalıplarından, yaşama biçimi kalıplarına kadar çok farklı alanlarda görülebilir. Bu değişim eski dildeki ifadesi ile “tarz-ı hayat” </a:t>
            </a:r>
            <a:r>
              <a:rPr lang="tr-TR" dirty="0" err="1"/>
              <a:t>ingilizce’deki</a:t>
            </a:r>
            <a:r>
              <a:rPr lang="tr-TR" dirty="0"/>
              <a:t> ifadesi </a:t>
            </a:r>
            <a:r>
              <a:rPr lang="tr-TR" i="1" dirty="0"/>
              <a:t>life </a:t>
            </a:r>
            <a:r>
              <a:rPr lang="tr-TR" i="1" dirty="0" err="1"/>
              <a:t>style</a:t>
            </a:r>
            <a:r>
              <a:rPr lang="tr-TR" i="1" dirty="0"/>
              <a:t> </a:t>
            </a:r>
            <a:r>
              <a:rPr lang="tr-TR" dirty="0"/>
              <a:t>olarak adlandırılan köklü bir yaşam biçimi değişimi hatta bir ölçüde kültürel bir değişim olarak adlandırılabilecek olan bir değişim türüdür. Bu bağlamda yerel yemek ve yeme içme biçimlerinin yerini, ulusal ve uluslararası düzeyde bilinen ve </a:t>
            </a:r>
            <a:r>
              <a:rPr lang="tr-TR" i="1" dirty="0" err="1"/>
              <a:t>fast</a:t>
            </a:r>
            <a:r>
              <a:rPr lang="tr-TR" i="1" dirty="0"/>
              <a:t> </a:t>
            </a:r>
            <a:r>
              <a:rPr lang="tr-TR" i="1" dirty="0" err="1"/>
              <a:t>food</a:t>
            </a:r>
            <a:r>
              <a:rPr lang="tr-TR" i="1" dirty="0"/>
              <a:t> </a:t>
            </a:r>
            <a:r>
              <a:rPr lang="tr-TR" dirty="0"/>
              <a:t>(hızlı yeme) olarak adlandırılan yeme içme biçimleri alır ya da yerel yeme içme biçimleri uluslararası yeme içme biçimleri formuna bürünür. Yerel giyim kuşam, eğlence, insan ilişkileri biçimleri değişir. Bunların yerini, uluslararası düzeyde bilinen anonim yaşam biçimleri alır. Turizm yörelerindeki ekonomik yapıdaki değişmelere bağlı olarak tüketim kalıplarının yanı sıra, üretim kalıplarında ve faktörlerinde de değişmeler görülür. Bu değişmeler yeni iş yapma biçimlerine ve yeni teknolojilere uyum sağlayabilecek insan gücüne yönelik değişmelerdir. Turizmin gelişiminden önce ağırlıklı olarak tarıma bağlı iş yapma biçimleri, teknoloji ve kültür söz konusu iken turizmin gelişmesiyle birlikte, turizme bağlı sektörlerin gereksinim duyduğu bir kültür, teknoloji ve iş yapma biçimi ortaya çıkmıştır. Bu bağlamda, eğitim, meslek, dil bilgisi gibi alanlarda gelişmeler olmuş, yabancı dil öğrenmek ve turizmin gerektirdiği mesleksel becerileri kazanmaya yönelik eğitimler tercih nedeni olmaya başlamıştır.</a:t>
            </a:r>
          </a:p>
        </p:txBody>
      </p:sp>
    </p:spTree>
    <p:extLst>
      <p:ext uri="{BB962C8B-B14F-4D97-AF65-F5344CB8AC3E}">
        <p14:creationId xmlns:p14="http://schemas.microsoft.com/office/powerpoint/2010/main" val="1276905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E1A1F40-DDF4-457E-BECE-D0A8E47B6149}"/>
              </a:ext>
            </a:extLst>
          </p:cNvPr>
          <p:cNvSpPr>
            <a:spLocks noGrp="1"/>
          </p:cNvSpPr>
          <p:nvPr>
            <p:ph idx="1"/>
          </p:nvPr>
        </p:nvSpPr>
        <p:spPr>
          <a:xfrm>
            <a:off x="581192" y="1981200"/>
            <a:ext cx="11029615" cy="4710545"/>
          </a:xfrm>
        </p:spPr>
        <p:txBody>
          <a:bodyPr>
            <a:normAutofit/>
          </a:bodyPr>
          <a:lstStyle/>
          <a:p>
            <a:r>
              <a:rPr lang="tr-TR" b="1" dirty="0"/>
              <a:t>Kültürel etkiler: </a:t>
            </a:r>
            <a:r>
              <a:rPr lang="tr-TR" dirty="0"/>
              <a:t>Ziyaretçi kültürlerle etkileşim sonucunda toplumun kültür üretimi ve kültür tüketimi konusunda son derece önemli değişimler gözlenmiştir. Kültür üretimi ile ilgili olarak otantik sanatsal ve kültürel öğeler anlamını ve bağlamını yitirmiş, ulusal ve uluslararası kültür endüstrisinin sunduğu kültürel unsurlar tüketilir olmuştur. Yerel kültürel ve sanatsal unsurlar ise pazarlanabilir turistik objelere dönüştüğü anlamda ve oranda varlığı sürdürebilmiş, pazarlanabilir bir kültürel turistik obje haline gelemeyen yerel kültürel ve sanatsal ürünler yok olmaya yüz tutmuştur. Kültürel tüketim ile ilgili olarak da yaşam ile ilgili gelenek, görenek, örf ve adetlerde son derece önemli değişimler ortaya çıkmıştır. Bu bağlamda öncelikle </a:t>
            </a:r>
            <a:r>
              <a:rPr lang="tr-TR" dirty="0" err="1"/>
              <a:t>sosyo</a:t>
            </a:r>
            <a:r>
              <a:rPr lang="tr-TR" dirty="0"/>
              <a:t>-kültürel normlarda değişimler görülmeye başlanmıştır. Geleneksel kültüre ait olan toplumsal beğeni duygularında değişmeler meydana gelmiş, eskiden kabul görmeyen bazı davranışlar giderek kabul edilebilir hatta tercih edilir hale gelmeye başlamıştır. Bunu geleneksel insan ilişkilerinde, aile ilişkilerinde, kadın erkek ilişkilerinde görmek mümkündür. Daha önceleri genç ve yaşlı kuşaklar arasındaki ilişkiler saygı ve sevgiye dayanırken bu ilişkilerde kuralsızlık ve normsuzluklar ortaya çıkmaya başlamıştır. Turizmin gelişiminden önce kadın erkek ilişkilerinden görece bir sınırlılık söz konusu iken turizmin gelişmesiyle birlikte kadın erkek ilişkilerinde, evlilik dışı cinsellik de dahil olmak üzere sınırlamalar oldukça gevşemiş ve hatta bir ölçüde ortadan kalkmıştır.</a:t>
            </a:r>
          </a:p>
        </p:txBody>
      </p:sp>
    </p:spTree>
    <p:extLst>
      <p:ext uri="{BB962C8B-B14F-4D97-AF65-F5344CB8AC3E}">
        <p14:creationId xmlns:p14="http://schemas.microsoft.com/office/powerpoint/2010/main" val="2885455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4D481FBB-6973-4124-9499-7DAB0FD695DB}"/>
              </a:ext>
            </a:extLst>
          </p:cNvPr>
          <p:cNvSpPr>
            <a:spLocks noGrp="1"/>
          </p:cNvSpPr>
          <p:nvPr>
            <p:ph idx="1"/>
          </p:nvPr>
        </p:nvSpPr>
        <p:spPr>
          <a:xfrm>
            <a:off x="581192" y="1967345"/>
            <a:ext cx="11029615" cy="4585855"/>
          </a:xfrm>
        </p:spPr>
        <p:txBody>
          <a:bodyPr>
            <a:normAutofit lnSpcReduction="10000"/>
          </a:bodyPr>
          <a:lstStyle/>
          <a:p>
            <a:r>
              <a:rPr lang="tr-TR" sz="2800" b="1" dirty="0"/>
              <a:t>4. Çevresel etkiler: </a:t>
            </a:r>
            <a:r>
              <a:rPr lang="tr-TR" sz="2800" dirty="0"/>
              <a:t>Turizmin gelişmesiyle ortaya çıkan </a:t>
            </a:r>
            <a:r>
              <a:rPr lang="tr-TR" sz="2800" dirty="0" err="1"/>
              <a:t>sosyo</a:t>
            </a:r>
            <a:r>
              <a:rPr lang="tr-TR" sz="2800" dirty="0"/>
              <a:t>-kültürel etkiler bağlamında kısaca çevresel etkilere de değinmek gerekmektedir. Çevre geniş kapsamlı bir olgudur ve bunun bileşenleri </a:t>
            </a:r>
            <a:r>
              <a:rPr lang="tr-TR" sz="2800" dirty="0" err="1"/>
              <a:t>sosyo</a:t>
            </a:r>
            <a:r>
              <a:rPr lang="tr-TR" sz="2800" dirty="0"/>
              <a:t>-kültürel çevre, doğal çevre ve kentsel çevredir ve aslen çevrenin bu üç unsuru birbirinden ayrılamaz. </a:t>
            </a:r>
            <a:r>
              <a:rPr lang="tr-TR" sz="2800" dirty="0" err="1"/>
              <a:t>Sosyo</a:t>
            </a:r>
            <a:r>
              <a:rPr lang="tr-TR" sz="2800" dirty="0"/>
              <a:t>-kültürel çevre ekolojik bir doğal çevre içinde yer alır. Bu bağlamda doğal, tarihsel, kültürel ve coğrafi zenginlikler iç içe geçmiş durumdadır. Turizmin gelişmesiyle birlikte bu çevresel değerlerde bozulmalar görülür; tarihsel ve kültürel değerler ile fauna (hayvan varlığı) ve </a:t>
            </a:r>
            <a:r>
              <a:rPr lang="tr-TR" sz="2800" dirty="0" err="1"/>
              <a:t>şora</a:t>
            </a:r>
            <a:r>
              <a:rPr lang="tr-TR" sz="2800" dirty="0"/>
              <a:t> (bitki varlığı) tehlikeye girer. Bununla birlikte bu çevresel değerler aynı zamanda turizmin altyapısını oluşturduğundan bu değerlerin korunmasına yönelik bazı tedbirler de alınabilir. </a:t>
            </a:r>
          </a:p>
          <a:p>
            <a:endParaRPr lang="tr-TR" dirty="0"/>
          </a:p>
        </p:txBody>
      </p:sp>
    </p:spTree>
    <p:extLst>
      <p:ext uri="{BB962C8B-B14F-4D97-AF65-F5344CB8AC3E}">
        <p14:creationId xmlns:p14="http://schemas.microsoft.com/office/powerpoint/2010/main" val="1648949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4AF3DD4-D439-4D63-8175-BFC0DC8B5739}"/>
              </a:ext>
            </a:extLst>
          </p:cNvPr>
          <p:cNvSpPr>
            <a:spLocks noGrp="1"/>
          </p:cNvSpPr>
          <p:nvPr>
            <p:ph idx="1"/>
          </p:nvPr>
        </p:nvSpPr>
        <p:spPr>
          <a:xfrm>
            <a:off x="581192" y="1911928"/>
            <a:ext cx="11029615" cy="4627418"/>
          </a:xfrm>
        </p:spPr>
        <p:txBody>
          <a:bodyPr>
            <a:noAutofit/>
          </a:bodyPr>
          <a:lstStyle/>
          <a:p>
            <a:pPr lvl="0" fontAlgn="base"/>
            <a:r>
              <a:rPr lang="tr-TR" sz="2400" dirty="0"/>
              <a:t>Turizm, insanların barış zamanında gerçekleştirdikleri en geniş kapsamlı </a:t>
            </a:r>
            <a:r>
              <a:rPr lang="tr-TR" sz="2400" dirty="0" err="1"/>
              <a:t>yerdeğiştirme</a:t>
            </a:r>
            <a:r>
              <a:rPr lang="tr-TR" sz="2400" dirty="0"/>
              <a:t> hareketi olarak tanımlanabilir. Özellikle yaz aylarına denk gelen turizm sezonunda yüz milyonlarca kişi bulunduğu yerden başka bir yere kısa süreliğine de olsa yer değiştirir. </a:t>
            </a:r>
          </a:p>
          <a:p>
            <a:pPr lvl="0" fontAlgn="base"/>
            <a:r>
              <a:rPr lang="tr-TR" sz="2400" dirty="0"/>
              <a:t>Turizm, </a:t>
            </a:r>
            <a:r>
              <a:rPr lang="tr-TR" sz="2400" dirty="0" err="1"/>
              <a:t>kutsanmışlık</a:t>
            </a:r>
            <a:r>
              <a:rPr lang="tr-TR" sz="2400" dirty="0"/>
              <a:t> ya da </a:t>
            </a:r>
            <a:r>
              <a:rPr lang="tr-TR" sz="2400" dirty="0" err="1"/>
              <a:t>lanetlenmişlik</a:t>
            </a:r>
            <a:r>
              <a:rPr lang="tr-TR" sz="2400" dirty="0"/>
              <a:t> olarak anlaşılabilir. Turizm, yarat-tığı ekonomik katma değer söz konusu olduğunda </a:t>
            </a:r>
            <a:r>
              <a:rPr lang="tr-TR" sz="2400" dirty="0" err="1"/>
              <a:t>kutsanmışlık</a:t>
            </a:r>
            <a:r>
              <a:rPr lang="tr-TR" sz="2400" dirty="0"/>
              <a:t> ile ifade edilebileceği gibi, yarattığı olumsuz </a:t>
            </a:r>
            <a:r>
              <a:rPr lang="tr-TR" sz="2400" dirty="0" err="1"/>
              <a:t>sosyo</a:t>
            </a:r>
            <a:r>
              <a:rPr lang="tr-TR" sz="2400" dirty="0"/>
              <a:t>-kültürel etkiler söz konusu olduğunda ise </a:t>
            </a:r>
            <a:r>
              <a:rPr lang="tr-TR" sz="2400" dirty="0" err="1"/>
              <a:t>lanetlenmişlik</a:t>
            </a:r>
            <a:r>
              <a:rPr lang="tr-TR" sz="2400" dirty="0"/>
              <a:t> olarak ifade edilebilir.</a:t>
            </a:r>
          </a:p>
          <a:p>
            <a:r>
              <a:rPr lang="tr-TR" sz="2400" dirty="0"/>
              <a:t>Turizm, ticari ve sosyal bir alışveriş ya da kandırmaca olabilir. Turizm, turist-</a:t>
            </a:r>
            <a:r>
              <a:rPr lang="tr-TR" sz="2400" dirty="0" err="1"/>
              <a:t>ler</a:t>
            </a:r>
            <a:r>
              <a:rPr lang="tr-TR" sz="2400" dirty="0"/>
              <a:t> açısında bir hizmet alımı olduğu için bir ticari alışveriştir. Bununla birlikte satın alınan ürünün fiyatının olması gerektiğinden fazla olması kuşkusu zaman zaman turistlerde kandırılmış olduğu duygusunu uyandırabilir.</a:t>
            </a:r>
          </a:p>
        </p:txBody>
      </p:sp>
    </p:spTree>
    <p:extLst>
      <p:ext uri="{BB962C8B-B14F-4D97-AF65-F5344CB8AC3E}">
        <p14:creationId xmlns:p14="http://schemas.microsoft.com/office/powerpoint/2010/main" val="2397492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447249EE-50ED-43E8-A7F0-9594876CCEF9}"/>
              </a:ext>
            </a:extLst>
          </p:cNvPr>
          <p:cNvSpPr>
            <a:spLocks noGrp="1"/>
          </p:cNvSpPr>
          <p:nvPr>
            <p:ph idx="1"/>
          </p:nvPr>
        </p:nvSpPr>
        <p:spPr>
          <a:xfrm>
            <a:off x="581192" y="2008909"/>
            <a:ext cx="11029615" cy="4627417"/>
          </a:xfrm>
        </p:spPr>
        <p:txBody>
          <a:bodyPr>
            <a:normAutofit fontScale="92500"/>
          </a:bodyPr>
          <a:lstStyle/>
          <a:p>
            <a:pPr lvl="0" fontAlgn="base"/>
            <a:r>
              <a:rPr lang="tr-TR" sz="2400" dirty="0"/>
              <a:t>Turizm, ekonomik ve sosyal anlamda bir büyük gelişme ya da bir çöküş ola-bilir. Turizmin geliştiği yörelerde kuşkusuz çok önemli ekonomik katma değer sağlamakla birlikte, ekonomisi sadece turizme bağlı olan turizm bölgelerinde, turizm pazarında oluşabilecek dalgalanmalar yörenin ekonomisinde çöküşlere de yol açabilir.</a:t>
            </a:r>
          </a:p>
          <a:p>
            <a:pPr lvl="0" fontAlgn="base"/>
            <a:r>
              <a:rPr lang="tr-TR" sz="2400" dirty="0"/>
              <a:t>Turizm, ekonomik ve toplumsal sorunları çözebilecek olan bir mucize yada yeni bir kölelik biçimi olabilir. Turizm, yarattığı ekonomik katma değer ile ekonomik ve toplumsal sorunlara çözüm üretebilir. Bununla birlikte turizm sektöründe çalışanların gelirleri, uluslararası turizm pazarındaki dalgalanmalara bağlı olarak yıllar itibariyle reel olarak azalmaktadır. Bu durum sonuçta turizmdeki emek piyasası açısından bir sömürü anlamına gelebilmektedir.</a:t>
            </a:r>
          </a:p>
          <a:p>
            <a:pPr lvl="0" fontAlgn="base"/>
            <a:r>
              <a:rPr lang="tr-TR" sz="2400" dirty="0"/>
              <a:t>Turizm, gelecek için bir tür mucize ya da gelişme strateji olabilir. Uygun </a:t>
            </a:r>
            <a:r>
              <a:rPr lang="tr-TR" sz="2400" dirty="0" err="1"/>
              <a:t>birturizm</a:t>
            </a:r>
            <a:r>
              <a:rPr lang="tr-TR" sz="2400" dirty="0"/>
              <a:t> politikası ve sürdürülebilir bir yapısıyla turizm, toplumlar için bir gelişme stratejisi olabilir.</a:t>
            </a:r>
          </a:p>
          <a:p>
            <a:endParaRPr lang="tr-TR" dirty="0"/>
          </a:p>
        </p:txBody>
      </p:sp>
    </p:spTree>
    <p:extLst>
      <p:ext uri="{BB962C8B-B14F-4D97-AF65-F5344CB8AC3E}">
        <p14:creationId xmlns:p14="http://schemas.microsoft.com/office/powerpoint/2010/main" val="2828310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BDDEC4F-7249-4828-878B-A772522291BB}"/>
              </a:ext>
            </a:extLst>
          </p:cNvPr>
          <p:cNvSpPr>
            <a:spLocks noGrp="1"/>
          </p:cNvSpPr>
          <p:nvPr>
            <p:ph idx="1"/>
          </p:nvPr>
        </p:nvSpPr>
        <p:spPr>
          <a:xfrm>
            <a:off x="581192" y="2064327"/>
            <a:ext cx="11029615" cy="4585855"/>
          </a:xfrm>
        </p:spPr>
        <p:txBody>
          <a:bodyPr>
            <a:normAutofit fontScale="92500" lnSpcReduction="10000"/>
          </a:bodyPr>
          <a:lstStyle/>
          <a:p>
            <a:pPr lvl="0" fontAlgn="base"/>
            <a:r>
              <a:rPr lang="tr-TR" sz="2400" dirty="0"/>
              <a:t>Turizm, gelişmekte olan ülkelerin </a:t>
            </a:r>
            <a:r>
              <a:rPr lang="tr-TR" sz="2400" dirty="0" err="1"/>
              <a:t>sosyo</a:t>
            </a:r>
            <a:r>
              <a:rPr lang="tr-TR" sz="2400" dirty="0"/>
              <a:t>-ekonomik gelişmeleri için bir </a:t>
            </a:r>
            <a:r>
              <a:rPr lang="tr-TR" sz="2400" dirty="0" err="1"/>
              <a:t>türpasaport</a:t>
            </a:r>
            <a:r>
              <a:rPr lang="tr-TR" sz="2400" dirty="0"/>
              <a:t> olabilir. Turizm, gelişmekte olan ülkeler için toplumsal ve ekonomik gelişmeyi sağlayacak olan bir gelişme yolu olabilir. </a:t>
            </a:r>
          </a:p>
          <a:p>
            <a:pPr lvl="0" fontAlgn="base"/>
            <a:r>
              <a:rPr lang="tr-TR" sz="2400" dirty="0"/>
              <a:t>Turizm, ekonomileri kötü yönetilen ülkeler için bir tür çözüm yolu ya da iyi planlanmış ve organize bir ekonomide, katma değeri olan bir ekonomik girişim türü olabilir.</a:t>
            </a:r>
          </a:p>
          <a:p>
            <a:pPr lvl="0" fontAlgn="base"/>
            <a:r>
              <a:rPr lang="tr-TR" sz="2400" dirty="0"/>
              <a:t>Turizmin gelişmesi ve bu alana yapılan yatırımlar gelişmekte olan ülkelerin alt </a:t>
            </a:r>
            <a:r>
              <a:rPr lang="tr-TR" sz="2400" dirty="0" err="1"/>
              <a:t>sınışarı</a:t>
            </a:r>
            <a:r>
              <a:rPr lang="tr-TR" sz="2400" dirty="0"/>
              <a:t> için daha olumsuz sonuçlar doğurabilir. Gelişmekte olan ülkelerin düşük gelirli ve özellikle yaşlı nüfusu turizmin iş emek piyasasında kendilerine yer edinmekte zorlanacakları için bu </a:t>
            </a:r>
            <a:r>
              <a:rPr lang="tr-TR" sz="2400" dirty="0" err="1"/>
              <a:t>sınışar</a:t>
            </a:r>
            <a:r>
              <a:rPr lang="tr-TR" sz="2400" dirty="0"/>
              <a:t> için yoksulluk kaçınılmazdır.</a:t>
            </a:r>
          </a:p>
          <a:p>
            <a:pPr lvl="0" fontAlgn="base"/>
            <a:r>
              <a:rPr lang="tr-TR" sz="2400" dirty="0"/>
              <a:t>Turizm, emperyalizm ve yeni-sömürgeciliğin başka bir türü olup kapitalist dünyadaki eşitsizliklerin sürdürülmesine yol açan, dünyadaki ekolojik bozulmayı daha kötüleştiren ve hassas (kırılgan) eko-sitemlerin ve toplumsal sistemlerin yok olmasına yol açan bir işlev görebilir. </a:t>
            </a:r>
          </a:p>
          <a:p>
            <a:endParaRPr lang="tr-TR" dirty="0"/>
          </a:p>
        </p:txBody>
      </p:sp>
    </p:spTree>
    <p:extLst>
      <p:ext uri="{BB962C8B-B14F-4D97-AF65-F5344CB8AC3E}">
        <p14:creationId xmlns:p14="http://schemas.microsoft.com/office/powerpoint/2010/main" val="2226723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77F0250-DA08-4EF9-AA58-A61507BAAFD3}"/>
              </a:ext>
            </a:extLst>
          </p:cNvPr>
          <p:cNvSpPr>
            <a:spLocks noGrp="1"/>
          </p:cNvSpPr>
          <p:nvPr>
            <p:ph idx="1"/>
          </p:nvPr>
        </p:nvSpPr>
        <p:spPr>
          <a:xfrm>
            <a:off x="581192" y="1953492"/>
            <a:ext cx="11029615" cy="4613564"/>
          </a:xfrm>
        </p:spPr>
        <p:txBody>
          <a:bodyPr>
            <a:normAutofit/>
          </a:bodyPr>
          <a:lstStyle/>
          <a:p>
            <a:r>
              <a:rPr lang="tr-TR" sz="2000" dirty="0"/>
              <a:t>Turizme bağımlılık ekonomik, sosyal ve siyasi bağımlılığa da yol </a:t>
            </a:r>
            <a:r>
              <a:rPr lang="tr-TR" sz="2000" dirty="0" err="1"/>
              <a:t>açabilir.Ekonomileri</a:t>
            </a:r>
            <a:r>
              <a:rPr lang="tr-TR" sz="2000" dirty="0"/>
              <a:t> büyük ölçüde turizme bağlı olan ülkeler ve toplumlar, toplumsal ekonomik ve siyasi anlamda da turizm pazarına, turizm pazarındaki dalgalanmalara ve turizmin pazar ülkelerinin siyasi ve ekonomik kararlarına bağlı duruma gelirler. Turizmde pazar ülke olan ülkelerde alınacak olan siyasi ve ekonomik kararlar, turizmde hizmet sağlayıcı ülke konumdaki ülkelerin ekonomilerini doğrudan </a:t>
            </a:r>
            <a:r>
              <a:rPr lang="tr-TR" sz="2000" dirty="0" err="1"/>
              <a:t>etkileyebilirTuristler</a:t>
            </a:r>
            <a:r>
              <a:rPr lang="tr-TR" sz="2000" dirty="0"/>
              <a:t>, sadece deniz, kum, güneş ve cinsellik arayan, güneş yanığı </a:t>
            </a:r>
            <a:r>
              <a:rPr lang="tr-TR" sz="2000" dirty="0" err="1"/>
              <a:t>tenrengine</a:t>
            </a:r>
            <a:r>
              <a:rPr lang="tr-TR" sz="2000" dirty="0"/>
              <a:t> sahip ve yerel kültürleri yok eden bir tür barbarlar olarak değerlendirilebilir. Kitle turizmi bağlamında turistlerin temel talepleri deniz-kum-güneş olarak adlandırılabilecek bir yapıdadır. Böyle bir talep yapısına sahip turizm, yerel toplumsal, kültürel ve doğal değerleri dikkate almaz ve bu değerler açısından yıkıcı bir etkiye yol açabilir.. Turistlerin bir kısmı sadece deniz-kum-güneş olarak adlandırılabilecek olan bir talep yapısın da Küresel turizm, küresel düzeyde üretim, tüketim, pazarlama, faaliyetleri ile konaklama ve seyahatin yanı sıra toplumsal ilişkileri de kapsayan kompleks bir süreç olup “mega sistem” olarak adlandırılır.</a:t>
            </a:r>
          </a:p>
          <a:p>
            <a:pPr lvl="0" fontAlgn="base"/>
            <a:endParaRPr lang="tr-TR" dirty="0"/>
          </a:p>
        </p:txBody>
      </p:sp>
    </p:spTree>
    <p:extLst>
      <p:ext uri="{BB962C8B-B14F-4D97-AF65-F5344CB8AC3E}">
        <p14:creationId xmlns:p14="http://schemas.microsoft.com/office/powerpoint/2010/main" val="3215773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43799AC-A9FA-4AC9-A7C7-83F9EACC6FD3}"/>
              </a:ext>
            </a:extLst>
          </p:cNvPr>
          <p:cNvSpPr>
            <a:spLocks noGrp="1"/>
          </p:cNvSpPr>
          <p:nvPr>
            <p:ph idx="1"/>
          </p:nvPr>
        </p:nvSpPr>
        <p:spPr>
          <a:xfrm>
            <a:off x="581192" y="1898073"/>
            <a:ext cx="11029615" cy="4419599"/>
          </a:xfrm>
        </p:spPr>
        <p:txBody>
          <a:bodyPr>
            <a:noAutofit/>
          </a:bodyPr>
          <a:lstStyle/>
          <a:p>
            <a:pPr lvl="0" fontAlgn="base"/>
            <a:r>
              <a:rPr lang="tr-TR" dirty="0"/>
              <a:t>Turizmi, aynı zamanda hem üreten hem tüketen, karşılıklı etkileşim </a:t>
            </a:r>
            <a:r>
              <a:rPr lang="tr-TR" dirty="0" err="1"/>
              <a:t>halindeolan</a:t>
            </a:r>
            <a:r>
              <a:rPr lang="tr-TR" dirty="0"/>
              <a:t> yapılar ve güçler sistemi olarak tanımlamak mümkündür. Turizm aslında, turizm sürecinde tüketilen mal, ürün ve hizmetlerin üretilmesi anlamında çok büyük ve karmaşık bir endüstridir. Ancak diğer endüstriyel sektörlerden farklı olarak turizm endüstrisinde üretilen mal değil hizmettir. Üretilen hizmet olduğu durumda da müşteri memnuniyeti bir kat daha önem kazanmakta ve müşteri memnuniyetini sağlamak son derece zor ve karmaşık bir süreç olmaktadır.</a:t>
            </a:r>
          </a:p>
          <a:p>
            <a:pPr lvl="0" fontAlgn="base"/>
            <a:r>
              <a:rPr lang="tr-TR" dirty="0"/>
              <a:t>Turizm, ulusal ekonomilerin, uluslar üstü bir yapıya doğru değişimini </a:t>
            </a:r>
            <a:r>
              <a:rPr lang="tr-TR" dirty="0" err="1"/>
              <a:t>veböylelikle</a:t>
            </a:r>
            <a:r>
              <a:rPr lang="tr-TR" dirty="0"/>
              <a:t> sermayenin, uluslararası ticaretin ve uluslararası politik-</a:t>
            </a:r>
            <a:r>
              <a:rPr lang="tr-TR" dirty="0" err="1"/>
              <a:t>askersistesismin</a:t>
            </a:r>
            <a:r>
              <a:rPr lang="tr-TR" dirty="0"/>
              <a:t> gelişmekte olan ülkelere doğru yayılımını da ifade eden bir “mega sistem” olarak tanımlanabilir. 1980’ler ve 1990’lardan sonra dünya ekonomisinin küreselleşmesi ile birlikte turizm de küreselleşmiş ve turizm faaliyeti ağırlıklı uluslararası olarak gerçekleşen bir faaliyet alanı haline gelmiştir. Bu bağlamda turizm diğer ekonomik, siyasi, askeri, sosyal ve küresel etkileşimlerin bir parçası, bileşeni haline gelmiştir.</a:t>
            </a:r>
          </a:p>
          <a:p>
            <a:r>
              <a:rPr lang="tr-TR" dirty="0"/>
              <a:t>Bununla birlikte turizmin etkide bulunduğu demografik, ekonomik ve de kültürel alanlar daha genel bir ifadeyle sosyal çevre olarak ele alındığında, turizmin etkide bulunduğu bu alanları doğal çevre ve sosyal çevre olarak iki başlık altında toplamak da mümkündür. Öte yandan sosyal çevrenin ancak doğal çevre üzerinde varlık alanı bulabilmesi, diğer bir ifadeyle doğal çevrenin sosyal çevreyi kapsayıcılığı, turizmin olumsuz etkilerinin giderilmesine yönelik uygulanabilecek politikalarda doğal çevreye tartışmasız bir öncelik kazandırmaktadır.</a:t>
            </a:r>
          </a:p>
        </p:txBody>
      </p:sp>
    </p:spTree>
    <p:extLst>
      <p:ext uri="{BB962C8B-B14F-4D97-AF65-F5344CB8AC3E}">
        <p14:creationId xmlns:p14="http://schemas.microsoft.com/office/powerpoint/2010/main" val="8432191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A596C72-4C7D-4059-8353-B44EDEB4BBAB}"/>
              </a:ext>
            </a:extLst>
          </p:cNvPr>
          <p:cNvSpPr>
            <a:spLocks noGrp="1"/>
          </p:cNvSpPr>
          <p:nvPr>
            <p:ph idx="1"/>
          </p:nvPr>
        </p:nvSpPr>
        <p:spPr>
          <a:xfrm>
            <a:off x="581192" y="2105892"/>
            <a:ext cx="11029615" cy="4170218"/>
          </a:xfrm>
        </p:spPr>
        <p:txBody>
          <a:bodyPr>
            <a:normAutofit/>
          </a:bodyPr>
          <a:lstStyle/>
          <a:p>
            <a:r>
              <a:rPr lang="tr-TR" sz="3200" dirty="0"/>
              <a:t>Turizm barış zamanında gerçekleşen en büyük demografik yer değiştirme hareketidir. Bu anlamda turizm, para kazanma amacı gütmeden bulunduğu yerden</a:t>
            </a:r>
          </a:p>
          <a:p>
            <a:r>
              <a:rPr lang="tr-TR" sz="3200" dirty="0"/>
              <a:t>belirli bir süreliğine, gezip görmek, dinlenmek, eğlenmek, spor, sağlık, bilimsel ve dinsel amaçlarla ayrılmayı ve söz konusu amaçlar gerçekleştikten sonra geri dönmeyi kapsayan bir süreçtir.</a:t>
            </a:r>
          </a:p>
          <a:p>
            <a:endParaRPr lang="tr-TR" dirty="0"/>
          </a:p>
        </p:txBody>
      </p:sp>
    </p:spTree>
    <p:extLst>
      <p:ext uri="{BB962C8B-B14F-4D97-AF65-F5344CB8AC3E}">
        <p14:creationId xmlns:p14="http://schemas.microsoft.com/office/powerpoint/2010/main" val="3662291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E8A80A3-B114-4C81-A2BA-8A8B3B744DCF}"/>
              </a:ext>
            </a:extLst>
          </p:cNvPr>
          <p:cNvSpPr>
            <a:spLocks noGrp="1"/>
          </p:cNvSpPr>
          <p:nvPr>
            <p:ph idx="1"/>
          </p:nvPr>
        </p:nvSpPr>
        <p:spPr>
          <a:xfrm>
            <a:off x="581192" y="2319041"/>
            <a:ext cx="11029615" cy="4261868"/>
          </a:xfrm>
        </p:spPr>
        <p:txBody>
          <a:bodyPr>
            <a:noAutofit/>
          </a:bodyPr>
          <a:lstStyle/>
          <a:p>
            <a:r>
              <a:rPr lang="tr-TR" sz="3200" dirty="0"/>
              <a:t>Turizmin sadece ekonomik boyutuyla ele alınması, turizmin değerlendirilmesinde eksik ve yanıltıcı olabilir; dolayısıyla turizmin toplumsal boyutuyla da ele alınması gerekmektedir. Turizm ekonomik bir olay ve olgu olmasının ötesinde ve belki de bundan çok daha önemli olarak toplumsal bir olay ve olgudur. “Toplumsal bir olay ve olgu olarak turizm, bireysel düzeyde, birbirini daha önce hiç tanımayan iki insanın yüz yüze gelmesi ve etkileşime geçmesini ifade eder.</a:t>
            </a:r>
          </a:p>
        </p:txBody>
      </p:sp>
    </p:spTree>
    <p:extLst>
      <p:ext uri="{BB962C8B-B14F-4D97-AF65-F5344CB8AC3E}">
        <p14:creationId xmlns:p14="http://schemas.microsoft.com/office/powerpoint/2010/main" val="1000037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DD6E520-A223-40C8-AD1B-534F1D246D3F}"/>
              </a:ext>
            </a:extLst>
          </p:cNvPr>
          <p:cNvSpPr>
            <a:spLocks noGrp="1"/>
          </p:cNvSpPr>
          <p:nvPr>
            <p:ph type="title"/>
          </p:nvPr>
        </p:nvSpPr>
        <p:spPr>
          <a:xfrm>
            <a:off x="581192" y="1242484"/>
            <a:ext cx="11029616" cy="669444"/>
          </a:xfrm>
        </p:spPr>
        <p:txBody>
          <a:bodyPr>
            <a:normAutofit fontScale="90000"/>
          </a:bodyPr>
          <a:lstStyle/>
          <a:p>
            <a:r>
              <a:rPr lang="tr-TR" sz="4400" b="1" dirty="0" err="1"/>
              <a:t>TURiZMiN</a:t>
            </a:r>
            <a:r>
              <a:rPr lang="tr-TR" sz="4400" b="1" dirty="0"/>
              <a:t> TOPLUMSAL BOYUTU </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BA676531-450D-4AC1-908D-1CB50F6F87F4}"/>
              </a:ext>
            </a:extLst>
          </p:cNvPr>
          <p:cNvSpPr>
            <a:spLocks noGrp="1"/>
          </p:cNvSpPr>
          <p:nvPr>
            <p:ph idx="1"/>
          </p:nvPr>
        </p:nvSpPr>
        <p:spPr>
          <a:xfrm>
            <a:off x="581192" y="1911929"/>
            <a:ext cx="11029615" cy="4655126"/>
          </a:xfrm>
        </p:spPr>
        <p:txBody>
          <a:bodyPr/>
          <a:lstStyle/>
          <a:p>
            <a:pPr lvl="0" fontAlgn="base"/>
            <a:r>
              <a:rPr lang="tr-TR" sz="2400" dirty="0"/>
              <a:t>Turist ile yerli halktan birisi ilk kez tanıştıktan sonra bir kez daha </a:t>
            </a:r>
            <a:r>
              <a:rPr lang="tr-TR" sz="2400" dirty="0" err="1"/>
              <a:t>görüşmekister</a:t>
            </a:r>
            <a:r>
              <a:rPr lang="tr-TR" sz="2400" dirty="0"/>
              <a:t> ve görüşürlerse, bu görüşme sırasındaki bilgi ve düşünce paylaşımında bulunurlar. Bu tür karşılaşma ya da görüşme turist ile yerel halk arasındaki gerçek bir sosyal ilişkiyi ifade edebilir.</a:t>
            </a:r>
          </a:p>
          <a:p>
            <a:r>
              <a:rPr lang="tr-TR" sz="2400" dirty="0"/>
              <a:t>Diğerlerine göre, son karşılaşma tipi daha az yaygın fakat sosyal ilişki açısından daha anlamlıdır. Bir başka deyimle turist ile yerel halk arasındaki ilişki ancak planlı ve istendik bir </a:t>
            </a:r>
            <a:r>
              <a:rPr lang="tr-TR" sz="2400" dirty="0" err="1"/>
              <a:t>bir</a:t>
            </a:r>
            <a:r>
              <a:rPr lang="tr-TR" sz="2400" dirty="0"/>
              <a:t> araya geliş sırasında gerçek bir sosyal ilişki biçimine dönüşür ve ancak bu bağlamda bir </a:t>
            </a:r>
            <a:r>
              <a:rPr lang="tr-TR" sz="2400" dirty="0" err="1"/>
              <a:t>sosyo</a:t>
            </a:r>
            <a:r>
              <a:rPr lang="tr-TR" sz="2400" dirty="0"/>
              <a:t>-kültürel alış-verişten söz edilebilir. </a:t>
            </a:r>
          </a:p>
          <a:p>
            <a:pPr>
              <a:buFont typeface="Wingdings" panose="05000000000000000000" pitchFamily="2" charset="2"/>
              <a:buChar char="Ø"/>
            </a:pPr>
            <a:r>
              <a:rPr lang="tr-TR" sz="2400" dirty="0"/>
              <a:t>Bununla birlikte turist ile yerel halk arasındaki ilişki birtakım özellikler tarafından şekillenir:</a:t>
            </a:r>
          </a:p>
          <a:p>
            <a:endParaRPr lang="tr-TR" dirty="0"/>
          </a:p>
        </p:txBody>
      </p:sp>
    </p:spTree>
    <p:extLst>
      <p:ext uri="{BB962C8B-B14F-4D97-AF65-F5344CB8AC3E}">
        <p14:creationId xmlns:p14="http://schemas.microsoft.com/office/powerpoint/2010/main" val="82848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9D5C3D7-2642-476A-9602-4491E560114C}"/>
              </a:ext>
            </a:extLst>
          </p:cNvPr>
          <p:cNvSpPr>
            <a:spLocks noGrp="1"/>
          </p:cNvSpPr>
          <p:nvPr>
            <p:ph idx="1"/>
          </p:nvPr>
        </p:nvSpPr>
        <p:spPr>
          <a:xfrm>
            <a:off x="581192" y="2022764"/>
            <a:ext cx="11029615" cy="4461163"/>
          </a:xfrm>
        </p:spPr>
        <p:txBody>
          <a:bodyPr/>
          <a:lstStyle/>
          <a:p>
            <a:r>
              <a:rPr lang="tr-TR" sz="2800" dirty="0"/>
              <a:t>Geçici, eşitsiz, dengesiz ve mekânsaldır. Çeşitli kısıtlamalar tarafından sınır-</a:t>
            </a:r>
            <a:r>
              <a:rPr lang="tr-TR" sz="2800" dirty="0" err="1"/>
              <a:t>lanmıştır</a:t>
            </a:r>
            <a:r>
              <a:rPr lang="tr-TR" sz="2800" dirty="0"/>
              <a:t>. Turist ile yerel halk ancak belirli zamanlarda ve belirli sürelerle karşı karşıya gelebilirler. Bununla birlikte turist ile yerel halk arasındaki ilişki eşitler arasındaki bir ilişki </a:t>
            </a:r>
            <a:r>
              <a:rPr lang="tr-TR" sz="2800" dirty="0" err="1"/>
              <a:t>değildirgenellikle</a:t>
            </a:r>
            <a:r>
              <a:rPr lang="tr-TR" sz="2800" dirty="0"/>
              <a:t> kısa süre kalır. Bu yüzden, yüzeysel </a:t>
            </a:r>
            <a:r>
              <a:rPr lang="tr-TR" sz="2800" dirty="0" err="1"/>
              <a:t>ilişkileri,daha</a:t>
            </a:r>
            <a:r>
              <a:rPr lang="tr-TR" sz="2800" dirty="0"/>
              <a:t> anlamlı bir ilişki içinde geliştirme fırsatı yoktur. Yukarıda değinildiği gibi, turist ile yerli halk arasındaki ilişki çoğunlukla belirli mekanlarda ve kısa süreliğine gerçekleştiğinden bu ilişkinin derinlikli bir sosyal ilişkiye dönüşme olasılığı çok sınırlıdır. </a:t>
            </a:r>
          </a:p>
          <a:p>
            <a:endParaRPr lang="tr-TR" dirty="0"/>
          </a:p>
        </p:txBody>
      </p:sp>
    </p:spTree>
    <p:extLst>
      <p:ext uri="{BB962C8B-B14F-4D97-AF65-F5344CB8AC3E}">
        <p14:creationId xmlns:p14="http://schemas.microsoft.com/office/powerpoint/2010/main" val="1232797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A4BE853-7962-462B-AC30-75F9C106CE56}"/>
              </a:ext>
            </a:extLst>
          </p:cNvPr>
          <p:cNvSpPr>
            <a:spLocks noGrp="1"/>
          </p:cNvSpPr>
          <p:nvPr>
            <p:ph idx="1"/>
          </p:nvPr>
        </p:nvSpPr>
        <p:spPr>
          <a:xfrm>
            <a:off x="581192" y="2064327"/>
            <a:ext cx="11029615" cy="4488873"/>
          </a:xfrm>
        </p:spPr>
        <p:txBody>
          <a:bodyPr>
            <a:normAutofit lnSpcReduction="10000"/>
          </a:bodyPr>
          <a:lstStyle/>
          <a:p>
            <a:pPr lvl="0" fontAlgn="base"/>
            <a:r>
              <a:rPr lang="tr-TR" sz="2800" dirty="0"/>
              <a:t>Geleneksel kendiliğinden misafirperverlik, ticari aktiviteye dönüşür. Turist ile yerli halk arasındaki ilişkide, geleneksel konukseverlik biçimleri ticari olarak anlamı olan bir ilişki biçimine dönüşür. </a:t>
            </a:r>
          </a:p>
          <a:p>
            <a:pPr lvl="0" fontAlgn="base"/>
            <a:r>
              <a:rPr lang="tr-TR" sz="2800" dirty="0"/>
              <a:t>Turistlerin açıkça belli olan görece yüksek olan refah düzeyi, sıklıkla, </a:t>
            </a:r>
            <a:r>
              <a:rPr lang="tr-TR" sz="2800" dirty="0" err="1"/>
              <a:t>yerelhalk</a:t>
            </a:r>
            <a:r>
              <a:rPr lang="tr-TR" sz="2800" dirty="0"/>
              <a:t> ile ilişkilerinde tahakkümcü ve sömürücü bir davranış biçimine yol açar.</a:t>
            </a:r>
          </a:p>
          <a:p>
            <a:pPr lvl="0" fontAlgn="base"/>
            <a:r>
              <a:rPr lang="tr-TR" sz="2800" dirty="0"/>
              <a:t>Yerel halkın davranışları turistlere benzemek için değiştirildiği zaman, </a:t>
            </a:r>
            <a:r>
              <a:rPr lang="tr-TR" sz="2800" dirty="0" err="1"/>
              <a:t>turistyerel</a:t>
            </a:r>
            <a:r>
              <a:rPr lang="tr-TR" sz="2800" dirty="0"/>
              <a:t> halk ilişkisinin etkileri yıkıcı olur. Dildeki değişim, alkolizmin, suçun, </a:t>
            </a:r>
            <a:r>
              <a:rPr lang="tr-TR" sz="2800" dirty="0" err="1"/>
              <a:t>fuhuşun</a:t>
            </a:r>
            <a:r>
              <a:rPr lang="tr-TR" sz="2800" dirty="0"/>
              <a:t>, kumarın artması ve kültürün maddi ve maddi olmayan formlarının dönüşümü, bu yıkımın görünümleridir.</a:t>
            </a:r>
          </a:p>
          <a:p>
            <a:endParaRPr lang="tr-TR" dirty="0"/>
          </a:p>
        </p:txBody>
      </p:sp>
    </p:spTree>
    <p:extLst>
      <p:ext uri="{BB962C8B-B14F-4D97-AF65-F5344CB8AC3E}">
        <p14:creationId xmlns:p14="http://schemas.microsoft.com/office/powerpoint/2010/main" val="3445381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CAE938C6-8451-4C3B-B19D-42ABE978A6D6}"/>
              </a:ext>
            </a:extLst>
          </p:cNvPr>
          <p:cNvSpPr>
            <a:spLocks noGrp="1"/>
          </p:cNvSpPr>
          <p:nvPr>
            <p:ph idx="1"/>
          </p:nvPr>
        </p:nvSpPr>
        <p:spPr>
          <a:xfrm>
            <a:off x="581192" y="2180496"/>
            <a:ext cx="11029615" cy="4261868"/>
          </a:xfrm>
        </p:spPr>
        <p:txBody>
          <a:bodyPr>
            <a:noAutofit/>
          </a:bodyPr>
          <a:lstStyle/>
          <a:p>
            <a:r>
              <a:rPr lang="tr-TR" sz="3600" dirty="0"/>
              <a:t>Turistin fiziksel varlığına ve yerel halkla karşılaşmalarına rağmen, turizm endüstrisinin gelişmesi yaşam kalitesinin, sosyal yapının ve yerel halkın sosyal kurumlarının değişmesine katkıda bulunur. Hızlı ve yoğun turizm gelişmesi, farklı ve genellikle organik ve küçük çaplı değişmelerden daha az tercih edilen etkiler içerisinde sonuçlanır .</a:t>
            </a:r>
          </a:p>
        </p:txBody>
      </p:sp>
    </p:spTree>
    <p:extLst>
      <p:ext uri="{BB962C8B-B14F-4D97-AF65-F5344CB8AC3E}">
        <p14:creationId xmlns:p14="http://schemas.microsoft.com/office/powerpoint/2010/main" val="24937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D91F77B-6802-4367-8E9A-1AB6906FF800}"/>
              </a:ext>
            </a:extLst>
          </p:cNvPr>
          <p:cNvSpPr>
            <a:spLocks noGrp="1"/>
          </p:cNvSpPr>
          <p:nvPr>
            <p:ph idx="1"/>
          </p:nvPr>
        </p:nvSpPr>
        <p:spPr>
          <a:xfrm>
            <a:off x="581192" y="2022764"/>
            <a:ext cx="11029615" cy="4613563"/>
          </a:xfrm>
        </p:spPr>
        <p:txBody>
          <a:bodyPr>
            <a:normAutofit lnSpcReduction="10000"/>
          </a:bodyPr>
          <a:lstStyle/>
          <a:p>
            <a:pPr lvl="0" fontAlgn="base"/>
            <a:r>
              <a:rPr lang="tr-TR" sz="2000" dirty="0"/>
              <a:t>Benzer sosyal çelişkiler içeren bireysellik, gittikçe daha fazla değişim ve ya-</a:t>
            </a:r>
            <a:r>
              <a:rPr lang="tr-TR" sz="2000" dirty="0" err="1"/>
              <a:t>ratıcılık</a:t>
            </a:r>
            <a:r>
              <a:rPr lang="tr-TR" sz="2000" dirty="0"/>
              <a:t> ister.</a:t>
            </a:r>
          </a:p>
          <a:p>
            <a:pPr lvl="0" fontAlgn="base"/>
            <a:r>
              <a:rPr lang="tr-TR" sz="2000" dirty="0"/>
              <a:t>insanlar, duygusal heyecanlara karşı giderek daha duyarlı olur.</a:t>
            </a:r>
          </a:p>
          <a:p>
            <a:pPr lvl="0" fontAlgn="base"/>
            <a:r>
              <a:rPr lang="tr-TR" sz="2000" dirty="0"/>
              <a:t>El yapımı işler değersizleşir ve gizli eğilimler bilgi sahibi olmanın bir </a:t>
            </a:r>
            <a:r>
              <a:rPr lang="tr-TR" sz="2000" dirty="0" err="1"/>
              <a:t>yoluolur</a:t>
            </a:r>
            <a:r>
              <a:rPr lang="tr-TR" sz="2000" dirty="0"/>
              <a:t>.</a:t>
            </a:r>
          </a:p>
          <a:p>
            <a:r>
              <a:rPr lang="tr-TR" sz="2000" dirty="0"/>
              <a:t>Turizmin gelişimi ile birlikte dinin fonksiyonunda da değişmeler olmuş, turistik ziyaretler ile dinsel ziyaretler iç içe geçmiştir. Dinsel yerlerin ziyaretinde aşağıda yer alan işlevlerin yerine getirildiği görülür. </a:t>
            </a:r>
          </a:p>
          <a:p>
            <a:pPr lvl="0" fontAlgn="base"/>
            <a:r>
              <a:rPr lang="tr-TR" sz="2000" dirty="0"/>
              <a:t>Kutsal objelere dokunmak,</a:t>
            </a:r>
          </a:p>
          <a:p>
            <a:pPr lvl="0" fontAlgn="base"/>
            <a:r>
              <a:rPr lang="tr-TR" sz="2000" dirty="0"/>
              <a:t>içmek, koklamak veya yemek,</a:t>
            </a:r>
          </a:p>
          <a:p>
            <a:pPr lvl="0" fontAlgn="base"/>
            <a:r>
              <a:rPr lang="tr-TR" sz="2000" dirty="0"/>
              <a:t>Bağış yapmak,</a:t>
            </a:r>
          </a:p>
          <a:p>
            <a:r>
              <a:rPr lang="tr-TR" sz="2000" dirty="0"/>
              <a:t>Kutsal yerlerden ayrıldığında bile, kutsal yerleri hatırlamak için hediyeler götürmek turistik ziyaretler sırasında gerçekleştirilen ritüeller olup turistik fonksiyonlarının yanı sıra dinsellik ve kutsallık fonksiyonlarını da yerine getirmektedir.</a:t>
            </a:r>
          </a:p>
        </p:txBody>
      </p:sp>
    </p:spTree>
    <p:extLst>
      <p:ext uri="{BB962C8B-B14F-4D97-AF65-F5344CB8AC3E}">
        <p14:creationId xmlns:p14="http://schemas.microsoft.com/office/powerpoint/2010/main" val="9364975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6D41E0B-07C0-4155-8784-6C1643147707}"/>
              </a:ext>
            </a:extLst>
          </p:cNvPr>
          <p:cNvSpPr>
            <a:spLocks noGrp="1"/>
          </p:cNvSpPr>
          <p:nvPr>
            <p:ph type="title"/>
          </p:nvPr>
        </p:nvSpPr>
        <p:spPr>
          <a:xfrm>
            <a:off x="581191" y="1123892"/>
            <a:ext cx="11029616" cy="720437"/>
          </a:xfrm>
        </p:spPr>
        <p:txBody>
          <a:bodyPr>
            <a:normAutofit fontScale="90000"/>
          </a:bodyPr>
          <a:lstStyle/>
          <a:p>
            <a:r>
              <a:rPr lang="tr-TR" sz="4400" b="1" dirty="0" err="1"/>
              <a:t>TURiZMiN</a:t>
            </a:r>
            <a:r>
              <a:rPr lang="tr-TR" sz="4400" b="1" dirty="0"/>
              <a:t> TOPLUMSAL </a:t>
            </a:r>
            <a:r>
              <a:rPr lang="tr-TR" sz="4400" b="1" dirty="0" err="1"/>
              <a:t>ETKiLERi</a:t>
            </a:r>
            <a:r>
              <a:rPr lang="tr-TR" sz="4400" b="1" dirty="0"/>
              <a:t> </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CF11FEF4-2C64-46F9-B559-CC8D8FE24AAA}"/>
              </a:ext>
            </a:extLst>
          </p:cNvPr>
          <p:cNvSpPr>
            <a:spLocks noGrp="1"/>
          </p:cNvSpPr>
          <p:nvPr>
            <p:ph idx="1"/>
          </p:nvPr>
        </p:nvSpPr>
        <p:spPr>
          <a:xfrm>
            <a:off x="581192" y="1844329"/>
            <a:ext cx="11029615" cy="4722727"/>
          </a:xfrm>
        </p:spPr>
        <p:txBody>
          <a:bodyPr/>
          <a:lstStyle/>
          <a:p>
            <a:r>
              <a:rPr lang="tr-TR" sz="2000" b="1" dirty="0"/>
              <a:t>Demografik etkiler: </a:t>
            </a:r>
            <a:r>
              <a:rPr lang="tr-TR" sz="2000" dirty="0"/>
              <a:t>Bir turizm yöresinde ortaya çıkan etkileri değerlendirmek için öncelikle demografik (</a:t>
            </a:r>
            <a:r>
              <a:rPr lang="tr-TR" sz="2000" dirty="0" err="1"/>
              <a:t>nüfusbilimsel</a:t>
            </a:r>
            <a:r>
              <a:rPr lang="tr-TR" sz="2000" dirty="0"/>
              <a:t>) etkilere bakmak gerekir. Turizmin etkisiyle öncelikle dışarıdan yöreye doğru yoğun bir mevsimsel göç dalgası görülür. Bu göç dalgası hem yöreye gelen turistler açısındandır hem de yöreye çalışmak için gelenler açısındandır. Çünkü turizm yöresinin nüfusu ortaya çıkan iş gücü talebini karşılayacak yapıda değildir. Önceleri sadece turizm mevsiminde görülen bu göç dalgası giderek kalıcılaşır. Bu bağlamda yörede kalıcı konutlar inşa edilmeye başlanır, yöreye turistik amaçlı gelenlerin bir kısmı, yöreye yerleşme eğilimi içine girerler. Diğer yandan çalışmak için yöreye geçici olarak göç edenlerden bir kısmı da giderek yöreye yerleşme eğilimine girerler. Bu bağlamda yörenin nüfusunda çok kısa sürede büyük artışlar görülür. Bu bağlamda yörede meydana gelen nüfus artışının niteliği de dikkat çekicidir. Turizm sektöründe çalışanlar açısından nüfus hareketine bakıldığında, yöreye göç ederek yerleşenlerin çoğunlukla genç nüfustan oluştuğu görülür. Bunun yanında nüfus hareketi açısından dikkat çekici bir başka faktör ise kadın nüfusunda görülen artıştır. Çünkü bir hizmet sektörü olan turizm, çalışan olarak özellikle gençleri ve kadınları tercih eder. </a:t>
            </a:r>
          </a:p>
          <a:p>
            <a:endParaRPr lang="tr-TR" dirty="0"/>
          </a:p>
        </p:txBody>
      </p:sp>
    </p:spTree>
    <p:extLst>
      <p:ext uri="{BB962C8B-B14F-4D97-AF65-F5344CB8AC3E}">
        <p14:creationId xmlns:p14="http://schemas.microsoft.com/office/powerpoint/2010/main" val="3523197201"/>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Kar Payı</Template>
  <TotalTime>66</TotalTime>
  <Words>2239</Words>
  <Application>Microsoft Office PowerPoint</Application>
  <PresentationFormat>Özel</PresentationFormat>
  <Paragraphs>43</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Kar Payı</vt:lpstr>
      <vt:lpstr>Turizmin Gelişmesinin Sosyo-Kültürel Etkileri</vt:lpstr>
      <vt:lpstr>PowerPoint Sunusu</vt:lpstr>
      <vt:lpstr>PowerPoint Sunusu</vt:lpstr>
      <vt:lpstr>TURiZMiN TOPLUMSAL BOYUTU  </vt:lpstr>
      <vt:lpstr>PowerPoint Sunusu</vt:lpstr>
      <vt:lpstr>PowerPoint Sunusu</vt:lpstr>
      <vt:lpstr>PowerPoint Sunusu</vt:lpstr>
      <vt:lpstr>PowerPoint Sunusu</vt:lpstr>
      <vt:lpstr>TURiZMiN TOPLUMSAL ETKiLERi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Turizmin Geliflmesinin Sosyo-Kültürel Etkileri</dc:title>
  <dc:creator>eceats35@gmail.com</dc:creator>
  <cp:lastModifiedBy>kumsaal</cp:lastModifiedBy>
  <cp:revision>9</cp:revision>
  <dcterms:created xsi:type="dcterms:W3CDTF">2018-12-25T12:43:25Z</dcterms:created>
  <dcterms:modified xsi:type="dcterms:W3CDTF">2019-03-16T21:00:48Z</dcterms:modified>
</cp:coreProperties>
</file>