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85" r:id="rId3"/>
    <p:sldId id="282" r:id="rId4"/>
    <p:sldId id="286" r:id="rId5"/>
    <p:sldId id="295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maddelerin dışardan verilmesi </a:t>
            </a:r>
            <a:r>
              <a:rPr lang="tr-TR" dirty="0" err="1" smtClean="0"/>
              <a:t>yaarış</a:t>
            </a:r>
            <a:r>
              <a:rPr lang="tr-TR" dirty="0" smtClean="0"/>
              <a:t> </a:t>
            </a:r>
            <a:r>
              <a:rPr lang="tr-TR" dirty="0" err="1" smtClean="0"/>
              <a:t>performasını</a:t>
            </a:r>
            <a:r>
              <a:rPr lang="tr-TR" dirty="0" smtClean="0"/>
              <a:t> etkiler</a:t>
            </a:r>
          </a:p>
        </p:txBody>
      </p:sp>
    </p:spTree>
    <p:extLst>
      <p:ext uri="{BB962C8B-B14F-4D97-AF65-F5344CB8AC3E}">
        <p14:creationId xmlns:p14="http://schemas.microsoft.com/office/powerpoint/2010/main" val="675552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Metabolik</a:t>
            </a:r>
            <a:r>
              <a:rPr lang="tr-TR" dirty="0"/>
              <a:t> enerji eksiğini </a:t>
            </a:r>
            <a:r>
              <a:rPr lang="tr-TR" dirty="0" smtClean="0"/>
              <a:t>tamamlar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5812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Yıkımlanma</a:t>
            </a:r>
            <a:r>
              <a:rPr lang="tr-TR" dirty="0"/>
              <a:t> ürünlerinin vücuttan atılmasını </a:t>
            </a:r>
            <a:r>
              <a:rPr lang="tr-TR" dirty="0" smtClean="0"/>
              <a:t>kolaylaştırır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7116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Yasaklı maddeler içinde sayılmamış olsalar da doping maddesi olarak nitelendirilebilirler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2885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Radioimmunoassay</a:t>
            </a:r>
            <a:r>
              <a:rPr lang="tr-TR" dirty="0" smtClean="0"/>
              <a:t> </a:t>
            </a:r>
            <a:r>
              <a:rPr lang="tr-TR" dirty="0"/>
              <a:t>(RIA), Enzim </a:t>
            </a:r>
            <a:r>
              <a:rPr lang="tr-TR" dirty="0" err="1"/>
              <a:t>Linked</a:t>
            </a:r>
            <a:r>
              <a:rPr lang="tr-TR" dirty="0"/>
              <a:t> </a:t>
            </a:r>
            <a:r>
              <a:rPr lang="tr-TR" dirty="0" err="1"/>
              <a:t>Immunsorbent</a:t>
            </a:r>
            <a:r>
              <a:rPr lang="tr-TR" dirty="0"/>
              <a:t> </a:t>
            </a:r>
            <a:r>
              <a:rPr lang="tr-TR" dirty="0" err="1"/>
              <a:t>Assay</a:t>
            </a:r>
            <a:r>
              <a:rPr lang="tr-TR" dirty="0"/>
              <a:t> (</a:t>
            </a:r>
            <a:r>
              <a:rPr lang="tr-TR" dirty="0" smtClean="0"/>
              <a:t>ELISA), </a:t>
            </a:r>
            <a:r>
              <a:rPr lang="tr-TR" dirty="0"/>
              <a:t>Yüksek Performanslı Sıvı </a:t>
            </a:r>
            <a:r>
              <a:rPr lang="tr-TR" dirty="0" err="1"/>
              <a:t>Kromatografisi</a:t>
            </a:r>
            <a:r>
              <a:rPr lang="tr-TR" dirty="0"/>
              <a:t> (HPLC</a:t>
            </a:r>
            <a:r>
              <a:rPr lang="tr-TR" dirty="0" smtClean="0"/>
              <a:t>), </a:t>
            </a:r>
            <a:r>
              <a:rPr lang="tr-TR" dirty="0"/>
              <a:t>Sıvı </a:t>
            </a:r>
            <a:r>
              <a:rPr lang="tr-TR" dirty="0" err="1"/>
              <a:t>Kromatografi</a:t>
            </a:r>
            <a:r>
              <a:rPr lang="tr-TR" dirty="0"/>
              <a:t>-Kütle Spektrometresi (LC-MS/MS), Gaz </a:t>
            </a:r>
            <a:r>
              <a:rPr lang="tr-TR" dirty="0" err="1"/>
              <a:t>Kromatografi</a:t>
            </a:r>
            <a:r>
              <a:rPr lang="tr-TR" dirty="0"/>
              <a:t>-Kütle Spektrometresi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7624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 err="1">
                <a:solidFill>
                  <a:srgbClr val="FF0000"/>
                </a:solidFill>
              </a:rPr>
              <a:t>Metabolik</a:t>
            </a:r>
            <a:r>
              <a:rPr lang="tr-TR" sz="6000" dirty="0">
                <a:solidFill>
                  <a:srgbClr val="FF0000"/>
                </a:solidFill>
              </a:rPr>
              <a:t> Destek Maddeleri</a:t>
            </a: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olarak vücutta bulunan veya </a:t>
            </a:r>
            <a:r>
              <a:rPr lang="tr-TR" dirty="0" err="1" smtClean="0"/>
              <a:t>metabolik</a:t>
            </a:r>
            <a:r>
              <a:rPr lang="tr-TR" dirty="0" smtClean="0"/>
              <a:t> olaylar sırasında ortaya çıkan maddelerden bazıları da doping için kullanılabilir. </a:t>
            </a:r>
          </a:p>
          <a:p>
            <a:pPr lvl="1"/>
            <a:r>
              <a:rPr lang="tr-TR" dirty="0" smtClean="0"/>
              <a:t>Fruktoz-1,6-difosfat</a:t>
            </a:r>
          </a:p>
          <a:p>
            <a:pPr lvl="1"/>
            <a:r>
              <a:rPr lang="tr-TR" dirty="0" err="1" smtClean="0"/>
              <a:t>Kreatin</a:t>
            </a:r>
            <a:r>
              <a:rPr lang="tr-TR" dirty="0" smtClean="0"/>
              <a:t> fosfat</a:t>
            </a:r>
          </a:p>
          <a:p>
            <a:pPr lvl="1"/>
            <a:r>
              <a:rPr lang="tr-TR" dirty="0" smtClean="0"/>
              <a:t>L-</a:t>
            </a:r>
            <a:r>
              <a:rPr lang="tr-TR" dirty="0" err="1" smtClean="0"/>
              <a:t>karnitin</a:t>
            </a:r>
            <a:endParaRPr lang="tr-TR" dirty="0" smtClean="0"/>
          </a:p>
          <a:p>
            <a:pPr lvl="1"/>
            <a:r>
              <a:rPr lang="tr-TR" dirty="0" err="1" smtClean="0"/>
              <a:t>Taurin</a:t>
            </a:r>
            <a:endParaRPr lang="tr-TR" dirty="0" smtClean="0"/>
          </a:p>
          <a:p>
            <a:r>
              <a:rPr lang="tr-TR" dirty="0" smtClean="0"/>
              <a:t>Vitamin A, Vitamin E, Vitamin C, Vitamin D, Vitamin B12, arsenik, fosfor, krom </a:t>
            </a:r>
            <a:r>
              <a:rPr lang="tr-TR" dirty="0" err="1" smtClean="0"/>
              <a:t>pikolinat</a:t>
            </a:r>
            <a:r>
              <a:rPr lang="tr-TR" dirty="0" smtClean="0"/>
              <a:t>, selenyum, iyot, demir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971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Vitamin ve mineraller vücutta normal görevlerin sürdürülmesinde önemlidir. </a:t>
            </a:r>
          </a:p>
          <a:p>
            <a:r>
              <a:rPr lang="tr-TR" smtClean="0"/>
              <a:t>Yarış performansını değiştirir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22812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Fruktoz-1,6-difosfat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Glikozun </a:t>
            </a:r>
            <a:r>
              <a:rPr lang="tr-TR" dirty="0"/>
              <a:t>kullanımını artırır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5580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solidFill>
                  <a:srgbClr val="FF0000"/>
                </a:solidFill>
              </a:rPr>
              <a:t>Kreatin</a:t>
            </a:r>
            <a:r>
              <a:rPr lang="tr-TR" dirty="0">
                <a:solidFill>
                  <a:srgbClr val="FF0000"/>
                </a:solidFill>
              </a:rPr>
              <a:t> fosfat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Şekerin </a:t>
            </a:r>
            <a:r>
              <a:rPr lang="tr-TR" dirty="0"/>
              <a:t>yükseltgenmesi de dahil </a:t>
            </a:r>
            <a:r>
              <a:rPr lang="tr-TR" dirty="0" err="1"/>
              <a:t>metabolik</a:t>
            </a:r>
            <a:r>
              <a:rPr lang="tr-TR" dirty="0"/>
              <a:t> enerji elde edilmesi süreçlerinde ortaya çıkan kimyasal enerjinin biyolojik yönde biriktiricisi olarak görev alır.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7691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</a:rPr>
              <a:t>L-</a:t>
            </a:r>
            <a:r>
              <a:rPr lang="tr-TR" dirty="0" err="1">
                <a:solidFill>
                  <a:srgbClr val="FF0000"/>
                </a:solidFill>
              </a:rPr>
              <a:t>karnitin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Serbest </a:t>
            </a:r>
            <a:r>
              <a:rPr lang="tr-TR" dirty="0"/>
              <a:t>yağ asitlerinin sitoplazmadan mitokondriye taşınmasında görev alır. Yağların beta </a:t>
            </a:r>
            <a:r>
              <a:rPr lang="tr-TR" dirty="0" err="1"/>
              <a:t>oksidasyon</a:t>
            </a:r>
            <a:r>
              <a:rPr lang="tr-TR" dirty="0"/>
              <a:t> </a:t>
            </a:r>
            <a:r>
              <a:rPr lang="tr-TR" dirty="0" err="1"/>
              <a:t>ilel</a:t>
            </a:r>
            <a:r>
              <a:rPr lang="tr-TR" dirty="0"/>
              <a:t> </a:t>
            </a:r>
            <a:r>
              <a:rPr lang="tr-TR" dirty="0" err="1"/>
              <a:t>yıkımlanmasını</a:t>
            </a:r>
            <a:r>
              <a:rPr lang="tr-TR" dirty="0"/>
              <a:t> artırır. Yağ asitlerinin vücutta zararlı olabilecek ölçüde birikmesini engeller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0641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Taurin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Kalp kası hücrelerinde oksijen eksikliği esnasında metabolizmayı düzenler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7090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260</Words>
  <Application>Microsoft Office PowerPoint</Application>
  <PresentationFormat>Geniş ekran</PresentationFormat>
  <Paragraphs>41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PowerPoint Sunusu</vt:lpstr>
      <vt:lpstr>Fruktoz-1,6-difosfat</vt:lpstr>
      <vt:lpstr>Kreatin fosfat</vt:lpstr>
      <vt:lpstr>L-karnitin</vt:lpstr>
      <vt:lpstr>Taurin</vt:lpstr>
      <vt:lpstr>PowerPoint Sunusu</vt:lpstr>
      <vt:lpstr>PowerPoint Sunusu</vt:lpstr>
      <vt:lpstr>PowerPoint Sunusu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44</cp:revision>
  <dcterms:created xsi:type="dcterms:W3CDTF">2020-02-09T04:22:59Z</dcterms:created>
  <dcterms:modified xsi:type="dcterms:W3CDTF">2020-03-02T08:03:45Z</dcterms:modified>
</cp:coreProperties>
</file>