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51"/>
  </p:notesMasterIdLst>
  <p:sldIdLst>
    <p:sldId id="256" r:id="rId2"/>
    <p:sldId id="260" r:id="rId3"/>
    <p:sldId id="258" r:id="rId4"/>
    <p:sldId id="257" r:id="rId5"/>
    <p:sldId id="259" r:id="rId6"/>
    <p:sldId id="261" r:id="rId7"/>
    <p:sldId id="262" r:id="rId8"/>
    <p:sldId id="310" r:id="rId9"/>
    <p:sldId id="263" r:id="rId10"/>
    <p:sldId id="264" r:id="rId11"/>
    <p:sldId id="265" r:id="rId12"/>
    <p:sldId id="266" r:id="rId13"/>
    <p:sldId id="289" r:id="rId14"/>
    <p:sldId id="268" r:id="rId15"/>
    <p:sldId id="267" r:id="rId16"/>
    <p:sldId id="269" r:id="rId17"/>
    <p:sldId id="291" r:id="rId18"/>
    <p:sldId id="271" r:id="rId19"/>
    <p:sldId id="273" r:id="rId20"/>
    <p:sldId id="274" r:id="rId21"/>
    <p:sldId id="292" r:id="rId22"/>
    <p:sldId id="293" r:id="rId23"/>
    <p:sldId id="275" r:id="rId24"/>
    <p:sldId id="276" r:id="rId25"/>
    <p:sldId id="315" r:id="rId26"/>
    <p:sldId id="277" r:id="rId27"/>
    <p:sldId id="316" r:id="rId28"/>
    <p:sldId id="278" r:id="rId29"/>
    <p:sldId id="279" r:id="rId30"/>
    <p:sldId id="317" r:id="rId31"/>
    <p:sldId id="287" r:id="rId32"/>
    <p:sldId id="318" r:id="rId33"/>
    <p:sldId id="308" r:id="rId34"/>
    <p:sldId id="288" r:id="rId35"/>
    <p:sldId id="301" r:id="rId36"/>
    <p:sldId id="319" r:id="rId37"/>
    <p:sldId id="302" r:id="rId38"/>
    <p:sldId id="320" r:id="rId39"/>
    <p:sldId id="280" r:id="rId40"/>
    <p:sldId id="281" r:id="rId41"/>
    <p:sldId id="314" r:id="rId42"/>
    <p:sldId id="321" r:id="rId43"/>
    <p:sldId id="322" r:id="rId44"/>
    <p:sldId id="323" r:id="rId45"/>
    <p:sldId id="324" r:id="rId46"/>
    <p:sldId id="285" r:id="rId47"/>
    <p:sldId id="311" r:id="rId48"/>
    <p:sldId id="286" r:id="rId49"/>
    <p:sldId id="294"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14" autoAdjust="0"/>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5A416-2375-4405-A5E7-E8911A7FA6FE}" type="datetimeFigureOut">
              <a:rPr lang="tr-TR" smtClean="0"/>
              <a:t>5.02.2020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E33E1-7C74-4A6B-B9E9-C9D004943818}" type="slidenum">
              <a:rPr lang="tr-TR" smtClean="0"/>
              <a:t>‹#›</a:t>
            </a:fld>
            <a:endParaRPr lang="tr-TR"/>
          </a:p>
        </p:txBody>
      </p:sp>
    </p:spTree>
    <p:extLst>
      <p:ext uri="{BB962C8B-B14F-4D97-AF65-F5344CB8AC3E}">
        <p14:creationId xmlns:p14="http://schemas.microsoft.com/office/powerpoint/2010/main" val="120300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C0E33E1-7C74-4A6B-B9E9-C9D004943818}" type="slidenum">
              <a:rPr lang="tr-TR" smtClean="0"/>
              <a:t>25</a:t>
            </a:fld>
            <a:endParaRPr lang="tr-TR"/>
          </a:p>
        </p:txBody>
      </p:sp>
    </p:spTree>
    <p:extLst>
      <p:ext uri="{BB962C8B-B14F-4D97-AF65-F5344CB8AC3E}">
        <p14:creationId xmlns:p14="http://schemas.microsoft.com/office/powerpoint/2010/main" val="65124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C0E33E1-7C74-4A6B-B9E9-C9D004943818}" type="slidenum">
              <a:rPr lang="tr-TR" smtClean="0"/>
              <a:t>29</a:t>
            </a:fld>
            <a:endParaRPr lang="tr-TR"/>
          </a:p>
        </p:txBody>
      </p:sp>
    </p:spTree>
    <p:extLst>
      <p:ext uri="{BB962C8B-B14F-4D97-AF65-F5344CB8AC3E}">
        <p14:creationId xmlns:p14="http://schemas.microsoft.com/office/powerpoint/2010/main" val="294949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C0E33E1-7C74-4A6B-B9E9-C9D004943818}" type="slidenum">
              <a:rPr lang="tr-TR" smtClean="0"/>
              <a:t>48</a:t>
            </a:fld>
            <a:endParaRPr lang="tr-TR"/>
          </a:p>
        </p:txBody>
      </p:sp>
    </p:spTree>
    <p:extLst>
      <p:ext uri="{BB962C8B-B14F-4D97-AF65-F5344CB8AC3E}">
        <p14:creationId xmlns:p14="http://schemas.microsoft.com/office/powerpoint/2010/main" val="164372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C7A95A0B-3E1D-1D42-9025-8E8382BBE9A7}" type="datetime1">
              <a:rPr lang="tr-TR" smtClean="0"/>
              <a:t>5.02.2020</a:t>
            </a:fld>
            <a:endParaRPr lang="tr-T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r>
              <a:rPr lang="tr-TR"/>
              <a:t>Doç. Dr. Hatice Bakkaloğlu</a:t>
            </a: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E2644345-6AE1-4F98-93BB-F482DAA00A28}" type="slidenum">
              <a:rPr lang="tr-TR" smtClean="0"/>
              <a:t>‹#›</a:t>
            </a:fld>
            <a:endParaRPr lang="tr-TR"/>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2040499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0D4965-4D29-3F44-8FB6-EC05F97DBF2E}" type="datetime1">
              <a:rPr lang="tr-TR" smtClean="0"/>
              <a:t>5.02.2020</a:t>
            </a:fld>
            <a:endParaRPr lang="tr-TR"/>
          </a:p>
        </p:txBody>
      </p:sp>
      <p:sp>
        <p:nvSpPr>
          <p:cNvPr id="5" name="Footer Placeholder 4"/>
          <p:cNvSpPr>
            <a:spLocks noGrp="1"/>
          </p:cNvSpPr>
          <p:nvPr>
            <p:ph type="ftr" sz="quarter" idx="11"/>
          </p:nvPr>
        </p:nvSpPr>
        <p:spPr/>
        <p:txBody>
          <a:bodyPr/>
          <a:lstStyle/>
          <a:p>
            <a:r>
              <a:rPr lang="tr-TR"/>
              <a:t>Doç. Dr. Hatice Bakkaloğlu</a:t>
            </a:r>
          </a:p>
        </p:txBody>
      </p:sp>
      <p:sp>
        <p:nvSpPr>
          <p:cNvPr id="6" name="Slide Number Placeholder 5"/>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282367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371FDBF-BC80-6840-8B3F-9BC2A4DDF000}" type="datetime1">
              <a:rPr lang="tr-TR" smtClean="0"/>
              <a:t>5.02.2020</a:t>
            </a:fld>
            <a:endParaRPr lang="tr-TR"/>
          </a:p>
        </p:txBody>
      </p:sp>
      <p:sp>
        <p:nvSpPr>
          <p:cNvPr id="5" name="Footer Placeholder 4"/>
          <p:cNvSpPr>
            <a:spLocks noGrp="1"/>
          </p:cNvSpPr>
          <p:nvPr>
            <p:ph type="ftr" sz="quarter" idx="11"/>
          </p:nvPr>
        </p:nvSpPr>
        <p:spPr>
          <a:xfrm>
            <a:off x="2933699" y="6296615"/>
            <a:ext cx="5959577" cy="365125"/>
          </a:xfrm>
        </p:spPr>
        <p:txBody>
          <a:bodyPr/>
          <a:lstStyle/>
          <a:p>
            <a:r>
              <a:rPr lang="tr-TR"/>
              <a:t>Doç. Dr. Hatice Bakkaloğlu</a:t>
            </a: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E2644345-6AE1-4F98-93BB-F482DAA00A28}" type="slidenum">
              <a:rPr lang="tr-TR" smtClean="0"/>
              <a:t>‹#›</a:t>
            </a:fld>
            <a:endParaRPr lang="tr-T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19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DA3F3B-1349-7047-8065-33C8A8F04E52}" type="datetime1">
              <a:rPr lang="tr-TR" smtClean="0"/>
              <a:t>5.02.2020</a:t>
            </a:fld>
            <a:endParaRPr lang="tr-TR"/>
          </a:p>
        </p:txBody>
      </p:sp>
      <p:sp>
        <p:nvSpPr>
          <p:cNvPr id="5" name="Footer Placeholder 4"/>
          <p:cNvSpPr>
            <a:spLocks noGrp="1"/>
          </p:cNvSpPr>
          <p:nvPr>
            <p:ph type="ftr" sz="quarter" idx="11"/>
          </p:nvPr>
        </p:nvSpPr>
        <p:spPr/>
        <p:txBody>
          <a:bodyPr/>
          <a:lstStyle/>
          <a:p>
            <a:r>
              <a:rPr lang="tr-TR"/>
              <a:t>Doç. Dr. Hatice Bakkaloğlu</a:t>
            </a:r>
          </a:p>
        </p:txBody>
      </p:sp>
      <p:sp>
        <p:nvSpPr>
          <p:cNvPr id="6" name="Slide Number Placeholder 5"/>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35585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791CB9DB-1CC5-FB4E-87B9-4E2FF3046970}" type="datetime1">
              <a:rPr lang="tr-TR" smtClean="0"/>
              <a:t>5.02.2020</a:t>
            </a:fld>
            <a:endParaRPr lang="tr-T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r>
              <a:rPr lang="tr-TR"/>
              <a:t>Doç. Dr. Hatice Bakkaloğlu</a:t>
            </a: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E2644345-6AE1-4F98-93BB-F482DAA00A28}" type="slidenum">
              <a:rPr lang="tr-TR" smtClean="0"/>
              <a:t>‹#›</a:t>
            </a:fld>
            <a:endParaRPr lang="tr-T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8370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B178D7-E55F-A74A-9196-0DF1C1153C30}" type="datetime1">
              <a:rPr lang="tr-TR" smtClean="0"/>
              <a:t>5.02.2020</a:t>
            </a:fld>
            <a:endParaRPr lang="tr-TR"/>
          </a:p>
        </p:txBody>
      </p:sp>
      <p:sp>
        <p:nvSpPr>
          <p:cNvPr id="6" name="Footer Placeholder 5"/>
          <p:cNvSpPr>
            <a:spLocks noGrp="1"/>
          </p:cNvSpPr>
          <p:nvPr>
            <p:ph type="ftr" sz="quarter" idx="11"/>
          </p:nvPr>
        </p:nvSpPr>
        <p:spPr/>
        <p:txBody>
          <a:bodyPr/>
          <a:lstStyle/>
          <a:p>
            <a:r>
              <a:rPr lang="tr-TR"/>
              <a:t>Doç. Dr. Hatice Bakkaloğlu</a:t>
            </a:r>
          </a:p>
        </p:txBody>
      </p:sp>
      <p:sp>
        <p:nvSpPr>
          <p:cNvPr id="7" name="Slide Number Placeholder 6"/>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7497713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074DC3-5870-1A43-93AE-E5B20EEC40B5}" type="datetime1">
              <a:rPr lang="tr-TR" smtClean="0"/>
              <a:t>5.02.2020</a:t>
            </a:fld>
            <a:endParaRPr lang="tr-TR"/>
          </a:p>
        </p:txBody>
      </p:sp>
      <p:sp>
        <p:nvSpPr>
          <p:cNvPr id="8" name="Footer Placeholder 7"/>
          <p:cNvSpPr>
            <a:spLocks noGrp="1"/>
          </p:cNvSpPr>
          <p:nvPr>
            <p:ph type="ftr" sz="quarter" idx="11"/>
          </p:nvPr>
        </p:nvSpPr>
        <p:spPr/>
        <p:txBody>
          <a:bodyPr/>
          <a:lstStyle/>
          <a:p>
            <a:r>
              <a:rPr lang="tr-TR"/>
              <a:t>Doç. Dr. Hatice Bakkaloğlu</a:t>
            </a:r>
          </a:p>
        </p:txBody>
      </p:sp>
      <p:sp>
        <p:nvSpPr>
          <p:cNvPr id="9" name="Slide Number Placeholder 8"/>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5499398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610440-98AC-A64D-A713-919753C476B5}" type="datetime1">
              <a:rPr lang="tr-TR" smtClean="0"/>
              <a:t>5.02.2020</a:t>
            </a:fld>
            <a:endParaRPr lang="tr-TR"/>
          </a:p>
        </p:txBody>
      </p:sp>
      <p:sp>
        <p:nvSpPr>
          <p:cNvPr id="4" name="Footer Placeholder 3"/>
          <p:cNvSpPr>
            <a:spLocks noGrp="1"/>
          </p:cNvSpPr>
          <p:nvPr>
            <p:ph type="ftr" sz="quarter" idx="11"/>
          </p:nvPr>
        </p:nvSpPr>
        <p:spPr/>
        <p:txBody>
          <a:bodyPr/>
          <a:lstStyle/>
          <a:p>
            <a:r>
              <a:rPr lang="tr-TR"/>
              <a:t>Doç. Dr. Hatice Bakkaloğlu</a:t>
            </a:r>
          </a:p>
        </p:txBody>
      </p:sp>
      <p:sp>
        <p:nvSpPr>
          <p:cNvPr id="5" name="Slide Number Placeholder 4"/>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366523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C1229F2D-C764-6F45-A913-450280E34A69}" type="datetime1">
              <a:rPr lang="tr-TR" smtClean="0"/>
              <a:t>5.02.2020</a:t>
            </a:fld>
            <a:endParaRPr lang="tr-TR"/>
          </a:p>
        </p:txBody>
      </p:sp>
      <p:sp>
        <p:nvSpPr>
          <p:cNvPr id="3" name="Footer Placeholder 2"/>
          <p:cNvSpPr>
            <a:spLocks noGrp="1"/>
          </p:cNvSpPr>
          <p:nvPr>
            <p:ph type="ftr" sz="quarter" idx="11"/>
          </p:nvPr>
        </p:nvSpPr>
        <p:spPr/>
        <p:txBody>
          <a:bodyPr/>
          <a:lstStyle/>
          <a:p>
            <a:r>
              <a:rPr lang="tr-TR"/>
              <a:t>Doç. Dr. Hatice Bakkaloğlu</a:t>
            </a:r>
          </a:p>
        </p:txBody>
      </p:sp>
      <p:sp>
        <p:nvSpPr>
          <p:cNvPr id="4" name="Slide Number Placeholder 3"/>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312437912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D6E25C77-DFCC-9D49-8F3C-7071A89C51AB}" type="datetime1">
              <a:rPr lang="tr-TR" smtClean="0"/>
              <a:t>5.02.2020</a:t>
            </a:fld>
            <a:endParaRPr lang="tr-T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tr-TR"/>
              <a:t>Doç. Dr. Hatice Bakkaloğlu</a:t>
            </a: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E2644345-6AE1-4F98-93BB-F482DAA00A28}" type="slidenum">
              <a:rPr lang="tr-TR" smtClean="0"/>
              <a:t>‹#›</a:t>
            </a:fld>
            <a:endParaRPr lang="tr-TR"/>
          </a:p>
        </p:txBody>
      </p:sp>
    </p:spTree>
    <p:extLst>
      <p:ext uri="{BB962C8B-B14F-4D97-AF65-F5344CB8AC3E}">
        <p14:creationId xmlns:p14="http://schemas.microsoft.com/office/powerpoint/2010/main" val="291983227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40CEFE2-D31D-D54E-B16B-0ABC88648091}" type="datetime1">
              <a:rPr lang="tr-TR" smtClean="0"/>
              <a:t>5.02.2020</a:t>
            </a:fld>
            <a:endParaRPr lang="tr-T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tr-TR"/>
              <a:t>Doç. Dr. Hatice Bakkaloğlu</a:t>
            </a: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E2644345-6AE1-4F98-93BB-F482DAA00A28}" type="slidenum">
              <a:rPr lang="tr-TR" smtClean="0"/>
              <a:t>‹#›</a:t>
            </a:fld>
            <a:endParaRPr lang="tr-TR"/>
          </a:p>
        </p:txBody>
      </p:sp>
    </p:spTree>
    <p:extLst>
      <p:ext uri="{BB962C8B-B14F-4D97-AF65-F5344CB8AC3E}">
        <p14:creationId xmlns:p14="http://schemas.microsoft.com/office/powerpoint/2010/main" val="116316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C73A7EEA-CD0C-A74C-8219-87FA06EDDD26}" type="datetime1">
              <a:rPr lang="tr-TR" smtClean="0"/>
              <a:t>5.02.2020</a:t>
            </a:fld>
            <a:endParaRPr lang="tr-T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tr-TR"/>
              <a:t>Doç. Dr. Hatice Bakkaloğlu</a:t>
            </a: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E2644345-6AE1-4F98-93BB-F482DAA00A28}" type="slidenum">
              <a:rPr lang="tr-TR" smtClean="0"/>
              <a:t>‹#›</a:t>
            </a:fld>
            <a:endParaRPr lang="tr-T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52882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firststeptosuccess.org/" TargetMode="External"/><Relationship Id="rId2" Type="http://schemas.openxmlformats.org/officeDocument/2006/relationships/hyperlink" Target="http://bia.anadolu.edu.tr/calismalar.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30886" y="1023867"/>
            <a:ext cx="4561114" cy="3349641"/>
          </a:xfrm>
        </p:spPr>
        <p:txBody>
          <a:bodyPr>
            <a:noAutofit/>
          </a:bodyPr>
          <a:lstStyle/>
          <a:p>
            <a:r>
              <a:rPr lang="tr-TR" sz="3600" dirty="0"/>
              <a:t>(B)AŞARIYA </a:t>
            </a:r>
            <a:br>
              <a:rPr lang="tr-TR" sz="3600" dirty="0"/>
            </a:br>
            <a:r>
              <a:rPr lang="tr-TR" sz="3600" dirty="0"/>
              <a:t>(İ)LK </a:t>
            </a:r>
            <a:br>
              <a:rPr lang="tr-TR" sz="3600" dirty="0"/>
            </a:br>
            <a:r>
              <a:rPr lang="tr-TR" sz="3600" dirty="0"/>
              <a:t>(A)DIM</a:t>
            </a:r>
            <a:br>
              <a:rPr lang="tr-TR" sz="3600" dirty="0"/>
            </a:br>
            <a:br>
              <a:rPr lang="tr-TR" sz="3600" dirty="0"/>
            </a:br>
            <a:r>
              <a:rPr lang="tr-TR" sz="3600" dirty="0"/>
              <a:t>BİA</a:t>
            </a:r>
            <a:br>
              <a:rPr lang="tr-TR" sz="3600" dirty="0"/>
            </a:br>
            <a:endParaRPr lang="tr-TR" sz="3600" dirty="0"/>
          </a:p>
        </p:txBody>
      </p:sp>
    </p:spTree>
    <p:extLst>
      <p:ext uri="{BB962C8B-B14F-4D97-AF65-F5344CB8AC3E}">
        <p14:creationId xmlns:p14="http://schemas.microsoft.com/office/powerpoint/2010/main" val="12131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660399"/>
            <a:ext cx="8770571" cy="1465937"/>
          </a:xfrm>
        </p:spPr>
        <p:txBody>
          <a:bodyPr>
            <a:noAutofit/>
          </a:bodyPr>
          <a:lstStyle/>
          <a:p>
            <a:r>
              <a:rPr lang="tr-TR" dirty="0"/>
              <a:t>BİA-AV programı kaç modülden oluşur?</a:t>
            </a:r>
            <a:br>
              <a:rPr lang="tr-TR" dirty="0"/>
            </a:br>
            <a:br>
              <a:rPr lang="tr-TR" sz="3200" dirty="0"/>
            </a:br>
            <a:endParaRPr lang="tr-TR" sz="3200" dirty="0"/>
          </a:p>
        </p:txBody>
      </p:sp>
      <p:sp>
        <p:nvSpPr>
          <p:cNvPr id="4" name="Rounded Rectangle 3"/>
          <p:cNvSpPr/>
          <p:nvPr/>
        </p:nvSpPr>
        <p:spPr>
          <a:xfrm>
            <a:off x="2933700" y="2432969"/>
            <a:ext cx="3341914" cy="10341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0"/>
                <a:solidFill>
                  <a:schemeClr val="tx1"/>
                </a:solidFill>
                <a:effectLst>
                  <a:outerShdw blurRad="38100" dist="19050" dir="2700000" algn="tl" rotWithShape="0">
                    <a:schemeClr val="dk1">
                      <a:alpha val="40000"/>
                    </a:schemeClr>
                  </a:outerShdw>
                </a:effectLst>
              </a:rPr>
              <a:t>1. TARAMA MODÜLÜ</a:t>
            </a:r>
          </a:p>
        </p:txBody>
      </p:sp>
      <p:sp>
        <p:nvSpPr>
          <p:cNvPr id="6" name="Content Placeholder 4"/>
          <p:cNvSpPr txBox="1">
            <a:spLocks/>
          </p:cNvSpPr>
          <p:nvPr/>
        </p:nvSpPr>
        <p:spPr>
          <a:xfrm>
            <a:off x="2933700" y="5264442"/>
            <a:ext cx="3341914" cy="1062261"/>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None/>
            </a:pPr>
            <a:r>
              <a:rPr lang="tr-TR" dirty="0">
                <a:ln w="0"/>
                <a:solidFill>
                  <a:schemeClr val="tx1"/>
                </a:solidFill>
                <a:effectLst>
                  <a:outerShdw blurRad="38100" dist="19050" dir="2700000" algn="tl" rotWithShape="0">
                    <a:schemeClr val="dk1">
                      <a:alpha val="40000"/>
                    </a:schemeClr>
                  </a:outerShdw>
                </a:effectLst>
              </a:rPr>
              <a:t>3. EV MODÜLÜ</a:t>
            </a:r>
          </a:p>
        </p:txBody>
      </p:sp>
      <p:sp>
        <p:nvSpPr>
          <p:cNvPr id="7" name="Rounded Rectangle 6"/>
          <p:cNvSpPr/>
          <p:nvPr/>
        </p:nvSpPr>
        <p:spPr>
          <a:xfrm>
            <a:off x="6509656" y="2432970"/>
            <a:ext cx="5519058" cy="10341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a:t>Evrensel ve geçerli bir tarama süreci ile risk altındaki çocuğun belirlenmesidir</a:t>
            </a:r>
          </a:p>
        </p:txBody>
      </p:sp>
      <p:sp>
        <p:nvSpPr>
          <p:cNvPr id="8" name="Rounded Rectangle 7"/>
          <p:cNvSpPr/>
          <p:nvPr/>
        </p:nvSpPr>
        <p:spPr>
          <a:xfrm>
            <a:off x="6509656" y="3773744"/>
            <a:ext cx="5519058" cy="1034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t>Çocuğun okul başarısını artırmaya yönelik uygun davranışların öğretimini gerçekleştirecek olan öğretmen, ebeveyn ve akranları içermektedir</a:t>
            </a:r>
          </a:p>
        </p:txBody>
      </p:sp>
      <p:sp>
        <p:nvSpPr>
          <p:cNvPr id="9" name="Rounded Rectangle 8"/>
          <p:cNvSpPr/>
          <p:nvPr/>
        </p:nvSpPr>
        <p:spPr>
          <a:xfrm>
            <a:off x="6509656" y="5264442"/>
            <a:ext cx="5519058" cy="1062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t>Çocuğun okuldaki başarısını artırmaya yönelik becerilerin öğretimini gerçekleştirecek olan ebeveyn yardımını içermektedir</a:t>
            </a:r>
          </a:p>
        </p:txBody>
      </p:sp>
      <p:sp>
        <p:nvSpPr>
          <p:cNvPr id="11" name="Rounded Rectangle 10"/>
          <p:cNvSpPr/>
          <p:nvPr/>
        </p:nvSpPr>
        <p:spPr>
          <a:xfrm>
            <a:off x="2933700" y="3773743"/>
            <a:ext cx="3341914" cy="1034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000" dirty="0">
                <a:ln w="0"/>
                <a:solidFill>
                  <a:schemeClr val="tx1"/>
                </a:solidFill>
                <a:effectLst>
                  <a:outerShdw blurRad="38100" dist="19050" dir="2700000" algn="tl" rotWithShape="0">
                    <a:schemeClr val="dk1">
                      <a:alpha val="40000"/>
                    </a:schemeClr>
                  </a:outerShdw>
                </a:effectLst>
              </a:rPr>
              <a:t>1. SINIF MODÜLÜ</a:t>
            </a:r>
          </a:p>
        </p:txBody>
      </p:sp>
      <p:sp>
        <p:nvSpPr>
          <p:cNvPr id="3" name="Alt Bilgi Yer Tutucusu 2">
            <a:extLst>
              <a:ext uri="{FF2B5EF4-FFF2-40B4-BE49-F238E27FC236}">
                <a16:creationId xmlns:a16="http://schemas.microsoft.com/office/drawing/2014/main" id="{401F11E5-4A32-5C43-8976-8E7AC9D3AD39}"/>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84663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Türkiye uyarlaması ile orijinal program arasındaki farklar</a:t>
            </a:r>
          </a:p>
        </p:txBody>
      </p:sp>
      <p:sp>
        <p:nvSpPr>
          <p:cNvPr id="5" name="Content Placeholder 4"/>
          <p:cNvSpPr txBox="1">
            <a:spLocks/>
          </p:cNvSpPr>
          <p:nvPr/>
        </p:nvSpPr>
        <p:spPr>
          <a:xfrm>
            <a:off x="2933700" y="4588266"/>
            <a:ext cx="3126859" cy="75681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Font typeface="Corbel" panose="020B0503020204020204" pitchFamily="34" charset="0"/>
              <a:buNone/>
            </a:pPr>
            <a:r>
              <a:rPr lang="tr-TR" dirty="0">
                <a:ln w="0"/>
                <a:solidFill>
                  <a:schemeClr val="tx1"/>
                </a:solidFill>
                <a:effectLst>
                  <a:outerShdw blurRad="38100" dist="19050" dir="2700000" algn="tl" rotWithShape="0">
                    <a:schemeClr val="dk1">
                      <a:alpha val="40000"/>
                    </a:schemeClr>
                  </a:outerShdw>
                </a:effectLst>
              </a:rPr>
              <a:t>2. SINIF MODÜLÜ</a:t>
            </a:r>
          </a:p>
        </p:txBody>
      </p:sp>
      <p:sp>
        <p:nvSpPr>
          <p:cNvPr id="6" name="Content Placeholder 4"/>
          <p:cNvSpPr txBox="1">
            <a:spLocks/>
          </p:cNvSpPr>
          <p:nvPr/>
        </p:nvSpPr>
        <p:spPr>
          <a:xfrm>
            <a:off x="2933700" y="5785433"/>
            <a:ext cx="3126859" cy="823562"/>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None/>
            </a:pPr>
            <a:r>
              <a:rPr lang="tr-TR" dirty="0">
                <a:ln w="0"/>
                <a:solidFill>
                  <a:schemeClr val="tx1"/>
                </a:solidFill>
                <a:effectLst>
                  <a:outerShdw blurRad="38100" dist="19050" dir="2700000" algn="tl" rotWithShape="0">
                    <a:schemeClr val="dk1">
                      <a:alpha val="40000"/>
                    </a:schemeClr>
                  </a:outerShdw>
                </a:effectLst>
              </a:rPr>
              <a:t>3. EV MODÜLÜ</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9749" y="2491230"/>
            <a:ext cx="744279" cy="74760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705" y="2208914"/>
            <a:ext cx="1312235" cy="131223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321071132"/>
              </p:ext>
            </p:extLst>
          </p:nvPr>
        </p:nvGraphicFramePr>
        <p:xfrm>
          <a:off x="6634715" y="3349573"/>
          <a:ext cx="5273750" cy="3239829"/>
        </p:xfrm>
        <a:graphic>
          <a:graphicData uri="http://schemas.openxmlformats.org/drawingml/2006/table">
            <a:tbl>
              <a:tblPr firstRow="1" bandRow="1">
                <a:tableStyleId>{E8B1032C-EA38-4F05-BA0D-38AFFFC7BED3}</a:tableStyleId>
              </a:tblPr>
              <a:tblGrid>
                <a:gridCol w="2636875">
                  <a:extLst>
                    <a:ext uri="{9D8B030D-6E8A-4147-A177-3AD203B41FA5}">
                      <a16:colId xmlns:a16="http://schemas.microsoft.com/office/drawing/2014/main" val="20000"/>
                    </a:ext>
                  </a:extLst>
                </a:gridCol>
                <a:gridCol w="2636875">
                  <a:extLst>
                    <a:ext uri="{9D8B030D-6E8A-4147-A177-3AD203B41FA5}">
                      <a16:colId xmlns:a16="http://schemas.microsoft.com/office/drawing/2014/main" val="20001"/>
                    </a:ext>
                  </a:extLst>
                </a:gridCol>
              </a:tblGrid>
              <a:tr h="1116101">
                <a:tc>
                  <a:txBody>
                    <a:bodyPr/>
                    <a:lstStyle/>
                    <a:p>
                      <a:r>
                        <a:rPr lang="tr-TR" dirty="0"/>
                        <a:t>Çocuğu</a:t>
                      </a:r>
                      <a:r>
                        <a:rPr lang="tr-TR" baseline="0" dirty="0"/>
                        <a:t> belirlemek için 4 farklı tarama yöntemi sunar</a:t>
                      </a:r>
                      <a:endParaRPr lang="tr-TR" b="0" i="0" dirty="0"/>
                    </a:p>
                  </a:txBody>
                  <a:tcPr/>
                </a:tc>
                <a:tc>
                  <a:txBody>
                    <a:bodyPr/>
                    <a:lstStyle/>
                    <a:p>
                      <a:r>
                        <a:rPr lang="tr-TR" dirty="0"/>
                        <a:t>Yalnızca öğretmen</a:t>
                      </a:r>
                      <a:r>
                        <a:rPr lang="tr-TR" baseline="0" dirty="0"/>
                        <a:t> görüşüne dayalı belirleme kullanılır</a:t>
                      </a:r>
                    </a:p>
                  </a:txBody>
                  <a:tcPr/>
                </a:tc>
                <a:extLst>
                  <a:ext uri="{0D108BD9-81ED-4DB2-BD59-A6C34878D82A}">
                    <a16:rowId xmlns:a16="http://schemas.microsoft.com/office/drawing/2014/main" val="10000"/>
                  </a:ext>
                </a:extLst>
              </a:tr>
              <a:tr h="1392866">
                <a:tc>
                  <a:txBody>
                    <a:bodyPr/>
                    <a:lstStyle/>
                    <a:p>
                      <a:r>
                        <a:rPr lang="tr-TR" dirty="0"/>
                        <a:t>30 iş günü</a:t>
                      </a:r>
                    </a:p>
                    <a:p>
                      <a:r>
                        <a:rPr lang="tr-TR" dirty="0"/>
                        <a:t>Kırmızı-Yeşil</a:t>
                      </a:r>
                      <a:r>
                        <a:rPr lang="tr-TR" baseline="0" dirty="0"/>
                        <a:t> Kart</a:t>
                      </a:r>
                    </a:p>
                    <a:p>
                      <a:r>
                        <a:rPr lang="tr-TR" baseline="0" dirty="0"/>
                        <a:t>Günün tekrarı</a:t>
                      </a:r>
                    </a:p>
                  </a:txBody>
                  <a:tcPr/>
                </a:tc>
                <a:tc>
                  <a:txBody>
                    <a:bodyPr/>
                    <a:lstStyle/>
                    <a:p>
                      <a:r>
                        <a:rPr lang="tr-TR" dirty="0"/>
                        <a:t>Programın orijinali</a:t>
                      </a:r>
                      <a:r>
                        <a:rPr lang="tr-TR" baseline="0" dirty="0"/>
                        <a:t> </a:t>
                      </a:r>
                      <a:endParaRPr lang="tr-TR" dirty="0"/>
                    </a:p>
                  </a:txBody>
                  <a:tcPr/>
                </a:tc>
                <a:extLst>
                  <a:ext uri="{0D108BD9-81ED-4DB2-BD59-A6C34878D82A}">
                    <a16:rowId xmlns:a16="http://schemas.microsoft.com/office/drawing/2014/main" val="10001"/>
                  </a:ext>
                </a:extLst>
              </a:tr>
              <a:tr h="730862">
                <a:tc>
                  <a:txBody>
                    <a:bodyPr/>
                    <a:lstStyle/>
                    <a:p>
                      <a:r>
                        <a:rPr lang="tr-TR" dirty="0"/>
                        <a:t>11. Günde başlama</a:t>
                      </a:r>
                    </a:p>
                    <a:p>
                      <a:r>
                        <a:rPr lang="tr-TR" dirty="0"/>
                        <a:t>Ev</a:t>
                      </a:r>
                      <a:r>
                        <a:rPr lang="tr-TR" baseline="0" dirty="0"/>
                        <a:t> içi etkinlikler</a:t>
                      </a:r>
                      <a:endParaRPr lang="tr-TR" dirty="0"/>
                    </a:p>
                  </a:txBody>
                  <a:tcPr/>
                </a:tc>
                <a:tc>
                  <a:txBody>
                    <a:bodyPr/>
                    <a:lstStyle/>
                    <a:p>
                      <a:r>
                        <a:rPr lang="tr-TR" dirty="0"/>
                        <a:t>Yalnızca etkinliklerde kültüre özgü uyarlamalar</a:t>
                      </a:r>
                    </a:p>
                  </a:txBody>
                  <a:tcPr/>
                </a:tc>
                <a:extLst>
                  <a:ext uri="{0D108BD9-81ED-4DB2-BD59-A6C34878D82A}">
                    <a16:rowId xmlns:a16="http://schemas.microsoft.com/office/drawing/2014/main" val="10002"/>
                  </a:ext>
                </a:extLst>
              </a:tr>
            </a:tbl>
          </a:graphicData>
        </a:graphic>
      </p:graphicFrame>
      <p:sp>
        <p:nvSpPr>
          <p:cNvPr id="16" name="Content Placeholder 4"/>
          <p:cNvSpPr txBox="1">
            <a:spLocks/>
          </p:cNvSpPr>
          <p:nvPr/>
        </p:nvSpPr>
        <p:spPr>
          <a:xfrm>
            <a:off x="2923068" y="3384062"/>
            <a:ext cx="3126859" cy="756817"/>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Font typeface="Corbel" panose="020B0503020204020204" pitchFamily="34" charset="0"/>
              <a:buNone/>
            </a:pPr>
            <a:r>
              <a:rPr lang="tr-TR" dirty="0">
                <a:ln w="0"/>
                <a:solidFill>
                  <a:schemeClr val="tx1"/>
                </a:solidFill>
                <a:effectLst>
                  <a:outerShdw blurRad="38100" dist="19050" dir="2700000" algn="tl" rotWithShape="0">
                    <a:schemeClr val="dk1">
                      <a:alpha val="40000"/>
                    </a:schemeClr>
                  </a:outerShdw>
                </a:effectLst>
              </a:rPr>
              <a:t>1. TARAMA MODÜLÜ</a:t>
            </a:r>
          </a:p>
        </p:txBody>
      </p:sp>
      <p:sp>
        <p:nvSpPr>
          <p:cNvPr id="3" name="Alt Bilgi Yer Tutucusu 2">
            <a:extLst>
              <a:ext uri="{FF2B5EF4-FFF2-40B4-BE49-F238E27FC236}">
                <a16:creationId xmlns:a16="http://schemas.microsoft.com/office/drawing/2014/main" id="{7105A5C3-3DE4-A248-8D61-9E81FFC27ECA}"/>
              </a:ext>
            </a:extLst>
          </p:cNvPr>
          <p:cNvSpPr>
            <a:spLocks noGrp="1"/>
          </p:cNvSpPr>
          <p:nvPr>
            <p:ph type="ftr" sz="quarter" idx="11"/>
          </p:nvPr>
        </p:nvSpPr>
        <p:spPr>
          <a:xfrm>
            <a:off x="2933700" y="6517580"/>
            <a:ext cx="5667375" cy="365125"/>
          </a:xfrm>
        </p:spPr>
        <p:txBody>
          <a:bodyPr/>
          <a:lstStyle/>
          <a:p>
            <a:r>
              <a:rPr lang="tr-TR" dirty="0"/>
              <a:t>Doç. Dr. Hatice Bakkaloğlu</a:t>
            </a:r>
          </a:p>
        </p:txBody>
      </p:sp>
    </p:spTree>
    <p:extLst>
      <p:ext uri="{BB962C8B-B14F-4D97-AF65-F5344CB8AC3E}">
        <p14:creationId xmlns:p14="http://schemas.microsoft.com/office/powerpoint/2010/main" val="113575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82700"/>
            <a:ext cx="8770571" cy="846360"/>
          </a:xfrm>
        </p:spPr>
        <p:txBody>
          <a:bodyPr>
            <a:normAutofit/>
          </a:bodyPr>
          <a:lstStyle/>
          <a:p>
            <a:r>
              <a:rPr lang="tr-TR" dirty="0"/>
              <a:t>Programın uygulanma süreci</a:t>
            </a:r>
          </a:p>
        </p:txBody>
      </p:sp>
      <p:sp>
        <p:nvSpPr>
          <p:cNvPr id="4" name="Rounded Rectangle 3"/>
          <p:cNvSpPr/>
          <p:nvPr/>
        </p:nvSpPr>
        <p:spPr>
          <a:xfrm>
            <a:off x="2933700" y="2303113"/>
            <a:ext cx="3084329" cy="19706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tr-TR" sz="2400" b="1" dirty="0"/>
              <a:t>1. PROGRAMA KATILACAK ÖĞRENCİNİN BELİRLENMESİ</a:t>
            </a:r>
            <a:endParaRPr lang="tr-TR" sz="2400" dirty="0"/>
          </a:p>
        </p:txBody>
      </p:sp>
      <p:sp>
        <p:nvSpPr>
          <p:cNvPr id="5" name="Rounded Rectangle 4"/>
          <p:cNvSpPr/>
          <p:nvPr/>
        </p:nvSpPr>
        <p:spPr>
          <a:xfrm>
            <a:off x="3656714" y="4544033"/>
            <a:ext cx="3261376" cy="2095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000" dirty="0"/>
              <a:t> </a:t>
            </a:r>
          </a:p>
          <a:p>
            <a:pPr lvl="0" algn="ctr"/>
            <a:r>
              <a:rPr lang="tr-TR" sz="2400" b="1" dirty="0"/>
              <a:t>2. ÖĞRENCİNİN KENDİSİ, ÖĞRETMENİ, AİLESİ VE SINIF ARKADAŞLARIYLA GÖRÜŞME</a:t>
            </a:r>
            <a:endParaRPr lang="tr-TR" sz="2400" dirty="0"/>
          </a:p>
          <a:p>
            <a:pPr algn="ctr"/>
            <a:endParaRPr lang="tr-TR" dirty="0"/>
          </a:p>
        </p:txBody>
      </p:sp>
      <p:sp>
        <p:nvSpPr>
          <p:cNvPr id="6" name="Rounded Rectangle 5"/>
          <p:cNvSpPr/>
          <p:nvPr/>
        </p:nvSpPr>
        <p:spPr>
          <a:xfrm>
            <a:off x="7318985" y="2282704"/>
            <a:ext cx="3161576" cy="20114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tr-TR" sz="2400" b="1" dirty="0"/>
              <a:t>3. BİA-AV </a:t>
            </a:r>
          </a:p>
          <a:p>
            <a:pPr lvl="0" algn="ctr"/>
            <a:r>
              <a:rPr lang="tr-TR" sz="2400" b="1" dirty="0"/>
              <a:t>SINIF MODÜLÜ UYGULAMASI </a:t>
            </a:r>
            <a:endParaRPr lang="tr-TR" sz="2400" dirty="0"/>
          </a:p>
        </p:txBody>
      </p:sp>
      <p:sp>
        <p:nvSpPr>
          <p:cNvPr id="7" name="Rounded Rectangle 6"/>
          <p:cNvSpPr/>
          <p:nvPr/>
        </p:nvSpPr>
        <p:spPr>
          <a:xfrm>
            <a:off x="8671817" y="4544033"/>
            <a:ext cx="3032454" cy="20671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tr-TR" sz="2400" b="1" dirty="0"/>
              <a:t>4. BİA-AV </a:t>
            </a:r>
          </a:p>
          <a:p>
            <a:pPr lvl="0" algn="ctr"/>
            <a:r>
              <a:rPr lang="tr-TR" sz="2400" b="1" dirty="0"/>
              <a:t>EV MODÜLÜ UYGULAMASI </a:t>
            </a:r>
            <a:endParaRPr lang="tr-TR" sz="2400" dirty="0"/>
          </a:p>
        </p:txBody>
      </p:sp>
      <p:sp>
        <p:nvSpPr>
          <p:cNvPr id="3" name="Alt Bilgi Yer Tutucusu 2">
            <a:extLst>
              <a:ext uri="{FF2B5EF4-FFF2-40B4-BE49-F238E27FC236}">
                <a16:creationId xmlns:a16="http://schemas.microsoft.com/office/drawing/2014/main" id="{FB9F1570-84FA-E248-85B8-3E25E77C0AF4}"/>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55788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08099"/>
            <a:ext cx="8770571" cy="820961"/>
          </a:xfrm>
        </p:spPr>
        <p:txBody>
          <a:bodyPr/>
          <a:lstStyle/>
          <a:p>
            <a:r>
              <a:rPr lang="tr-TR" dirty="0"/>
              <a:t>Uygulama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699" y="2280976"/>
            <a:ext cx="9105901" cy="4401178"/>
          </a:xfrm>
        </p:spPr>
      </p:pic>
      <p:sp>
        <p:nvSpPr>
          <p:cNvPr id="3" name="Alt Bilgi Yer Tutucusu 2">
            <a:extLst>
              <a:ext uri="{FF2B5EF4-FFF2-40B4-BE49-F238E27FC236}">
                <a16:creationId xmlns:a16="http://schemas.microsoft.com/office/drawing/2014/main" id="{37059828-95FC-EF41-9714-244A2C096E06}"/>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75775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877" y="609599"/>
            <a:ext cx="9314123" cy="1434401"/>
          </a:xfrm>
        </p:spPr>
        <p:txBody>
          <a:bodyPr>
            <a:noAutofit/>
          </a:bodyPr>
          <a:lstStyle/>
          <a:p>
            <a:r>
              <a:rPr lang="tr-TR" dirty="0"/>
              <a:t>1. Programa katılacak öğrencinin belirlenmesi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2988" y="2275368"/>
            <a:ext cx="5667375" cy="4476307"/>
          </a:xfrm>
        </p:spPr>
      </p:pic>
      <p:sp>
        <p:nvSpPr>
          <p:cNvPr id="5" name="TextBox 4"/>
          <p:cNvSpPr txBox="1"/>
          <p:nvPr/>
        </p:nvSpPr>
        <p:spPr>
          <a:xfrm>
            <a:off x="2509284" y="2279595"/>
            <a:ext cx="3700129" cy="3785652"/>
          </a:xfrm>
          <a:prstGeom prst="rect">
            <a:avLst/>
          </a:prstGeom>
          <a:noFill/>
        </p:spPr>
        <p:txBody>
          <a:bodyPr wrap="square" rtlCol="0">
            <a:spAutoFit/>
          </a:bodyPr>
          <a:lstStyle/>
          <a:p>
            <a:pPr marL="342900" indent="-342900">
              <a:buFont typeface="Sistem Fontu Normal"/>
              <a:buChar char="_"/>
            </a:pPr>
            <a:r>
              <a:rPr lang="tr-TR" sz="2000" dirty="0">
                <a:solidFill>
                  <a:schemeClr val="tx1">
                    <a:lumMod val="65000"/>
                    <a:lumOff val="35000"/>
                  </a:schemeClr>
                </a:solidFill>
              </a:rPr>
              <a:t>Program, sınıfta başarıyı engelleyen davranışlar gösterme riski taşıyan ve öğretmen tarafından belirlenen öğrenci ile yürütülür.</a:t>
            </a:r>
          </a:p>
          <a:p>
            <a:pPr marL="342900" indent="-342900">
              <a:buFont typeface="Sistem Fontu Normal"/>
              <a:buChar char="_"/>
            </a:pPr>
            <a:r>
              <a:rPr lang="tr-TR" sz="2000" dirty="0">
                <a:solidFill>
                  <a:schemeClr val="tx1">
                    <a:lumMod val="65000"/>
                    <a:lumOff val="35000"/>
                  </a:schemeClr>
                </a:solidFill>
              </a:rPr>
              <a:t>Başarıyı engelleyen davranış gösterme riski taşıyan öğrenciyi belirlemek amacıyla öğretmen, programın sağladığı işe vuruk tanımlama ile en riskli öğrenciyi derecelendirir.</a:t>
            </a:r>
          </a:p>
        </p:txBody>
      </p:sp>
      <p:sp>
        <p:nvSpPr>
          <p:cNvPr id="3" name="Alt Bilgi Yer Tutucusu 2">
            <a:extLst>
              <a:ext uri="{FF2B5EF4-FFF2-40B4-BE49-F238E27FC236}">
                <a16:creationId xmlns:a16="http://schemas.microsoft.com/office/drawing/2014/main" id="{FA6FBC4F-7DA1-024C-83A7-521C03D62B56}"/>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925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88900"/>
            <a:ext cx="9029701" cy="2019299"/>
          </a:xfrm>
        </p:spPr>
        <p:txBody>
          <a:bodyPr>
            <a:noAutofit/>
          </a:bodyPr>
          <a:lstStyle/>
          <a:p>
            <a:r>
              <a:rPr lang="tr-TR" dirty="0"/>
              <a:t>2. Öğrencinin kendisi, öğretmeni, ailesi ve sınıf arkadaşlarıyla görüşme</a:t>
            </a:r>
            <a:br>
              <a:rPr lang="tr-TR" dirty="0"/>
            </a:br>
            <a:endParaRPr lang="tr-TR" dirty="0"/>
          </a:p>
        </p:txBody>
      </p:sp>
      <p:sp>
        <p:nvSpPr>
          <p:cNvPr id="3" name="Content Placeholder 2"/>
          <p:cNvSpPr>
            <a:spLocks noGrp="1"/>
          </p:cNvSpPr>
          <p:nvPr>
            <p:ph idx="1"/>
          </p:nvPr>
        </p:nvSpPr>
        <p:spPr>
          <a:xfrm>
            <a:off x="2594344" y="2300177"/>
            <a:ext cx="9369056" cy="3651504"/>
          </a:xfrm>
        </p:spPr>
        <p:txBody>
          <a:bodyPr>
            <a:normAutofit/>
          </a:bodyPr>
          <a:lstStyle/>
          <a:p>
            <a:r>
              <a:rPr lang="tr-TR" sz="1700" i="1" dirty="0"/>
              <a:t>BİA-AV Rehberi ve Öğretmen Görüşmesi</a:t>
            </a:r>
            <a:endParaRPr lang="tr-TR" sz="1700" dirty="0"/>
          </a:p>
          <a:p>
            <a:r>
              <a:rPr lang="tr-TR" sz="1700" i="1" dirty="0"/>
              <a:t>BİA-AV Rehberi ve Öğretmen, Anne-Baba İle Görüşmesi</a:t>
            </a:r>
          </a:p>
          <a:p>
            <a:r>
              <a:rPr lang="tr-TR" sz="1700" i="1" dirty="0"/>
              <a:t>BİA-AV Programına Katılım Sözleşmesi İmzalanır</a:t>
            </a:r>
          </a:p>
          <a:p>
            <a:r>
              <a:rPr lang="tr-TR" sz="1700" i="1" dirty="0"/>
              <a:t>Okul Ödül Menüsü</a:t>
            </a:r>
          </a:p>
          <a:p>
            <a:r>
              <a:rPr lang="tr-TR" sz="1700" i="1" dirty="0"/>
              <a:t>BİA-AV Rehberi Çocukla Görüşür</a:t>
            </a:r>
          </a:p>
          <a:p>
            <a:r>
              <a:rPr lang="tr-TR" sz="1700" i="1" dirty="0"/>
              <a:t>BİA-AV Rehberi Öğretmenden Ödül Listelerinin Onayını Alır</a:t>
            </a:r>
          </a:p>
          <a:p>
            <a:r>
              <a:rPr lang="tr-TR" sz="1700" i="1" dirty="0"/>
              <a:t>BİA-AV Reheri ve Öğretmen Uygulama için Zaman Aralıklarını Belirler</a:t>
            </a:r>
          </a:p>
          <a:p>
            <a:r>
              <a:rPr lang="tr-TR" sz="1700" i="1" dirty="0"/>
              <a:t>BİA-AV Rehberi, Programı Sınıftaki Diğer Öğrencilere Anlatır ve Onlardan İşbirliği Yapmalarını İster</a:t>
            </a:r>
            <a:endParaRPr lang="tr-TR" sz="1700" dirty="0"/>
          </a:p>
          <a:p>
            <a:r>
              <a:rPr lang="tr-TR" sz="1700" i="1" dirty="0"/>
              <a:t>BİA-AV Rehberi ve Öğretmen Belirli Aralıklarla Programı Gözden Geçirirler</a:t>
            </a:r>
            <a:endParaRPr lang="tr-TR" sz="1700" dirty="0"/>
          </a:p>
          <a:p>
            <a:pPr marL="0" indent="0">
              <a:buNone/>
            </a:pPr>
            <a:endParaRPr lang="tr-TR" dirty="0"/>
          </a:p>
        </p:txBody>
      </p:sp>
      <p:sp>
        <p:nvSpPr>
          <p:cNvPr id="4" name="Alt Bilgi Yer Tutucusu 3">
            <a:extLst>
              <a:ext uri="{FF2B5EF4-FFF2-40B4-BE49-F238E27FC236}">
                <a16:creationId xmlns:a16="http://schemas.microsoft.com/office/drawing/2014/main" id="{266FD965-3F92-6B46-8DDB-56E5FA9A14F9}"/>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6598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698499"/>
            <a:ext cx="8963548" cy="1430561"/>
          </a:xfrm>
        </p:spPr>
        <p:txBody>
          <a:bodyPr>
            <a:normAutofit fontScale="90000"/>
          </a:bodyPr>
          <a:lstStyle/>
          <a:p>
            <a:pPr lvl="0"/>
            <a:r>
              <a:rPr lang="tr-TR" sz="4900" dirty="0"/>
              <a:t>3. Programın</a:t>
            </a:r>
            <a:br>
              <a:rPr lang="tr-TR" sz="4900" dirty="0"/>
            </a:br>
            <a:r>
              <a:rPr lang="tr-TR" sz="4900" dirty="0"/>
              <a:t>sınıf modülü uygulaması-1</a:t>
            </a:r>
            <a:br>
              <a:rPr lang="tr-TR" dirty="0"/>
            </a:br>
            <a:endParaRPr lang="tr-TR" dirty="0"/>
          </a:p>
        </p:txBody>
      </p:sp>
      <p:sp>
        <p:nvSpPr>
          <p:cNvPr id="3" name="Content Placeholder 2"/>
          <p:cNvSpPr>
            <a:spLocks noGrp="1"/>
          </p:cNvSpPr>
          <p:nvPr>
            <p:ph idx="1"/>
          </p:nvPr>
        </p:nvSpPr>
        <p:spPr>
          <a:xfrm>
            <a:off x="2573080" y="2334840"/>
            <a:ext cx="9141824" cy="2885746"/>
          </a:xfrm>
        </p:spPr>
        <p:txBody>
          <a:bodyPr>
            <a:normAutofit/>
          </a:bodyPr>
          <a:lstStyle/>
          <a:p>
            <a:r>
              <a:rPr lang="tr-TR" dirty="0"/>
              <a:t>Programın okul modülü 30 iş günü sürer.</a:t>
            </a:r>
          </a:p>
          <a:p>
            <a:r>
              <a:rPr lang="tr-TR" dirty="0"/>
              <a:t>Uygulamada</a:t>
            </a:r>
            <a:r>
              <a:rPr lang="tr-TR" dirty="0">
                <a:solidFill>
                  <a:srgbClr val="00B050"/>
                </a:solidFill>
              </a:rPr>
              <a:t> Yeşil </a:t>
            </a:r>
            <a:r>
              <a:rPr lang="tr-TR" dirty="0"/>
              <a:t>ve </a:t>
            </a:r>
            <a:r>
              <a:rPr lang="tr-TR" dirty="0">
                <a:solidFill>
                  <a:srgbClr val="FF0000"/>
                </a:solidFill>
              </a:rPr>
              <a:t>Kırmızı</a:t>
            </a:r>
            <a:r>
              <a:rPr lang="tr-TR" dirty="0"/>
              <a:t> dönüt kartı kullanılır.</a:t>
            </a:r>
          </a:p>
          <a:p>
            <a:r>
              <a:rPr lang="tr-TR" dirty="0"/>
              <a:t>Uygulamanın yapıldığı süre içerisinde "puan fırsatı" aralığında çocuk uygun davranışı gösterirse kartın yeşil tarafı çocuğa dönük tutularak Sınıf Uygulama Formu'na + işaretlenir.</a:t>
            </a:r>
          </a:p>
          <a:p>
            <a:r>
              <a:rPr lang="tr-TR" dirty="0"/>
              <a:t>Puan fırsatı aralığının her hangi bir diliminde çocuk uygun olmayan davranış sergilerse kartın kırmızı yüzü çocuğa dönük tutularak, forma - işaretlenir.</a:t>
            </a:r>
          </a:p>
        </p:txBody>
      </p:sp>
      <p:sp>
        <p:nvSpPr>
          <p:cNvPr id="4" name="Alt Bilgi Yer Tutucusu 3">
            <a:extLst>
              <a:ext uri="{FF2B5EF4-FFF2-40B4-BE49-F238E27FC236}">
                <a16:creationId xmlns:a16="http://schemas.microsoft.com/office/drawing/2014/main" id="{6C04771E-AEAC-0340-BA5B-50C71D919A02}"/>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70394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698499"/>
            <a:ext cx="8973597" cy="1430561"/>
          </a:xfrm>
        </p:spPr>
        <p:txBody>
          <a:bodyPr>
            <a:normAutofit fontScale="90000"/>
          </a:bodyPr>
          <a:lstStyle/>
          <a:p>
            <a:r>
              <a:rPr lang="tr-TR" sz="4900" dirty="0"/>
              <a:t>3. Programın</a:t>
            </a:r>
            <a:br>
              <a:rPr lang="tr-TR" sz="4900" dirty="0"/>
            </a:br>
            <a:r>
              <a:rPr lang="tr-TR" sz="4900" dirty="0"/>
              <a:t>sınıf modülü uygulaması-2</a:t>
            </a:r>
            <a:br>
              <a:rPr lang="tr-TR" dirty="0"/>
            </a:br>
            <a:endParaRPr lang="tr-TR" dirty="0"/>
          </a:p>
        </p:txBody>
      </p:sp>
      <p:sp>
        <p:nvSpPr>
          <p:cNvPr id="3" name="Content Placeholder 2"/>
          <p:cNvSpPr>
            <a:spLocks noGrp="1"/>
          </p:cNvSpPr>
          <p:nvPr>
            <p:ph idx="1"/>
          </p:nvPr>
        </p:nvSpPr>
        <p:spPr>
          <a:xfrm>
            <a:off x="2531766" y="2311121"/>
            <a:ext cx="4924111" cy="4240404"/>
          </a:xfrm>
        </p:spPr>
        <p:txBody>
          <a:bodyPr>
            <a:normAutofit fontScale="92500" lnSpcReduction="10000"/>
          </a:bodyPr>
          <a:lstStyle/>
          <a:p>
            <a:r>
              <a:rPr lang="tr-TR" dirty="0"/>
              <a:t>Çocuğun belirlenen sınıf ödülünü kazanabilmesi için, her gün için toplaması gereken minimum puan vardır, çocuk puanı toplarsa bütün sınıf adına ödül kazanırken, toplayamadığı takdirde "gün tekrarı" uygulanır.</a:t>
            </a:r>
          </a:p>
          <a:p>
            <a:r>
              <a:rPr lang="tr-TR" dirty="0"/>
              <a:t>Gün sonunda, çocuğun topladığı puan ve ödül kazanma durumu ile ilgili bir kart yazılarak ailesine gönderilir, ailenin kartı imzalayarak ertesi gün okula geri göndermesi istenir.</a:t>
            </a:r>
          </a:p>
          <a:p>
            <a:r>
              <a:rPr lang="tr-TR" dirty="0"/>
              <a:t>Sınıf uygulaması </a:t>
            </a:r>
            <a:r>
              <a:rPr lang="tr-TR" b="1" u="sng" dirty="0"/>
              <a:t>"rehber" </a:t>
            </a:r>
            <a:r>
              <a:rPr lang="tr-TR" dirty="0"/>
              <a:t>ve </a:t>
            </a:r>
            <a:r>
              <a:rPr lang="tr-TR" b="1" u="sng" dirty="0"/>
              <a:t>"öğretmen" </a:t>
            </a:r>
            <a:r>
              <a:rPr lang="tr-TR" dirty="0"/>
              <a:t>olmak üzere iki aşamada gerçekleştirilir.</a:t>
            </a:r>
          </a:p>
          <a:p>
            <a:endParaRPr lang="tr-TR" dirty="0"/>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985" y="2240782"/>
            <a:ext cx="4778876" cy="4617218"/>
          </a:xfrm>
          <a:prstGeom prst="rect">
            <a:avLst/>
          </a:prstGeom>
        </p:spPr>
      </p:pic>
      <p:sp>
        <p:nvSpPr>
          <p:cNvPr id="5" name="Alt Bilgi Yer Tutucusu 4">
            <a:extLst>
              <a:ext uri="{FF2B5EF4-FFF2-40B4-BE49-F238E27FC236}">
                <a16:creationId xmlns:a16="http://schemas.microsoft.com/office/drawing/2014/main" id="{29808BB5-F38C-8241-A5C4-574428011CA2}"/>
              </a:ext>
            </a:extLst>
          </p:cNvPr>
          <p:cNvSpPr>
            <a:spLocks noGrp="1"/>
          </p:cNvSpPr>
          <p:nvPr>
            <p:ph type="ftr" sz="quarter" idx="11"/>
          </p:nvPr>
        </p:nvSpPr>
        <p:spPr>
          <a:xfrm>
            <a:off x="2933700" y="6439301"/>
            <a:ext cx="5667375" cy="365125"/>
          </a:xfrm>
        </p:spPr>
        <p:txBody>
          <a:bodyPr/>
          <a:lstStyle/>
          <a:p>
            <a:r>
              <a:rPr lang="tr-TR" dirty="0"/>
              <a:t>Doç. Dr. Hatice Bakkaloğlu</a:t>
            </a:r>
          </a:p>
        </p:txBody>
      </p:sp>
    </p:spTree>
    <p:extLst>
      <p:ext uri="{BB962C8B-B14F-4D97-AF65-F5344CB8AC3E}">
        <p14:creationId xmlns:p14="http://schemas.microsoft.com/office/powerpoint/2010/main" val="276636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8" y="761998"/>
            <a:ext cx="9091725" cy="1368553"/>
          </a:xfrm>
        </p:spPr>
        <p:txBody>
          <a:bodyPr>
            <a:normAutofit fontScale="90000"/>
          </a:bodyPr>
          <a:lstStyle/>
          <a:p>
            <a:r>
              <a:rPr lang="tr-TR" sz="4900" dirty="0"/>
              <a:t>3. Programın</a:t>
            </a:r>
            <a:br>
              <a:rPr lang="tr-TR" sz="4900" dirty="0"/>
            </a:br>
            <a:r>
              <a:rPr lang="tr-TR" sz="4900" dirty="0"/>
              <a:t>sınıf modülü uygulaması-3</a:t>
            </a:r>
            <a:br>
              <a:rPr lang="tr-TR" dirty="0"/>
            </a:br>
            <a:endParaRPr lang="tr-TR" dirty="0"/>
          </a:p>
        </p:txBody>
      </p:sp>
      <p:sp>
        <p:nvSpPr>
          <p:cNvPr id="4" name="Content Placeholder 3"/>
          <p:cNvSpPr>
            <a:spLocks noGrp="1"/>
          </p:cNvSpPr>
          <p:nvPr>
            <p:ph sz="half" idx="2"/>
          </p:nvPr>
        </p:nvSpPr>
        <p:spPr>
          <a:xfrm>
            <a:off x="2933699" y="3064777"/>
            <a:ext cx="4160520" cy="3031224"/>
          </a:xfrm>
        </p:spPr>
        <p:txBody>
          <a:bodyPr>
            <a:normAutofit/>
          </a:bodyPr>
          <a:lstStyle/>
          <a:p>
            <a:r>
              <a:rPr lang="tr-TR" sz="1900" dirty="0"/>
              <a:t>Programın ilk 5 günü uygulamarehber tarafından gerçekleştirilir.</a:t>
            </a:r>
          </a:p>
          <a:p>
            <a:r>
              <a:rPr lang="tr-TR" sz="1900" dirty="0"/>
              <a:t>İlk 4 gün 20 dakika, 5. gün 30 dakikalık uygulama yapılır.</a:t>
            </a:r>
          </a:p>
          <a:p>
            <a:r>
              <a:rPr lang="tr-TR" sz="1900" dirty="0"/>
              <a:t>Rehber doğrudan çocuğun önünde durarak kart uygulamasını gerçekleştirir.</a:t>
            </a:r>
          </a:p>
        </p:txBody>
      </p:sp>
      <p:sp>
        <p:nvSpPr>
          <p:cNvPr id="6" name="Content Placeholder 5"/>
          <p:cNvSpPr>
            <a:spLocks noGrp="1"/>
          </p:cNvSpPr>
          <p:nvPr>
            <p:ph sz="quarter" idx="4"/>
          </p:nvPr>
        </p:nvSpPr>
        <p:spPr>
          <a:xfrm>
            <a:off x="7543751" y="3064776"/>
            <a:ext cx="4160520" cy="3686897"/>
          </a:xfrm>
        </p:spPr>
        <p:txBody>
          <a:bodyPr>
            <a:normAutofit fontScale="92500" lnSpcReduction="20000"/>
          </a:bodyPr>
          <a:lstStyle/>
          <a:p>
            <a:r>
              <a:rPr lang="tr-TR" dirty="0"/>
              <a:t>Programın 6-30. günler arasındaki uygulama öğretmen tarafından yapılır.</a:t>
            </a:r>
          </a:p>
          <a:p>
            <a:r>
              <a:rPr lang="tr-TR" dirty="0"/>
              <a:t>6. gün 30 dakika ile başlayan uygulamanın süresi giderek artar ve 16. günden itibaren tüm gün olur.</a:t>
            </a:r>
          </a:p>
          <a:p>
            <a:r>
              <a:rPr lang="tr-TR" dirty="0"/>
              <a:t>Öğretmen uygulaması aşamasında kart çocuğun görebileceği bir yere asılır ve çocuğun kartı sürekli görmesi sağlanır. </a:t>
            </a:r>
          </a:p>
          <a:p>
            <a:r>
              <a:rPr lang="tr-TR" dirty="0"/>
              <a:t>20. günden sonra kart kullanımı azaltılmaya başlanır.</a:t>
            </a:r>
          </a:p>
        </p:txBody>
      </p:sp>
      <p:sp>
        <p:nvSpPr>
          <p:cNvPr id="9" name="Content Placeholder 4"/>
          <p:cNvSpPr txBox="1">
            <a:spLocks/>
          </p:cNvSpPr>
          <p:nvPr/>
        </p:nvSpPr>
        <p:spPr>
          <a:xfrm>
            <a:off x="3087872" y="2321361"/>
            <a:ext cx="3852174" cy="552606"/>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Font typeface="Corbel" panose="020B0503020204020204" pitchFamily="34" charset="0"/>
              <a:buNone/>
            </a:pPr>
            <a:r>
              <a:rPr lang="tr-TR" dirty="0">
                <a:ln w="0"/>
                <a:solidFill>
                  <a:schemeClr val="tx1"/>
                </a:solidFill>
                <a:effectLst>
                  <a:outerShdw blurRad="38100" dist="19050" dir="2700000" algn="tl" rotWithShape="0">
                    <a:schemeClr val="dk1">
                      <a:alpha val="40000"/>
                    </a:schemeClr>
                  </a:outerShdw>
                </a:effectLst>
              </a:rPr>
              <a:t>REHBER AŞAMASI</a:t>
            </a:r>
          </a:p>
        </p:txBody>
      </p:sp>
      <p:sp>
        <p:nvSpPr>
          <p:cNvPr id="12" name="Content Placeholder 4"/>
          <p:cNvSpPr txBox="1">
            <a:spLocks/>
          </p:cNvSpPr>
          <p:nvPr/>
        </p:nvSpPr>
        <p:spPr>
          <a:xfrm>
            <a:off x="7697924" y="2321361"/>
            <a:ext cx="3852174" cy="552606"/>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Font typeface="Corbel" panose="020B0503020204020204" pitchFamily="34" charset="0"/>
              <a:buNone/>
            </a:pPr>
            <a:r>
              <a:rPr lang="tr-TR" dirty="0">
                <a:ln w="0"/>
                <a:solidFill>
                  <a:schemeClr val="tx1"/>
                </a:solidFill>
                <a:effectLst>
                  <a:outerShdw blurRad="38100" dist="19050" dir="2700000" algn="tl" rotWithShape="0">
                    <a:schemeClr val="dk1">
                      <a:alpha val="40000"/>
                    </a:schemeClr>
                  </a:outerShdw>
                </a:effectLst>
              </a:rPr>
              <a:t>ÖĞRETMEN AŞAMASI</a:t>
            </a:r>
          </a:p>
        </p:txBody>
      </p:sp>
      <p:sp>
        <p:nvSpPr>
          <p:cNvPr id="3" name="Alt Bilgi Yer Tutucusu 2">
            <a:extLst>
              <a:ext uri="{FF2B5EF4-FFF2-40B4-BE49-F238E27FC236}">
                <a16:creationId xmlns:a16="http://schemas.microsoft.com/office/drawing/2014/main" id="{F098F90E-486F-6E42-8E63-8DDF259D969F}"/>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40276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463" y="525815"/>
            <a:ext cx="9357537" cy="1560716"/>
          </a:xfrm>
        </p:spPr>
        <p:txBody>
          <a:bodyPr>
            <a:normAutofit/>
          </a:bodyPr>
          <a:lstStyle/>
          <a:p>
            <a:r>
              <a:rPr lang="tr-TR" dirty="0"/>
              <a:t>4. Programın </a:t>
            </a:r>
            <a:br>
              <a:rPr lang="tr-TR" dirty="0"/>
            </a:br>
            <a:r>
              <a:rPr lang="tr-TR" dirty="0"/>
              <a:t>ev modülünün uygulanması</a:t>
            </a:r>
          </a:p>
        </p:txBody>
      </p:sp>
      <p:sp>
        <p:nvSpPr>
          <p:cNvPr id="3" name="Content Placeholder 2"/>
          <p:cNvSpPr>
            <a:spLocks noGrp="1"/>
          </p:cNvSpPr>
          <p:nvPr>
            <p:ph idx="1"/>
          </p:nvPr>
        </p:nvSpPr>
        <p:spPr>
          <a:xfrm>
            <a:off x="2647508" y="2286000"/>
            <a:ext cx="9056764" cy="4263656"/>
          </a:xfrm>
        </p:spPr>
        <p:txBody>
          <a:bodyPr>
            <a:normAutofit lnSpcReduction="10000"/>
          </a:bodyPr>
          <a:lstStyle/>
          <a:p>
            <a:r>
              <a:rPr lang="tr-TR" dirty="0"/>
              <a:t>Eve dayalı uygulamalar okul başarısını destekleyen, birbiriyle ilgili altı beceri alanını kapsamaktadır. Her ders pozitif etkileşimleri arttıran bir oyunu içermektedir. </a:t>
            </a:r>
          </a:p>
          <a:p>
            <a:r>
              <a:rPr lang="tr-TR" dirty="0"/>
              <a:t>Ev uygulamalarında desteklenen beceriler şöyle sıralanmıştır:</a:t>
            </a:r>
          </a:p>
          <a:p>
            <a:pPr marL="982980" lvl="2" indent="-342900">
              <a:buFont typeface="+mj-lt"/>
              <a:buAutoNum type="arabicPeriod"/>
            </a:pPr>
            <a:r>
              <a:rPr lang="tr-TR" dirty="0"/>
              <a:t>Hafta : İletişim</a:t>
            </a:r>
            <a:endParaRPr lang="tr-TR" sz="1400" dirty="0"/>
          </a:p>
          <a:p>
            <a:pPr marL="982980" lvl="2" indent="-342900">
              <a:buFont typeface="+mj-lt"/>
              <a:buAutoNum type="arabicPeriod"/>
            </a:pPr>
            <a:r>
              <a:rPr lang="tr-TR" dirty="0"/>
              <a:t>Hafta: İşbirliği</a:t>
            </a:r>
          </a:p>
          <a:p>
            <a:pPr marL="982980" lvl="2" indent="-342900">
              <a:buFont typeface="+mj-lt"/>
              <a:buAutoNum type="arabicPeriod"/>
            </a:pPr>
            <a:r>
              <a:rPr lang="tr-TR" dirty="0"/>
              <a:t>Hafta: Kurallara Uyma</a:t>
            </a:r>
          </a:p>
          <a:p>
            <a:pPr marL="982980" lvl="2" indent="-342900">
              <a:buFont typeface="+mj-lt"/>
              <a:buAutoNum type="arabicPeriod"/>
            </a:pPr>
            <a:r>
              <a:rPr lang="tr-TR" dirty="0"/>
              <a:t>Hafta: Problem Çözme</a:t>
            </a:r>
          </a:p>
          <a:p>
            <a:pPr marL="982980" lvl="2" indent="-342900">
              <a:buFont typeface="+mj-lt"/>
              <a:buAutoNum type="arabicPeriod"/>
            </a:pPr>
            <a:r>
              <a:rPr lang="tr-TR" dirty="0"/>
              <a:t>Hafta: Arkadaşlık Becerileri</a:t>
            </a:r>
          </a:p>
          <a:p>
            <a:pPr marL="982980" lvl="2" indent="-342900">
              <a:buFont typeface="+mj-lt"/>
              <a:buAutoNum type="arabicPeriod"/>
            </a:pPr>
            <a:r>
              <a:rPr lang="tr-TR" dirty="0"/>
              <a:t>Hafta: Güven Oluşturma</a:t>
            </a:r>
          </a:p>
          <a:p>
            <a:r>
              <a:rPr lang="tr-TR" dirty="0"/>
              <a:t>BİA-AV Rehberi yukarıda belirtilen her hafta için aileye kartlar vererek, ailenin programa dahil edilmesini sağlar.</a:t>
            </a:r>
          </a:p>
          <a:p>
            <a:pPr marL="662940" lvl="1" indent="-342900">
              <a:buFont typeface="+mj-lt"/>
              <a:buAutoNum type="arabicPeriod"/>
            </a:pPr>
            <a:endParaRPr lang="tr-TR" sz="1800" dirty="0"/>
          </a:p>
          <a:p>
            <a:pPr marL="662940" lvl="1" indent="-342900">
              <a:buFont typeface="+mj-lt"/>
              <a:buAutoNum type="arabicPeriod"/>
            </a:pPr>
            <a:endParaRPr lang="tr-TR" dirty="0"/>
          </a:p>
        </p:txBody>
      </p:sp>
      <p:sp>
        <p:nvSpPr>
          <p:cNvPr id="4" name="Alt Bilgi Yer Tutucusu 3">
            <a:extLst>
              <a:ext uri="{FF2B5EF4-FFF2-40B4-BE49-F238E27FC236}">
                <a16:creationId xmlns:a16="http://schemas.microsoft.com/office/drawing/2014/main" id="{D75713E8-8FA1-3244-941D-7376B2AC7EA7}"/>
              </a:ext>
            </a:extLst>
          </p:cNvPr>
          <p:cNvSpPr>
            <a:spLocks noGrp="1"/>
          </p:cNvSpPr>
          <p:nvPr>
            <p:ph type="ftr" sz="quarter" idx="11"/>
          </p:nvPr>
        </p:nvSpPr>
        <p:spPr>
          <a:xfrm>
            <a:off x="2923066" y="6445525"/>
            <a:ext cx="5667375" cy="365125"/>
          </a:xfrm>
        </p:spPr>
        <p:txBody>
          <a:bodyPr/>
          <a:lstStyle/>
          <a:p>
            <a:r>
              <a:rPr lang="tr-TR" dirty="0"/>
              <a:t>Doç. Dr. Hatice Bakkaloğlu</a:t>
            </a:r>
          </a:p>
        </p:txBody>
      </p:sp>
    </p:spTree>
    <p:extLst>
      <p:ext uri="{BB962C8B-B14F-4D97-AF65-F5344CB8AC3E}">
        <p14:creationId xmlns:p14="http://schemas.microsoft.com/office/powerpoint/2010/main" val="353753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33500"/>
            <a:ext cx="8770571" cy="787400"/>
          </a:xfrm>
        </p:spPr>
        <p:txBody>
          <a:bodyPr/>
          <a:lstStyle/>
          <a:p>
            <a:r>
              <a:rPr lang="tr-TR" dirty="0"/>
              <a:t>Giriş</a:t>
            </a:r>
          </a:p>
        </p:txBody>
      </p:sp>
      <p:sp>
        <p:nvSpPr>
          <p:cNvPr id="3" name="Content Placeholder 2"/>
          <p:cNvSpPr>
            <a:spLocks noGrp="1"/>
          </p:cNvSpPr>
          <p:nvPr>
            <p:ph idx="1"/>
          </p:nvPr>
        </p:nvSpPr>
        <p:spPr>
          <a:xfrm>
            <a:off x="2551814" y="2289544"/>
            <a:ext cx="9152457" cy="3651504"/>
          </a:xfrm>
        </p:spPr>
        <p:txBody>
          <a:bodyPr>
            <a:normAutofit fontScale="85000" lnSpcReduction="10000"/>
          </a:bodyPr>
          <a:lstStyle/>
          <a:p>
            <a:r>
              <a:rPr lang="tr-TR" dirty="0"/>
              <a:t>Problem davranışlarla baş etme çalışmaları özellikle Amerika Birleşik Devletleri’nde eğitimde en önemli konulardan biri haline gelmiştir. Davranışa yönelik müdahale programları geçmişten beri Uygulamalı Davranış Analizi prensiplerine göre yapıla gelmiştir.</a:t>
            </a:r>
          </a:p>
          <a:p>
            <a:r>
              <a:rPr lang="tr-TR" dirty="0"/>
              <a:t>Uygulamalı Davranış Analizi çocukların problem davranışlarını yüksek oranda azaltmakta başarılı olan bir yaklaşımdır. Ancak geçmişte davranış değiştirme yönteminde genellikle sonuca dayalı olarak uygun olmayan davranış sergilendiğinde cezalandırma yöntemine başvurulmaktaydı. Ancak son zamanlarda bu davranış müdahaleleri olumsuz davranışları önlemek üzere daha ileriye yönelik ve olumlu stratejileri içermektedir.</a:t>
            </a:r>
          </a:p>
          <a:p>
            <a:r>
              <a:rPr lang="tr-TR" dirty="0"/>
              <a:t>Bu bağlamda gerek Amerika Birleşik Devletleri’nde gerek ilgili alanyazında problem davranışların erken dönemde önlenmesine yönelik üç tür önleme yaklaşımı (Birincil-İkincil ve Üçüncül Önleme) temel alınmaktadır. Bu üç temel önleme yaklaşımı, bilimsel dayanaklı bir model olan “Okul Çapında Olumlu Davranış Müdahaleleri ve Desteği» sistemi içerisinde açıklanmaktadır.  </a:t>
            </a:r>
          </a:p>
          <a:p>
            <a:endParaRPr lang="tr-TR" dirty="0"/>
          </a:p>
        </p:txBody>
      </p:sp>
      <p:sp>
        <p:nvSpPr>
          <p:cNvPr id="4" name="Alt Bilgi Yer Tutucusu 3">
            <a:extLst>
              <a:ext uri="{FF2B5EF4-FFF2-40B4-BE49-F238E27FC236}">
                <a16:creationId xmlns:a16="http://schemas.microsoft.com/office/drawing/2014/main" id="{02BCC8AA-D6C4-4A49-AFE1-B3B2F2FAA026}"/>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5213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1257299"/>
            <a:ext cx="8770571" cy="833661"/>
          </a:xfrm>
        </p:spPr>
        <p:txBody>
          <a:bodyPr/>
          <a:lstStyle/>
          <a:p>
            <a:r>
              <a:rPr lang="tr-TR" dirty="0"/>
              <a:t>Ev uygulaması kartları</a:t>
            </a:r>
          </a:p>
        </p:txBody>
      </p:sp>
      <p:sp>
        <p:nvSpPr>
          <p:cNvPr id="3" name="Content Placeholder 2"/>
          <p:cNvSpPr>
            <a:spLocks noGrp="1"/>
          </p:cNvSpPr>
          <p:nvPr>
            <p:ph idx="1"/>
          </p:nvPr>
        </p:nvSpPr>
        <p:spPr>
          <a:xfrm>
            <a:off x="2550928" y="2250963"/>
            <a:ext cx="8770571" cy="3915921"/>
          </a:xfrm>
        </p:spPr>
        <p:txBody>
          <a:bodyPr>
            <a:normAutofit fontScale="85000" lnSpcReduction="10000"/>
          </a:bodyPr>
          <a:lstStyle/>
          <a:p>
            <a:r>
              <a:rPr lang="tr-TR" b="1" dirty="0"/>
              <a:t>Yardım Kartları:</a:t>
            </a:r>
            <a:r>
              <a:rPr lang="tr-TR" dirty="0"/>
              <a:t> Her hafta anne-babaya bir paket olarak verilmektedir. Anne‐baba yardım kartları çocuğun öğrendiği becerileri anne-babanın desteklemesi için kullanması gereken becerileri içermektedir.</a:t>
            </a:r>
          </a:p>
          <a:p>
            <a:r>
              <a:rPr lang="tr-TR" b="1" dirty="0"/>
              <a:t>Etkinlik Kartları:</a:t>
            </a:r>
            <a:r>
              <a:rPr lang="tr-TR" dirty="0"/>
              <a:t> Her bir kart 10–15 dakikalık bir etkinlik içermektedir. Anne-baba ve çocuk bu etkinlik kartları içinden her gün bir etkinlik seçerek çocuğun o hafta üzerinde çalıştığı becerileri öğrenmesine yardım eder.</a:t>
            </a:r>
          </a:p>
          <a:p>
            <a:r>
              <a:rPr lang="tr-TR" b="1" dirty="0"/>
              <a:t>“Sizin Fikirleriniz” Kartları:</a:t>
            </a:r>
            <a:r>
              <a:rPr lang="tr-TR" dirty="0"/>
              <a:t> Etkinlik kartlarının devamında yer alır ve boş olarak verilmiştir. Eğer bazı etkinlik kartları çocuğu etkinliğe katılmaya teşvik etmiyorsa ya da iyi işlemiyorsa, o kartlar kart destesinden çıkartılır bunun yerine, anne-baba kendi fikirlerini boş kartlara yazar.</a:t>
            </a:r>
          </a:p>
          <a:p>
            <a:pPr lvl="0"/>
            <a:r>
              <a:rPr lang="tr-TR" b="1" dirty="0"/>
              <a:t>Kavram Kartları:</a:t>
            </a:r>
            <a:r>
              <a:rPr lang="tr-TR" dirty="0"/>
              <a:t> Programın 1. Haftasından itibaren program boyunca kullanılır. Kavram kartları okulda kullanılan” sayılar, renkler, sıralama” gibi kavramları çocuğunuzun uygulamasına yardımcı olmak için düzenlenen eğlenceli etkinliklerdir. Ayrıca çocuk için haftalık etkinliklerden biri çok zorsa, kavram kartlarındaki etkinlikler bunun yerine kullanılabilir. </a:t>
            </a:r>
          </a:p>
        </p:txBody>
      </p:sp>
      <p:sp>
        <p:nvSpPr>
          <p:cNvPr id="4" name="Alt Bilgi Yer Tutucusu 3">
            <a:extLst>
              <a:ext uri="{FF2B5EF4-FFF2-40B4-BE49-F238E27FC236}">
                <a16:creationId xmlns:a16="http://schemas.microsoft.com/office/drawing/2014/main" id="{043995F2-0611-E645-96E1-412B92AABF22}"/>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83055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69999"/>
            <a:ext cx="8770571" cy="859061"/>
          </a:xfrm>
        </p:spPr>
        <p:txBody>
          <a:bodyPr>
            <a:normAutofit/>
          </a:bodyPr>
          <a:lstStyle/>
          <a:p>
            <a:r>
              <a:rPr lang="tr-TR" dirty="0"/>
              <a:t>Ev uygulaması kartları örnekleri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7498" y="2398206"/>
            <a:ext cx="2813171" cy="405283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974" y="2398206"/>
            <a:ext cx="2894021" cy="40528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5995" y="2328080"/>
            <a:ext cx="3043836" cy="4000800"/>
          </a:xfrm>
          <a:prstGeom prst="rect">
            <a:avLst/>
          </a:prstGeom>
        </p:spPr>
      </p:pic>
      <p:sp>
        <p:nvSpPr>
          <p:cNvPr id="3" name="Alt Bilgi Yer Tutucusu 2">
            <a:extLst>
              <a:ext uri="{FF2B5EF4-FFF2-40B4-BE49-F238E27FC236}">
                <a16:creationId xmlns:a16="http://schemas.microsoft.com/office/drawing/2014/main" id="{45CF6040-02FD-FF40-9BC0-BED394492DDE}"/>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60847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8" y="2212753"/>
            <a:ext cx="3919276" cy="1540540"/>
          </a:xfrm>
        </p:spPr>
        <p:txBody>
          <a:bodyPr>
            <a:normAutofit/>
          </a:bodyPr>
          <a:lstStyle/>
          <a:p>
            <a:pPr algn="ctr"/>
            <a:r>
              <a:rPr lang="tr-TR" dirty="0"/>
              <a:t>Program özeti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6968" y="0"/>
            <a:ext cx="8175031" cy="6858000"/>
          </a:xfrm>
        </p:spPr>
      </p:pic>
      <p:sp>
        <p:nvSpPr>
          <p:cNvPr id="3" name="Alt Bilgi Yer Tutucusu 2">
            <a:extLst>
              <a:ext uri="{FF2B5EF4-FFF2-40B4-BE49-F238E27FC236}">
                <a16:creationId xmlns:a16="http://schemas.microsoft.com/office/drawing/2014/main" id="{E0F1D113-2EA1-A540-86BA-28DD7829C751}"/>
              </a:ext>
            </a:extLst>
          </p:cNvPr>
          <p:cNvSpPr>
            <a:spLocks noGrp="1"/>
          </p:cNvSpPr>
          <p:nvPr>
            <p:ph type="ftr" sz="quarter" idx="11"/>
          </p:nvPr>
        </p:nvSpPr>
        <p:spPr>
          <a:xfrm>
            <a:off x="1803399" y="6468239"/>
            <a:ext cx="5667375" cy="365125"/>
          </a:xfrm>
        </p:spPr>
        <p:txBody>
          <a:bodyPr/>
          <a:lstStyle/>
          <a:p>
            <a:r>
              <a:rPr lang="tr-TR" dirty="0"/>
              <a:t>Doç. Dr. Hatice Bakkaloğlu</a:t>
            </a:r>
          </a:p>
        </p:txBody>
      </p:sp>
    </p:spTree>
    <p:extLst>
      <p:ext uri="{BB962C8B-B14F-4D97-AF65-F5344CB8AC3E}">
        <p14:creationId xmlns:p14="http://schemas.microsoft.com/office/powerpoint/2010/main" val="45817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r-TR" sz="3600" dirty="0"/>
              <a:t>BİA VE BİA-AV İLE İLGİLİ TÜRKİYE’DE YAPILAN ÇALIŞMALAR</a:t>
            </a:r>
          </a:p>
        </p:txBody>
      </p:sp>
    </p:spTree>
    <p:extLst>
      <p:ext uri="{BB962C8B-B14F-4D97-AF65-F5344CB8AC3E}">
        <p14:creationId xmlns:p14="http://schemas.microsoft.com/office/powerpoint/2010/main" val="174312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196260"/>
            <a:ext cx="8770571" cy="1975440"/>
          </a:xfrm>
        </p:spPr>
        <p:txBody>
          <a:bodyPr>
            <a:noAutofit/>
          </a:bodyPr>
          <a:lstStyle/>
          <a:p>
            <a:pPr algn="ctr"/>
            <a:r>
              <a:rPr lang="tr-TR" sz="2400" b="1" i="1" dirty="0"/>
              <a:t>First Step To Success - A School/Home </a:t>
            </a:r>
            <a:r>
              <a:rPr lang="tr-TR" sz="2400" b="1" i="1" dirty="0" err="1"/>
              <a:t>Intervention</a:t>
            </a:r>
            <a:r>
              <a:rPr lang="tr-TR" sz="2400" b="1" i="1" dirty="0"/>
              <a:t> Program For Preventing Problem </a:t>
            </a:r>
            <a:r>
              <a:rPr lang="tr-TR" sz="2400" b="1" i="1" dirty="0" err="1"/>
              <a:t>Behaviors</a:t>
            </a:r>
            <a:r>
              <a:rPr lang="tr-TR" sz="2400" b="1" i="1" dirty="0"/>
              <a:t> in Young Children: Examining The </a:t>
            </a:r>
            <a:r>
              <a:rPr lang="tr-TR" sz="2400" b="1" i="1" dirty="0" err="1"/>
              <a:t>Effectiveness</a:t>
            </a:r>
            <a:r>
              <a:rPr lang="tr-TR" sz="2400" b="1" i="1" dirty="0"/>
              <a:t> </a:t>
            </a:r>
            <a:r>
              <a:rPr lang="tr-TR" sz="2400" b="1" i="1" dirty="0" err="1"/>
              <a:t>and</a:t>
            </a:r>
            <a:r>
              <a:rPr lang="tr-TR" sz="2400" b="1" i="1" dirty="0"/>
              <a:t> Social </a:t>
            </a:r>
            <a:r>
              <a:rPr lang="tr-TR" sz="2400" b="1" i="1" dirty="0" err="1"/>
              <a:t>Validity</a:t>
            </a:r>
            <a:r>
              <a:rPr lang="tr-TR" sz="2400" b="1" i="1" dirty="0"/>
              <a:t> in </a:t>
            </a:r>
            <a:r>
              <a:rPr lang="tr-TR" sz="2400" b="1" i="1" dirty="0" err="1"/>
              <a:t>Turkey</a:t>
            </a:r>
            <a:br>
              <a:rPr lang="tr-TR" sz="2400" i="1" dirty="0"/>
            </a:br>
            <a:r>
              <a:rPr lang="tr-TR" sz="2400" b="1" i="1" dirty="0"/>
              <a:t>(BİA-TV Pilot Uygulaması)</a:t>
            </a:r>
            <a:endParaRPr lang="tr-TR" sz="2400" i="1" dirty="0"/>
          </a:p>
        </p:txBody>
      </p:sp>
      <p:sp>
        <p:nvSpPr>
          <p:cNvPr id="3" name="Content Placeholder 2"/>
          <p:cNvSpPr>
            <a:spLocks noGrp="1"/>
          </p:cNvSpPr>
          <p:nvPr>
            <p:ph idx="1"/>
          </p:nvPr>
        </p:nvSpPr>
        <p:spPr>
          <a:xfrm>
            <a:off x="2519031" y="2289544"/>
            <a:ext cx="8770571" cy="3651504"/>
          </a:xfrm>
        </p:spPr>
        <p:txBody>
          <a:bodyPr>
            <a:normAutofit/>
          </a:bodyPr>
          <a:lstStyle/>
          <a:p>
            <a:r>
              <a:rPr lang="tr-TR" b="1" dirty="0"/>
              <a:t>Katılımcılar: </a:t>
            </a:r>
            <a:r>
              <a:rPr lang="tr-TR" dirty="0"/>
              <a:t>4 anasınıfı, 4 birinci ve 4 ikinci sınıf deney grubu olarak (BİA’nın uygulandığı sınıflar), 4 anasınıfı, 4 birinci ve 4 ikinci sınıf ise kontrol grubu (BİA’nın uygulanmadığı sınıflar) olarak seçkisiz atama ile seçilmiştir.</a:t>
            </a:r>
          </a:p>
          <a:p>
            <a:r>
              <a:rPr lang="tr-TR" dirty="0"/>
              <a:t> </a:t>
            </a:r>
            <a:r>
              <a:rPr lang="tr-TR" b="1" dirty="0"/>
              <a:t>Araştırma Modeli: </a:t>
            </a:r>
            <a:r>
              <a:rPr lang="tr-TR" dirty="0"/>
              <a:t>Ön test-son test kontrol gruplu deneysel model olarak tasarlanmıştır. </a:t>
            </a:r>
          </a:p>
        </p:txBody>
      </p:sp>
      <p:sp>
        <p:nvSpPr>
          <p:cNvPr id="4" name="Alt Bilgi Yer Tutucusu 3">
            <a:extLst>
              <a:ext uri="{FF2B5EF4-FFF2-40B4-BE49-F238E27FC236}">
                <a16:creationId xmlns:a16="http://schemas.microsoft.com/office/drawing/2014/main" id="{B6DD43AC-49D4-C444-A764-A5823164B722}"/>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10441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46199"/>
            <a:ext cx="8770571" cy="782861"/>
          </a:xfrm>
        </p:spPr>
        <p:txBody>
          <a:bodyPr/>
          <a:lstStyle/>
          <a:p>
            <a:r>
              <a:rPr lang="tr-TR" dirty="0"/>
              <a:t>Veri Toplama</a:t>
            </a:r>
          </a:p>
        </p:txBody>
      </p:sp>
      <p:sp>
        <p:nvSpPr>
          <p:cNvPr id="3" name="Content Placeholder 2"/>
          <p:cNvSpPr>
            <a:spLocks noGrp="1"/>
          </p:cNvSpPr>
          <p:nvPr>
            <p:ph idx="1"/>
          </p:nvPr>
        </p:nvSpPr>
        <p:spPr>
          <a:xfrm>
            <a:off x="2614723" y="2288177"/>
            <a:ext cx="8770571" cy="4191000"/>
          </a:xfrm>
        </p:spPr>
        <p:txBody>
          <a:bodyPr>
            <a:normAutofit fontScale="85000" lnSpcReduction="10000"/>
          </a:bodyPr>
          <a:lstStyle/>
          <a:p>
            <a:r>
              <a:rPr lang="tr-TR" b="1" dirty="0"/>
              <a:t>Türkçe Sosyal Beceri Değerlendirme Sistemi (TSSRS): </a:t>
            </a:r>
            <a:r>
              <a:rPr lang="tr-TR" dirty="0"/>
              <a:t>Pilot uygulamanın birinci ve ikinci araştırma sorusuna yanıt aramak için Gresham ve Eliot (1990) tarafından geliştirilen ve Sucuoğlu ve Özokçu (2005) tarafından Türkçe’ye uyarlanan Sosyal Beceri Değerlendirme Ölçeği-TSSRS (Social Skills Rating System-SSRS) kullanılmıştır. Sosyal Beceriler, Sorun Davranışları ve Akademik Yeterlilik ölçekleri olmak üzere 3 alt ölçeği vardır.</a:t>
            </a:r>
          </a:p>
          <a:p>
            <a:r>
              <a:rPr lang="tr-TR" b="1" dirty="0"/>
              <a:t>Yarı-Yapılandırılmış Görüşmeler: </a:t>
            </a:r>
            <a:r>
              <a:rPr lang="tr-TR" dirty="0"/>
              <a:t>Hedef öğretmen ve anneler ile hedef öğrencilerin problem davranışları ve BİA programı hakkında program öncesi ve sonrası, okul müdürleri ile ise program bittikten sonra program hakkında yarı yapılandırılmış görüşmeler yapılmıştır. </a:t>
            </a:r>
          </a:p>
          <a:p>
            <a:r>
              <a:rPr lang="tr-TR" b="1" dirty="0"/>
              <a:t>Sosyal Geçerlik Formu: </a:t>
            </a:r>
            <a:r>
              <a:rPr lang="tr-TR" dirty="0"/>
              <a:t>BİA programının sosyal geçerliğini değerlendirmek amacıyla, beşli Likert-tipi (1=Kesinlikle katılmıyorum, 5=Kesinlikle katılıyorum) BİA programı sosyal geçerlik formu geliştirilmiştir. Sosyal geçerlik verileri hedef öğretmenler ve annelerden toplanmıştır. Hedef öğretmen ve anneler bu form ile BİA programının kullanımı ve etkililiği hakkında görüş bildirmişlerdir.</a:t>
            </a:r>
          </a:p>
        </p:txBody>
      </p:sp>
      <p:sp>
        <p:nvSpPr>
          <p:cNvPr id="4" name="Alt Bilgi Yer Tutucusu 3">
            <a:extLst>
              <a:ext uri="{FF2B5EF4-FFF2-40B4-BE49-F238E27FC236}">
                <a16:creationId xmlns:a16="http://schemas.microsoft.com/office/drawing/2014/main" id="{5FBBF216-807B-164A-B01A-36A818A0B914}"/>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244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586" y="1295401"/>
            <a:ext cx="8770571" cy="833660"/>
          </a:xfrm>
        </p:spPr>
        <p:txBody>
          <a:bodyPr>
            <a:normAutofit fontScale="90000"/>
          </a:bodyPr>
          <a:lstStyle/>
          <a:p>
            <a:r>
              <a:rPr lang="tr-TR" sz="4900" dirty="0"/>
              <a:t>Araştırma Sonucu-1</a:t>
            </a:r>
            <a:br>
              <a:rPr lang="tr-TR" dirty="0"/>
            </a:br>
            <a:br>
              <a:rPr lang="tr-TR" dirty="0"/>
            </a:br>
            <a:br>
              <a:rPr lang="tr-TR" dirty="0"/>
            </a:br>
            <a:endParaRPr lang="tr-TR" dirty="0"/>
          </a:p>
        </p:txBody>
      </p:sp>
      <p:pic>
        <p:nvPicPr>
          <p:cNvPr id="4" name="Picture 3" descr="C:\Users\Betul\Desktop\BİA\bia-tv sonuç.png"/>
          <p:cNvPicPr/>
          <p:nvPr/>
        </p:nvPicPr>
        <p:blipFill>
          <a:blip r:embed="rId2">
            <a:extLst>
              <a:ext uri="{28A0092B-C50C-407E-A947-70E740481C1C}">
                <a14:useLocalDpi xmlns:a14="http://schemas.microsoft.com/office/drawing/2010/main" val="0"/>
              </a:ext>
            </a:extLst>
          </a:blip>
          <a:srcRect/>
          <a:stretch>
            <a:fillRect/>
          </a:stretch>
        </p:blipFill>
        <p:spPr bwMode="auto">
          <a:xfrm>
            <a:off x="2944586" y="2222204"/>
            <a:ext cx="8637814" cy="4254796"/>
          </a:xfrm>
          <a:prstGeom prst="rect">
            <a:avLst/>
          </a:prstGeom>
          <a:noFill/>
          <a:ln>
            <a:noFill/>
          </a:ln>
        </p:spPr>
      </p:pic>
      <p:sp>
        <p:nvSpPr>
          <p:cNvPr id="3" name="Alt Bilgi Yer Tutucusu 2">
            <a:extLst>
              <a:ext uri="{FF2B5EF4-FFF2-40B4-BE49-F238E27FC236}">
                <a16:creationId xmlns:a16="http://schemas.microsoft.com/office/drawing/2014/main" id="{2BD52138-4D93-FC44-AB88-C7A7FAC3FA2F}"/>
              </a:ext>
            </a:extLst>
          </p:cNvPr>
          <p:cNvSpPr>
            <a:spLocks noGrp="1"/>
          </p:cNvSpPr>
          <p:nvPr>
            <p:ph type="ftr" sz="quarter" idx="11"/>
          </p:nvPr>
        </p:nvSpPr>
        <p:spPr>
          <a:xfrm>
            <a:off x="2944586" y="6477000"/>
            <a:ext cx="5667375" cy="365125"/>
          </a:xfrm>
        </p:spPr>
        <p:txBody>
          <a:bodyPr/>
          <a:lstStyle/>
          <a:p>
            <a:r>
              <a:rPr lang="tr-TR" dirty="0"/>
              <a:t>Doç. Dr. Hatice Bakkaloğlu</a:t>
            </a:r>
          </a:p>
        </p:txBody>
      </p:sp>
    </p:spTree>
    <p:extLst>
      <p:ext uri="{BB962C8B-B14F-4D97-AF65-F5344CB8AC3E}">
        <p14:creationId xmlns:p14="http://schemas.microsoft.com/office/powerpoint/2010/main" val="222921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46199"/>
            <a:ext cx="8770571" cy="782861"/>
          </a:xfrm>
        </p:spPr>
        <p:txBody>
          <a:bodyPr/>
          <a:lstStyle/>
          <a:p>
            <a:r>
              <a:rPr lang="tr-TR" dirty="0"/>
              <a:t>Araştırma Sonucu-2</a:t>
            </a:r>
          </a:p>
        </p:txBody>
      </p:sp>
      <p:sp>
        <p:nvSpPr>
          <p:cNvPr id="3" name="Content Placeholder 2"/>
          <p:cNvSpPr>
            <a:spLocks noGrp="1"/>
          </p:cNvSpPr>
          <p:nvPr>
            <p:ph idx="1"/>
          </p:nvPr>
        </p:nvSpPr>
        <p:spPr>
          <a:xfrm>
            <a:off x="2561560" y="2300177"/>
            <a:ext cx="8770571" cy="3651504"/>
          </a:xfrm>
        </p:spPr>
        <p:txBody>
          <a:bodyPr>
            <a:normAutofit fontScale="92500" lnSpcReduction="20000"/>
          </a:bodyPr>
          <a:lstStyle/>
          <a:p>
            <a:r>
              <a:rPr lang="tr-TR" dirty="0"/>
              <a:t>Deney grubu öğrencilerinin kontrol grubu öğrencilerine göre problem davranışlarında anlamlı azalma, sosyal beceri ve akademik yeterliliklerinde anlamlı artış gözlenmiştir.</a:t>
            </a:r>
          </a:p>
          <a:p>
            <a:r>
              <a:rPr lang="tr-TR" dirty="0"/>
              <a:t>Program sonunda öğretmenlerin hedef çocuğun davranışlarındaki değişikliğin en çok "Sosyal becerilerdeki önemli gelişmeler", "Problem davranışlarında önemli düşüşler" ve "kuralları takip etme alanlarında olduğunu belirtmiş, ayrıca tüm sınıfın programdan olunlu yönde etkilendiğini söylemişlerdir.</a:t>
            </a:r>
          </a:p>
          <a:p>
            <a:r>
              <a:rPr lang="tr-TR" dirty="0"/>
              <a:t>Ebeveynlerin çoğu ailedeki ilişkilerde önemli ilerlemeler kaydedildiğini, evde çocuklarıyla birlikte BİA Ev modülünü ve etkinlik problem sorun davranışlarıyla başa çıkmak için stratejiler olarak kullanmaya başladığını belirtmiştir. </a:t>
            </a:r>
          </a:p>
          <a:p>
            <a:r>
              <a:rPr lang="tr-TR" dirty="0"/>
              <a:t>Yukardaki bulgularaya ek olarak;</a:t>
            </a:r>
            <a:r>
              <a:rPr lang="tr-TR" b="1" dirty="0"/>
              <a:t> </a:t>
            </a:r>
            <a:r>
              <a:rPr lang="tr-TR" dirty="0"/>
              <a:t>öğretmen ve  ailelerin programdan yüksek derecede memnun oldukları  sonuçlarına ulaşılmıştır.</a:t>
            </a:r>
          </a:p>
          <a:p>
            <a:endParaRPr lang="tr-TR" dirty="0"/>
          </a:p>
        </p:txBody>
      </p:sp>
      <p:sp>
        <p:nvSpPr>
          <p:cNvPr id="4" name="Alt Bilgi Yer Tutucusu 3">
            <a:extLst>
              <a:ext uri="{FF2B5EF4-FFF2-40B4-BE49-F238E27FC236}">
                <a16:creationId xmlns:a16="http://schemas.microsoft.com/office/drawing/2014/main" id="{6270B439-7610-5641-855A-FC89FA106A96}"/>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6998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988828"/>
            <a:ext cx="9258300" cy="1161518"/>
          </a:xfrm>
        </p:spPr>
        <p:txBody>
          <a:bodyPr>
            <a:noAutofit/>
          </a:bodyPr>
          <a:lstStyle/>
          <a:p>
            <a:pPr algn="ctr"/>
            <a:r>
              <a:rPr lang="tr-TR" sz="2400" b="1" i="1" dirty="0"/>
              <a:t>Antisosyal Davranışları Önlemeye Yönelik “Başarıya İlk Adım Programı” Türkçe Versiyonu’nun Etkililiği</a:t>
            </a:r>
            <a:br>
              <a:rPr lang="tr-TR" sz="2400" b="1" i="1" dirty="0"/>
            </a:br>
            <a:r>
              <a:rPr lang="tr-TR" sz="2400" b="1" i="1" dirty="0"/>
              <a:t>(BİA-TV Ana Uygulama)</a:t>
            </a:r>
          </a:p>
        </p:txBody>
      </p:sp>
      <p:sp>
        <p:nvSpPr>
          <p:cNvPr id="3" name="Content Placeholder 2"/>
          <p:cNvSpPr>
            <a:spLocks noGrp="1"/>
          </p:cNvSpPr>
          <p:nvPr>
            <p:ph idx="1"/>
          </p:nvPr>
        </p:nvSpPr>
        <p:spPr>
          <a:xfrm>
            <a:off x="2550928" y="2300177"/>
            <a:ext cx="8770571" cy="3651504"/>
          </a:xfrm>
        </p:spPr>
        <p:txBody>
          <a:bodyPr>
            <a:normAutofit fontScale="92500" lnSpcReduction="10000"/>
          </a:bodyPr>
          <a:lstStyle/>
          <a:p>
            <a:r>
              <a:rPr lang="tr-TR" b="1" dirty="0"/>
              <a:t>Katılımcılar: </a:t>
            </a:r>
            <a:r>
              <a:rPr lang="tr-TR" dirty="0"/>
              <a:t>31 anasınıfı, 37 birinci sınıf ve 34 ikinci sınıf olmak üzere toplam 102 sınıfta yürütülmüştür. Bu sınıflardan 16 anasınıfı, 19 birinci ve 18 ikinci sınıf deney grubu olarak (BİA’nın uygulandığı sınıflar), 15 anasınıfı, 18 birinci ve 16 ikinci sınıf ise kontrol grubu (BİA’nın uygulanmadığı sınıflar) olarak seçkisiz atama ile seçilmiştir.</a:t>
            </a:r>
            <a:endParaRPr lang="tr-TR" b="1" dirty="0"/>
          </a:p>
          <a:p>
            <a:r>
              <a:rPr lang="tr-TR" b="1" dirty="0"/>
              <a:t>Araştırma modeli:  </a:t>
            </a:r>
            <a:r>
              <a:rPr lang="tr-TR" dirty="0"/>
              <a:t>BİA-AV’ın “Sınıf ve Ev Modülü” uygulamalarının çocukların sosyal becerilerine ve problem davranışlarına etkisi araştırılmaya çalışıldığı için deneysel model kullanılmıştır. Çalışma grubu seçkisiz atama ile oluşturulduğu için araştırmanın modeli, ön test-son test kontrol gruplu deneysel modeldir</a:t>
            </a:r>
          </a:p>
          <a:p>
            <a:r>
              <a:rPr lang="tr-TR" b="1" dirty="0"/>
              <a:t>Veri Toplama Araçları: </a:t>
            </a:r>
            <a:r>
              <a:rPr lang="tr-TR" dirty="0"/>
              <a:t>BİA-TV pilot uygulamasında da kullanılan Türkçe Sosyal Beceri Değerlendirme Sistemi (TSSRS), Yarı-Yapılandırılmış Görüşmeler, Sosyal Geçerlik Formudur.</a:t>
            </a:r>
          </a:p>
        </p:txBody>
      </p:sp>
      <p:sp>
        <p:nvSpPr>
          <p:cNvPr id="4" name="Alt Bilgi Yer Tutucusu 3">
            <a:extLst>
              <a:ext uri="{FF2B5EF4-FFF2-40B4-BE49-F238E27FC236}">
                <a16:creationId xmlns:a16="http://schemas.microsoft.com/office/drawing/2014/main" id="{375E5E7F-719E-0A43-A964-11310D937CF6}"/>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58438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265" y="1397000"/>
            <a:ext cx="8770571" cy="830500"/>
          </a:xfrm>
        </p:spPr>
        <p:txBody>
          <a:bodyPr>
            <a:normAutofit fontScale="90000"/>
          </a:bodyPr>
          <a:lstStyle/>
          <a:p>
            <a:r>
              <a:rPr lang="tr-TR" dirty="0"/>
              <a:t>Araştırma Sonucu-1</a:t>
            </a:r>
            <a:br>
              <a:rPr lang="tr-TR" dirty="0"/>
            </a:br>
            <a:br>
              <a:rPr lang="tr-TR" dirty="0"/>
            </a:br>
            <a:br>
              <a:rPr lang="tr-TR" sz="1200" dirty="0"/>
            </a:br>
            <a:endParaRPr lang="tr-TR" sz="1200" dirty="0"/>
          </a:p>
        </p:txBody>
      </p:sp>
      <p:pic>
        <p:nvPicPr>
          <p:cNvPr id="4" name="Content Placeholder 3" descr="C:\Users\Betul\Desktop\BİA\bia ana uygulama.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8264" y="2227500"/>
            <a:ext cx="8770571" cy="4474751"/>
          </a:xfrm>
          <a:prstGeom prst="rect">
            <a:avLst/>
          </a:prstGeom>
          <a:noFill/>
          <a:ln>
            <a:noFill/>
          </a:ln>
        </p:spPr>
      </p:pic>
      <p:sp>
        <p:nvSpPr>
          <p:cNvPr id="3" name="Alt Bilgi Yer Tutucusu 2">
            <a:extLst>
              <a:ext uri="{FF2B5EF4-FFF2-40B4-BE49-F238E27FC236}">
                <a16:creationId xmlns:a16="http://schemas.microsoft.com/office/drawing/2014/main" id="{BDCDA912-B62A-4B44-B183-F1F8075DB60E}"/>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63886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ra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87086"/>
            <a:ext cx="8699500" cy="668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ilgi Yer Tutucusu 1">
            <a:extLst>
              <a:ext uri="{FF2B5EF4-FFF2-40B4-BE49-F238E27FC236}">
                <a16:creationId xmlns:a16="http://schemas.microsoft.com/office/drawing/2014/main" id="{7A735BD3-6E14-4248-ADDB-F5944E7B4017}"/>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121118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71599"/>
            <a:ext cx="8770571" cy="757461"/>
          </a:xfrm>
        </p:spPr>
        <p:txBody>
          <a:bodyPr/>
          <a:lstStyle/>
          <a:p>
            <a:r>
              <a:rPr lang="tr-TR" dirty="0"/>
              <a:t>Araştırma Sonucu-2</a:t>
            </a:r>
          </a:p>
        </p:txBody>
      </p:sp>
      <p:sp>
        <p:nvSpPr>
          <p:cNvPr id="3" name="Content Placeholder 2"/>
          <p:cNvSpPr>
            <a:spLocks noGrp="1"/>
          </p:cNvSpPr>
          <p:nvPr>
            <p:ph idx="1"/>
          </p:nvPr>
        </p:nvSpPr>
        <p:spPr>
          <a:xfrm>
            <a:off x="2561560" y="2268901"/>
            <a:ext cx="8770571" cy="4027714"/>
          </a:xfrm>
        </p:spPr>
        <p:txBody>
          <a:bodyPr>
            <a:normAutofit fontScale="92500" lnSpcReduction="10000"/>
          </a:bodyPr>
          <a:lstStyle/>
          <a:p>
            <a:r>
              <a:rPr lang="tr-TR" dirty="0">
                <a:solidFill>
                  <a:schemeClr val="accent1">
                    <a:lumMod val="50000"/>
                  </a:schemeClr>
                </a:solidFill>
              </a:rPr>
              <a:t>Deney ve kontrol grubunun son test problem davranışları ve sosyal beceri puanları arasında anlamlı farklılıklar olduğu, bununla birlikte programın deney grubu öğrencilerinin problem davranışlarında anlamlı düşüşe, sosyal beceri ve akademik yeterlilik puanlarında anlamlı artışa yol açtığı bulunmuştur.</a:t>
            </a:r>
          </a:p>
          <a:p>
            <a:r>
              <a:rPr lang="tr-TR" dirty="0"/>
              <a:t>Araştırmaya katılan sınıf öğretmenlerine BİA programı’nın uygulanmasından sonra hedef öğrencilerinin davranışlarına ilişkin görüşleri sorulmuştur. Öğretmenlerin en fazla dile getirdiği davranışlar “sosyal becerilerde gelişme” ve “kurallara uymada artış” iken, en az frekansla (1) ifade edilen davranışlar “uygun olmayan ifadelerde azalma/yok olma (küfür, argo…)”, “özbakım becerilerinde gelişme” ve “özgüvende artış” olduğu görülmektedir.</a:t>
            </a:r>
          </a:p>
          <a:p>
            <a:r>
              <a:rPr lang="tr-TR" dirty="0">
                <a:solidFill>
                  <a:schemeClr val="accent1">
                    <a:lumMod val="50000"/>
                  </a:schemeClr>
                </a:solidFill>
              </a:rPr>
              <a:t>Öğretmenler ve annelerin çoğunluğu programdan yüksek derecede memnun olduklarını belirtmişlerdir.</a:t>
            </a:r>
          </a:p>
          <a:p>
            <a:endParaRPr lang="tr-TR" dirty="0"/>
          </a:p>
        </p:txBody>
      </p:sp>
      <p:sp>
        <p:nvSpPr>
          <p:cNvPr id="4" name="Alt Bilgi Yer Tutucusu 3">
            <a:extLst>
              <a:ext uri="{FF2B5EF4-FFF2-40B4-BE49-F238E27FC236}">
                <a16:creationId xmlns:a16="http://schemas.microsoft.com/office/drawing/2014/main" id="{B91C52DC-A8B2-1E48-8F39-4C250AD9CC7C}"/>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43057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2400" b="1" i="1" dirty="0"/>
              <a:t>Başarıya İlk Adım Erken Müdahale Programının 5-6 Yaş Grubu Çocuklarının Problem Davranışlarına, Sosyal Becerilerine ve Akademik Etkinliklerle İlgilenme Sürelerine Olan Etkisi</a:t>
            </a:r>
          </a:p>
        </p:txBody>
      </p:sp>
      <p:sp>
        <p:nvSpPr>
          <p:cNvPr id="3" name="Content Placeholder 2"/>
          <p:cNvSpPr>
            <a:spLocks noGrp="1"/>
          </p:cNvSpPr>
          <p:nvPr>
            <p:ph idx="1"/>
          </p:nvPr>
        </p:nvSpPr>
        <p:spPr>
          <a:xfrm>
            <a:off x="2561560" y="2357696"/>
            <a:ext cx="8973597" cy="4304044"/>
          </a:xfrm>
        </p:spPr>
        <p:txBody>
          <a:bodyPr>
            <a:normAutofit/>
          </a:bodyPr>
          <a:lstStyle/>
          <a:p>
            <a:pPr>
              <a:buFont typeface="Sistem Fontu Normal"/>
              <a:buChar char="_"/>
            </a:pPr>
            <a:r>
              <a:rPr lang="tr-TR" b="1" dirty="0"/>
              <a:t>Katılımcılar:  </a:t>
            </a:r>
            <a:r>
              <a:rPr lang="tr-TR" dirty="0"/>
              <a:t>5-6 yaş grubu normal gelişim gösteren 24 anasınıfı (16 deney-8 kontrol) öğrencisi, öğretmenler ve ailelerdir.</a:t>
            </a:r>
          </a:p>
          <a:p>
            <a:pPr>
              <a:buFont typeface="Sistem Fontu Normal"/>
              <a:buChar char="_"/>
            </a:pPr>
            <a:r>
              <a:rPr lang="tr-TR" b="1" dirty="0"/>
              <a:t>Araştırma Modeli: </a:t>
            </a:r>
            <a:r>
              <a:rPr lang="tr-TR" dirty="0"/>
              <a:t>Bu çalışmada Başarıya İlk Adım programının tümünün " Sınıf ve Ev Modülü’nün" ve sadece "Sınıf Modülü'nün" uygulanmasıyla çocukların problem davranışlarına, sosyal becerilerine ve akademik etkinliklerle ilgilenme sürelerine olan etkisi araştırılmaya çalışıldığı için deneysel model kullanılmıştır. Çalışma grubu seçkisiz atama ile oluşturulamadığı için araştırmanın modeli ön test-son test kontrol gruplu yarı deneysel modeldir. Bu çalışmada iki deney ve bir kontrol grubu bulunmaktadır. </a:t>
            </a:r>
          </a:p>
        </p:txBody>
      </p:sp>
      <p:sp>
        <p:nvSpPr>
          <p:cNvPr id="4" name="Alt Bilgi Yer Tutucusu 3">
            <a:extLst>
              <a:ext uri="{FF2B5EF4-FFF2-40B4-BE49-F238E27FC236}">
                <a16:creationId xmlns:a16="http://schemas.microsoft.com/office/drawing/2014/main" id="{5314E7EB-F88B-384D-81FB-67C1DA724394}"/>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3070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71599"/>
            <a:ext cx="8770571" cy="757461"/>
          </a:xfrm>
        </p:spPr>
        <p:txBody>
          <a:bodyPr/>
          <a:lstStyle/>
          <a:p>
            <a:r>
              <a:rPr lang="tr-TR" dirty="0"/>
              <a:t>Veri Toplama</a:t>
            </a:r>
          </a:p>
        </p:txBody>
      </p:sp>
      <p:sp>
        <p:nvSpPr>
          <p:cNvPr id="3" name="Content Placeholder 2"/>
          <p:cNvSpPr>
            <a:spLocks noGrp="1"/>
          </p:cNvSpPr>
          <p:nvPr>
            <p:ph idx="1"/>
          </p:nvPr>
        </p:nvSpPr>
        <p:spPr>
          <a:xfrm>
            <a:off x="2582826" y="2310809"/>
            <a:ext cx="8770571" cy="3651504"/>
          </a:xfrm>
        </p:spPr>
        <p:txBody>
          <a:bodyPr/>
          <a:lstStyle/>
          <a:p>
            <a:r>
              <a:rPr lang="tr-TR" dirty="0"/>
              <a:t>Demografik bilgileri toplamak amacıyla Aile Bilgi Formu, BİA’nın pilot ve ana uygulamasında kullanılan Sosyal Beceri Değerlendirme Sistemi (TSBDS) kullanılmıştır.</a:t>
            </a:r>
          </a:p>
          <a:p>
            <a:r>
              <a:rPr lang="tr-TR" dirty="0"/>
              <a:t> Akademik Etkinliklerle İlgilenme Süresi (AETİS) (Akademik etkinliklerle ilgilenme süresi / Toplam gözlem süresi X 100 formülü) lullanılarak hesaplanmıştır. AETİS ölçümü, araştırmacı ve BİA rehberi tarafından aynı öğrenci aynı anda 15 dakika doğrudan gözlemlenerek gerçekleştirilmiştir.</a:t>
            </a:r>
          </a:p>
          <a:p>
            <a:endParaRPr lang="tr-TR" dirty="0"/>
          </a:p>
        </p:txBody>
      </p:sp>
      <p:sp>
        <p:nvSpPr>
          <p:cNvPr id="4" name="Alt Bilgi Yer Tutucusu 3">
            <a:extLst>
              <a:ext uri="{FF2B5EF4-FFF2-40B4-BE49-F238E27FC236}">
                <a16:creationId xmlns:a16="http://schemas.microsoft.com/office/drawing/2014/main" id="{44BD59A8-34D3-714E-B665-2C1039EF3C24}"/>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89388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53259" y="196260"/>
            <a:ext cx="9399041" cy="6324461"/>
          </a:xfrm>
          <a:prstGeom prst="rect">
            <a:avLst/>
          </a:prstGeom>
        </p:spPr>
      </p:pic>
      <p:sp>
        <p:nvSpPr>
          <p:cNvPr id="2" name="Alt Bilgi Yer Tutucusu 1">
            <a:extLst>
              <a:ext uri="{FF2B5EF4-FFF2-40B4-BE49-F238E27FC236}">
                <a16:creationId xmlns:a16="http://schemas.microsoft.com/office/drawing/2014/main" id="{F516A357-53BD-3B4C-B0E0-7097B1DF39D5}"/>
              </a:ext>
            </a:extLst>
          </p:cNvPr>
          <p:cNvSpPr>
            <a:spLocks noGrp="1"/>
          </p:cNvSpPr>
          <p:nvPr>
            <p:ph type="ftr" sz="quarter" idx="11"/>
          </p:nvPr>
        </p:nvSpPr>
        <p:spPr>
          <a:xfrm>
            <a:off x="2653259" y="6479177"/>
            <a:ext cx="5667375" cy="365125"/>
          </a:xfrm>
        </p:spPr>
        <p:txBody>
          <a:bodyPr/>
          <a:lstStyle/>
          <a:p>
            <a:r>
              <a:rPr lang="tr-TR" dirty="0"/>
              <a:t>Doç. Dr. Hatice Bakkaloğlu</a:t>
            </a:r>
          </a:p>
        </p:txBody>
      </p:sp>
    </p:spTree>
    <p:extLst>
      <p:ext uri="{BB962C8B-B14F-4D97-AF65-F5344CB8AC3E}">
        <p14:creationId xmlns:p14="http://schemas.microsoft.com/office/powerpoint/2010/main" val="287247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447800"/>
            <a:ext cx="8983645" cy="729828"/>
          </a:xfrm>
        </p:spPr>
        <p:txBody>
          <a:bodyPr>
            <a:normAutofit fontScale="90000"/>
          </a:bodyPr>
          <a:lstStyle/>
          <a:p>
            <a:r>
              <a:rPr lang="tr-TR" sz="4900" dirty="0"/>
              <a:t>Araştırma Sonucu</a:t>
            </a:r>
            <a:br>
              <a:rPr lang="tr-TR" dirty="0"/>
            </a:br>
            <a:br>
              <a:rPr lang="tr-TR" dirty="0"/>
            </a:br>
            <a:br>
              <a:rPr lang="tr-TR" dirty="0"/>
            </a:br>
            <a:endParaRPr lang="tr-TR" dirty="0"/>
          </a:p>
        </p:txBody>
      </p:sp>
      <p:sp>
        <p:nvSpPr>
          <p:cNvPr id="3" name="Content Placeholder 2"/>
          <p:cNvSpPr>
            <a:spLocks noGrp="1"/>
          </p:cNvSpPr>
          <p:nvPr>
            <p:ph idx="1"/>
          </p:nvPr>
        </p:nvSpPr>
        <p:spPr>
          <a:xfrm>
            <a:off x="2561560" y="2310809"/>
            <a:ext cx="8770571" cy="3651504"/>
          </a:xfrm>
        </p:spPr>
        <p:txBody>
          <a:bodyPr>
            <a:normAutofit fontScale="85000" lnSpcReduction="20000"/>
          </a:bodyPr>
          <a:lstStyle/>
          <a:p>
            <a:r>
              <a:rPr lang="tr-TR" sz="2400" dirty="0"/>
              <a:t>BİA Sınıf ve Ev Modülü birlikte uygulandığında deney grubunun problem davranışlarının kontrol grubuna göre anlamlı derecede düştüğü, sosyal beceri ve alt boyutlarının anlamlı düzeyde arttığı bulunmuştur.</a:t>
            </a:r>
          </a:p>
          <a:p>
            <a:r>
              <a:rPr lang="tr-TR" sz="2400" dirty="0"/>
              <a:t>Sadece Sınıf Modülü uygulanan grubun, problem davranışları ve dışa dönük problem davranışlarında grup içinde anlamlı değişiklik gözlendiği; sosyal beceri ve alt boyutları kontrol grubuna göre anlamlı düzeyde arttığı görülmüştür. </a:t>
            </a:r>
          </a:p>
          <a:p>
            <a:r>
              <a:rPr lang="tr-TR" sz="2400" dirty="0"/>
              <a:t>Müdahale programının her iki deney grubunun da etkinliklerle ilgilenme sürelerinde anlamlı artışlara sebep olduğu görülmektedir. Deney 1 grubunun AETİS ortalaması % 39.32 iken Sınıf ve Ev uygulaması sonunda % 75,66 ya; Deney 2 grubunun AETİS ortalaması % 42, 95 iken Sınıf uygulaması sonunda %69, 97’ ye yükselmiş durumdadır.</a:t>
            </a:r>
          </a:p>
        </p:txBody>
      </p:sp>
      <p:sp>
        <p:nvSpPr>
          <p:cNvPr id="4" name="Alt Bilgi Yer Tutucusu 3">
            <a:extLst>
              <a:ext uri="{FF2B5EF4-FFF2-40B4-BE49-F238E27FC236}">
                <a16:creationId xmlns:a16="http://schemas.microsoft.com/office/drawing/2014/main" id="{A133C938-B0BA-A348-8DD6-0900E66658A3}"/>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7359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938217"/>
            <a:ext cx="8770571" cy="1283604"/>
          </a:xfrm>
        </p:spPr>
        <p:txBody>
          <a:bodyPr>
            <a:noAutofit/>
          </a:bodyPr>
          <a:lstStyle/>
          <a:p>
            <a:pPr algn="ctr"/>
            <a:r>
              <a:rPr lang="en-US" sz="2400" b="1" i="1" dirty="0"/>
              <a:t>The Effects of the First Step to Success Program on Academic Engagement Behaviors of Turkish Students With Attention-Deficit/Hyperactivity Disorder</a:t>
            </a:r>
            <a:endParaRPr lang="tr-TR" sz="2400" b="1" i="1" dirty="0"/>
          </a:p>
        </p:txBody>
      </p:sp>
      <p:sp>
        <p:nvSpPr>
          <p:cNvPr id="3" name="Content Placeholder 2"/>
          <p:cNvSpPr>
            <a:spLocks noGrp="1"/>
          </p:cNvSpPr>
          <p:nvPr>
            <p:ph idx="1"/>
          </p:nvPr>
        </p:nvSpPr>
        <p:spPr>
          <a:xfrm>
            <a:off x="2540295" y="2268279"/>
            <a:ext cx="8770571" cy="3651504"/>
          </a:xfrm>
        </p:spPr>
        <p:txBody>
          <a:bodyPr/>
          <a:lstStyle/>
          <a:p>
            <a:r>
              <a:rPr lang="tr-TR" b="1" dirty="0"/>
              <a:t>Katılımcılar: </a:t>
            </a:r>
            <a:r>
              <a:rPr lang="tr-TR" dirty="0"/>
              <a:t>Araştıramanın katılımcıları  DEHB tanısı olan 7 yaşında 4 erkek öğrencidir.</a:t>
            </a:r>
          </a:p>
          <a:p>
            <a:r>
              <a:rPr lang="tr-TR" b="1" dirty="0"/>
              <a:t>Araştırma yöntemi: </a:t>
            </a:r>
            <a:r>
              <a:rPr lang="tr-TR" dirty="0"/>
              <a:t>Tek denekli, denekler arası çoklu başlama evreli modeldir</a:t>
            </a:r>
          </a:p>
          <a:p>
            <a:r>
              <a:rPr lang="tr-TR" dirty="0"/>
              <a:t>Araştırmanın amacı, BİA programının DEHB tanılı olan öğrencilerin akademik etkinliklerde dikkat sürelerine olan etkisini belirlemektir.</a:t>
            </a:r>
          </a:p>
        </p:txBody>
      </p:sp>
      <p:sp>
        <p:nvSpPr>
          <p:cNvPr id="4" name="Alt Bilgi Yer Tutucusu 3">
            <a:extLst>
              <a:ext uri="{FF2B5EF4-FFF2-40B4-BE49-F238E27FC236}">
                <a16:creationId xmlns:a16="http://schemas.microsoft.com/office/drawing/2014/main" id="{0392F0C5-3E41-D24B-A329-39B99385083C}"/>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2653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46199"/>
            <a:ext cx="8770571" cy="782861"/>
          </a:xfrm>
        </p:spPr>
        <p:txBody>
          <a:bodyPr/>
          <a:lstStyle/>
          <a:p>
            <a:r>
              <a:rPr lang="tr-TR" dirty="0"/>
              <a:t>Veri Toplama</a:t>
            </a:r>
          </a:p>
        </p:txBody>
      </p:sp>
      <p:sp>
        <p:nvSpPr>
          <p:cNvPr id="3" name="Content Placeholder 2"/>
          <p:cNvSpPr>
            <a:spLocks noGrp="1"/>
          </p:cNvSpPr>
          <p:nvPr>
            <p:ph idx="1"/>
          </p:nvPr>
        </p:nvSpPr>
        <p:spPr>
          <a:xfrm>
            <a:off x="2519030" y="2279787"/>
            <a:ext cx="8770571" cy="4016828"/>
          </a:xfrm>
        </p:spPr>
        <p:txBody>
          <a:bodyPr>
            <a:normAutofit lnSpcReduction="10000"/>
          </a:bodyPr>
          <a:lstStyle/>
          <a:p>
            <a:r>
              <a:rPr lang="tr-TR" dirty="0"/>
              <a:t>Çocuklar, ebeveynler ve öğretmenlerle yapılan ilk görüşmelerin ardından, hedef çocuklar iki gruba (Grup 1 ve Grup 2) ayrılmıştır. Sınıflardaki öğrencilerin akademik katılım davranışlarının gözlemleri günlük olarak 30 dakika boyunca kaydedilmiş ve başlangıç düzeyi verilerinin toplanması aynı anda her iki grup için de başladı ve akademik katılım davranışlarında seviye ve eğilim açısından kabul edilebilir bir istikrar gösterene kadar her iki grupta aynı anda yapılmıştır.</a:t>
            </a:r>
          </a:p>
          <a:p>
            <a:r>
              <a:rPr lang="tr-TR" dirty="0"/>
              <a:t>BİA programı bittikten sonra iki kere izleme (F1 ve F2) verisi toplanmıştır. İlk izleme verileri (F1), BİA programının bitiminden 3 ay sonra, ikinci izleme verileri (F2), BİA programının bitiminden 2 yıl sonra toplanmıştır.</a:t>
            </a:r>
          </a:p>
          <a:p>
            <a:r>
              <a:rPr lang="tr-TR" dirty="0"/>
              <a:t>Gözlem sistemi üç davranış kategorisini içermektedir: görevde; görev dışı-aktif; ve görev dışı-pasif.</a:t>
            </a:r>
          </a:p>
          <a:p>
            <a:endParaRPr lang="tr-TR" dirty="0"/>
          </a:p>
        </p:txBody>
      </p:sp>
      <p:sp>
        <p:nvSpPr>
          <p:cNvPr id="4" name="Alt Bilgi Yer Tutucusu 3">
            <a:extLst>
              <a:ext uri="{FF2B5EF4-FFF2-40B4-BE49-F238E27FC236}">
                <a16:creationId xmlns:a16="http://schemas.microsoft.com/office/drawing/2014/main" id="{22F4DD38-C279-2549-AB2F-773E9884BB5D}"/>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706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037" y="196260"/>
            <a:ext cx="9501963" cy="6552881"/>
          </a:xfrm>
        </p:spPr>
      </p:pic>
      <p:sp>
        <p:nvSpPr>
          <p:cNvPr id="2" name="Alt Bilgi Yer Tutucusu 1">
            <a:extLst>
              <a:ext uri="{FF2B5EF4-FFF2-40B4-BE49-F238E27FC236}">
                <a16:creationId xmlns:a16="http://schemas.microsoft.com/office/drawing/2014/main" id="{051CAAD6-3656-0042-8523-3F151A8FAA9E}"/>
              </a:ext>
            </a:extLst>
          </p:cNvPr>
          <p:cNvSpPr>
            <a:spLocks noGrp="1"/>
          </p:cNvSpPr>
          <p:nvPr>
            <p:ph type="ftr" sz="quarter" idx="11"/>
          </p:nvPr>
        </p:nvSpPr>
        <p:spPr>
          <a:xfrm>
            <a:off x="201132" y="6479177"/>
            <a:ext cx="5667375" cy="365125"/>
          </a:xfrm>
        </p:spPr>
        <p:txBody>
          <a:bodyPr/>
          <a:lstStyle/>
          <a:p>
            <a:r>
              <a:rPr lang="tr-TR" dirty="0"/>
              <a:t>Doç. Dr. Hatice Bakkaloğlu</a:t>
            </a:r>
          </a:p>
        </p:txBody>
      </p:sp>
    </p:spTree>
    <p:extLst>
      <p:ext uri="{BB962C8B-B14F-4D97-AF65-F5344CB8AC3E}">
        <p14:creationId xmlns:p14="http://schemas.microsoft.com/office/powerpoint/2010/main" val="4085452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20799"/>
            <a:ext cx="8770571" cy="808261"/>
          </a:xfrm>
        </p:spPr>
        <p:txBody>
          <a:bodyPr/>
          <a:lstStyle/>
          <a:p>
            <a:r>
              <a:rPr lang="tr-TR" dirty="0"/>
              <a:t>Araştırma Sonucu</a:t>
            </a:r>
          </a:p>
        </p:txBody>
      </p:sp>
      <p:sp>
        <p:nvSpPr>
          <p:cNvPr id="3" name="Content Placeholder 2"/>
          <p:cNvSpPr>
            <a:spLocks noGrp="1"/>
          </p:cNvSpPr>
          <p:nvPr>
            <p:ph idx="1"/>
          </p:nvPr>
        </p:nvSpPr>
        <p:spPr>
          <a:xfrm>
            <a:off x="2561561" y="2310809"/>
            <a:ext cx="8770571" cy="3651504"/>
          </a:xfrm>
        </p:spPr>
        <p:txBody>
          <a:bodyPr>
            <a:normAutofit/>
          </a:bodyPr>
          <a:lstStyle/>
          <a:p>
            <a:r>
              <a:rPr lang="tr-TR" dirty="0"/>
              <a:t>Araştırmanın bulguları, BİA programına katılan tüm çocukların ‘görevde’ki davranışlarının artarken ‘görev dışı’ aktif davranışlarının dramatik olarak azaldığını göstermiştir. </a:t>
            </a:r>
          </a:p>
          <a:p>
            <a:r>
              <a:rPr lang="tr-TR" dirty="0"/>
              <a:t>Tüm hedef çocukların akademik etkinliğe katılım davranışlarındaki olumlu değişikliklerin F1 takibinde ( 3 ay sonra)  devam ettiği bulunmuştur. </a:t>
            </a:r>
          </a:p>
          <a:p>
            <a:r>
              <a:rPr lang="tr-TR" dirty="0"/>
              <a:t>2 yıl sonraki takip verileri, 3 çocuğun akademik etkinliklere katılım davranışının yüksek olmasına rağmen bir çocuğun davranış değişikliklerinin devam etmediğini ortaya koymuştur. </a:t>
            </a:r>
          </a:p>
          <a:p>
            <a:endParaRPr lang="tr-TR" dirty="0"/>
          </a:p>
        </p:txBody>
      </p:sp>
      <p:sp>
        <p:nvSpPr>
          <p:cNvPr id="4" name="Alt Bilgi Yer Tutucusu 3">
            <a:extLst>
              <a:ext uri="{FF2B5EF4-FFF2-40B4-BE49-F238E27FC236}">
                <a16:creationId xmlns:a16="http://schemas.microsoft.com/office/drawing/2014/main" id="{31D2CE47-E08F-4942-B8DE-DAD0F493284B}"/>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65157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637414"/>
            <a:ext cx="8770571" cy="491646"/>
          </a:xfrm>
        </p:spPr>
        <p:txBody>
          <a:bodyPr>
            <a:normAutofit/>
          </a:bodyPr>
          <a:lstStyle/>
          <a:p>
            <a:pPr algn="ctr"/>
            <a:r>
              <a:rPr lang="tr-TR" sz="2400" b="1" i="1" dirty="0"/>
              <a:t>BİA-AV Pilot Uygulama</a:t>
            </a:r>
          </a:p>
        </p:txBody>
      </p:sp>
      <p:sp>
        <p:nvSpPr>
          <p:cNvPr id="3" name="Content Placeholder 2"/>
          <p:cNvSpPr>
            <a:spLocks noGrp="1"/>
          </p:cNvSpPr>
          <p:nvPr>
            <p:ph idx="1"/>
          </p:nvPr>
        </p:nvSpPr>
        <p:spPr>
          <a:xfrm>
            <a:off x="2561561" y="2310809"/>
            <a:ext cx="8770571" cy="3651504"/>
          </a:xfrm>
        </p:spPr>
        <p:txBody>
          <a:bodyPr>
            <a:normAutofit fontScale="92500" lnSpcReduction="20000"/>
          </a:bodyPr>
          <a:lstStyle/>
          <a:p>
            <a:r>
              <a:rPr lang="tr-TR" b="1" dirty="0"/>
              <a:t>Katılımcılar: </a:t>
            </a:r>
            <a:r>
              <a:rPr lang="tr-TR" dirty="0"/>
              <a:t>Deney grubunda yer alan 9 hedef çocuk, 9 öğretmen, 9 anne, 2 BİA-AV Rehberi, kontrol grubunda yer alan 9 çocuk ve 9 öğretmen olmak üzere toplam 47 katılımcı pilot uygulamanın katılımcılarını oluşturmuştur.</a:t>
            </a:r>
          </a:p>
          <a:p>
            <a:r>
              <a:rPr lang="tr-TR" dirty="0"/>
              <a:t>Pilot uygulamada BİA- AV’ın çocukların problem davranış ve sosyal beceri düzeyleri üzerindeki etkisini incelemek amaçlanmıştır. Bunun yanı sıra, programın uygulandığı çocukların öğretmen ve ailelerinden programın sosyal geçerliğine ilişkin veriler toplanmıştır. </a:t>
            </a:r>
          </a:p>
          <a:p>
            <a:r>
              <a:rPr lang="tr-TR" dirty="0"/>
              <a:t>Pilot uygulama bulgularında, programın deney ve kontrol grubunun problem davranış ve sosyal beceri düzeyleri arasında anlamlı fark yarattığı, öğretmen ve ailelerin programdan yüksek derecede memnun oldukları sonuçlarına ulaşılmıştır. Daha sonraki süreçte, bu araştırma kapsamında programın ana uygulaması gerçekleştirilmiştir.</a:t>
            </a:r>
          </a:p>
          <a:p>
            <a:endParaRPr lang="tr-TR" dirty="0"/>
          </a:p>
        </p:txBody>
      </p:sp>
      <p:sp>
        <p:nvSpPr>
          <p:cNvPr id="4" name="Alt Bilgi Yer Tutucusu 3">
            <a:extLst>
              <a:ext uri="{FF2B5EF4-FFF2-40B4-BE49-F238E27FC236}">
                <a16:creationId xmlns:a16="http://schemas.microsoft.com/office/drawing/2014/main" id="{8E7A78B0-0985-1148-9082-DC8FD0E5488A}"/>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78197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08100"/>
            <a:ext cx="8770571" cy="820960"/>
          </a:xfrm>
        </p:spPr>
        <p:txBody>
          <a:bodyPr/>
          <a:lstStyle/>
          <a:p>
            <a:r>
              <a:rPr lang="tr-TR" dirty="0"/>
              <a:t>BİA nedir?</a:t>
            </a:r>
          </a:p>
        </p:txBody>
      </p:sp>
      <p:sp>
        <p:nvSpPr>
          <p:cNvPr id="3" name="Content Placeholder 2"/>
          <p:cNvSpPr>
            <a:spLocks noGrp="1"/>
          </p:cNvSpPr>
          <p:nvPr>
            <p:ph idx="1"/>
          </p:nvPr>
        </p:nvSpPr>
        <p:spPr>
          <a:xfrm>
            <a:off x="2497765" y="2255520"/>
            <a:ext cx="8770571" cy="4223657"/>
          </a:xfrm>
        </p:spPr>
        <p:txBody>
          <a:bodyPr>
            <a:normAutofit/>
          </a:bodyPr>
          <a:lstStyle/>
          <a:p>
            <a:r>
              <a:rPr lang="tr-TR" dirty="0"/>
              <a:t>Başarıya İlk Adım Erken Müdahale Programı; gösterdiği </a:t>
            </a:r>
            <a:r>
              <a:rPr lang="tr-TR" b="1" u="sng" dirty="0"/>
              <a:t>anti-sosyal davranışlar </a:t>
            </a:r>
            <a:r>
              <a:rPr lang="tr-TR" dirty="0"/>
              <a:t>(karşı gelme, saldırganlık vb.) nedeniyle ilerleyen dönemlerde okul başarısızlığı ya da okulu bırakma, akran ve öğretmen reddi, çocuk suçluluğu, çete üyesi ve kişiler arası şiddet gibi durumlarla karşı karşıya kalabilecek anasınıfı, 1 ve 2. sınıfa devam eden çocukların anti-sosyal davranışlarını </a:t>
            </a:r>
            <a:r>
              <a:rPr lang="tr-TR" b="1" u="sng" dirty="0"/>
              <a:t>önlemeye </a:t>
            </a:r>
            <a:r>
              <a:rPr lang="tr-TR" dirty="0"/>
              <a:t>yönelik geliştirilmiş bir programdır.</a:t>
            </a:r>
          </a:p>
          <a:p>
            <a:r>
              <a:rPr lang="tr-TR" dirty="0"/>
              <a:t>Antisosyal davranış gösterme riski altında olan çocuklar özellikle aile ve sosyal çevrelerinde onlardan beklenen işbirliğinde bulunma, paylaşma, akran ve yetişkin yönergelerini takip etme, uygun iletişim ve etkileşimde bulunma, kendini yönetme ve güdüleme, dikkatini verme, akademik çalışmalara yoğunlaşma gibi davranışları göstermede büyük güçlükler yaşayabilmektedirler.</a:t>
            </a:r>
          </a:p>
        </p:txBody>
      </p:sp>
      <p:sp>
        <p:nvSpPr>
          <p:cNvPr id="4" name="Alt Bilgi Yer Tutucusu 3">
            <a:extLst>
              <a:ext uri="{FF2B5EF4-FFF2-40B4-BE49-F238E27FC236}">
                <a16:creationId xmlns:a16="http://schemas.microsoft.com/office/drawing/2014/main" id="{9AFC935C-1D87-5E41-B328-52C6B279AAE1}"/>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82043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937227"/>
            <a:ext cx="9064032" cy="1219200"/>
          </a:xfrm>
        </p:spPr>
        <p:txBody>
          <a:bodyPr>
            <a:noAutofit/>
          </a:bodyPr>
          <a:lstStyle/>
          <a:p>
            <a:pPr algn="ctr"/>
            <a:r>
              <a:rPr lang="tr-TR" sz="2400" b="1" i="1" dirty="0"/>
              <a:t>Problem Davranışları Önlemeye Yönelik Başarıya İlk Adım Erken Eğitim Programı Anaokulu Versiyonunun Etkililiği (BİA-AV Ana Uygulama)</a:t>
            </a:r>
          </a:p>
        </p:txBody>
      </p:sp>
      <p:sp>
        <p:nvSpPr>
          <p:cNvPr id="3" name="Content Placeholder 2"/>
          <p:cNvSpPr>
            <a:spLocks noGrp="1"/>
          </p:cNvSpPr>
          <p:nvPr>
            <p:ph idx="1"/>
          </p:nvPr>
        </p:nvSpPr>
        <p:spPr>
          <a:xfrm>
            <a:off x="2529663" y="2247013"/>
            <a:ext cx="9064032" cy="4324141"/>
          </a:xfrm>
        </p:spPr>
        <p:txBody>
          <a:bodyPr>
            <a:normAutofit/>
          </a:bodyPr>
          <a:lstStyle/>
          <a:p>
            <a:r>
              <a:rPr lang="tr-TR" b="1" dirty="0"/>
              <a:t>Katılımcılar: </a:t>
            </a:r>
            <a:r>
              <a:rPr lang="tr-TR" dirty="0"/>
              <a:t>Deney grubunda toplam 11 hedef anaokulu öğrencisi, 11 öğretmen, 11 veli ve 6 BİA-AV rehberi; kontrol grubunda ise 11 anaokulu öğrencisi ve 11 öğretmen olmak üzere toplam 61 kişi araştırmanın katılımcılarını oluşturmuştur</a:t>
            </a:r>
          </a:p>
          <a:p>
            <a:r>
              <a:rPr lang="tr-TR" dirty="0"/>
              <a:t>Bu çalışmada, BİA-AV’ın “Sınıf ve Ev Modülü” uygulamalarının çocukların sosyal becerilerine ve problem davranışlarına etkisi araştırılmaya çalışıldığı için deneysel model kullanılmıştır. Çalışma grubu seçkisiz atama ile oluşturulduğu için araştırmanın modeli, ön test-son test kontrol gruplu deneysel modeldir.</a:t>
            </a:r>
          </a:p>
          <a:p>
            <a:endParaRPr lang="tr-TR" dirty="0"/>
          </a:p>
          <a:p>
            <a:pPr marL="0" indent="0">
              <a:buNone/>
            </a:pPr>
            <a:endParaRPr lang="tr-TR" dirty="0"/>
          </a:p>
        </p:txBody>
      </p:sp>
      <p:sp>
        <p:nvSpPr>
          <p:cNvPr id="4" name="Alt Bilgi Yer Tutucusu 3">
            <a:extLst>
              <a:ext uri="{FF2B5EF4-FFF2-40B4-BE49-F238E27FC236}">
                <a16:creationId xmlns:a16="http://schemas.microsoft.com/office/drawing/2014/main" id="{CEF37FE5-94E4-AF4F-94CD-4F5721E4B76F}"/>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89213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95401"/>
            <a:ext cx="8770571" cy="833660"/>
          </a:xfrm>
        </p:spPr>
        <p:txBody>
          <a:bodyPr>
            <a:normAutofit/>
          </a:bodyPr>
          <a:lstStyle/>
          <a:p>
            <a:r>
              <a:rPr lang="tr-TR" dirty="0"/>
              <a:t>Veri Toplama-1</a:t>
            </a:r>
          </a:p>
        </p:txBody>
      </p:sp>
      <p:sp>
        <p:nvSpPr>
          <p:cNvPr id="3" name="Content Placeholder 2"/>
          <p:cNvSpPr>
            <a:spLocks noGrp="1"/>
          </p:cNvSpPr>
          <p:nvPr>
            <p:ph idx="1"/>
          </p:nvPr>
        </p:nvSpPr>
        <p:spPr>
          <a:xfrm>
            <a:off x="2550926" y="2288024"/>
            <a:ext cx="8770571" cy="4288971"/>
          </a:xfrm>
        </p:spPr>
        <p:txBody>
          <a:bodyPr>
            <a:normAutofit fontScale="85000" lnSpcReduction="10000"/>
          </a:bodyPr>
          <a:lstStyle/>
          <a:p>
            <a:r>
              <a:rPr lang="tr-TR" b="1" dirty="0"/>
              <a:t>Okulöncesi ve Anasınıfı Davranış Ölçekleri </a:t>
            </a:r>
            <a:r>
              <a:rPr lang="tr-TR" dirty="0"/>
              <a:t>(Preschool and Kindergarden Behaviour Scales): Amerika Birleşik Devletleri’nde Merrell (1994) tarafından geliştirilen “Okulöncesi ve Anasınıfı Davranış Ölçekleri”, Poyraz-Tüy (1999) Türkçe’ye uyarlanarak geçerlik ve güvenirlik çalışmaları yapılmıştır. Ölçekler 3-6 yaş arası okulöncesi ve anasınıfı çocuklarının sosyal beceri ve problem davranışlarını değerlendirmek için kullanılmaktadır. Ölçek, iki ayrı ölçekten oluşmaktadır. Bunlar, Sosyal Beceri Ölçeği (SBÖ) ve Problem Davranış Ölçeği (PDÖ)’dir. Ölçeğin orijinalinde SBÖ; sosyal etkileşim, sosyal bağımsızlık ve sosyal işbirliği olmak üzere üç boyuttan oluşup 34 madde içermektedir. PDÖ ise, içselleştirilmiş problemler (internalizing problems) ve dışsallaştırılmış problemler (externalizing problems) olarak iki boyutlu 42 maddeden oluşmaktadır. SBÖ’de 25, PDÖ’de 38 madde olmak üzere ölçek son halini almıştır.</a:t>
            </a:r>
            <a:endParaRPr lang="tr-TR" i="1" dirty="0"/>
          </a:p>
          <a:p>
            <a:r>
              <a:rPr lang="tr-TR" b="1" dirty="0"/>
              <a:t>BİA-AV Memnuniyet Formları: </a:t>
            </a:r>
            <a:r>
              <a:rPr lang="tr-TR" dirty="0"/>
              <a:t>BİA-AV programının sosyal geçerliğini değerlendirmek amacıyla, Diken ve diğerleri (2010) tarafından beşli Likert-tipi (1=Kesinlikle katılmıyorum, 5=Kesinlikle katılıyorum) ölçek şeklinde geliştirilen BİA- AV programı sosyal geçerlik formları kullanılmıştır.</a:t>
            </a:r>
          </a:p>
          <a:p>
            <a:endParaRPr lang="tr-TR" dirty="0"/>
          </a:p>
        </p:txBody>
      </p:sp>
      <p:sp>
        <p:nvSpPr>
          <p:cNvPr id="4" name="Alt Bilgi Yer Tutucusu 3">
            <a:extLst>
              <a:ext uri="{FF2B5EF4-FFF2-40B4-BE49-F238E27FC236}">
                <a16:creationId xmlns:a16="http://schemas.microsoft.com/office/drawing/2014/main" id="{D557EAB3-44CC-6148-82B9-18604B9E94B2}"/>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8489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08099"/>
            <a:ext cx="8770571" cy="820961"/>
          </a:xfrm>
        </p:spPr>
        <p:txBody>
          <a:bodyPr/>
          <a:lstStyle/>
          <a:p>
            <a:r>
              <a:rPr lang="tr-TR" dirty="0"/>
              <a:t>Veri Toplama-2</a:t>
            </a:r>
          </a:p>
        </p:txBody>
      </p:sp>
      <p:pic>
        <p:nvPicPr>
          <p:cNvPr id="4" name="Content Placeholder 3"/>
          <p:cNvPicPr>
            <a:picLocks noGrp="1" noChangeAspect="1"/>
          </p:cNvPicPr>
          <p:nvPr>
            <p:ph idx="1"/>
          </p:nvPr>
        </p:nvPicPr>
        <p:blipFill>
          <a:blip r:embed="rId2"/>
          <a:stretch>
            <a:fillRect/>
          </a:stretch>
        </p:blipFill>
        <p:spPr>
          <a:xfrm>
            <a:off x="2933698" y="2298700"/>
            <a:ext cx="9156701" cy="4112985"/>
          </a:xfrm>
          <a:prstGeom prst="rect">
            <a:avLst/>
          </a:prstGeom>
        </p:spPr>
      </p:pic>
      <p:sp>
        <p:nvSpPr>
          <p:cNvPr id="3" name="Alt Bilgi Yer Tutucusu 2">
            <a:extLst>
              <a:ext uri="{FF2B5EF4-FFF2-40B4-BE49-F238E27FC236}">
                <a16:creationId xmlns:a16="http://schemas.microsoft.com/office/drawing/2014/main" id="{D7AF2F06-CA46-1B4B-B48B-4578EF407E17}"/>
              </a:ext>
            </a:extLst>
          </p:cNvPr>
          <p:cNvSpPr>
            <a:spLocks noGrp="1"/>
          </p:cNvSpPr>
          <p:nvPr>
            <p:ph type="ftr" sz="quarter" idx="11"/>
          </p:nvPr>
        </p:nvSpPr>
        <p:spPr>
          <a:xfrm>
            <a:off x="2933698" y="6411685"/>
            <a:ext cx="5667375" cy="365125"/>
          </a:xfrm>
        </p:spPr>
        <p:txBody>
          <a:bodyPr/>
          <a:lstStyle/>
          <a:p>
            <a:r>
              <a:rPr lang="tr-TR" dirty="0"/>
              <a:t>Doç. Dr. Hatice Bakkaloğlu</a:t>
            </a:r>
          </a:p>
        </p:txBody>
      </p:sp>
    </p:spTree>
    <p:extLst>
      <p:ext uri="{BB962C8B-B14F-4D97-AF65-F5344CB8AC3E}">
        <p14:creationId xmlns:p14="http://schemas.microsoft.com/office/powerpoint/2010/main" val="3735455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33499"/>
            <a:ext cx="8770571" cy="795561"/>
          </a:xfrm>
        </p:spPr>
        <p:txBody>
          <a:bodyPr/>
          <a:lstStyle/>
          <a:p>
            <a:r>
              <a:rPr lang="tr-TR" dirty="0"/>
              <a:t>Araştırma Sonucu-1</a:t>
            </a:r>
          </a:p>
        </p:txBody>
      </p:sp>
      <p:sp>
        <p:nvSpPr>
          <p:cNvPr id="3" name="Content Placeholder 2"/>
          <p:cNvSpPr>
            <a:spLocks noGrp="1"/>
          </p:cNvSpPr>
          <p:nvPr>
            <p:ph sz="half" idx="1"/>
          </p:nvPr>
        </p:nvSpPr>
        <p:spPr>
          <a:xfrm>
            <a:off x="2535612" y="2311400"/>
            <a:ext cx="4677592" cy="4089400"/>
          </a:xfrm>
        </p:spPr>
        <p:txBody>
          <a:bodyPr>
            <a:normAutofit lnSpcReduction="10000"/>
          </a:bodyPr>
          <a:lstStyle/>
          <a:p>
            <a:r>
              <a:rPr lang="tr-TR" dirty="0"/>
              <a:t>Deney grubunun kontrol grubuna göre ön test toplam problem davranış puanlarının son test ve izleme puanlarından anlamlı derecede yüksek olduğu; deney grubunun kendi içerisinde toplam problem ve dışa dönük problem davranış puanlarını da anlamlı derecede azaldığı, programın deney ve kontrol grubunda yer alan öğrencilerin toplam sosyal beceri puanları arasında ise anlamlı bir fark yaratmadığı görülmüştür.</a:t>
            </a:r>
          </a:p>
        </p:txBody>
      </p:sp>
      <p:pic>
        <p:nvPicPr>
          <p:cNvPr id="5"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3853" y="2311400"/>
            <a:ext cx="4847776" cy="3893457"/>
          </a:xfrm>
          <a:prstGeom prst="rect">
            <a:avLst/>
          </a:prstGeom>
        </p:spPr>
      </p:pic>
      <p:sp>
        <p:nvSpPr>
          <p:cNvPr id="4" name="Alt Bilgi Yer Tutucusu 3">
            <a:extLst>
              <a:ext uri="{FF2B5EF4-FFF2-40B4-BE49-F238E27FC236}">
                <a16:creationId xmlns:a16="http://schemas.microsoft.com/office/drawing/2014/main" id="{2D9BDC37-CC4F-C24E-97CA-512E992C6618}"/>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0487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58899"/>
            <a:ext cx="8770571" cy="770161"/>
          </a:xfrm>
        </p:spPr>
        <p:txBody>
          <a:bodyPr/>
          <a:lstStyle/>
          <a:p>
            <a:r>
              <a:rPr lang="tr-TR" dirty="0"/>
              <a:t>Araştırma Sonucu-2</a:t>
            </a:r>
          </a:p>
        </p:txBody>
      </p:sp>
      <p:sp>
        <p:nvSpPr>
          <p:cNvPr id="3" name="Content Placeholder 2"/>
          <p:cNvSpPr>
            <a:spLocks noGrp="1"/>
          </p:cNvSpPr>
          <p:nvPr>
            <p:ph sz="half" idx="1"/>
          </p:nvPr>
        </p:nvSpPr>
        <p:spPr>
          <a:xfrm>
            <a:off x="2554345" y="2253343"/>
            <a:ext cx="4154799" cy="4043272"/>
          </a:xfrm>
        </p:spPr>
        <p:txBody>
          <a:bodyPr>
            <a:normAutofit fontScale="92500"/>
          </a:bodyPr>
          <a:lstStyle/>
          <a:p>
            <a:r>
              <a:rPr lang="tr-TR" dirty="0"/>
              <a:t>Deney ve kontrol grubunda yer alan öğrencilerin sosyal beceri puanlarının son testte beraberce ilerleme kaydettikleri ve her iki grubun sosyal becerilerindeki ilerlemeleri izleme ölçümlerinde de koruduğu bulunmuştur. Bu bulgu, kontrol grubunda yer alan çocukların sosyal beceri düzeylerinde son test ve izleme ölçümlerinde beklenmeyen bir ilerlemenin olduğunu göstermektedir.</a:t>
            </a:r>
          </a:p>
        </p:txBody>
      </p:sp>
      <p:pic>
        <p:nvPicPr>
          <p:cNvPr id="6" name="Content Placeholder 5"/>
          <p:cNvPicPr>
            <a:picLocks noGrp="1" noChangeAspect="1"/>
          </p:cNvPicPr>
          <p:nvPr>
            <p:ph sz="half" idx="2"/>
          </p:nvPr>
        </p:nvPicPr>
        <p:blipFill>
          <a:blip r:embed="rId2"/>
          <a:stretch>
            <a:fillRect/>
          </a:stretch>
        </p:blipFill>
        <p:spPr>
          <a:xfrm>
            <a:off x="6531429" y="2253343"/>
            <a:ext cx="5486400" cy="4191000"/>
          </a:xfrm>
          <a:prstGeom prst="rect">
            <a:avLst/>
          </a:prstGeom>
        </p:spPr>
      </p:pic>
      <p:sp>
        <p:nvSpPr>
          <p:cNvPr id="4" name="Alt Bilgi Yer Tutucusu 3">
            <a:extLst>
              <a:ext uri="{FF2B5EF4-FFF2-40B4-BE49-F238E27FC236}">
                <a16:creationId xmlns:a16="http://schemas.microsoft.com/office/drawing/2014/main" id="{EE2E16F1-5FBF-6A4F-BBBD-C85C06013A6E}"/>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42198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71599"/>
            <a:ext cx="8770571" cy="757461"/>
          </a:xfrm>
        </p:spPr>
        <p:txBody>
          <a:bodyPr/>
          <a:lstStyle/>
          <a:p>
            <a:r>
              <a:rPr lang="tr-TR" dirty="0"/>
              <a:t>Araştırma Sonucu-3</a:t>
            </a:r>
          </a:p>
        </p:txBody>
      </p:sp>
      <p:sp>
        <p:nvSpPr>
          <p:cNvPr id="3" name="Content Placeholder 2"/>
          <p:cNvSpPr>
            <a:spLocks noGrp="1"/>
          </p:cNvSpPr>
          <p:nvPr>
            <p:ph idx="1"/>
          </p:nvPr>
        </p:nvSpPr>
        <p:spPr>
          <a:xfrm>
            <a:off x="2519030" y="2274608"/>
            <a:ext cx="8770571" cy="4267200"/>
          </a:xfrm>
        </p:spPr>
        <p:txBody>
          <a:bodyPr>
            <a:normAutofit fontScale="92500" lnSpcReduction="10000"/>
          </a:bodyPr>
          <a:lstStyle/>
          <a:p>
            <a:r>
              <a:rPr lang="tr-TR" dirty="0"/>
              <a:t>Araştırmacı bu durumu şu şekilde açıklamaktadır:</a:t>
            </a:r>
          </a:p>
          <a:p>
            <a:r>
              <a:rPr lang="tr-TR" dirty="0"/>
              <a:t>Bu araştırmadaki çocukların yaş gruplarının küçük olması, gelişimin doğal bir sonucu olan olgunlaşmanın etkisiyle sosyal becerileri kolaylıkla edinmeleri ve okulöncesi programlarının daha çok çocukların sosyal becerilerini destekleyici etkinliklerden oluşması sosyal becerilerde her iki gruptaki ilerlemenin diğer nedenleri olabilir.</a:t>
            </a:r>
          </a:p>
          <a:p>
            <a:r>
              <a:rPr lang="tr-TR" dirty="0"/>
              <a:t>Çocukların okula bir süre sonra uyum sağlayarak temel sosyal becerileri kazanmalarının gerek deney gerekse kontrol grubunda yer alan çocukların sosyal beceri düzeylerinde son test ve izleme ölçümlerinde görülen kayda değer ilerlemenin bir nedeni olabileceği düşünülmektedir.</a:t>
            </a:r>
          </a:p>
          <a:p>
            <a:r>
              <a:rPr lang="tr-TR" dirty="0"/>
              <a:t>Araştırmanın sosyal geçerlilik boyutunda ise öğretmenler ve veliler öğrencilerin problem davranışlarına ilişkin gelişmeyi evde hemen fark ettiklerini, programın öğrenciye uygun davranışları öğretmede etkili olduğunu, programı diğer veli ve öğretmenlere uygulamaları için tavsiye edeceklerini belirtmişlerdir.</a:t>
            </a:r>
          </a:p>
          <a:p>
            <a:endParaRPr lang="tr-TR" dirty="0"/>
          </a:p>
        </p:txBody>
      </p:sp>
      <p:sp>
        <p:nvSpPr>
          <p:cNvPr id="4" name="Alt Bilgi Yer Tutucusu 3">
            <a:extLst>
              <a:ext uri="{FF2B5EF4-FFF2-40B4-BE49-F238E27FC236}">
                <a16:creationId xmlns:a16="http://schemas.microsoft.com/office/drawing/2014/main" id="{3A169747-07F1-5345-950B-1150B9F49537}"/>
              </a:ext>
            </a:extLst>
          </p:cNvPr>
          <p:cNvSpPr>
            <a:spLocks noGrp="1"/>
          </p:cNvSpPr>
          <p:nvPr>
            <p:ph type="ftr" sz="quarter" idx="11"/>
          </p:nvPr>
        </p:nvSpPr>
        <p:spPr>
          <a:xfrm>
            <a:off x="3262312" y="6462263"/>
            <a:ext cx="5667375" cy="365125"/>
          </a:xfrm>
        </p:spPr>
        <p:txBody>
          <a:bodyPr/>
          <a:lstStyle/>
          <a:p>
            <a:r>
              <a:rPr lang="tr-TR" dirty="0"/>
              <a:t>Doç. Dr. Hatice Bakkaloğlu</a:t>
            </a:r>
          </a:p>
        </p:txBody>
      </p:sp>
    </p:spTree>
    <p:extLst>
      <p:ext uri="{BB962C8B-B14F-4D97-AF65-F5344CB8AC3E}">
        <p14:creationId xmlns:p14="http://schemas.microsoft.com/office/powerpoint/2010/main" val="29182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909089"/>
            <a:ext cx="8770571" cy="1244600"/>
          </a:xfrm>
        </p:spPr>
        <p:txBody>
          <a:bodyPr>
            <a:noAutofit/>
          </a:bodyPr>
          <a:lstStyle/>
          <a:p>
            <a:pPr algn="ctr"/>
            <a:r>
              <a:rPr lang="tr-TR" sz="2400" b="1" i="1" dirty="0"/>
              <a:t>Problem Davranışları Önlemede Başarıya İlk Adım Erken Eğitim Programı Anaokulu Versiyonuna Yönelik Öğretmen, Veli ve Rehberlerin Görüşleri</a:t>
            </a:r>
          </a:p>
        </p:txBody>
      </p:sp>
      <p:sp>
        <p:nvSpPr>
          <p:cNvPr id="3" name="Content Placeholder 2"/>
          <p:cNvSpPr>
            <a:spLocks noGrp="1"/>
          </p:cNvSpPr>
          <p:nvPr>
            <p:ph idx="1"/>
          </p:nvPr>
        </p:nvSpPr>
        <p:spPr>
          <a:xfrm>
            <a:off x="2529663" y="2317496"/>
            <a:ext cx="8770571" cy="3651504"/>
          </a:xfrm>
        </p:spPr>
        <p:txBody>
          <a:bodyPr>
            <a:normAutofit/>
          </a:bodyPr>
          <a:lstStyle/>
          <a:p>
            <a:r>
              <a:rPr lang="tr-TR" b="1" dirty="0"/>
              <a:t>Katılımcılar: </a:t>
            </a:r>
            <a:r>
              <a:rPr lang="tr-TR" dirty="0"/>
              <a:t>Araştırmaya Eskişehirde bulunan 6 anaokulundan, 11 çocuk, 11 öğretmen, 11 veli ve 6 BİA rehberi dahil edilmiştir.</a:t>
            </a:r>
          </a:p>
          <a:p>
            <a:r>
              <a:rPr lang="tr-TR" b="1" dirty="0"/>
              <a:t>Araştırma Modeli: </a:t>
            </a:r>
            <a:r>
              <a:rPr lang="tr-TR" dirty="0"/>
              <a:t>Bu araştırmanın amacı, Başarıya İlk Adım Erken Eğitim Programı Anaokulu Versiyonuna (BİA-AV) ve bu programın uygulanmasına ilişkin öğretmenlerin, velilerin ve rehberlerin görüşlerinin ve önerilerinin belirlenmesidir. Bu amaçla, betimsel olarak planlanan bu çalışma nitel araştırma yöntemlerinden yarı-yapılandırılmış görüşme tekniği ile gerçekleştirilmiştir.</a:t>
            </a:r>
          </a:p>
        </p:txBody>
      </p:sp>
      <p:sp>
        <p:nvSpPr>
          <p:cNvPr id="4" name="Alt Bilgi Yer Tutucusu 3">
            <a:extLst>
              <a:ext uri="{FF2B5EF4-FFF2-40B4-BE49-F238E27FC236}">
                <a16:creationId xmlns:a16="http://schemas.microsoft.com/office/drawing/2014/main" id="{23875B99-AB35-4F40-966C-3699E85EBFD4}"/>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99847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58899"/>
            <a:ext cx="8770571" cy="770161"/>
          </a:xfrm>
        </p:spPr>
        <p:txBody>
          <a:bodyPr/>
          <a:lstStyle/>
          <a:p>
            <a:r>
              <a:rPr lang="tr-TR" dirty="0"/>
              <a:t>Veri Toplama</a:t>
            </a:r>
          </a:p>
        </p:txBody>
      </p:sp>
      <p:sp>
        <p:nvSpPr>
          <p:cNvPr id="3" name="Content Placeholder 2"/>
          <p:cNvSpPr>
            <a:spLocks noGrp="1"/>
          </p:cNvSpPr>
          <p:nvPr>
            <p:ph idx="1"/>
          </p:nvPr>
        </p:nvSpPr>
        <p:spPr>
          <a:xfrm>
            <a:off x="2550928" y="2242523"/>
            <a:ext cx="8770571" cy="3940629"/>
          </a:xfrm>
        </p:spPr>
        <p:txBody>
          <a:bodyPr>
            <a:normAutofit fontScale="92500" lnSpcReduction="10000"/>
          </a:bodyPr>
          <a:lstStyle/>
          <a:p>
            <a:r>
              <a:rPr lang="tr-TR" dirty="0"/>
              <a:t>Araştırmanın pilot çalışmasında yer alan araştırmacı, pilot çalışma için oluşturulan görüşme sorularının hazırlanmasında fikirlerini beyan etmiş ve bizzat kendisi hazırlanan sorularla görüşmeler yapmıştır. Pilot çalışmanın veri toplama sürecinde araştırmacının deneyimleri değerlendirilmiş, alandan </a:t>
            </a:r>
            <a:r>
              <a:rPr lang="tr-TR" b="1" dirty="0"/>
              <a:t>iki uzman </a:t>
            </a:r>
            <a:r>
              <a:rPr lang="tr-TR" dirty="0"/>
              <a:t>görüşme dökümlerini ve sorularını inceleyerek soruların araştırmanın amacına yeterli şekilde katkı sağlayıp sağlamadığını, soruların anlaşılır olup olmadığını kontrol etmişlerdir. Bu çalışmalar sonucunda, pilot çalışmanın görüşme sorularında uygun değişiklikler yapılmış ve uzmanlar tarafından getirilen öneriler dikkate alınarak bu araştırmanın görüşme sorularına son şekil verilmiştir.</a:t>
            </a:r>
            <a:endParaRPr lang="tr-TR" b="1" dirty="0"/>
          </a:p>
          <a:p>
            <a:r>
              <a:rPr lang="tr-TR" b="1" dirty="0"/>
              <a:t>Verilerin Toplanması: </a:t>
            </a:r>
            <a:r>
              <a:rPr lang="tr-TR" dirty="0"/>
              <a:t>Bu araştırmada, program öncesi öğretmenlere, velilere ve program sonrası öğretmenlere, velilere ve rehberlere olmak üzere toplam beş görüşme yapılmıştır.</a:t>
            </a:r>
          </a:p>
        </p:txBody>
      </p:sp>
      <p:sp>
        <p:nvSpPr>
          <p:cNvPr id="4" name="Alt Bilgi Yer Tutucusu 3">
            <a:extLst>
              <a:ext uri="{FF2B5EF4-FFF2-40B4-BE49-F238E27FC236}">
                <a16:creationId xmlns:a16="http://schemas.microsoft.com/office/drawing/2014/main" id="{9883A4C2-E8CE-8643-8BAE-5F8A323B4B81}"/>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7510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422399"/>
            <a:ext cx="8770571" cy="706661"/>
          </a:xfrm>
        </p:spPr>
        <p:txBody>
          <a:bodyPr>
            <a:normAutofit fontScale="90000"/>
          </a:bodyPr>
          <a:lstStyle/>
          <a:p>
            <a:r>
              <a:rPr lang="tr-TR" sz="4900" dirty="0"/>
              <a:t>Araştırma Sonucu</a:t>
            </a:r>
            <a:br>
              <a:rPr lang="tr-TR" dirty="0"/>
            </a:br>
            <a:br>
              <a:rPr lang="tr-TR" sz="1600" dirty="0"/>
            </a:br>
            <a:endParaRPr lang="tr-TR" dirty="0"/>
          </a:p>
        </p:txBody>
      </p:sp>
      <p:sp>
        <p:nvSpPr>
          <p:cNvPr id="3" name="Content Placeholder 2"/>
          <p:cNvSpPr>
            <a:spLocks noGrp="1"/>
          </p:cNvSpPr>
          <p:nvPr>
            <p:ph idx="1"/>
          </p:nvPr>
        </p:nvSpPr>
        <p:spPr>
          <a:xfrm>
            <a:off x="2593458" y="2300177"/>
            <a:ext cx="8770571" cy="3651504"/>
          </a:xfrm>
        </p:spPr>
        <p:txBody>
          <a:bodyPr>
            <a:normAutofit fontScale="92500" lnSpcReduction="10000"/>
          </a:bodyPr>
          <a:lstStyle/>
          <a:p>
            <a:pPr>
              <a:buFont typeface="Sistem Fontu Normal"/>
              <a:buChar char="_"/>
            </a:pPr>
            <a:r>
              <a:rPr lang="tr-TR" dirty="0"/>
              <a:t>Program sonrasında öğretmenlerin büyük bir çoğunluğunun programın öğrencilerin saldırgan davranışlarının azalmasında ve sosyal becerilerin gelişmesinde olumlu bir etkisinin olduğunu dile getirdikleri görülmektedir. </a:t>
            </a:r>
          </a:p>
          <a:p>
            <a:pPr>
              <a:buFont typeface="Sistem Fontu Normal"/>
              <a:buChar char="_"/>
            </a:pPr>
            <a:r>
              <a:rPr lang="tr-TR" dirty="0"/>
              <a:t>Araştırmada, BİA-AV’ın öğretmenler üzerinde sistematik, programlı olma ve zamanı iyi değerlendirme becerisi kazanma yönünde olumlu bir katkı sağladığı görülmektedir.</a:t>
            </a:r>
          </a:p>
          <a:p>
            <a:pPr>
              <a:buFont typeface="Sistem Fontu Normal"/>
              <a:buChar char="_"/>
            </a:pPr>
            <a:r>
              <a:rPr lang="tr-TR" dirty="0"/>
              <a:t>Diğer bir yandan, veliler program sonrasında çocuklarında kendileri tarafından uygun bulunmayan davranışların azaldığını belirtmişlerdir. Rehberlerin, programa ilişkin görüşlerini incelediğimizde ise, rehberlerin büyük bir kısmının program için öğrencilerin davranışlarını olumlu yönde değiştiren bir program olması yönünde görüş bildirdiği görülmektedir.</a:t>
            </a:r>
          </a:p>
          <a:p>
            <a:pPr marL="0" indent="0">
              <a:buNone/>
            </a:pPr>
            <a:endParaRPr lang="tr-TR" dirty="0"/>
          </a:p>
          <a:p>
            <a:pPr marL="0" indent="0">
              <a:buNone/>
            </a:pPr>
            <a:endParaRPr lang="tr-TR" dirty="0"/>
          </a:p>
          <a:p>
            <a:endParaRPr lang="tr-TR" dirty="0"/>
          </a:p>
        </p:txBody>
      </p:sp>
      <p:sp>
        <p:nvSpPr>
          <p:cNvPr id="4" name="Alt Bilgi Yer Tutucusu 3">
            <a:extLst>
              <a:ext uri="{FF2B5EF4-FFF2-40B4-BE49-F238E27FC236}">
                <a16:creationId xmlns:a16="http://schemas.microsoft.com/office/drawing/2014/main" id="{03DDA228-DA2E-2549-B88E-9A8BCC86EF47}"/>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1882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82699"/>
            <a:ext cx="8770571" cy="846361"/>
          </a:xfrm>
        </p:spPr>
        <p:txBody>
          <a:bodyPr/>
          <a:lstStyle/>
          <a:p>
            <a:r>
              <a:rPr lang="tr-TR" dirty="0"/>
              <a:t>Kaynakça</a:t>
            </a:r>
          </a:p>
        </p:txBody>
      </p:sp>
      <p:sp>
        <p:nvSpPr>
          <p:cNvPr id="3" name="Content Placeholder 2"/>
          <p:cNvSpPr>
            <a:spLocks noGrp="1"/>
          </p:cNvSpPr>
          <p:nvPr>
            <p:ph idx="1"/>
          </p:nvPr>
        </p:nvSpPr>
        <p:spPr>
          <a:xfrm>
            <a:off x="2488020" y="2231572"/>
            <a:ext cx="9216252" cy="4237036"/>
          </a:xfrm>
        </p:spPr>
        <p:txBody>
          <a:bodyPr>
            <a:normAutofit fontScale="55000" lnSpcReduction="20000"/>
          </a:bodyPr>
          <a:lstStyle/>
          <a:p>
            <a:r>
              <a:rPr lang="tr-TR" dirty="0"/>
              <a:t>Arıkan, A., Çolak, A., &amp; Bozkurt, F. (2011). </a:t>
            </a:r>
            <a:r>
              <a:rPr lang="tr-TR" i="1" dirty="0"/>
              <a:t>Başarıya İlk Adım</a:t>
            </a:r>
            <a:r>
              <a:rPr lang="tr-TR" dirty="0"/>
              <a:t>. (İ. H. Diken, Ed.). Eskişehir. </a:t>
            </a:r>
          </a:p>
          <a:p>
            <a:r>
              <a:rPr lang="tr-TR" dirty="0"/>
              <a:t>Coşgun Başar, M., &amp; Özdemir, S. (2015). Duygusal ve Davranışsal Bozukluğu olan Çocuklar için Başarıya İlk Adım Erken Müdahale Programı Uygulamalarının Gözden Geçirilmesi. </a:t>
            </a:r>
            <a:r>
              <a:rPr lang="tr-TR" i="1" dirty="0"/>
              <a:t>Ondokuz Mayıs Üniversitesi Eğitim Fakültesi Dergisi</a:t>
            </a:r>
            <a:r>
              <a:rPr lang="tr-TR" dirty="0"/>
              <a:t>, 176–197.</a:t>
            </a:r>
          </a:p>
          <a:p>
            <a:r>
              <a:rPr lang="tr-TR" dirty="0"/>
              <a:t>Çelik, S. (2012). </a:t>
            </a:r>
            <a:r>
              <a:rPr lang="tr-TR" i="1" dirty="0"/>
              <a:t>Problem Davranışları Önlemeye Yönelik Başarıya İlk Adım Erken Eğitim Programı Anaokulu Versiyonunun Etkililiği</a:t>
            </a:r>
            <a:r>
              <a:rPr lang="tr-TR" dirty="0"/>
              <a:t>. Anadolu Üniversitesi.</a:t>
            </a:r>
          </a:p>
          <a:p>
            <a:r>
              <a:rPr lang="tr-TR" dirty="0"/>
              <a:t>Diken, I. H., Cavkaytar, A., Batu, E. S., Bozkurt, F., &amp; Kurtyilmaz, Y. (2010). First step to success - a school/home intervention program for preventing problem behaviors in young children: Examining the effectiveness and social validity in Turkey. </a:t>
            </a:r>
            <a:r>
              <a:rPr lang="tr-TR" i="1" dirty="0"/>
              <a:t>Emotional and Behavioural Difficulties</a:t>
            </a:r>
            <a:r>
              <a:rPr lang="tr-TR" dirty="0"/>
              <a:t>, </a:t>
            </a:r>
            <a:r>
              <a:rPr lang="tr-TR" i="1" dirty="0"/>
              <a:t>15</a:t>
            </a:r>
            <a:r>
              <a:rPr lang="tr-TR" dirty="0"/>
              <a:t>(3), 207–221. https://doi.org/10.1080/13632752.2010.497660</a:t>
            </a:r>
          </a:p>
          <a:p>
            <a:r>
              <a:rPr lang="tr-TR" dirty="0"/>
              <a:t>Diken, I. H., Cavkaytar, A., Batu, E. S., Bozkurt, F., &amp; Kurtilmaz, Y. (2011). Effectiveness of the turkish version of “first step to success program” in preventing antisocial behaviors. </a:t>
            </a:r>
            <a:r>
              <a:rPr lang="tr-TR" i="1" dirty="0"/>
              <a:t>Egitim ve Bilim</a:t>
            </a:r>
            <a:r>
              <a:rPr lang="tr-TR" dirty="0"/>
              <a:t>, </a:t>
            </a:r>
            <a:r>
              <a:rPr lang="tr-TR" i="1" dirty="0"/>
              <a:t>36</a:t>
            </a:r>
            <a:r>
              <a:rPr lang="tr-TR" dirty="0"/>
              <a:t>(161), 145–158.</a:t>
            </a:r>
          </a:p>
          <a:p>
            <a:r>
              <a:rPr lang="tr-TR" dirty="0"/>
              <a:t>Karaoğlu, M. (2011). </a:t>
            </a:r>
            <a:r>
              <a:rPr lang="tr-TR" i="1" dirty="0"/>
              <a:t>Başarıya İlk Adım Erken Müdahale Programının 5-6 Yaş Grubu Çocuklarının Problem Davranışlarına, Sosyal Becerilerine Ve Akademik Etkinliklerle İlgilenme Sürelerine Olan Etkisi</a:t>
            </a:r>
            <a:r>
              <a:rPr lang="tr-TR" dirty="0"/>
              <a:t>. Marmara Üniversitesi.</a:t>
            </a:r>
          </a:p>
          <a:p>
            <a:r>
              <a:rPr lang="tr-TR" dirty="0"/>
              <a:t>Melekoğlu, M., Diken, İ. H., Çelik, S., &amp; Tomris, G. (2014). Antisosyal Davranışları Önlemeye Yönelik Başarıya İlk Adım Erken Eğitim Programının Etkililiği ile İlgili Yapılan Bilimsel Çalışmaların İncelenmesi. </a:t>
            </a:r>
            <a:r>
              <a:rPr lang="tr-TR" i="1" dirty="0"/>
              <a:t>Internatianl Journal of Early Childhood</a:t>
            </a:r>
            <a:r>
              <a:rPr lang="tr-TR" dirty="0"/>
              <a:t>, </a:t>
            </a:r>
            <a:r>
              <a:rPr lang="tr-TR" i="1" dirty="0"/>
              <a:t>6</a:t>
            </a:r>
            <a:r>
              <a:rPr lang="tr-TR" dirty="0"/>
              <a:t>(1), 55–79.</a:t>
            </a:r>
          </a:p>
          <a:p>
            <a:r>
              <a:rPr lang="en-US" dirty="0" err="1"/>
              <a:t>Ozdemir</a:t>
            </a:r>
            <a:r>
              <a:rPr lang="en-US" dirty="0"/>
              <a:t>, S. (2011). The effects of the first step to success program on academic engagement behaviors of Turkish students with attention-deficit/hyperactivity disorder. </a:t>
            </a:r>
            <a:r>
              <a:rPr lang="en-US" i="1" dirty="0"/>
              <a:t>Journal of Positive Behavior Interventions</a:t>
            </a:r>
            <a:r>
              <a:rPr lang="en-US" dirty="0"/>
              <a:t>, </a:t>
            </a:r>
            <a:r>
              <a:rPr lang="en-US" i="1" dirty="0"/>
              <a:t>13</a:t>
            </a:r>
            <a:r>
              <a:rPr lang="en-US" dirty="0"/>
              <a:t>(3), 168–177. https://doi.org/10.1177/1098300710373503</a:t>
            </a:r>
            <a:endParaRPr lang="tr-TR" dirty="0"/>
          </a:p>
          <a:p>
            <a:r>
              <a:rPr lang="tr-TR" dirty="0"/>
              <a:t>Tomris, G. (2012). </a:t>
            </a:r>
            <a:r>
              <a:rPr lang="tr-TR" i="1" dirty="0"/>
              <a:t>Problem Davranışları Önlemede Başarıya İlk Adım Erken Eğitim Programı Anaokulu Versiyonuna Yönelik Öğretmen, Veli Ve Rehberlerin Görüşleri</a:t>
            </a:r>
            <a:r>
              <a:rPr lang="tr-TR" dirty="0"/>
              <a:t>. Anadolu Üniversitesi.</a:t>
            </a:r>
          </a:p>
          <a:p>
            <a:r>
              <a:rPr lang="tr-TR" dirty="0">
                <a:hlinkClick r:id="rId2"/>
              </a:rPr>
              <a:t>http://bia.anadolu.edu.tr/calismalar.html</a:t>
            </a:r>
            <a:endParaRPr lang="tr-TR" dirty="0"/>
          </a:p>
          <a:p>
            <a:r>
              <a:rPr lang="tr-TR" dirty="0">
                <a:hlinkClick r:id="rId3"/>
              </a:rPr>
              <a:t>http://firststeptosuccess.org/</a:t>
            </a:r>
            <a:r>
              <a:rPr lang="tr-TR" dirty="0"/>
              <a:t> </a:t>
            </a:r>
          </a:p>
          <a:p>
            <a:endParaRPr lang="tr-TR" dirty="0"/>
          </a:p>
        </p:txBody>
      </p:sp>
      <p:sp>
        <p:nvSpPr>
          <p:cNvPr id="4" name="Alt Bilgi Yer Tutucusu 3">
            <a:extLst>
              <a:ext uri="{FF2B5EF4-FFF2-40B4-BE49-F238E27FC236}">
                <a16:creationId xmlns:a16="http://schemas.microsoft.com/office/drawing/2014/main" id="{19908C35-350D-7940-9998-629DF4E864CD}"/>
              </a:ext>
            </a:extLst>
          </p:cNvPr>
          <p:cNvSpPr>
            <a:spLocks noGrp="1"/>
          </p:cNvSpPr>
          <p:nvPr>
            <p:ph type="ftr" sz="quarter" idx="11"/>
          </p:nvPr>
        </p:nvSpPr>
        <p:spPr>
          <a:xfrm>
            <a:off x="2933700" y="6468607"/>
            <a:ext cx="5667375" cy="365125"/>
          </a:xfrm>
        </p:spPr>
        <p:txBody>
          <a:bodyPr/>
          <a:lstStyle/>
          <a:p>
            <a:r>
              <a:rPr lang="tr-TR" dirty="0"/>
              <a:t>Doç. Dr. Hatice Bakkaloğlu</a:t>
            </a:r>
          </a:p>
        </p:txBody>
      </p:sp>
    </p:spTree>
    <p:extLst>
      <p:ext uri="{BB962C8B-B14F-4D97-AF65-F5344CB8AC3E}">
        <p14:creationId xmlns:p14="http://schemas.microsoft.com/office/powerpoint/2010/main" val="224753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673101"/>
            <a:ext cx="8902700" cy="1455960"/>
          </a:xfrm>
        </p:spPr>
        <p:txBody>
          <a:bodyPr>
            <a:normAutofit/>
          </a:bodyPr>
          <a:lstStyle/>
          <a:p>
            <a:r>
              <a:rPr lang="tr-TR" dirty="0"/>
              <a:t>BİA nerede, kimler tarafından geliştirildi?</a:t>
            </a:r>
          </a:p>
        </p:txBody>
      </p:sp>
      <p:sp>
        <p:nvSpPr>
          <p:cNvPr id="3" name="Content Placeholder 2"/>
          <p:cNvSpPr>
            <a:spLocks noGrp="1"/>
          </p:cNvSpPr>
          <p:nvPr>
            <p:ph idx="1"/>
          </p:nvPr>
        </p:nvSpPr>
        <p:spPr>
          <a:xfrm>
            <a:off x="2582825" y="2268901"/>
            <a:ext cx="8770571" cy="4027714"/>
          </a:xfrm>
        </p:spPr>
        <p:txBody>
          <a:bodyPr>
            <a:normAutofit fontScale="92500" lnSpcReduction="20000"/>
          </a:bodyPr>
          <a:lstStyle/>
          <a:p>
            <a:r>
              <a:rPr lang="tr-TR" dirty="0"/>
              <a:t>Program, Walker, Stiller, Golly, Kavanagh, Severson ve Feil (1998) tarafından Amerika Birleşik Devletlerinde, Oregon Üniversitesi'nde geliştirilmiştir. </a:t>
            </a:r>
          </a:p>
          <a:p>
            <a:r>
              <a:rPr lang="tr-TR" dirty="0"/>
              <a:t>1998’de Walker ve arkadaşları tarafından yapılan çalışmada BİA’nın öğrencilerin problem davranışlarına ve akademik etkinliklere katılım süresine etkisini belirlemek üzere 46 anasınıfı öğrencisi ile çalışma yürütülmüştür. 46 öğrencinin 24’ü deney, 22’si kontrol grubuna randomize atamayla dahil edilmiştir. Öntest-sontest kontrol gruplu deneysel desen olan bu çalışma sonucunda BİA’nın nın öğrencilerin akademik etkinlik sürelerinde artırdığı, dışa dönük problem davranışlarını azalttığı görülmüştür. Diğer yandan BİA’nın öğrencilerin içe dönük davranışlarında (çekingenlik) anlamlı fark yaratmadığı görülmüştür. </a:t>
            </a:r>
          </a:p>
          <a:p>
            <a:r>
              <a:rPr lang="tr-TR" dirty="0"/>
              <a:t>Walker, Golly, Kavanagh, Stiller, Severson ve Feil, 2001 yılında, problem davranışlara mümkün olabilecek en erken dönemde müdahale edilmesi gerektiği inancıyla BİA’yı anaokulu öğrencilerine uyarlamıştır.</a:t>
            </a:r>
          </a:p>
          <a:p>
            <a:endParaRPr lang="tr-TR" dirty="0"/>
          </a:p>
          <a:p>
            <a:endParaRPr lang="tr-TR" dirty="0"/>
          </a:p>
        </p:txBody>
      </p:sp>
      <p:sp>
        <p:nvSpPr>
          <p:cNvPr id="4" name="Alt Bilgi Yer Tutucusu 3">
            <a:extLst>
              <a:ext uri="{FF2B5EF4-FFF2-40B4-BE49-F238E27FC236}">
                <a16:creationId xmlns:a16="http://schemas.microsoft.com/office/drawing/2014/main" id="{CA76248C-43A9-A04B-860F-211C5DF932F7}"/>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406700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Türkçe’ye</a:t>
            </a:r>
            <a:r>
              <a:rPr lang="tr-TR" dirty="0"/>
              <a:t> kimler ne zaman uyarladı?</a:t>
            </a:r>
          </a:p>
        </p:txBody>
      </p:sp>
      <p:sp>
        <p:nvSpPr>
          <p:cNvPr id="3" name="Content Placeholder 2"/>
          <p:cNvSpPr>
            <a:spLocks noGrp="1"/>
          </p:cNvSpPr>
          <p:nvPr>
            <p:ph idx="1"/>
          </p:nvPr>
        </p:nvSpPr>
        <p:spPr>
          <a:xfrm>
            <a:off x="2572193" y="2278911"/>
            <a:ext cx="8770571" cy="3651504"/>
          </a:xfrm>
        </p:spPr>
        <p:txBody>
          <a:bodyPr/>
          <a:lstStyle/>
          <a:p>
            <a:r>
              <a:rPr lang="tr-TR" dirty="0"/>
              <a:t>Walker ve diğerleri (1998) tarafından geliştirilmiş olan BİA’nın orijinal hali, ilk olarak Diken, Cavkaytar, Batu ve Kurtyılmaz (2010) tarafından  TÜBİTAK tarafından desteklenen üç yıllık bir proje kapsamında Türkçe’ye uyarlanmış ve Başarıya İlk Adım Erken Eğitim Programı Türkçe Versiyonu (BİA-TV) adını almıştır.</a:t>
            </a:r>
          </a:p>
          <a:p>
            <a:r>
              <a:rPr lang="tr-TR" dirty="0"/>
              <a:t>BİA’nın Walker ve diğerleri (2001) tarafından anaokulu öğrencilerine uyarlanmış olan versiyonu TÜBİTAK destekli iki yıllık bir proje kapsamında Diken, Arıkan, Çolak ve Bozkurt (2011) tarafından Türkçe’ye uyarlanmış ve Başarıya İlk Adım Erken Eğitim Programı Anaokulu Versiyonu (BİA-AV) adını almıştır.</a:t>
            </a:r>
          </a:p>
          <a:p>
            <a:endParaRPr lang="tr-TR" dirty="0"/>
          </a:p>
        </p:txBody>
      </p:sp>
      <p:sp>
        <p:nvSpPr>
          <p:cNvPr id="4" name="Alt Bilgi Yer Tutucusu 3">
            <a:extLst>
              <a:ext uri="{FF2B5EF4-FFF2-40B4-BE49-F238E27FC236}">
                <a16:creationId xmlns:a16="http://schemas.microsoft.com/office/drawing/2014/main" id="{274EF894-7A62-4642-9C63-620BB16CB20F}"/>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402376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08001"/>
            <a:ext cx="8770571" cy="1621060"/>
          </a:xfrm>
        </p:spPr>
        <p:txBody>
          <a:bodyPr>
            <a:normAutofit/>
          </a:bodyPr>
          <a:lstStyle/>
          <a:p>
            <a:r>
              <a:rPr lang="tr-TR" dirty="0"/>
              <a:t>BİA ile BİA-AV arasındaki farklılıklar nelerdir?</a:t>
            </a:r>
          </a:p>
        </p:txBody>
      </p:sp>
      <p:sp>
        <p:nvSpPr>
          <p:cNvPr id="3" name="Content Placeholder 2"/>
          <p:cNvSpPr>
            <a:spLocks noGrp="1"/>
          </p:cNvSpPr>
          <p:nvPr>
            <p:ph idx="1"/>
          </p:nvPr>
        </p:nvSpPr>
        <p:spPr>
          <a:xfrm>
            <a:off x="2540296" y="2300177"/>
            <a:ext cx="8770571" cy="3651504"/>
          </a:xfrm>
        </p:spPr>
        <p:txBody>
          <a:bodyPr/>
          <a:lstStyle/>
          <a:p>
            <a:r>
              <a:rPr lang="tr-TR" dirty="0"/>
              <a:t>BİA-AV, 6-8 yaş grubu BİA versiyonundan farklı birtakım uygulamaları içermektedir. Tarama Modülü anaokulu 3-5 yaşa uygun olarak yapılmakta, Sınıf Modülü farklı zaman aralıklarında uygulanma ve ödüllendirmeyi içermekte, Ev Modülü ise BİA 6-8 yaş grubu Ev Modülünden farklı olarak altı ayrı sosyal beceriyi ve temel kavram öğretimini içeren altı haftalık uygulamaları içermektedir.</a:t>
            </a:r>
          </a:p>
        </p:txBody>
      </p:sp>
      <p:sp>
        <p:nvSpPr>
          <p:cNvPr id="4" name="Alt Bilgi Yer Tutucusu 3">
            <a:extLst>
              <a:ext uri="{FF2B5EF4-FFF2-40B4-BE49-F238E27FC236}">
                <a16:creationId xmlns:a16="http://schemas.microsoft.com/office/drawing/2014/main" id="{EC226D71-15E5-B044-BD29-7103E1CB13BD}"/>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6858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06499"/>
            <a:ext cx="8770571" cy="922561"/>
          </a:xfrm>
        </p:spPr>
        <p:txBody>
          <a:bodyPr/>
          <a:lstStyle/>
          <a:p>
            <a:r>
              <a:rPr lang="tr-TR" dirty="0"/>
              <a:t>BİA-AV kitapçıkları</a:t>
            </a:r>
          </a:p>
        </p:txBody>
      </p:sp>
      <p:sp>
        <p:nvSpPr>
          <p:cNvPr id="3" name="Content Placeholder 2"/>
          <p:cNvSpPr>
            <a:spLocks noGrp="1"/>
          </p:cNvSpPr>
          <p:nvPr>
            <p:ph sz="half" idx="1"/>
          </p:nvPr>
        </p:nvSpPr>
        <p:spPr>
          <a:xfrm>
            <a:off x="2488995" y="2330556"/>
            <a:ext cx="4829990" cy="3766457"/>
          </a:xfrm>
        </p:spPr>
        <p:txBody>
          <a:bodyPr>
            <a:normAutofit lnSpcReduction="10000"/>
          </a:bodyPr>
          <a:lstStyle/>
          <a:p>
            <a:r>
              <a:rPr lang="tr-TR" dirty="0"/>
              <a:t>BİA-AV Türkçe versiyonu 6 adet kitapçıktan oluşmaktadır.</a:t>
            </a:r>
          </a:p>
          <a:p>
            <a:pPr marL="320040" lvl="1" indent="0">
              <a:buNone/>
            </a:pPr>
            <a:r>
              <a:rPr lang="tr-TR" dirty="0"/>
              <a:t>1. Kitapçık: BİA-AV Programına Genel Bir Bakış</a:t>
            </a:r>
          </a:p>
          <a:p>
            <a:pPr marL="320040" lvl="1" indent="0">
              <a:buNone/>
            </a:pPr>
            <a:r>
              <a:rPr lang="tr-TR" dirty="0"/>
              <a:t>2. Kitapçık: Tarama Modülü</a:t>
            </a:r>
          </a:p>
          <a:p>
            <a:pPr marL="320040" lvl="1" indent="0">
              <a:buNone/>
            </a:pPr>
            <a:r>
              <a:rPr lang="tr-TR" dirty="0"/>
              <a:t>3. Kitapçık: BİA-AV Sınıf Modülü</a:t>
            </a:r>
          </a:p>
          <a:p>
            <a:pPr marL="320040" lvl="1" indent="0">
              <a:buNone/>
            </a:pPr>
            <a:r>
              <a:rPr lang="tr-TR" dirty="0"/>
              <a:t>4. Kitapçık: BİA-AV Rehbeir Uygulama Klavuzu</a:t>
            </a:r>
          </a:p>
          <a:p>
            <a:pPr marL="320040" lvl="1" indent="0">
              <a:buNone/>
            </a:pPr>
            <a:r>
              <a:rPr lang="tr-TR" dirty="0"/>
              <a:t>5. Kitapçık: BİA-AV Ev Modülü Anne-Baba Uygulama Klavuzu</a:t>
            </a:r>
          </a:p>
          <a:p>
            <a:pPr marL="320040" lvl="1" indent="0">
              <a:buNone/>
            </a:pPr>
            <a:r>
              <a:rPr lang="tr-TR" dirty="0"/>
              <a:t>6. Kitapçık: BİA-AV Problem Davranışlarla Baş Etme Öğretmen ve Anne-Baba El Kitapçığı</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13171" y="2329543"/>
            <a:ext cx="4291100" cy="3766457"/>
          </a:xfrm>
        </p:spPr>
      </p:pic>
      <p:sp>
        <p:nvSpPr>
          <p:cNvPr id="4" name="Alt Bilgi Yer Tutucusu 3">
            <a:extLst>
              <a:ext uri="{FF2B5EF4-FFF2-40B4-BE49-F238E27FC236}">
                <a16:creationId xmlns:a16="http://schemas.microsoft.com/office/drawing/2014/main" id="{3B95DFEA-3C40-834E-9181-0BE585DE533F}"/>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6035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51220"/>
            <a:ext cx="8770571" cy="1968144"/>
          </a:xfrm>
        </p:spPr>
        <p:txBody>
          <a:bodyPr>
            <a:noAutofit/>
          </a:bodyPr>
          <a:lstStyle/>
          <a:p>
            <a:r>
              <a:rPr lang="tr-TR" dirty="0"/>
              <a:t>BİA-AV programı kimlere, kimler tarafından, ne kadar süreyle  uygulanır?  </a:t>
            </a:r>
            <a:br>
              <a:rPr lang="tr-TR" dirty="0"/>
            </a:br>
            <a:br>
              <a:rPr lang="tr-TR" dirty="0"/>
            </a:br>
            <a:endParaRPr lang="tr-TR" dirty="0"/>
          </a:p>
        </p:txBody>
      </p:sp>
      <p:sp>
        <p:nvSpPr>
          <p:cNvPr id="3" name="Content Placeholder 2"/>
          <p:cNvSpPr>
            <a:spLocks noGrp="1"/>
          </p:cNvSpPr>
          <p:nvPr>
            <p:ph idx="1"/>
          </p:nvPr>
        </p:nvSpPr>
        <p:spPr>
          <a:xfrm>
            <a:off x="2604090" y="2299687"/>
            <a:ext cx="8770571" cy="3816604"/>
          </a:xfrm>
        </p:spPr>
        <p:txBody>
          <a:bodyPr>
            <a:normAutofit/>
          </a:bodyPr>
          <a:lstStyle/>
          <a:p>
            <a:r>
              <a:rPr lang="tr-TR" dirty="0"/>
              <a:t>Program anaokulu çağındaki anti-sosyal davranışları bulunan, risk altındaki çocuklara uygulanır.</a:t>
            </a:r>
          </a:p>
          <a:p>
            <a:r>
              <a:rPr lang="tr-TR" dirty="0"/>
              <a:t>Program rehberi (öğrencinin tanılanmasından, programda Sınıf ve Ev Modüllerinin uygulanmasına kadar programın tüm aşamalarında anahtar rolü oynamaktadır) ve sınıf öğretmeni tarafından, ailenin ve sınıftaki diğer çocukların desteğiyle uygulanmaktadır.</a:t>
            </a:r>
            <a:endParaRPr lang="tr-TR" b="1" dirty="0"/>
          </a:p>
          <a:p>
            <a:r>
              <a:rPr lang="tr-TR" dirty="0"/>
              <a:t>Program 30 gün (iş günü) sürmektedir.</a:t>
            </a:r>
          </a:p>
        </p:txBody>
      </p:sp>
      <p:sp>
        <p:nvSpPr>
          <p:cNvPr id="4" name="Alt Bilgi Yer Tutucusu 3">
            <a:extLst>
              <a:ext uri="{FF2B5EF4-FFF2-40B4-BE49-F238E27FC236}">
                <a16:creationId xmlns:a16="http://schemas.microsoft.com/office/drawing/2014/main" id="{FD0A7C81-D315-A145-873D-0934BDACBC92}"/>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3352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1034</TotalTime>
  <Words>4285</Words>
  <Application>Microsoft Macintosh PowerPoint</Application>
  <PresentationFormat>Geniş ekran</PresentationFormat>
  <Paragraphs>245</Paragraphs>
  <Slides>49</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49</vt:i4>
      </vt:variant>
    </vt:vector>
  </HeadingPairs>
  <TitlesOfParts>
    <vt:vector size="54" baseType="lpstr">
      <vt:lpstr>Calibri</vt:lpstr>
      <vt:lpstr>Century Schoolbook</vt:lpstr>
      <vt:lpstr>Corbel</vt:lpstr>
      <vt:lpstr>Sistem Fontu Normal</vt:lpstr>
      <vt:lpstr>Feathered</vt:lpstr>
      <vt:lpstr>(B)AŞARIYA  (İ)LK  (A)DIM  BİA </vt:lpstr>
      <vt:lpstr>Giriş</vt:lpstr>
      <vt:lpstr>PowerPoint Sunusu</vt:lpstr>
      <vt:lpstr>BİA nedir?</vt:lpstr>
      <vt:lpstr>BİA nerede, kimler tarafından geliştirildi?</vt:lpstr>
      <vt:lpstr>Türkçe’ye kimler ne zaman uyarladı?</vt:lpstr>
      <vt:lpstr>BİA ile BİA-AV arasındaki farklılıklar nelerdir?</vt:lpstr>
      <vt:lpstr>BİA-AV kitapçıkları</vt:lpstr>
      <vt:lpstr>BİA-AV programı kimlere, kimler tarafından, ne kadar süreyle  uygulanır?    </vt:lpstr>
      <vt:lpstr>BİA-AV programı kaç modülden oluşur?  </vt:lpstr>
      <vt:lpstr>Türkiye uyarlaması ile orijinal program arasındaki farklar</vt:lpstr>
      <vt:lpstr>Programın uygulanma süreci</vt:lpstr>
      <vt:lpstr>Uygulama</vt:lpstr>
      <vt:lpstr>1. Programa katılacak öğrencinin belirlenmesi</vt:lpstr>
      <vt:lpstr>2. Öğrencinin kendisi, öğretmeni, ailesi ve sınıf arkadaşlarıyla görüşme </vt:lpstr>
      <vt:lpstr>3. Programın sınıf modülü uygulaması-1 </vt:lpstr>
      <vt:lpstr>3. Programın sınıf modülü uygulaması-2 </vt:lpstr>
      <vt:lpstr>3. Programın sınıf modülü uygulaması-3 </vt:lpstr>
      <vt:lpstr>4. Programın  ev modülünün uygulanması</vt:lpstr>
      <vt:lpstr>Ev uygulaması kartları</vt:lpstr>
      <vt:lpstr>Ev uygulaması kartları örnekleri</vt:lpstr>
      <vt:lpstr>Program özeti</vt:lpstr>
      <vt:lpstr>BİA VE BİA-AV İLE İLGİLİ TÜRKİYE’DE YAPILAN ÇALIŞMALAR</vt:lpstr>
      <vt:lpstr>First Step To Success - A School/Home Intervention Program For Preventing Problem Behaviors in Young Children: Examining The Effectiveness and Social Validity in Turkey (BİA-TV Pilot Uygulaması)</vt:lpstr>
      <vt:lpstr>Veri Toplama</vt:lpstr>
      <vt:lpstr>Araştırma Sonucu-1   </vt:lpstr>
      <vt:lpstr>Araştırma Sonucu-2</vt:lpstr>
      <vt:lpstr>Antisosyal Davranışları Önlemeye Yönelik “Başarıya İlk Adım Programı” Türkçe Versiyonu’nun Etkililiği (BİA-TV Ana Uygulama)</vt:lpstr>
      <vt:lpstr>Araştırma Sonucu-1   </vt:lpstr>
      <vt:lpstr>Araştırma Sonucu-2</vt:lpstr>
      <vt:lpstr>Başarıya İlk Adım Erken Müdahale Programının 5-6 Yaş Grubu Çocuklarının Problem Davranışlarına, Sosyal Becerilerine ve Akademik Etkinliklerle İlgilenme Sürelerine Olan Etkisi</vt:lpstr>
      <vt:lpstr>Veri Toplama</vt:lpstr>
      <vt:lpstr>PowerPoint Sunusu</vt:lpstr>
      <vt:lpstr>Araştırma Sonucu   </vt:lpstr>
      <vt:lpstr>The Effects of the First Step to Success Program on Academic Engagement Behaviors of Turkish Students With Attention-Deficit/Hyperactivity Disorder</vt:lpstr>
      <vt:lpstr>Veri Toplama</vt:lpstr>
      <vt:lpstr>PowerPoint Sunusu</vt:lpstr>
      <vt:lpstr>Araştırma Sonucu</vt:lpstr>
      <vt:lpstr>BİA-AV Pilot Uygulama</vt:lpstr>
      <vt:lpstr>Problem Davranışları Önlemeye Yönelik Başarıya İlk Adım Erken Eğitim Programı Anaokulu Versiyonunun Etkililiği (BİA-AV Ana Uygulama)</vt:lpstr>
      <vt:lpstr>Veri Toplama-1</vt:lpstr>
      <vt:lpstr>Veri Toplama-2</vt:lpstr>
      <vt:lpstr>Araştırma Sonucu-1</vt:lpstr>
      <vt:lpstr>Araştırma Sonucu-2</vt:lpstr>
      <vt:lpstr>Araştırma Sonucu-3</vt:lpstr>
      <vt:lpstr>Problem Davranışları Önlemede Başarıya İlk Adım Erken Eğitim Programı Anaokulu Versiyonuna Yönelik Öğretmen, Veli ve Rehberlerin Görüşleri</vt:lpstr>
      <vt:lpstr>Veri Toplama</vt:lpstr>
      <vt:lpstr>Araştırma Sonucu  </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BAŞARIYA  İLK  ADIM  ERKEN MÜDAHALE PROGRAMI</dc:title>
  <dc:creator>Betul Zerey</dc:creator>
  <cp:lastModifiedBy>AHMET TURAN Acungil</cp:lastModifiedBy>
  <cp:revision>92</cp:revision>
  <dcterms:created xsi:type="dcterms:W3CDTF">2018-01-01T14:12:58Z</dcterms:created>
  <dcterms:modified xsi:type="dcterms:W3CDTF">2020-02-05T11:54:34Z</dcterms:modified>
</cp:coreProperties>
</file>