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39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068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03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81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77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424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38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42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18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00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118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4673C-0C82-45A2-9E93-95E499B73FE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D02BD-B64F-433E-962F-003C4FEE8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52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ckin.com.tr/browser/fa/368646396/kitap/Do%C3%A7.%20Dr.%20%C3%96mer%20Korkut" TargetMode="External"/><Relationship Id="rId2" Type="http://schemas.openxmlformats.org/officeDocument/2006/relationships/hyperlink" Target="https://www.seckin.com.tr/browser/fa/315642929/kitap/Prof.%20Dr.%20Hasan%20Pula%C5%9Fl%C4%B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eckin.com.tr/browser/fy/23748838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rgbClr val="FF3300"/>
                </a:solidFill>
              </a:rPr>
              <a:t>HUKUK İLE </a:t>
            </a:r>
            <a:r>
              <a:rPr lang="tr-TR" altLang="tr-TR" dirty="0">
                <a:solidFill>
                  <a:srgbClr val="FF3300"/>
                </a:solidFill>
              </a:rPr>
              <a:t>İLGİLİ KAVRAMLAR</a:t>
            </a:r>
          </a:p>
        </p:txBody>
      </p:sp>
    </p:spTree>
    <p:extLst>
      <p:ext uri="{BB962C8B-B14F-4D97-AF65-F5344CB8AC3E}">
        <p14:creationId xmlns:p14="http://schemas.microsoft.com/office/powerpoint/2010/main" val="182908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>
                <a:solidFill>
                  <a:srgbClr val="FF3300"/>
                </a:solidFill>
              </a:rPr>
              <a:t>KANUN HÜKMÜNDE KARARNAME</a:t>
            </a:r>
            <a:r>
              <a:rPr lang="tr-TR" altLang="tr-TR"/>
              <a:t>  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tr-TR" altLang="tr-TR" b="1"/>
              <a:t>	Anayasada belirtilen esaslar dahilinde ve Türkiye Büyük Millet Meclisi’nce belirlenecek konularda hükümetin kanun gücünde kanun gücünde çıkardığı yazılı hukuk metinleri.</a:t>
            </a:r>
          </a:p>
        </p:txBody>
      </p:sp>
    </p:spTree>
    <p:extLst>
      <p:ext uri="{BB962C8B-B14F-4D97-AF65-F5344CB8AC3E}">
        <p14:creationId xmlns:p14="http://schemas.microsoft.com/office/powerpoint/2010/main" val="228770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1"/>
            <a:ext cx="6496050" cy="1431925"/>
          </a:xfrm>
        </p:spPr>
        <p:txBody>
          <a:bodyPr/>
          <a:lstStyle/>
          <a:p>
            <a:r>
              <a:rPr lang="tr-TR" altLang="tr-TR">
                <a:solidFill>
                  <a:srgbClr val="FF3300"/>
                </a:solidFill>
              </a:rPr>
              <a:t>   GENELGE, TAMİM</a:t>
            </a:r>
            <a:r>
              <a:rPr lang="tr-TR" altLang="tr-TR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tr-TR" altLang="tr-TR" b="1"/>
              <a:t>	Bir konuyu çeşitli birimlere iletmek üzere yazılan yazı; resmi işlerde üst makamların alt makamlara belli konularda bilgilendirmek ve onları yönlendirmek üzere gönderdikleri yazı.</a:t>
            </a:r>
            <a:r>
              <a:rPr lang="tr-TR" altLang="tr-T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359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</a:p>
          <a:p>
            <a:r>
              <a:rPr lang="tr-TR" sz="1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Temel </a:t>
            </a:r>
            <a:r>
              <a:rPr lang="tr-TR" sz="1600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Hukuk,</a:t>
            </a:r>
            <a:r>
              <a:rPr lang="tr-TR" sz="1600" u="none" strike="noStrike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Prof</a:t>
            </a:r>
            <a:r>
              <a:rPr lang="tr-TR" sz="1600" u="none" strike="noStrik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 Dr. Hasan </a:t>
            </a:r>
            <a:r>
              <a:rPr lang="tr-TR" sz="1600" u="none" strike="noStrike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Pulaşlı</a:t>
            </a:r>
            <a:r>
              <a:rPr lang="tr-TR" sz="1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tr-TR" sz="1600" u="none" strike="noStrik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Doç. Dr. Ömer Korkut</a:t>
            </a:r>
            <a:r>
              <a:rPr lang="tr-TR" sz="1600" u="none" strike="noStrik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Karahan Kitabevi</a:t>
            </a:r>
            <a:r>
              <a:rPr lang="tr-TR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,2016.</a:t>
            </a:r>
            <a:endParaRPr lang="tr-TR" sz="16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022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62200" y="838201"/>
            <a:ext cx="8001000" cy="5248275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/>
              <a:t>	</a:t>
            </a:r>
            <a:r>
              <a:rPr lang="tr-TR" altLang="tr-TR" b="1">
                <a:solidFill>
                  <a:srgbClr val="FF3300"/>
                </a:solidFill>
              </a:rPr>
              <a:t>Mevzuat</a:t>
            </a:r>
            <a:r>
              <a:rPr lang="tr-TR" altLang="tr-TR" b="1"/>
              <a:t>, yürürlükte olan bütün yazılı hukuk kurallarıdır. 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b="1"/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b="1"/>
              <a:t>	</a:t>
            </a:r>
            <a:r>
              <a:rPr lang="tr-TR" altLang="tr-TR" b="1">
                <a:solidFill>
                  <a:srgbClr val="FF3300"/>
                </a:solidFill>
              </a:rPr>
              <a:t>Eczacılık mevzuatı</a:t>
            </a:r>
            <a:r>
              <a:rPr lang="tr-TR" altLang="tr-TR" b="1"/>
              <a:t>, eczacılık hizmetlerinin nasıl örgütleneceğini, nasıl yürütüleceğini, hizmetlerde yetkinin kimde bulunduğunu, görev ile sorumluluğun ne olduğunu belirten eczacılıkla ilgili kanun, tüzük, yönetmelik, kararnameler, kanun hükmünde kararnameler, genelge ve tamimlerde oluşur. </a:t>
            </a:r>
          </a:p>
        </p:txBody>
      </p:sp>
    </p:spTree>
    <p:extLst>
      <p:ext uri="{BB962C8B-B14F-4D97-AF65-F5344CB8AC3E}">
        <p14:creationId xmlns:p14="http://schemas.microsoft.com/office/powerpoint/2010/main" val="353917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>
                <a:solidFill>
                  <a:srgbClr val="FF3300"/>
                </a:solidFill>
              </a:rPr>
              <a:t>ANAYASA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tr-TR" altLang="tr-TR" b="1"/>
              <a:t>	Devletin temel yapısını, yönetim biçimini, devletin temel organlarını, bunların birbiriyle ilişkilerini, kişilerin devlete karşı, devletin kişilere karşı olan hak ve sorumluluklarını düzenleyen en üst  mevzuattır.</a:t>
            </a:r>
          </a:p>
        </p:txBody>
      </p:sp>
    </p:spTree>
    <p:extLst>
      <p:ext uri="{BB962C8B-B14F-4D97-AF65-F5344CB8AC3E}">
        <p14:creationId xmlns:p14="http://schemas.microsoft.com/office/powerpoint/2010/main" val="56177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89213" y="336551"/>
            <a:ext cx="7543800" cy="523875"/>
          </a:xfrm>
        </p:spPr>
        <p:txBody>
          <a:bodyPr/>
          <a:lstStyle/>
          <a:p>
            <a:r>
              <a:rPr lang="tr-TR" altLang="tr-TR" sz="2800">
                <a:solidFill>
                  <a:srgbClr val="FF3300"/>
                </a:solidFill>
              </a:rPr>
              <a:t>KANUN (YASA)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125538"/>
            <a:ext cx="8229600" cy="5199062"/>
          </a:xfrm>
        </p:spPr>
        <p:txBody>
          <a:bodyPr/>
          <a:lstStyle/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sz="2400" b="1">
                <a:latin typeface="Times New Roman" panose="02020603050405020304" pitchFamily="18" charset="0"/>
              </a:rPr>
              <a:t>Yasama organlarınca yazılı biçimde sürekli olarak uygulanmak üzere oluşturulan hukuk kurallarıdır. </a:t>
            </a:r>
          </a:p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None/>
            </a:pPr>
            <a:endParaRPr lang="tr-TR" altLang="tr-TR" sz="2400" b="1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sz="2400" b="1">
                <a:latin typeface="Times New Roman" panose="02020603050405020304" pitchFamily="18" charset="0"/>
              </a:rPr>
              <a:t>Anayasamıza göre, yasama organı TBMM ne tanınmıştır ve bu yetki başka bir organa devredilemez.</a:t>
            </a:r>
          </a:p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None/>
            </a:pPr>
            <a:endParaRPr lang="tr-TR" altLang="tr-TR" sz="2400" b="1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sz="2400" b="1">
                <a:latin typeface="Times New Roman" panose="02020603050405020304" pitchFamily="18" charset="0"/>
              </a:rPr>
              <a:t>TBMM de kanun önerme yetkisine, Bakanlar Kurulu ve milletvekilleri sahiptir.</a:t>
            </a:r>
          </a:p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None/>
            </a:pPr>
            <a:endParaRPr lang="tr-TR" altLang="tr-TR" sz="2400" b="1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sz="2400" b="1">
                <a:latin typeface="Times New Roman" panose="02020603050405020304" pitchFamily="18" charset="0"/>
              </a:rPr>
              <a:t>Bakanlar Kurulu’nun hazırladığı öneriye “</a:t>
            </a:r>
            <a:r>
              <a:rPr lang="tr-TR" altLang="tr-TR" sz="2400" b="1">
                <a:solidFill>
                  <a:srgbClr val="FF3300"/>
                </a:solidFill>
                <a:latin typeface="Times New Roman" panose="02020603050405020304" pitchFamily="18" charset="0"/>
              </a:rPr>
              <a:t>Kanun Tasarısı</a:t>
            </a:r>
            <a:r>
              <a:rPr lang="tr-TR" altLang="tr-TR" sz="2400" b="1">
                <a:latin typeface="Times New Roman" panose="02020603050405020304" pitchFamily="18" charset="0"/>
              </a:rPr>
              <a:t>”, TBMM üyelerinin hazırladığına da “</a:t>
            </a:r>
            <a:r>
              <a:rPr lang="tr-TR" altLang="tr-TR" sz="2400" b="1">
                <a:solidFill>
                  <a:srgbClr val="FF3300"/>
                </a:solidFill>
                <a:latin typeface="Times New Roman" panose="02020603050405020304" pitchFamily="18" charset="0"/>
              </a:rPr>
              <a:t>Kanun Teklifi</a:t>
            </a:r>
            <a:r>
              <a:rPr lang="tr-TR" altLang="tr-TR" sz="2400" b="1">
                <a:latin typeface="Times New Roman" panose="02020603050405020304" pitchFamily="18" charset="0"/>
              </a:rPr>
              <a:t>” adı verilir.</a:t>
            </a:r>
            <a:r>
              <a:rPr lang="tr-TR" altLang="tr-TR" sz="2000" b="1"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None/>
            </a:pPr>
            <a:endParaRPr lang="tr-TR" altLang="tr-TR" sz="2000" b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5088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"/>
            <a:ext cx="8229600" cy="6477000"/>
          </a:xfrm>
        </p:spPr>
        <p:txBody>
          <a:bodyPr/>
          <a:lstStyle/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b="1">
                <a:latin typeface="Times New Roman" panose="02020603050405020304" pitchFamily="18" charset="0"/>
              </a:rPr>
              <a:t>Tasarı ve teklifler önce Meclis’te ilgili komisyonlarda görüşülür, sonra  kabul edilen tasarı ve teklifler Meclis Genel Kuruluna gelir ve burada oylanarak kabul edildikten sonra kanunlaşmış olur.</a:t>
            </a:r>
          </a:p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None/>
            </a:pPr>
            <a:endParaRPr lang="tr-TR" altLang="tr-TR" b="1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b="1">
                <a:latin typeface="Times New Roman" panose="02020603050405020304" pitchFamily="18" charset="0"/>
              </a:rPr>
              <a:t>Kabul edilen kanun Cumhurbaşkanı tarafından imzalanır ve Resmi Gazetede yayımlanır.</a:t>
            </a:r>
          </a:p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None/>
            </a:pPr>
            <a:endParaRPr lang="tr-TR" altLang="tr-TR" b="1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b="1">
                <a:latin typeface="Times New Roman" panose="02020603050405020304" pitchFamily="18" charset="0"/>
              </a:rPr>
              <a:t>Cumhurbaşkanı uygun görmezse kanun bir kez daha görüşülmek üzere TBMM tekrar geri gönderilir. Buna, Cumhurbaşkanı’nın kanunu “</a:t>
            </a:r>
            <a:r>
              <a:rPr lang="tr-TR" altLang="tr-TR" b="1">
                <a:solidFill>
                  <a:srgbClr val="FF3300"/>
                </a:solidFill>
                <a:latin typeface="Times New Roman" panose="02020603050405020304" pitchFamily="18" charset="0"/>
              </a:rPr>
              <a:t>veto etmesi</a:t>
            </a:r>
            <a:r>
              <a:rPr lang="tr-TR" altLang="tr-TR" b="1">
                <a:latin typeface="Times New Roman" panose="02020603050405020304" pitchFamily="18" charset="0"/>
              </a:rPr>
              <a:t>” adı verilir. Meclis yine aynı şekilde kabul ederse Cumhurbaşkanı’nın ikinci kere veto yetkisi yoktur, imzalatıp yayınlatması gerekir. </a:t>
            </a:r>
          </a:p>
        </p:txBody>
      </p:sp>
    </p:spTree>
    <p:extLst>
      <p:ext uri="{BB962C8B-B14F-4D97-AF65-F5344CB8AC3E}">
        <p14:creationId xmlns:p14="http://schemas.microsoft.com/office/powerpoint/2010/main" val="14013620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62201" y="838200"/>
            <a:ext cx="7693025" cy="5791200"/>
          </a:xfrm>
        </p:spPr>
        <p:txBody>
          <a:bodyPr/>
          <a:lstStyle/>
          <a:p>
            <a:pPr algn="just"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b="1">
                <a:latin typeface="Times New Roman" panose="02020603050405020304" pitchFamily="18" charset="0"/>
              </a:rPr>
              <a:t>Kanunun yürürlüğe gireceği tarih, kanun metninde yazılı olabilir. Eğer bu tarih açıkça belirtilmiş değilse, kanunlar Resmi Gazete’de yayınlandıktan 45 gün sonra yürürlüğe girerler.</a:t>
            </a:r>
          </a:p>
          <a:p>
            <a:pPr algn="just"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endParaRPr lang="tr-TR" altLang="tr-TR" b="1">
              <a:latin typeface="Times New Roman" panose="02020603050405020304" pitchFamily="18" charset="0"/>
            </a:endParaRPr>
          </a:p>
          <a:p>
            <a:pPr algn="just"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b="1">
                <a:latin typeface="Times New Roman" panose="02020603050405020304" pitchFamily="18" charset="0"/>
              </a:rPr>
              <a:t>Kanunlar Anayasa’ya aykırı olamaz. Kanunların Anayasa’ya uygun olmaması durumunda Anayasa Mahkemesi’nde dava açılır ve Anayasa Mahkemesi yasanın Anayasa’ya uygun olmadığı yönünde karar verirse o yasa iptal edilmiş olur.</a:t>
            </a:r>
          </a:p>
        </p:txBody>
      </p:sp>
    </p:spTree>
    <p:extLst>
      <p:ext uri="{BB962C8B-B14F-4D97-AF65-F5344CB8AC3E}">
        <p14:creationId xmlns:p14="http://schemas.microsoft.com/office/powerpoint/2010/main" val="17939069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685800"/>
          </a:xfrm>
        </p:spPr>
        <p:txBody>
          <a:bodyPr/>
          <a:lstStyle/>
          <a:p>
            <a:r>
              <a:rPr lang="tr-TR" altLang="tr-TR" sz="3600">
                <a:solidFill>
                  <a:srgbClr val="FF3300"/>
                </a:solidFill>
              </a:rPr>
              <a:t>TÜZÜK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304800"/>
            <a:ext cx="8458200" cy="6324600"/>
          </a:xfrm>
        </p:spPr>
        <p:txBody>
          <a:bodyPr/>
          <a:lstStyle/>
          <a:p>
            <a:pPr>
              <a:buClr>
                <a:srgbClr val="66FF33"/>
              </a:buClr>
              <a:buFont typeface="Wingdings" panose="05000000000000000000" pitchFamily="2" charset="2"/>
              <a:buNone/>
            </a:pPr>
            <a:endParaRPr lang="tr-TR" altLang="tr-TR" sz="2400" b="1">
              <a:latin typeface="Times New Roman" panose="02020603050405020304" pitchFamily="18" charset="0"/>
            </a:endParaRPr>
          </a:p>
          <a:p>
            <a:pPr algn="just"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b="1">
                <a:latin typeface="Times New Roman" panose="02020603050405020304" pitchFamily="18" charset="0"/>
              </a:rPr>
              <a:t>Tüzük, bir kanunun uygulanmasını göstermek veya emrettiği işlerin yapılışını belirtmek üzere, Bakanlar Kurulu tarafından çıkarılan yazılı hukuk kurallarıdır.</a:t>
            </a:r>
          </a:p>
          <a:p>
            <a:pPr algn="just"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b="1">
                <a:latin typeface="Times New Roman" panose="02020603050405020304" pitchFamily="18" charset="0"/>
              </a:rPr>
              <a:t>Tüzükler çıkarılırken Danıştay’ın denetiminden geçirilir.</a:t>
            </a:r>
          </a:p>
          <a:p>
            <a:pPr algn="just"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b="1">
                <a:latin typeface="Times New Roman" panose="02020603050405020304" pitchFamily="18" charset="0"/>
              </a:rPr>
              <a:t>Bakanlar Kurulu tarafından kabul edilen tüzük, Cumhurbaşkanı tarafından onaylanarak Resmi Gazete’de yayımlanır. Tüzük çıkarma yetkisi sadece Bakanlar Kuruluna verilmiştir, başka bir organ tüzük çıkaramaz.</a:t>
            </a:r>
          </a:p>
          <a:p>
            <a:pPr algn="just"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b="1">
                <a:latin typeface="Times New Roman" panose="02020603050405020304" pitchFamily="18" charset="0"/>
              </a:rPr>
              <a:t>Yasaya aykırı düşen tüzük veya tüzük hükmünün iptali için Danıştaya başvurulur.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b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8318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7543800" cy="1017588"/>
          </a:xfrm>
        </p:spPr>
        <p:txBody>
          <a:bodyPr/>
          <a:lstStyle/>
          <a:p>
            <a:r>
              <a:rPr lang="tr-TR" altLang="tr-TR" sz="3600">
                <a:solidFill>
                  <a:srgbClr val="FF3300"/>
                </a:solidFill>
              </a:rPr>
              <a:t>YÖNETMELİK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1295400"/>
            <a:ext cx="7543800" cy="4800600"/>
          </a:xfrm>
        </p:spPr>
        <p:txBody>
          <a:bodyPr/>
          <a:lstStyle/>
          <a:p>
            <a:pPr algn="just"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b="1">
                <a:latin typeface="Times New Roman" panose="02020603050405020304" pitchFamily="18" charset="0"/>
              </a:rPr>
              <a:t>Yönetmelikler Başbakanlık, Bakanlıklar ve öteki kamu tüzel kişilerinin (belediyeler, üniversiteler gibi) kendi görev alanlarını ilgilendiren yasaların ve tüzüklerin uygulanmasını sağlamak üzere çıkarttıkları hukuk kurallarıdır.</a:t>
            </a:r>
          </a:p>
          <a:p>
            <a:pPr algn="just">
              <a:buClr>
                <a:srgbClr val="66FF33"/>
              </a:buClr>
              <a:buFont typeface="Wingdings" panose="05000000000000000000" pitchFamily="2" charset="2"/>
              <a:buNone/>
            </a:pPr>
            <a:endParaRPr lang="tr-TR" altLang="tr-TR" b="1">
              <a:latin typeface="Times New Roman" panose="02020603050405020304" pitchFamily="18" charset="0"/>
            </a:endParaRPr>
          </a:p>
          <a:p>
            <a:pPr algn="just">
              <a:buClr>
                <a:srgbClr val="66FF33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tr-TR" altLang="tr-TR" b="1">
                <a:latin typeface="Times New Roman" panose="02020603050405020304" pitchFamily="18" charset="0"/>
              </a:rPr>
              <a:t>Anayasa’ya, kanunlara ve tüzüklere aykırı olamazlar. Kanuna ve tüzüğe aykırı yönetmeliğin iptali için Danıştay’a başvurulabilir.</a:t>
            </a:r>
          </a:p>
        </p:txBody>
      </p:sp>
    </p:spTree>
    <p:extLst>
      <p:ext uri="{BB962C8B-B14F-4D97-AF65-F5344CB8AC3E}">
        <p14:creationId xmlns:p14="http://schemas.microsoft.com/office/powerpoint/2010/main" val="9122595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>
                <a:solidFill>
                  <a:srgbClr val="FF3300"/>
                </a:solidFill>
              </a:rPr>
              <a:t>   KARARNAME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None/>
            </a:pPr>
            <a:r>
              <a:rPr lang="tr-TR" altLang="tr-TR" b="1"/>
              <a:t>	Bakanlar kurulunca verilmiş olan ve Cumhurbaşkanın da imzalamış olduğu kararlar.</a:t>
            </a:r>
          </a:p>
        </p:txBody>
      </p:sp>
    </p:spTree>
    <p:extLst>
      <p:ext uri="{BB962C8B-B14F-4D97-AF65-F5344CB8AC3E}">
        <p14:creationId xmlns:p14="http://schemas.microsoft.com/office/powerpoint/2010/main" val="9676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335</Words>
  <Application>Microsoft Office PowerPoint</Application>
  <PresentationFormat>Geniş ekran</PresentationFormat>
  <Paragraphs>40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Teması</vt:lpstr>
      <vt:lpstr>HUKUK İLE İLGİLİ KAVRAMLAR</vt:lpstr>
      <vt:lpstr>PowerPoint Sunusu</vt:lpstr>
      <vt:lpstr>ANAYASA </vt:lpstr>
      <vt:lpstr>KANUN (YASA)</vt:lpstr>
      <vt:lpstr>PowerPoint Sunusu</vt:lpstr>
      <vt:lpstr>PowerPoint Sunusu</vt:lpstr>
      <vt:lpstr>TÜZÜK</vt:lpstr>
      <vt:lpstr>YÖNETMELİK</vt:lpstr>
      <vt:lpstr>   KARARNAME </vt:lpstr>
      <vt:lpstr>KANUN HÜKMÜNDE KARARNAME   </vt:lpstr>
      <vt:lpstr>   GENELGE, TAMİM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İLE İLGİLİ KAVRAMLAR</dc:title>
  <dc:creator>gülbin özçelikay</dc:creator>
  <cp:lastModifiedBy>gülbin özçelikay</cp:lastModifiedBy>
  <cp:revision>3</cp:revision>
  <dcterms:created xsi:type="dcterms:W3CDTF">2018-03-20T13:23:53Z</dcterms:created>
  <dcterms:modified xsi:type="dcterms:W3CDTF">2018-03-20T13:27:59Z</dcterms:modified>
</cp:coreProperties>
</file>