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79" r:id="rId2"/>
    <p:sldId id="280" r:id="rId3"/>
    <p:sldId id="281" r:id="rId4"/>
    <p:sldId id="282" r:id="rId5"/>
    <p:sldId id="283" r:id="rId6"/>
    <p:sldId id="287" r:id="rId7"/>
    <p:sldId id="288" r:id="rId8"/>
    <p:sldId id="289" r:id="rId9"/>
    <p:sldId id="290" r:id="rId10"/>
    <p:sldId id="291" r:id="rId11"/>
    <p:sldId id="292" r:id="rId12"/>
    <p:sldId id="293" r:id="rId13"/>
    <p:sldId id="294"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7EEEA-A520-433A-A1D6-01F1EA00E2E4}" type="datetimeFigureOut">
              <a:rPr lang="tr-TR" smtClean="0"/>
              <a:t>30.04.2020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41341A-800A-401A-87A8-16DCDAEDBF40}" type="slidenum">
              <a:rPr lang="tr-TR" smtClean="0"/>
              <a:t>‹#›</a:t>
            </a:fld>
            <a:endParaRPr lang="tr-TR"/>
          </a:p>
        </p:txBody>
      </p:sp>
    </p:spTree>
    <p:extLst>
      <p:ext uri="{BB962C8B-B14F-4D97-AF65-F5344CB8AC3E}">
        <p14:creationId xmlns:p14="http://schemas.microsoft.com/office/powerpoint/2010/main" val="246708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A34A39B-A04F-4F25-B0C3-C5F0F7842878}" type="datetimeFigureOut">
              <a:rPr lang="tr-TR" smtClean="0">
                <a:solidFill>
                  <a:prstClr val="black">
                    <a:tint val="75000"/>
                  </a:prstClr>
                </a:solidFill>
              </a:rPr>
              <a:pPr/>
              <a:t>30.04.2020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505DD57A-4888-4CEB-BAD9-1C89921A3062}"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41014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A34A39B-A04F-4F25-B0C3-C5F0F7842878}" type="datetimeFigureOut">
              <a:rPr lang="tr-TR" smtClean="0">
                <a:solidFill>
                  <a:prstClr val="black">
                    <a:tint val="75000"/>
                  </a:prstClr>
                </a:solidFill>
              </a:rPr>
              <a:pPr/>
              <a:t>30.04.2020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505DD57A-4888-4CEB-BAD9-1C89921A3062}"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4736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A34A39B-A04F-4F25-B0C3-C5F0F7842878}" type="datetimeFigureOut">
              <a:rPr lang="tr-TR" smtClean="0">
                <a:solidFill>
                  <a:prstClr val="black">
                    <a:tint val="75000"/>
                  </a:prstClr>
                </a:solidFill>
              </a:rPr>
              <a:pPr/>
              <a:t>30.04.2020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505DD57A-4888-4CEB-BAD9-1C89921A3062}"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3060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A34A39B-A04F-4F25-B0C3-C5F0F7842878}" type="datetimeFigureOut">
              <a:rPr lang="tr-TR" smtClean="0">
                <a:solidFill>
                  <a:prstClr val="black">
                    <a:tint val="75000"/>
                  </a:prstClr>
                </a:solidFill>
              </a:rPr>
              <a:pPr/>
              <a:t>30.04.2020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505DD57A-4888-4CEB-BAD9-1C89921A3062}"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71564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A34A39B-A04F-4F25-B0C3-C5F0F7842878}" type="datetimeFigureOut">
              <a:rPr lang="tr-TR" smtClean="0">
                <a:solidFill>
                  <a:prstClr val="black">
                    <a:tint val="75000"/>
                  </a:prstClr>
                </a:solidFill>
              </a:rPr>
              <a:pPr/>
              <a:t>30.04.2020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505DD57A-4888-4CEB-BAD9-1C89921A3062}"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39394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A34A39B-A04F-4F25-B0C3-C5F0F7842878}" type="datetimeFigureOut">
              <a:rPr lang="tr-TR" smtClean="0">
                <a:solidFill>
                  <a:prstClr val="black">
                    <a:tint val="75000"/>
                  </a:prstClr>
                </a:solidFill>
              </a:rPr>
              <a:pPr/>
              <a:t>30.04.2020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505DD57A-4888-4CEB-BAD9-1C89921A3062}"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47525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A34A39B-A04F-4F25-B0C3-C5F0F7842878}" type="datetimeFigureOut">
              <a:rPr lang="tr-TR" smtClean="0">
                <a:solidFill>
                  <a:prstClr val="black">
                    <a:tint val="75000"/>
                  </a:prstClr>
                </a:solidFill>
              </a:rPr>
              <a:pPr/>
              <a:t>30.04.2020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505DD57A-4888-4CEB-BAD9-1C89921A3062}"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19720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A34A39B-A04F-4F25-B0C3-C5F0F7842878}" type="datetimeFigureOut">
              <a:rPr lang="tr-TR" smtClean="0">
                <a:solidFill>
                  <a:prstClr val="black">
                    <a:tint val="75000"/>
                  </a:prstClr>
                </a:solidFill>
              </a:rPr>
              <a:pPr/>
              <a:t>30.04.2020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505DD57A-4888-4CEB-BAD9-1C89921A3062}"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85256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A34A39B-A04F-4F25-B0C3-C5F0F7842878}" type="datetimeFigureOut">
              <a:rPr lang="tr-TR" smtClean="0">
                <a:solidFill>
                  <a:prstClr val="black">
                    <a:tint val="75000"/>
                  </a:prstClr>
                </a:solidFill>
              </a:rPr>
              <a:pPr/>
              <a:t>30.04.2020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505DD57A-4888-4CEB-BAD9-1C89921A3062}"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39127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A34A39B-A04F-4F25-B0C3-C5F0F7842878}" type="datetimeFigureOut">
              <a:rPr lang="tr-TR" smtClean="0">
                <a:solidFill>
                  <a:prstClr val="black">
                    <a:tint val="75000"/>
                  </a:prstClr>
                </a:solidFill>
              </a:rPr>
              <a:pPr/>
              <a:t>30.04.2020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505DD57A-4888-4CEB-BAD9-1C89921A3062}"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36748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A34A39B-A04F-4F25-B0C3-C5F0F7842878}" type="datetimeFigureOut">
              <a:rPr lang="tr-TR" smtClean="0">
                <a:solidFill>
                  <a:prstClr val="black">
                    <a:tint val="75000"/>
                  </a:prstClr>
                </a:solidFill>
              </a:rPr>
              <a:pPr/>
              <a:t>30.04.2020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505DD57A-4888-4CEB-BAD9-1C89921A3062}"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28974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4A39B-A04F-4F25-B0C3-C5F0F7842878}" type="datetimeFigureOut">
              <a:rPr lang="tr-TR" smtClean="0">
                <a:solidFill>
                  <a:prstClr val="black">
                    <a:tint val="75000"/>
                  </a:prstClr>
                </a:solidFill>
              </a:rPr>
              <a:pPr/>
              <a:t>30.04.2020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5DD57A-4888-4CEB-BAD9-1C89921A3062}"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718563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095472" y="1142984"/>
            <a:ext cx="7851648" cy="1828800"/>
          </a:xfrm>
        </p:spPr>
        <p:txBody>
          <a:bodyPr/>
          <a:lstStyle/>
          <a:p>
            <a:r>
              <a:rPr lang="tr-TR" dirty="0" smtClean="0"/>
              <a:t>Özgül Öğrenme Güçlüğü</a:t>
            </a:r>
            <a:endParaRPr lang="tr-TR" dirty="0"/>
          </a:p>
        </p:txBody>
      </p:sp>
      <p:sp>
        <p:nvSpPr>
          <p:cNvPr id="3" name="2 Alt Başlık"/>
          <p:cNvSpPr>
            <a:spLocks noGrp="1"/>
          </p:cNvSpPr>
          <p:nvPr>
            <p:ph type="subTitle" idx="1"/>
          </p:nvPr>
        </p:nvSpPr>
        <p:spPr>
          <a:xfrm>
            <a:off x="4952992" y="3714752"/>
            <a:ext cx="5173418" cy="1752600"/>
          </a:xfrm>
        </p:spPr>
        <p:txBody>
          <a:bodyPr>
            <a:normAutofit/>
          </a:bodyPr>
          <a:lstStyle/>
          <a:p>
            <a:r>
              <a:rPr lang="tr-TR" dirty="0" err="1" smtClean="0"/>
              <a:t>Uzm</a:t>
            </a:r>
            <a:r>
              <a:rPr lang="tr-TR" dirty="0" smtClean="0"/>
              <a:t>. </a:t>
            </a:r>
            <a:r>
              <a:rPr lang="tr-TR" dirty="0" err="1" smtClean="0"/>
              <a:t>Kln</a:t>
            </a:r>
            <a:r>
              <a:rPr lang="tr-TR" dirty="0" smtClean="0"/>
              <a:t>. </a:t>
            </a:r>
            <a:r>
              <a:rPr lang="tr-TR" dirty="0" err="1" smtClean="0"/>
              <a:t>Psk</a:t>
            </a:r>
            <a:r>
              <a:rPr lang="tr-TR" dirty="0" smtClean="0"/>
              <a:t>. Cenk ADIGÜZEL</a:t>
            </a:r>
          </a:p>
          <a:p>
            <a:endParaRPr lang="tr-TR" dirty="0"/>
          </a:p>
        </p:txBody>
      </p:sp>
    </p:spTree>
    <p:extLst>
      <p:ext uri="{BB962C8B-B14F-4D97-AF65-F5344CB8AC3E}">
        <p14:creationId xmlns:p14="http://schemas.microsoft.com/office/powerpoint/2010/main" val="3357375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sz="quarter" idx="1"/>
          </p:nvPr>
        </p:nvSpPr>
        <p:spPr>
          <a:xfrm>
            <a:off x="1952596" y="642918"/>
            <a:ext cx="8153280" cy="5286412"/>
          </a:xfrm>
        </p:spPr>
        <p:txBody>
          <a:bodyPr>
            <a:normAutofit/>
          </a:bodyPr>
          <a:lstStyle/>
          <a:p>
            <a:pPr>
              <a:buFont typeface="Wingdings" charset="2"/>
              <a:buNone/>
            </a:pPr>
            <a:r>
              <a:rPr lang="tr-TR" sz="2500" dirty="0">
                <a:latin typeface="Times New Roman" pitchFamily="18" charset="0"/>
                <a:cs typeface="Times New Roman" pitchFamily="18" charset="0"/>
              </a:rPr>
              <a:t> C. Öğrenme güçlükleri okul yıllarında başlar, ancak etkilenen okul becerileriyle ilgili gerekler, kişinin sınırlı yeterliğini aşmadıkça tam olarak kendini göstermeyebilir (örn. Zamanla sınırlı sınavlar, dar bir zamanda uzun ve karmaşık raporları okuma ya da yazma, okulda aşırı yüklenme).</a:t>
            </a:r>
          </a:p>
          <a:p>
            <a:pPr>
              <a:buFont typeface="Wingdings" charset="2"/>
              <a:buNone/>
            </a:pPr>
            <a:r>
              <a:rPr lang="tr-TR" sz="2500" dirty="0">
                <a:latin typeface="Times New Roman" pitchFamily="18" charset="0"/>
                <a:cs typeface="Times New Roman" pitchFamily="18" charset="0"/>
              </a:rPr>
              <a:t>D. Öğrenme güçlükleri, anlıksal </a:t>
            </a:r>
            <a:r>
              <a:rPr lang="tr-TR" sz="2500" dirty="0" err="1">
                <a:latin typeface="Times New Roman" pitchFamily="18" charset="0"/>
                <a:cs typeface="Times New Roman" pitchFamily="18" charset="0"/>
              </a:rPr>
              <a:t>yetiyitimleri</a:t>
            </a:r>
            <a:r>
              <a:rPr lang="tr-TR" sz="2500" dirty="0">
                <a:latin typeface="Times New Roman" pitchFamily="18" charset="0"/>
                <a:cs typeface="Times New Roman" pitchFamily="18" charset="0"/>
              </a:rPr>
              <a:t>, düzeltilememiş görme ya da duyma keskinliği, diğer ruhsal ve sinirsel bozukluklar, ruhsal- toplumsal güçlükler, okulda kullanılan dili tam bilmeme ya da eğitsel yönergelerin yetersizliği ile daha iyi açıklanamaz.</a:t>
            </a:r>
          </a:p>
          <a:p>
            <a:r>
              <a:rPr lang="tr-TR" sz="2500" dirty="0">
                <a:latin typeface="Times New Roman" pitchFamily="18" charset="0"/>
                <a:cs typeface="Times New Roman" pitchFamily="18" charset="0"/>
              </a:rPr>
              <a:t>Dört tanı ölçütü, kişinin öyküsü (gelişimsel, sağlık, aile, eğitim), okuldan edinilen bilgiler ve ruhsal- eğitsel  değerlendirmenin klinik açıdan bir araya getirilmesiyle karşılanacaktır. </a:t>
            </a:r>
          </a:p>
        </p:txBody>
      </p:sp>
    </p:spTree>
    <p:extLst>
      <p:ext uri="{BB962C8B-B14F-4D97-AF65-F5344CB8AC3E}">
        <p14:creationId xmlns:p14="http://schemas.microsoft.com/office/powerpoint/2010/main" val="35165268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sz="quarter" idx="1"/>
          </p:nvPr>
        </p:nvSpPr>
        <p:spPr>
          <a:xfrm>
            <a:off x="1881158" y="1535201"/>
            <a:ext cx="8358246" cy="4494712"/>
          </a:xfrm>
        </p:spPr>
        <p:txBody>
          <a:bodyPr>
            <a:normAutofit fontScale="92500"/>
          </a:bodyPr>
          <a:lstStyle/>
          <a:p>
            <a:r>
              <a:rPr lang="tr-TR" dirty="0" smtClean="0">
                <a:latin typeface="Times New Roman" pitchFamily="18" charset="0"/>
                <a:cs typeface="Times New Roman" pitchFamily="18" charset="0"/>
              </a:rPr>
              <a:t>Ağır olmayan: Eğitsel bir iki alanda öğrenme becerilerinde birtakım güçlükler vardır, ancak özellikle okul yıllarında, uygun yerleştirme yapılırsa ya da yeterli destek verilirse, kişi bunları ödünleyebilir ya da işlevselliğini koruyabilir.</a:t>
            </a:r>
          </a:p>
          <a:p>
            <a:r>
              <a:rPr lang="tr-TR" dirty="0" smtClean="0">
                <a:latin typeface="Times New Roman" pitchFamily="18" charset="0"/>
                <a:cs typeface="Times New Roman" pitchFamily="18" charset="0"/>
              </a:rPr>
              <a:t>Orta derecede: Eğitsel bir iki alanda öğrenme becerilerinde belirgin güçlükler vardır, dolayısıyla okul yıllarında yoğun ve özel eğitim ara vermeleri olmadan kişi yeterlik sağlayamayacak gibi görünmektedir. Etkinliklerini doğru ve etkin bir biçimde tamamlayabilmesi için, okulda, işyerinde ya da evde, en azından günün bir bölümünde, uyarlamalar yapılması ya da destek verilmesi gerekebilir.</a:t>
            </a:r>
          </a:p>
        </p:txBody>
      </p:sp>
    </p:spTree>
    <p:extLst>
      <p:ext uri="{BB962C8B-B14F-4D97-AF65-F5344CB8AC3E}">
        <p14:creationId xmlns:p14="http://schemas.microsoft.com/office/powerpoint/2010/main" val="6630220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sz="quarter" idx="1"/>
          </p:nvPr>
        </p:nvSpPr>
        <p:spPr>
          <a:xfrm>
            <a:off x="2136000" y="1600009"/>
            <a:ext cx="8154720" cy="4496152"/>
          </a:xfrm>
        </p:spPr>
        <p:txBody>
          <a:bodyPr>
            <a:normAutofit/>
          </a:bodyPr>
          <a:lstStyle/>
          <a:p>
            <a:r>
              <a:rPr lang="tr-TR" dirty="0">
                <a:latin typeface="Times New Roman" pitchFamily="18" charset="0"/>
                <a:cs typeface="Times New Roman" pitchFamily="18" charset="0"/>
              </a:rPr>
              <a:t>Ağır: eğitsel bir iki alanda öğrenme becerilerinde ağır güçlükler vardır, dolayısıyla kişi, okul yıllarının çoğunda, sürekli olarak, kişiselleştirilmiş özel bir eğitim görmeden bu becerileri öğrenemeyecek gibi görünmektedir. Evde, okulda ya da işyerinde uygun yerleştirmeler yapılması ya da destek verilmesi durumunda bile kişi bütün etkinliklerini etkin bir biçimde tamamlayamayabilir.</a:t>
            </a:r>
          </a:p>
        </p:txBody>
      </p:sp>
    </p:spTree>
    <p:extLst>
      <p:ext uri="{BB962C8B-B14F-4D97-AF65-F5344CB8AC3E}">
        <p14:creationId xmlns:p14="http://schemas.microsoft.com/office/powerpoint/2010/main" val="3588873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a:t>Amerikan Psikiyatri Birliği, Ruhsal Bozuklukların Tanımsal ve </a:t>
            </a:r>
            <a:r>
              <a:rPr lang="tr-TR" dirty="0" err="1"/>
              <a:t>Sayımsal</a:t>
            </a:r>
            <a:r>
              <a:rPr lang="tr-TR" dirty="0"/>
              <a:t> Elkitabı, Beşinci Baskı (DSM-5) Tanı Ölçütleri Başvuru </a:t>
            </a:r>
            <a:r>
              <a:rPr lang="tr-TR" dirty="0" err="1"/>
              <a:t>Elkitabı’ndan</a:t>
            </a:r>
            <a:r>
              <a:rPr lang="tr-TR" dirty="0"/>
              <a:t>, çev. </a:t>
            </a:r>
            <a:r>
              <a:rPr lang="tr-TR" dirty="0" err="1"/>
              <a:t>Köroğlu,E</a:t>
            </a:r>
            <a:r>
              <a:rPr lang="tr-TR" dirty="0"/>
              <a:t>. Hekimler Yayın Birliği, </a:t>
            </a:r>
            <a:r>
              <a:rPr lang="tr-TR" dirty="0" err="1"/>
              <a:t>ankara</a:t>
            </a:r>
            <a:r>
              <a:rPr lang="tr-TR" dirty="0"/>
              <a:t>, 2013</a:t>
            </a:r>
          </a:p>
          <a:p>
            <a:endParaRPr lang="tr-TR" dirty="0"/>
          </a:p>
          <a:p>
            <a:endParaRPr lang="tr-TR" dirty="0"/>
          </a:p>
          <a:p>
            <a:endParaRPr lang="tr-TR" dirty="0"/>
          </a:p>
        </p:txBody>
      </p:sp>
    </p:spTree>
    <p:extLst>
      <p:ext uri="{BB962C8B-B14F-4D97-AF65-F5344CB8AC3E}">
        <p14:creationId xmlns:p14="http://schemas.microsoft.com/office/powerpoint/2010/main" val="3294663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Özgül Öğrenme Güçlüğü</a:t>
            </a:r>
            <a:endParaRPr lang="tr-TR" dirty="0"/>
          </a:p>
        </p:txBody>
      </p:sp>
      <p:sp>
        <p:nvSpPr>
          <p:cNvPr id="3" name="2 İçerik Yer Tutucusu"/>
          <p:cNvSpPr>
            <a:spLocks noGrp="1"/>
          </p:cNvSpPr>
          <p:nvPr>
            <p:ph sz="quarter" idx="1"/>
          </p:nvPr>
        </p:nvSpPr>
        <p:spPr/>
        <p:txBody>
          <a:bodyPr>
            <a:normAutofit/>
          </a:bodyPr>
          <a:lstStyle/>
          <a:p>
            <a:pPr marL="431800" indent="-323850">
              <a:buClr>
                <a:schemeClr val="tx1"/>
              </a:buClr>
              <a:buSzPct val="45000"/>
              <a:buFont typeface="Wingdings" pitchFamily="2" charset="2"/>
              <a:buChar char="Ø"/>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tr-TR" dirty="0" smtClean="0"/>
              <a:t>Günümüz toplumlarında okul başarısı, öğrenciler ve aileleri için önemli konulardan biri haline gelmiştir.</a:t>
            </a:r>
          </a:p>
          <a:p>
            <a:pPr marL="431800" indent="-323850">
              <a:buClr>
                <a:schemeClr val="tx1"/>
              </a:buClr>
              <a:buSzPct val="45000"/>
              <a:buFont typeface="Wingdings" pitchFamily="2" charset="2"/>
              <a:buChar char="Ø"/>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tr-TR" dirty="0" smtClean="0"/>
              <a:t>Çocuk psikiyatrisi bölümlerine yapılan başvuruların önemli bir bölümünü ders başarısızlığı ya da okula uyum sorunları oluşturmaktadır. </a:t>
            </a:r>
          </a:p>
          <a:p>
            <a:pPr marL="431800" indent="-323850">
              <a:buClr>
                <a:schemeClr val="tx1"/>
              </a:buClr>
              <a:buSzPct val="45000"/>
              <a:buFont typeface="Wingdings" pitchFamily="2" charset="2"/>
              <a:buChar char="Ø"/>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tr-TR" dirty="0" smtClean="0"/>
              <a:t>Okuldaki başarısızlığın nedenleri zeka geriliği, görme ve işitme sorunları, ailesel sorunlar, motivasyon eksikliği, dikkat eksikliği hiperaktivite bozukluğu, özgül öğrenme bozuklukları, başka psikiyatrik veya tıbbi sorunlar olabilmektedir.</a:t>
            </a:r>
            <a:endParaRPr lang="tr-TR" dirty="0"/>
          </a:p>
        </p:txBody>
      </p:sp>
    </p:spTree>
    <p:extLst>
      <p:ext uri="{BB962C8B-B14F-4D97-AF65-F5344CB8AC3E}">
        <p14:creationId xmlns:p14="http://schemas.microsoft.com/office/powerpoint/2010/main" val="12200295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r>
              <a:rPr lang="tr-TR" dirty="0" smtClean="0"/>
              <a:t>Özgül öğrenme bozukluğu olan çocuklar, zeka düzeyleri normal sınırlarda veya üzerinde olsa bile okulda başarısız olmakta ya da kendilerinden beklenen düzeyde başarı sergileyememektedir. </a:t>
            </a:r>
          </a:p>
          <a:p>
            <a:r>
              <a:rPr lang="tr-TR" dirty="0" smtClean="0"/>
              <a:t>Özellikle bu çocuklar ilkokul birinci sınıfa başladıklarında okumayı sökememekte, sınıf düzeyinden geri kalmaktadırlar. </a:t>
            </a:r>
          </a:p>
          <a:p>
            <a:endParaRPr lang="tr-TR" dirty="0"/>
          </a:p>
        </p:txBody>
      </p:sp>
    </p:spTree>
    <p:extLst>
      <p:ext uri="{BB962C8B-B14F-4D97-AF65-F5344CB8AC3E}">
        <p14:creationId xmlns:p14="http://schemas.microsoft.com/office/powerpoint/2010/main" val="2030423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r>
              <a:rPr lang="tr-TR" altLang="de-DE" dirty="0" smtClean="0">
                <a:latin typeface="Times New Roman" pitchFamily="18" charset="0"/>
                <a:cs typeface="Times New Roman" pitchFamily="18" charset="0"/>
              </a:rPr>
              <a:t>Zeka gelişimi normal ya da normalin üzerinde olan bireylerin yaş, zeka düzeyi,ve aldığı eğitim, okuma, yazılı anlatım ve matematik gibi alanlarda beklenenin</a:t>
            </a:r>
            <a:r>
              <a:rPr lang="de-DE" altLang="de-DE" dirty="0" smtClean="0">
                <a:latin typeface="Times New Roman" pitchFamily="18" charset="0"/>
                <a:cs typeface="Times New Roman" pitchFamily="18" charset="0"/>
              </a:rPr>
              <a:t> </a:t>
            </a:r>
            <a:r>
              <a:rPr lang="tr-TR" altLang="de-DE" dirty="0" smtClean="0">
                <a:latin typeface="Times New Roman" pitchFamily="18" charset="0"/>
                <a:cs typeface="Times New Roman" pitchFamily="18" charset="0"/>
              </a:rPr>
              <a:t>önemli ölçüde altında performans göstermeleriyle karakterize bir yetersizlik alanıdır.</a:t>
            </a:r>
            <a:endParaRPr lang="tr-TR" dirty="0" smtClean="0"/>
          </a:p>
          <a:p>
            <a:r>
              <a:rPr lang="tr-TR" dirty="0" smtClean="0">
                <a:latin typeface="Times New Roman" pitchFamily="18" charset="0"/>
                <a:cs typeface="Times New Roman" pitchFamily="18" charset="0"/>
              </a:rPr>
              <a:t>ABD Ulusal Öğrenme Bozukluğu Kurulu’nun tanımına  göre genel bir terimdir ve konuşma, dinleme, okuma, yazma, matematik ve akıl yürütme yeteneklerinin kazanılmasında ve kullanılmasında önemli derecede güçlüklerle kendini gösteren heterojen bir grup bozukluktur. </a:t>
            </a:r>
          </a:p>
          <a:p>
            <a:endParaRPr lang="tr-TR" dirty="0"/>
          </a:p>
        </p:txBody>
      </p:sp>
    </p:spTree>
    <p:extLst>
      <p:ext uri="{BB962C8B-B14F-4D97-AF65-F5344CB8AC3E}">
        <p14:creationId xmlns:p14="http://schemas.microsoft.com/office/powerpoint/2010/main" val="21313832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Öğrenme yetersizliği zihinsel yetersizlik demek değildir.</a:t>
            </a:r>
          </a:p>
          <a:p>
            <a:r>
              <a:rPr lang="tr-TR" dirty="0" smtClean="0"/>
              <a:t> Öğrenme yetersizliği okuma, yazma, konuşma, dinleme, düşünme, dili anlama ve matematik gibi geniş bir alanda öğrencilerin becerilerinin etkilenmesidir ve çocukların bilgiyi seçme, tutma ve ifade etmede problem yaşamalarıdır.</a:t>
            </a:r>
          </a:p>
          <a:p>
            <a:endParaRPr lang="tr-TR" dirty="0"/>
          </a:p>
        </p:txBody>
      </p:sp>
    </p:spTree>
    <p:extLst>
      <p:ext uri="{BB962C8B-B14F-4D97-AF65-F5344CB8AC3E}">
        <p14:creationId xmlns:p14="http://schemas.microsoft.com/office/powerpoint/2010/main" val="9317699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DSM-5 Tanı Kriterleri</a:t>
            </a:r>
            <a:endParaRPr lang="tr-TR" dirty="0"/>
          </a:p>
        </p:txBody>
      </p:sp>
      <p:sp>
        <p:nvSpPr>
          <p:cNvPr id="3" name="2 İçerik Yer Tutucusu"/>
          <p:cNvSpPr>
            <a:spLocks noGrp="1"/>
          </p:cNvSpPr>
          <p:nvPr>
            <p:ph sz="quarter" idx="1"/>
          </p:nvPr>
        </p:nvSpPr>
        <p:spPr/>
        <p:txBody>
          <a:bodyPr>
            <a:normAutofit lnSpcReduction="10000"/>
          </a:bodyPr>
          <a:lstStyle/>
          <a:p>
            <a:pPr>
              <a:buNone/>
            </a:pPr>
            <a:r>
              <a:rPr lang="tr-TR" dirty="0" smtClean="0">
                <a:latin typeface="Times New Roman" pitchFamily="18" charset="0"/>
                <a:cs typeface="Times New Roman" pitchFamily="18" charset="0"/>
              </a:rPr>
              <a:t>A- Gerekli girişimlerde bulunmuş olmasına karşın, en az 6 ay süren, aşağıdaki belirtilerden en az birinin varlığı ile belirli, öğrenme ve okul becerilerini kullanma güçlükleri:</a:t>
            </a:r>
          </a:p>
          <a:p>
            <a:pPr>
              <a:buNone/>
            </a:pPr>
            <a:r>
              <a:rPr lang="tr-TR" dirty="0" smtClean="0">
                <a:latin typeface="Times New Roman" pitchFamily="18" charset="0"/>
                <a:cs typeface="Times New Roman" pitchFamily="18" charset="0"/>
              </a:rPr>
              <a:t>      1- Sözcük okumanın yanlış ya da yavaş ve çok çaba gerektiriyor olması(örn: tek tek sözcükleri yüksek sesle okurken, yanlış yada yavaş ve duraksayarak okur, sıklıkla sözcükleri kestirir, sözcükleri seslendirmede güçlükler yaşar).</a:t>
            </a:r>
          </a:p>
          <a:p>
            <a:pPr>
              <a:buNone/>
            </a:pPr>
            <a:endParaRPr lang="tr-TR" dirty="0" smtClean="0">
              <a:latin typeface="Times New Roman" pitchFamily="18" charset="0"/>
              <a:cs typeface="Times New Roman" pitchFamily="18" charset="0"/>
            </a:endParaRPr>
          </a:p>
          <a:p>
            <a:pPr>
              <a:buNone/>
            </a:pPr>
            <a:endParaRPr lang="tr-TR" dirty="0" smtClean="0">
              <a:latin typeface="Times New Roman" pitchFamily="18" charset="0"/>
              <a:cs typeface="Times New Roman" pitchFamily="18" charset="0"/>
            </a:endParaRPr>
          </a:p>
          <a:p>
            <a:pPr>
              <a:buNone/>
            </a:pPr>
            <a:r>
              <a:rPr lang="tr-TR" dirty="0" smtClean="0">
                <a:latin typeface="Times New Roman" pitchFamily="18" charset="0"/>
                <a:cs typeface="Times New Roman" pitchFamily="18" charset="0"/>
              </a:rPr>
              <a:t> </a:t>
            </a:r>
          </a:p>
          <a:p>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34612412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sz="quarter" idx="1"/>
          </p:nvPr>
        </p:nvSpPr>
        <p:spPr>
          <a:xfrm>
            <a:off x="2136000" y="1600009"/>
            <a:ext cx="8154720" cy="4496152"/>
          </a:xfrm>
        </p:spPr>
        <p:txBody>
          <a:bodyPr/>
          <a:lstStyle/>
          <a:p>
            <a:pPr eaLnBrk="1" hangingPunct="1">
              <a:buFont typeface="Wingdings" charset="2"/>
              <a:buNone/>
            </a:pPr>
            <a:r>
              <a:rPr lang="tr-TR" sz="2500" dirty="0">
                <a:latin typeface="Times New Roman" pitchFamily="18" charset="0"/>
                <a:cs typeface="Times New Roman" pitchFamily="18" charset="0"/>
              </a:rPr>
              <a:t>   2- Okunanın anlamını anlama güçlüğü(örn: düzyazıyı düzgün okuyabilir ancak sırayı, ilişkileri, çıkarımları ya da derin anlamları anlamaz).</a:t>
            </a:r>
          </a:p>
          <a:p>
            <a:pPr eaLnBrk="1" hangingPunct="1">
              <a:buFont typeface="Wingdings" charset="2"/>
              <a:buNone/>
            </a:pPr>
            <a:r>
              <a:rPr lang="tr-TR" sz="2500" dirty="0">
                <a:latin typeface="Times New Roman" pitchFamily="18" charset="0"/>
                <a:cs typeface="Times New Roman" pitchFamily="18" charset="0"/>
              </a:rPr>
              <a:t>  3- Harf harf söyleme- yazma güçlükleri( ünlü ya da ünsüz harfleri ekleyebilir, çıkarabilir ya da bunların yerini değiştirebilir).</a:t>
            </a:r>
          </a:p>
          <a:p>
            <a:pPr eaLnBrk="1" hangingPunct="1">
              <a:buFont typeface="Wingdings" charset="2"/>
              <a:buNone/>
            </a:pPr>
            <a:r>
              <a:rPr lang="tr-TR" sz="2500" dirty="0">
                <a:latin typeface="Times New Roman" pitchFamily="18" charset="0"/>
                <a:cs typeface="Times New Roman" pitchFamily="18" charset="0"/>
              </a:rPr>
              <a:t>  4- Yazılı anlatım güçlükleri(örn. Cümleler içinde birden çok dilbilgisi ya da noktalama yanlışı yapar; paragraf düzenlenmesi kötüdür; görüşlerinin yazılı anlatımı açık değildir).</a:t>
            </a:r>
          </a:p>
        </p:txBody>
      </p:sp>
    </p:spTree>
    <p:extLst>
      <p:ext uri="{BB962C8B-B14F-4D97-AF65-F5344CB8AC3E}">
        <p14:creationId xmlns:p14="http://schemas.microsoft.com/office/powerpoint/2010/main" val="534970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sz="quarter" idx="1"/>
          </p:nvPr>
        </p:nvSpPr>
        <p:spPr>
          <a:xfrm>
            <a:off x="2136000" y="1600009"/>
            <a:ext cx="8154720" cy="4496152"/>
          </a:xfrm>
        </p:spPr>
        <p:txBody>
          <a:bodyPr/>
          <a:lstStyle/>
          <a:p>
            <a:pPr eaLnBrk="1" hangingPunct="1">
              <a:buFont typeface="Wingdings" charset="2"/>
              <a:buNone/>
            </a:pPr>
            <a:r>
              <a:rPr lang="tr-TR" sz="2500" dirty="0">
                <a:latin typeface="Times New Roman" pitchFamily="18" charset="0"/>
                <a:cs typeface="Times New Roman" pitchFamily="18" charset="0"/>
              </a:rPr>
              <a:t>      5- Sayı algısı, sayı gerçekleri ya da hesaplama güçlükleri (örn. Sayıları, bunların büyüklüğünü ve ilişkilerini anlaması kötüdür; yaşıtlarının matematik dersinden öğrendiklerinden değişik olarak, tek rakamlı sayıları eklerken parmak hesabı yapar; sayısal hesaplamaların ortasında kaybolur ve işlemleri değiştirebilir).</a:t>
            </a:r>
          </a:p>
          <a:p>
            <a:pPr eaLnBrk="1" hangingPunct="1">
              <a:buFont typeface="Wingdings" charset="2"/>
              <a:buNone/>
            </a:pPr>
            <a:r>
              <a:rPr lang="tr-TR" sz="2500" dirty="0">
                <a:latin typeface="Times New Roman" pitchFamily="18" charset="0"/>
                <a:cs typeface="Times New Roman" pitchFamily="18" charset="0"/>
              </a:rPr>
              <a:t>    6- Sayısal uslamlama (akıl yürütme) güçlükleri (örn. Nicel sorunları çözmek için matematikle ilgili kavramları, gerçekleri ya da işlemleri uygulamakta çok güçlük çeker).</a:t>
            </a:r>
          </a:p>
        </p:txBody>
      </p:sp>
    </p:spTree>
    <p:extLst>
      <p:ext uri="{BB962C8B-B14F-4D97-AF65-F5344CB8AC3E}">
        <p14:creationId xmlns:p14="http://schemas.microsoft.com/office/powerpoint/2010/main" val="35008335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sz="quarter" idx="1"/>
          </p:nvPr>
        </p:nvSpPr>
        <p:spPr>
          <a:xfrm>
            <a:off x="2136000" y="1600009"/>
            <a:ext cx="8154720" cy="4496152"/>
          </a:xfrm>
        </p:spPr>
        <p:txBody>
          <a:bodyPr/>
          <a:lstStyle/>
          <a:p>
            <a:pPr>
              <a:buFont typeface="Wingdings" charset="2"/>
              <a:buNone/>
            </a:pPr>
            <a:r>
              <a:rPr lang="tr-TR" sz="2500" dirty="0">
                <a:latin typeface="Times New Roman" pitchFamily="18" charset="0"/>
                <a:cs typeface="Times New Roman" pitchFamily="18" charset="0"/>
              </a:rPr>
              <a:t>B. Etkilenen okul becerileri, kişisel olarak uygulanan geçerli başarı ölçümleri ve kapsamlı klinik değerlendirme ile doğrulandığı üzere, kişinin zamandizinsel (kronolojik) yaşına göre beklenenden önemli ölçüde ve ölçülebilir derecede altındadır ve okul ya da işle ilgili başarıyı ya da günlük yaşam etkinliklerini ileri derecede bozar. On yedi yaşında ve üzerinde olan kişilerde, geçerli değerlendirmelerin yerine, işlevselliği bozan, belgeli öğrenme güçlükleri öyküsü kullanılabilir.</a:t>
            </a:r>
          </a:p>
        </p:txBody>
      </p:sp>
    </p:spTree>
    <p:extLst>
      <p:ext uri="{BB962C8B-B14F-4D97-AF65-F5344CB8AC3E}">
        <p14:creationId xmlns:p14="http://schemas.microsoft.com/office/powerpoint/2010/main" val="216497147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820</Words>
  <Application>Microsoft Office PowerPoint</Application>
  <PresentationFormat>Geniş ekran</PresentationFormat>
  <Paragraphs>33</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Calibri Light</vt:lpstr>
      <vt:lpstr>Times New Roman</vt:lpstr>
      <vt:lpstr>Wingdings</vt:lpstr>
      <vt:lpstr>1_Office Teması</vt:lpstr>
      <vt:lpstr>Özgül Öğrenme Güçlüğü</vt:lpstr>
      <vt:lpstr>Özgül Öğrenme Güçlüğü</vt:lpstr>
      <vt:lpstr>PowerPoint Sunusu</vt:lpstr>
      <vt:lpstr>PowerPoint Sunusu</vt:lpstr>
      <vt:lpstr>PowerPoint Sunusu</vt:lpstr>
      <vt:lpstr>DSM-5 Tanı Kriterleri</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Nörogelişimsel Bozukluklar</dc:title>
  <dc:creator>Cenk</dc:creator>
  <cp:lastModifiedBy>Cenk</cp:lastModifiedBy>
  <cp:revision>3</cp:revision>
  <dcterms:created xsi:type="dcterms:W3CDTF">2020-03-30T10:07:34Z</dcterms:created>
  <dcterms:modified xsi:type="dcterms:W3CDTF">2020-04-30T14:19:45Z</dcterms:modified>
</cp:coreProperties>
</file>