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5"/>
  </p:notesMasterIdLst>
  <p:sldIdLst>
    <p:sldId id="1082" r:id="rId4"/>
    <p:sldId id="1087" r:id="rId5"/>
    <p:sldId id="1088" r:id="rId6"/>
    <p:sldId id="1089" r:id="rId7"/>
    <p:sldId id="1090" r:id="rId8"/>
    <p:sldId id="1091" r:id="rId9"/>
    <p:sldId id="1092" r:id="rId10"/>
    <p:sldId id="1093" r:id="rId11"/>
    <p:sldId id="1094" r:id="rId12"/>
    <p:sldId id="1095" r:id="rId13"/>
    <p:sldId id="1096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84" d="100"/>
          <a:sy n="84" d="100"/>
        </p:scale>
        <p:origin x="1056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3/3/2020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3/3/2020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3/3/2020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3/3/2020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3/3/2020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3/3/2020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3/3/2020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3/3/2020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3/3/2020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of.com.tr/orgutsel-davranis-unite-1-8-ders-notlari-pdf.html" TargetMode="Externa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GGY 340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Örgütsel Davranış ve Liderlik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</a:t>
            </a:r>
            <a:r>
              <a:rPr lang="tr-TR" sz="16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Duhan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KALKAN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3041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Örgüt kültürünün 7 boyutu bulunur. Bunlar; düzey, yaygınlık, 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örtüklüğü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, etki derecesi, politik, çokluk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ve karşılıklı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bağımlılık Çokluk: Alt kültürlerin varlığını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vurgular.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Örgüt kültürünün Bakış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Açıları; Bütünleştirici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: Sadece değer ve varsayımlara ilişkin fikir birliği değil, bunların örgütteki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eylemlere yansıma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biçiminde de tutarlılık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vardır.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Farklılaşma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: Alt kültürlerin varlığını ancak alt kültürlerin kendi içindeki tutarlılığını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bağlar.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Örneğin, yöneticiler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bir yandan farklı statüleri reddedip, eşitliği vurgularken öte yandan, üst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yöneticilere ayrıcalıklar tanıyabilir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248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5255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KAYNAKLAR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Davranış 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Bilimlerine Giriş ve Örgütlerde Davranış,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M.Şerif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Şimşek ve Diğerleri, Adim Matbaacılık, Konya, 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2003.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Örgütsel 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Davranış ve Yönetim Psikolojisi, Erol Eren, Beta Yayınları, İstanbul, 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2008.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www.aof.com.tr/orgutsel-davranis-unite-1-8-ders-notlari-pdf.html</a:t>
            </a:r>
            <a:endParaRPr lang="tr-T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Final 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Yayınları Felsefe Grubu Konu Anlatım Kitabı, 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s.151-152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Atatürk Üniversitesi İktisadi ve İdari Bilimler Dergisi, Cilt: 23, Sayı: 3, 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2009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Okpara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, J.O. (2006) “The Relationship Of Personal Characteristics And Job Satisfaction: A Study Of Nigerian Managers İn The Oil Industry”, The Journal Of American Academy Of Business, Vol. 10, No.1, P.50 </a:t>
            </a:r>
            <a:endParaRPr lang="tr-T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Barutçugil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İ.(2004) Stratejik İnsan Kaynakları Yönetimi, Kariyer Yayıncılık, İstanbul. </a:t>
            </a:r>
            <a:endParaRPr lang="tr-T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Garcia-Bernal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J.,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Gargallo-Castel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A.,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Marzo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Navarro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M.,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Rivera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Torres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P. (2005)“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Satisfaction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Empirical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Evidence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Gender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Differences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Women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İn Management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Vol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. 20, No. 4, 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Pp.286-27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Glenn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N.D., Taylor R. D. 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Weaver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C.N. (1977) “Age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Satisfaction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Among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Males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Females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: A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Multivariate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Multi-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Applied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Psychology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Vol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. 62, Pp.190-193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Groot,W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., Van Den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Brink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H.M. (1999) “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Satisfaction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Older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Workers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”, International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Manpower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Vol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. 20, No.6, P. 344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Groot,W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., Van Den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Brink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H.M. (1999)“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Satisfaction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Older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Workers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”, International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Manpower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Vol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. 20, No.6, P. 344 Http://Www.Cfib.Ca/Research/Reports/Pdfaspects.Pdf. , 12.04.2008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Izgar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H. (2003) “İş Doyumu”, Endüstri Ve Örgüt Psikolojisi,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Ed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: Hüseyin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Izgar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Eğitim Kitabevi Yayınları, Konya.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Koustelios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A. D. (2001) “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Personal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Characteristics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Satisfaction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Grek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Teachers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International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Educational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Management, 15/7, P. 354 </a:t>
            </a:r>
            <a:endParaRPr lang="tr-T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04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Yöneticinin Fonksiyonları: -Planlama -Organize etme -Liderlik -Kontrol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Planlama: Yöneticisinin örgütün amaçlarını belirleme, tanımlama ve stratejiler oluşturma gibi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faaliyetleridir.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Organizasyon (Örgütleme): Yöneticiler aynı zamanda örgütün yapısından sorumlu, olan kişilerdir. Ne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tür işler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yapılacak, bunları kim yapacak, işler ne şekilde gruplanacak, kim kime rapor edecek ve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kararlar nerede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alınacak, bunların hepsini organize etme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fonksiyonudur.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Yöneticinin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Rolleri: -Bireyler arası rolü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-Bilgi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rolü -Karar verme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rolleridir.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Kaynak Ayırma: Yöneticinin karar verici rolleri arasında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Yöneticinin Sahip Olması Gereken Bilgi ve Beceriler: -Teknik bilgi -İnsanla ilgili bilgi -Kavrama ile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ilgili bilgi becerileridir.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Teknik Bilgi: İhtisaslaşma gerektiren bilgi türüdür.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Sorun hakkında ön araştırma: Bir bilim insanının bilimsel yöntem sürecinde izleyeceği ilk aşamasıdır.</a:t>
            </a:r>
          </a:p>
        </p:txBody>
      </p:sp>
    </p:spTree>
    <p:extLst>
      <p:ext uri="{BB962C8B-B14F-4D97-AF65-F5344CB8AC3E}">
        <p14:creationId xmlns:p14="http://schemas.microsoft.com/office/powerpoint/2010/main" val="251995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4556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Kişilik: Bireyin belirgin, değişmeyen ve tutarlı olan duygu, düşünce ve davranışlarının tümünü ifade 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eder. Kişiliği 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oluşturan üç temel nokta: -Benzersizlik veya kendine özgü oluş -Tutarlılık -Durağanlık 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veya Değişmezlik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Benzersizlik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: Bireyin davranış ve tutumlarının diğer insanlardan farklı olmasıdır.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Tutarlılık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: Farklı ortam ve durumlarda bireyin benzer biçimlerde tepki vermesidir.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Durağanlık 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(Değişmezlik): Bireyin tutum ve davranışlarında görülen düzenlilik. 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Öngörülebilirlik, güvenlik 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ve kurallara uyma örgüt kültürünün karakteristik özelliğidir.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300" dirty="0" err="1">
                <a:latin typeface="Arial" panose="020B0604020202020204" pitchFamily="34" charset="0"/>
                <a:cs typeface="Arial" panose="020B0604020202020204" pitchFamily="34" charset="0"/>
              </a:rPr>
              <a:t>Greenberg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: Örgütsel davranışa ilişkin temel öngörüler ve eğilimler üzerinde çalışmalar yapan 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kuramcı </a:t>
            </a:r>
            <a:r>
              <a:rPr lang="tr-TR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Kluckhohn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sz="1300" dirty="0" err="1">
                <a:latin typeface="Arial" panose="020B0604020202020204" pitchFamily="34" charset="0"/>
                <a:cs typeface="Arial" panose="020B0604020202020204" pitchFamily="34" charset="0"/>
              </a:rPr>
              <a:t>Murray’a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 göre bireyin kişiliğinde egemen olan biyolojik faktörü: Diğer 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insanlara benzemesi 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ve benzer davranması Dönem Kavramı: Kişiliğin oluşumu konusunda ikinci tür bir 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yaklaşım kişiliğin 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oluşum dönemleri üzerinde durmaktadır. Üç önemli kuramcı Sigmund Freud, </a:t>
            </a:r>
            <a:r>
              <a:rPr lang="tr-TR" sz="1300" dirty="0" err="1">
                <a:latin typeface="Arial" panose="020B0604020202020204" pitchFamily="34" charset="0"/>
                <a:cs typeface="Arial" panose="020B0604020202020204" pitchFamily="34" charset="0"/>
              </a:rPr>
              <a:t>Eric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300" dirty="0" err="1">
                <a:latin typeface="Arial" panose="020B0604020202020204" pitchFamily="34" charset="0"/>
                <a:cs typeface="Arial" panose="020B0604020202020204" pitchFamily="34" charset="0"/>
              </a:rPr>
              <a:t>Erikson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ve Jean </a:t>
            </a:r>
            <a:r>
              <a:rPr lang="tr-TR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Piaget’dir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 Sigmund 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Freud: 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Dönem (0-1) 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Anal 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Dönem (1-3) </a:t>
            </a:r>
            <a:r>
              <a:rPr lang="tr-TR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Fallik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Dönem (3-6) </a:t>
            </a:r>
            <a:r>
              <a:rPr lang="tr-TR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Latens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Dönem (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6-11) </a:t>
            </a:r>
            <a:r>
              <a:rPr lang="tr-TR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Genital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Dönem (11 yaş 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sonrası) </a:t>
            </a:r>
            <a:r>
              <a:rPr lang="tr-TR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Eric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300" dirty="0" err="1">
                <a:latin typeface="Arial" panose="020B0604020202020204" pitchFamily="34" charset="0"/>
                <a:cs typeface="Arial" panose="020B0604020202020204" pitchFamily="34" charset="0"/>
              </a:rPr>
              <a:t>Erikson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duyusal Dönem 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Kas 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Anal Dönem </a:t>
            </a:r>
            <a:r>
              <a:rPr lang="tr-TR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Lokomotor-genital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Dönem </a:t>
            </a:r>
            <a:r>
              <a:rPr lang="tr-TR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Latens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Dönem Ergenlik Yetişkinlik Olgunluk -Jean </a:t>
            </a:r>
            <a:r>
              <a:rPr lang="tr-TR" sz="1300" dirty="0" err="1">
                <a:latin typeface="Arial" panose="020B0604020202020204" pitchFamily="34" charset="0"/>
                <a:cs typeface="Arial" panose="020B0604020202020204" pitchFamily="34" charset="0"/>
              </a:rPr>
              <a:t>Piaget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Duyusal 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- Motor dönem 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İşlem 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öncesi dönem 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Somut </a:t>
            </a:r>
            <a:r>
              <a:rPr lang="tr-TR" sz="1300" dirty="0" err="1">
                <a:latin typeface="Arial" panose="020B0604020202020204" pitchFamily="34" charset="0"/>
                <a:cs typeface="Arial" panose="020B0604020202020204" pitchFamily="34" charset="0"/>
              </a:rPr>
              <a:t>işlemsel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 dönem 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Formel </a:t>
            </a:r>
            <a:r>
              <a:rPr lang="tr-TR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işlemsel</a:t>
            </a:r>
            <a:r>
              <a:rPr lang="tr-T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dönem</a:t>
            </a:r>
            <a:endParaRPr lang="tr-TR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62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Kişiliğin Beş Büyük Boyutu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1.Bilinçli ve sorumlu tip: Sorumlu, bağımlı, </a:t>
            </a:r>
            <a:r>
              <a:rPr lang="tr-TR" sz="1200" dirty="0" err="1">
                <a:latin typeface="Arial" panose="020B0604020202020204" pitchFamily="34" charset="0"/>
                <a:cs typeface="Arial" panose="020B0604020202020204" pitchFamily="34" charset="0"/>
              </a:rPr>
              <a:t>dikkatli,disiplinli</a:t>
            </a:r>
            <a:endParaRPr lang="tr-T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2.Duygusal tutarlılık veya kararlılık (</a:t>
            </a:r>
            <a:r>
              <a:rPr lang="tr-TR" sz="1200" dirty="0" err="1">
                <a:latin typeface="Arial" panose="020B0604020202020204" pitchFamily="34" charset="0"/>
                <a:cs typeface="Arial" panose="020B0604020202020204" pitchFamily="34" charset="0"/>
              </a:rPr>
              <a:t>Nerotizm</a:t>
            </a: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): Güvenli, sakin, endişeli olmayan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3.Deneyime açık olma veya açıklık: Hassas, esnek, yaratıcı, hayalci, meraklı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4.Uyumluluk: Nazik, sakin, ılımlı, yardımsever, sempatik ve bağışlayıcı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5.Dışa dönüklük: Yaşamlarında hep bir uyarılma bekleyen, başkalarıyla birlikte olmaktan mutluluk duyan,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konuşkan, sosyal, aktif, cesur Kişiliğin temel boyutları bireysel ve takım performansının yanı sıra örgütsel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süreçlerle de yakından ilişkilidir.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• Dışa dönüklük-içe dönüklük •Duyusal-sezgisel algı •Düşünsel-duygusal karar verme •</a:t>
            </a:r>
            <a:r>
              <a:rPr lang="tr-T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Yargısal-algısal tipler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Makyevellenizm</a:t>
            </a: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1200" dirty="0" err="1">
                <a:latin typeface="Arial" panose="020B0604020202020204" pitchFamily="34" charset="0"/>
                <a:cs typeface="Arial" panose="020B0604020202020204" pitchFamily="34" charset="0"/>
              </a:rPr>
              <a:t>Makyavele</a:t>
            </a: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 göre insanları yenmek, belirli çıkarlar elde etmek için her şey mubahtır.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200" dirty="0" err="1">
                <a:latin typeface="Arial" panose="020B0604020202020204" pitchFamily="34" charset="0"/>
                <a:cs typeface="Arial" panose="020B0604020202020204" pitchFamily="34" charset="0"/>
              </a:rPr>
              <a:t>Narsist</a:t>
            </a: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 kişilik: İlgi odağı olmayı seven, hayallere dalan, kendisinin birçok beceriye sahip olduğuna inanan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ve kendinden hoşlanan </a:t>
            </a:r>
            <a:r>
              <a:rPr lang="tr-TR" sz="1200" dirty="0" err="1">
                <a:latin typeface="Arial" panose="020B0604020202020204" pitchFamily="34" charset="0"/>
                <a:cs typeface="Arial" panose="020B0604020202020204" pitchFamily="34" charset="0"/>
              </a:rPr>
              <a:t>Proaktif</a:t>
            </a: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 kişilik: İçinde bulunduğu durumu düzeltmek geliştirmek veya daha iyi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hâle getirmek amacıyla etkin bir şekilde inisiyatif alınması Otoriter kişilik: Örgüt içinde çalışan insanlar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arasında bir statü ve güç farklılığının olmasına inanan kişidir.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Riske Girme Eğilimi: Riske girme eğilimi yüksek olan yöneticiler çabuk karar verirler ve </a:t>
            </a:r>
            <a:r>
              <a:rPr lang="tr-T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kararlarını verirken </a:t>
            </a: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daha az bilgiye ihtiyaç duyarlar.</a:t>
            </a:r>
          </a:p>
        </p:txBody>
      </p:sp>
    </p:spTree>
    <p:extLst>
      <p:ext uri="{BB962C8B-B14F-4D97-AF65-F5344CB8AC3E}">
        <p14:creationId xmlns:p14="http://schemas.microsoft.com/office/powerpoint/2010/main" val="227382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İş Yeri Duyguları: Duygular ve bireyin ruh halleri çalışma yaşamındaki birçok değişkeni etkiler. </a:t>
            </a:r>
            <a:r>
              <a:rPr lang="tr-T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Duygular örgütsel </a:t>
            </a: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davranışın önemli bir konusunu oluşturur. Duygularımız, nerde nasıl davranacağımızı ve </a:t>
            </a:r>
            <a:r>
              <a:rPr lang="tr-T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olaylara nasıl </a:t>
            </a: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tepki vereceğimizi belirler. Buda iş yerimizdeki performansımıza, ilişkilerimize ve </a:t>
            </a:r>
            <a:r>
              <a:rPr lang="tr-T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başarımıza dolaylı </a:t>
            </a: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olarak etki eder.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Duygu: Kişilere, nesnelere veya olaylara karşı tecrübelerimizle kazandığımız ve bizi bir </a:t>
            </a:r>
            <a:r>
              <a:rPr lang="tr-T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davranışta bulunmaya </a:t>
            </a: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hazır hale getiren hislerdir. Duygular aynı zamanda kendimizle kurmuş olduğumuz </a:t>
            </a:r>
            <a:r>
              <a:rPr lang="tr-T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bir iletişimdir</a:t>
            </a: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. Duygular bizleri çeşitli olaylardan haberdar kılar ve kişisel amaçlarımıza da önemli </a:t>
            </a:r>
            <a:r>
              <a:rPr lang="tr-T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ölçüde etkiler</a:t>
            </a: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Duyguların Özellikleri: Duygularımızın her zaman bir objesi veya amacı vardır. Duygular kısa </a:t>
            </a:r>
            <a:r>
              <a:rPr lang="tr-T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sürede çalışanları </a:t>
            </a: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etkiler ve bulaşıcı bir hale gelir. Duyguların ifadesi evrensel bir yapıdadır. Kültür </a:t>
            </a:r>
            <a:r>
              <a:rPr lang="tr-T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insanların duygularını </a:t>
            </a: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nasıl ve ne zaman ifade edeceklerini belirlemede önemli bir unsurdur. Öfke ve </a:t>
            </a:r>
            <a:r>
              <a:rPr lang="tr-T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Kızgınlık duygular </a:t>
            </a: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içinde en yaygın olanıdır. Engellenme veya amaca yönelik bir faaliyete müdahale edilmesidir.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Kızgınlık: Kişilerin yapmak istemedikleri şeyler yaşla değiştiği için kızgınlık nedenleri de zamanla değişir.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Kızgınlık duygusunun alt kategorileri: Dargınlık, Öfke, Nefret, Eziyet, Kayıtsızlık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Kızgınlık kontrolünde şunlar yapılabilir; Rahatlama egzersizleri, düşünce biçimini değiştirmek, komik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şeyler düşünmek, espriyle geçiştirmek, odayı veya ortamı terk etmek</a:t>
            </a:r>
          </a:p>
        </p:txBody>
      </p:sp>
    </p:spTree>
    <p:extLst>
      <p:ext uri="{BB962C8B-B14F-4D97-AF65-F5344CB8AC3E}">
        <p14:creationId xmlns:p14="http://schemas.microsoft.com/office/powerpoint/2010/main" val="181225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4253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Duyguların diğer bir sınıflandırması; •İçsel kaynaklı duygular •Dışsal kaynaklı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duygular Duyguların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, çalışma yaşamında üç konu ile yakından ilgisi bulunur; -Duygusal uyumsuzluk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–Duygusal zekâ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-İş performansı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Korku: Hiç kimsenin yaşamak istemediği bir duygudur. Kaygı, duygu türünün alt kategorisidir.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Kaygı: Nedeni belli olmayan korku. Korkudan ayıran en belirgin özellik kaygıda belirli bir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nedenin bulunmamasıdır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. Kaygının Nedenleri: Desteğin çekilmesi, olumsuz bir sonuç beklemek, iç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çelişki yaşamak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, belirsiz durumlar.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İç çelişki: Kişinin fikirleri ile davranışları arasında ortaya çıkan uyumsuzluk, kaygı nedenleri ile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ilgili genellemeler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İçsel: Başına gelen olumsuz olayların nedenini kendisinde arayan bireyler.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Üzüntü: Bir kayıp ve kayıp tehdidinden kaynaklanan bir davranışlar bütünü. Aşırı üzüntü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beraberinde stres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hatta depresyon getirebilir. Unutma: Bireyin kendisi dışında olan olaylardan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kaynaklanan.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İş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Çevresi: İş performansıyla ilgili önemli faktörlerden biridir</a:t>
            </a:r>
          </a:p>
        </p:txBody>
      </p:sp>
    </p:spTree>
    <p:extLst>
      <p:ext uri="{BB962C8B-B14F-4D97-AF65-F5344CB8AC3E}">
        <p14:creationId xmlns:p14="http://schemas.microsoft.com/office/powerpoint/2010/main" val="219644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Tutum: Bir bireyin belirli bir objeye veya bir kimseye karşı zihinsel açıdan hazır oluş durumudur.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Tutumların Üç Bileşeni; -Duygusal Bileşen -Bilişsel Bileşen -Davranışsal Bileşen (duygu ve inanca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uygun olarak hareket etme eğilimini)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Bilişsel Bileşen: Bireyin tutum nesnesine ilişkin inançlarından oluşan tutum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bileşenidir.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Tutum Değişimi: Sosyal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psikolojinin ilgili konularından biridir.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İş Karakteristikleri Kuramı: Merkezi içsel tatmin sağlayan bu tür karakteristikleri açıklamaktadır.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Buna göre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beş merkezi iş karakteristiği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; -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Çeşitlilik -Kimlik -Önem -Otonomi -Geri bildirim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İş tatminine ilişkin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-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Örgütsel etkenler: Ücret, Politikalar, İşin niteliği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-Bireysel etken: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İstekler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smtClean="0">
                <a:latin typeface="Arial" panose="020B0604020202020204" pitchFamily="34" charset="0"/>
                <a:cs typeface="Arial" panose="020B0604020202020204" pitchFamily="34" charset="0"/>
              </a:rPr>
              <a:t>Sesini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yükseltme: İş tatminsizliğine karşı gösterilen yapıcı ve aktif bir tepkidir İş Performansı</a:t>
            </a:r>
            <a:r>
              <a:rPr lang="tr-TR" sz="140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1400" smtClean="0">
                <a:latin typeface="Arial" panose="020B0604020202020204" pitchFamily="34" charset="0"/>
                <a:cs typeface="Arial" panose="020B0604020202020204" pitchFamily="34" charset="0"/>
              </a:rPr>
              <a:t>Yönetim ve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organizasyon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Beceri: Bireyin biricikliğini oluşturan fiziksel farklılık</a:t>
            </a:r>
          </a:p>
        </p:txBody>
      </p:sp>
    </p:spTree>
    <p:extLst>
      <p:ext uri="{BB962C8B-B14F-4D97-AF65-F5344CB8AC3E}">
        <p14:creationId xmlns:p14="http://schemas.microsoft.com/office/powerpoint/2010/main" val="301284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Örgüt Kültürü: İnsanların dünyaya bakış açısını, olayları ve bireyleri algılama biçimini belirleyen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örgütsel olgudur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. Bir örgütte paylaşılan tutum, davranış, alışkanlık, ilkeler vb. gibi mantıksal ve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duygusal özelliklerdir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. Yeni bir çalışanın örgütte kabul edilebilen biri olabilmesi için örgüt kültürünü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bilmesi gerekir.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Bir örgütün kültürü rasyonel ve görüntüsel olarak farklı araçlarla tanımlanabilir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Rasyonel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Araçlar: -Kullanılan Teknoloji -Örgüt yapısı -Planlama -Kontrol sistemleri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Görüntüsel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Araçlar: -Örgüt jargonu -Davranış kalıpları -Törenler -Başarı öyküleri -Giyim-kuşam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Örgüt Kültürü ile ilgili özellikleri;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Bireylerin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nasıl davranacağı konusunda bilgi veren ve paylaşılan değerler bütünü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olması,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Bireylerce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sorgulanmadan kabul edilen ve bütün davranışları şekillendiren yazılı olmayan değerler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lması,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Zaman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içinde karşılaşılan örgütsel varlık sorunlarına bulunan çözümlerden ve bunlara ilişkin genel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kabullerden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temellenmesi,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Değerlerin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iletimi ve paylaşımında kullanılan semboller, bunlara yüklenen anlamlar, hikayeler ve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geçmiş olaylar olması.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18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Kültürün öğeleri: -Semboller ve davranışlar -Değerler -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Sayıltılar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Semboller: Sözel Davranışsal ve Fiziksel Semboller olarak ikiye ayrılır.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-Sözel Davranışsal: Hikâyeler, efsaneler,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kahramanlar,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-Fiziksel Semboller: Gözle görülen, toplum için özel anlamlar taşıyan eşya, araç, etiket, amblem, rozet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ve afiş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gibi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nesneler,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Değerler: Örgüt kültürünün görünür olmayan ögelerinden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biridir.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Sayıltı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 (Varsayım): Doğru olup olmadığı sorgulanmaksızın, tartışmaya açık olmadan bireylerce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kabul edilen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yargı, inanç ve genellemeler Örgüt Kültürünü Belirleyen Özellikler: -Bireysel inisiyatif -Risk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alma derecesi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-Bütünleşme -Yönetim desteği -Denetim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-Kimlik oluşumu (daha çok ilişkilidir) -Ödül sistemi -Örgüt içi çatışma toleransı -İletişim kanallarının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yapısı -Örgüt belleği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Örgüt kültürünün Boyutları: Örgüt kültürünü anlayabilmek için farklı yönlerine bakmak gerekir.</a:t>
            </a:r>
          </a:p>
        </p:txBody>
      </p:sp>
    </p:spTree>
    <p:extLst>
      <p:ext uri="{BB962C8B-B14F-4D97-AF65-F5344CB8AC3E}">
        <p14:creationId xmlns:p14="http://schemas.microsoft.com/office/powerpoint/2010/main" val="101409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12459</TotalTime>
  <Words>1763</Words>
  <Application>Microsoft Office PowerPoint</Application>
  <PresentationFormat>Ekran Gösterisi (4:3)</PresentationFormat>
  <Paragraphs>92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11</vt:i4>
      </vt:variant>
    </vt:vector>
  </HeadingPairs>
  <TitlesOfParts>
    <vt:vector size="19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Taşınmaz</cp:lastModifiedBy>
  <cp:revision>813</cp:revision>
  <cp:lastPrinted>2016-10-24T07:53:35Z</cp:lastPrinted>
  <dcterms:created xsi:type="dcterms:W3CDTF">2016-09-18T09:35:24Z</dcterms:created>
  <dcterms:modified xsi:type="dcterms:W3CDTF">2020-03-03T13:08:44Z</dcterms:modified>
</cp:coreProperties>
</file>