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0" r:id="rId3"/>
    <p:sldId id="289" r:id="rId4"/>
    <p:sldId id="267" r:id="rId5"/>
    <p:sldId id="300" r:id="rId6"/>
    <p:sldId id="301" r:id="rId7"/>
    <p:sldId id="305" r:id="rId8"/>
    <p:sldId id="307" r:id="rId9"/>
    <p:sldId id="309" r:id="rId10"/>
    <p:sldId id="32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42"/>
    <p:restoredTop sz="93175"/>
  </p:normalViewPr>
  <p:slideViewPr>
    <p:cSldViewPr snapToGrid="0" snapToObjects="1">
      <p:cViewPr varScale="1">
        <p:scale>
          <a:sx n="108" d="100"/>
          <a:sy n="108" d="100"/>
        </p:scale>
        <p:origin x="184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2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35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3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9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64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1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34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4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69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41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7144"/>
            <a:ext cx="7772400" cy="3756357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Dersin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Adı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D</a:t>
            </a:r>
            <a:r>
              <a:rPr lang="tr-TR" dirty="0">
                <a:solidFill>
                  <a:srgbClr val="FFFFFF"/>
                </a:solidFill>
              </a:rPr>
              <a:t>aylı Çalışma Modellerinin </a:t>
            </a:r>
            <a:br>
              <a:rPr lang="tr-TR" dirty="0">
                <a:solidFill>
                  <a:srgbClr val="FFFFFF"/>
                </a:solidFill>
              </a:rPr>
            </a:br>
            <a:r>
              <a:rPr lang="tr-TR" dirty="0">
                <a:solidFill>
                  <a:srgbClr val="FFFFFF"/>
                </a:solidFill>
              </a:rPr>
              <a:t>Elde Edilerek </a:t>
            </a:r>
            <a:r>
              <a:rPr lang="tr-TR" dirty="0" err="1">
                <a:solidFill>
                  <a:srgbClr val="FFFFFF"/>
                </a:solidFill>
              </a:rPr>
              <a:t>Artikülatöre</a:t>
            </a:r>
            <a:r>
              <a:rPr lang="tr-TR" dirty="0">
                <a:solidFill>
                  <a:srgbClr val="FFFFFF"/>
                </a:solidFill>
              </a:rPr>
              <a:t> Alınması</a:t>
            </a:r>
            <a:br>
              <a:rPr lang="en-US" b="1" dirty="0"/>
            </a:br>
            <a:br>
              <a:rPr lang="en-US" b="1" dirty="0"/>
            </a:br>
            <a:r>
              <a:rPr lang="en-US" b="1" dirty="0" err="1">
                <a:solidFill>
                  <a:srgbClr val="FF0000"/>
                </a:solidFill>
              </a:rPr>
              <a:t>Dersin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Sınıf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Dönemi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br>
              <a:rPr lang="en-US" b="1" dirty="0"/>
            </a:br>
            <a:r>
              <a:rPr lang="en-US" dirty="0">
                <a:solidFill>
                  <a:schemeClr val="bg1"/>
                </a:solidFill>
              </a:rPr>
              <a:t>2. </a:t>
            </a:r>
            <a:r>
              <a:rPr lang="en-US" dirty="0" err="1">
                <a:solidFill>
                  <a:schemeClr val="bg1"/>
                </a:solidFill>
              </a:rPr>
              <a:t>Sınıf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Güz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Dönemi</a:t>
            </a:r>
            <a:r>
              <a:rPr lang="tr-TR" dirty="0">
                <a:solidFill>
                  <a:schemeClr val="bg1"/>
                </a:solidFill>
              </a:rPr>
              <a:t>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20301"/>
            <a:ext cx="6400800" cy="1587193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Prof. Dr.</a:t>
            </a:r>
          </a:p>
          <a:p>
            <a:r>
              <a:rPr lang="en-US" b="1" dirty="0">
                <a:solidFill>
                  <a:srgbClr val="FFFF00"/>
                </a:solidFill>
              </a:rPr>
              <a:t>Mehmet Ali </a:t>
            </a:r>
            <a:r>
              <a:rPr lang="en-US" b="1" dirty="0" err="1">
                <a:solidFill>
                  <a:srgbClr val="FFFF00"/>
                </a:solidFill>
              </a:rPr>
              <a:t>Kılıçarslan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062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Kaynaklar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44489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Çalıkkocaoğlu S. Tam Protezler 3. Baskı. İstanbul: Protez Akademisi ve </a:t>
            </a:r>
            <a:r>
              <a:rPr lang="tr-TR" dirty="0" err="1"/>
              <a:t>Gnatoloji</a:t>
            </a:r>
            <a:r>
              <a:rPr lang="tr-TR" dirty="0"/>
              <a:t> Derneği 2. Bilimsel Yayını; 1998.</a:t>
            </a:r>
          </a:p>
          <a:p>
            <a:r>
              <a:rPr lang="tr-TR" dirty="0"/>
              <a:t>Kılıçarslan MA. Sabit protez X. sınıf ders kitabı. Ankara: Şule Ofset Matbaacılık; 2005.</a:t>
            </a:r>
          </a:p>
          <a:p>
            <a:r>
              <a:rPr lang="tr-TR" dirty="0"/>
              <a:t>Kılıçarslan MA. Sabit protez XI. sınıf ders kitabı. Ankara: Şule Ofset Matbaacılık; 2005. </a:t>
            </a:r>
          </a:p>
          <a:p>
            <a:r>
              <a:rPr lang="en-US" dirty="0" err="1"/>
              <a:t>Kılıçarslan</a:t>
            </a:r>
            <a:r>
              <a:rPr lang="en-US" dirty="0"/>
              <a:t> MA.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elli</a:t>
            </a:r>
            <a:r>
              <a:rPr lang="en-US" dirty="0"/>
              <a:t> </a:t>
            </a:r>
            <a:r>
              <a:rPr lang="en-US" dirty="0" err="1"/>
              <a:t>diş</a:t>
            </a:r>
            <a:r>
              <a:rPr lang="en-US" dirty="0"/>
              <a:t> </a:t>
            </a:r>
            <a:r>
              <a:rPr lang="en-US" dirty="0" err="1"/>
              <a:t>hekimliğinde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personel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yönetimi</a:t>
            </a:r>
            <a:r>
              <a:rPr lang="en-US" dirty="0"/>
              <a:t>. Ankara: Palme </a:t>
            </a:r>
            <a:r>
              <a:rPr lang="en-US" dirty="0" err="1"/>
              <a:t>Yayıncılık</a:t>
            </a:r>
            <a:r>
              <a:rPr lang="en-US" dirty="0"/>
              <a:t>; 2013.</a:t>
            </a:r>
            <a:endParaRPr lang="tr-TR" dirty="0"/>
          </a:p>
          <a:p>
            <a:r>
              <a:rPr lang="tr-TR" dirty="0" err="1"/>
              <a:t>Rahn</a:t>
            </a:r>
            <a:r>
              <a:rPr lang="tr-TR" dirty="0"/>
              <a:t> AO, </a:t>
            </a:r>
            <a:r>
              <a:rPr lang="tr-TR" dirty="0" err="1"/>
              <a:t>Ivanhoe</a:t>
            </a:r>
            <a:r>
              <a:rPr lang="tr-TR" dirty="0"/>
              <a:t> JR, </a:t>
            </a:r>
            <a:r>
              <a:rPr lang="tr-TR" dirty="0" err="1"/>
              <a:t>Plummer</a:t>
            </a:r>
            <a:r>
              <a:rPr lang="tr-TR" dirty="0"/>
              <a:t> KD. </a:t>
            </a:r>
            <a:r>
              <a:rPr lang="tr-TR" dirty="0" err="1"/>
              <a:t>Textbook</a:t>
            </a:r>
            <a:r>
              <a:rPr lang="tr-TR" dirty="0"/>
              <a:t> of </a:t>
            </a:r>
            <a:r>
              <a:rPr lang="tr-TR" dirty="0" err="1"/>
              <a:t>complete</a:t>
            </a:r>
            <a:r>
              <a:rPr lang="tr-TR" dirty="0"/>
              <a:t> </a:t>
            </a:r>
            <a:r>
              <a:rPr lang="tr-TR" dirty="0" err="1"/>
              <a:t>dentures</a:t>
            </a:r>
            <a:r>
              <a:rPr lang="tr-TR" dirty="0"/>
              <a:t>. 6</a:t>
            </a:r>
            <a:r>
              <a:rPr lang="tr-TR" baseline="30000" dirty="0"/>
              <a:t>th</a:t>
            </a:r>
            <a:r>
              <a:rPr lang="tr-TR" dirty="0"/>
              <a:t> Ed. </a:t>
            </a:r>
            <a:r>
              <a:rPr lang="tr-TR" dirty="0" err="1"/>
              <a:t>Shelton</a:t>
            </a:r>
            <a:r>
              <a:rPr lang="tr-TR" dirty="0"/>
              <a:t>: </a:t>
            </a:r>
            <a:r>
              <a:rPr lang="tr-TR" dirty="0" err="1"/>
              <a:t>People’s</a:t>
            </a:r>
            <a:r>
              <a:rPr lang="tr-TR" dirty="0"/>
              <a:t> </a:t>
            </a:r>
            <a:r>
              <a:rPr lang="tr-TR" dirty="0" err="1"/>
              <a:t>Medical</a:t>
            </a:r>
            <a:r>
              <a:rPr lang="tr-TR" dirty="0"/>
              <a:t> Publishing House; 2009.</a:t>
            </a:r>
          </a:p>
          <a:p>
            <a:pPr lvl="0"/>
            <a:r>
              <a:rPr lang="tr-TR" dirty="0"/>
              <a:t>Rosenstiel SF, Land MF, </a:t>
            </a:r>
            <a:r>
              <a:rPr lang="tr-TR" dirty="0" err="1"/>
              <a:t>Fujimoto</a:t>
            </a:r>
            <a:r>
              <a:rPr lang="tr-TR" dirty="0"/>
              <a:t> J. </a:t>
            </a:r>
            <a:r>
              <a:rPr lang="tr-TR" dirty="0" err="1"/>
              <a:t>Contemporary</a:t>
            </a:r>
            <a:r>
              <a:rPr lang="tr-TR" dirty="0"/>
              <a:t> </a:t>
            </a:r>
            <a:r>
              <a:rPr lang="tr-TR" dirty="0" err="1"/>
              <a:t>Fixed</a:t>
            </a:r>
            <a:r>
              <a:rPr lang="tr-TR" dirty="0"/>
              <a:t> </a:t>
            </a:r>
            <a:r>
              <a:rPr lang="tr-TR" dirty="0" err="1"/>
              <a:t>Prosthodontics</a:t>
            </a:r>
            <a:r>
              <a:rPr lang="tr-TR" dirty="0"/>
              <a:t>. (Çevirenler: </a:t>
            </a:r>
            <a:r>
              <a:rPr lang="tr-TR" dirty="0" err="1"/>
              <a:t>Atsü</a:t>
            </a:r>
            <a:r>
              <a:rPr lang="tr-TR" dirty="0"/>
              <a:t> SS, </a:t>
            </a:r>
            <a:r>
              <a:rPr lang="tr-TR" dirty="0" err="1"/>
              <a:t>Kılıçarslan</a:t>
            </a:r>
            <a:r>
              <a:rPr lang="tr-TR" dirty="0"/>
              <a:t> MA.) Ankara: </a:t>
            </a:r>
            <a:r>
              <a:rPr lang="tr-TR" dirty="0" err="1"/>
              <a:t>Palme</a:t>
            </a:r>
            <a:r>
              <a:rPr lang="tr-TR" dirty="0"/>
              <a:t> Yayınevi; 2018.</a:t>
            </a:r>
          </a:p>
          <a:p>
            <a:r>
              <a:rPr lang="tr-TR" dirty="0" err="1"/>
              <a:t>Shillingburg</a:t>
            </a:r>
            <a:r>
              <a:rPr lang="tr-TR" dirty="0"/>
              <a:t> HT, </a:t>
            </a:r>
            <a:r>
              <a:rPr lang="tr-TR" dirty="0" err="1"/>
              <a:t>Hobo</a:t>
            </a:r>
            <a:r>
              <a:rPr lang="tr-TR" dirty="0"/>
              <a:t> S, </a:t>
            </a:r>
            <a:r>
              <a:rPr lang="tr-TR" dirty="0" err="1"/>
              <a:t>Whitsett</a:t>
            </a:r>
            <a:r>
              <a:rPr lang="tr-TR" dirty="0"/>
              <a:t> LD, </a:t>
            </a:r>
            <a:r>
              <a:rPr lang="tr-TR" dirty="0" err="1"/>
              <a:t>Jacobi</a:t>
            </a:r>
            <a:r>
              <a:rPr lang="tr-TR" dirty="0"/>
              <a:t> R, </a:t>
            </a:r>
            <a:r>
              <a:rPr lang="tr-TR" dirty="0" err="1"/>
              <a:t>Brackett</a:t>
            </a:r>
            <a:r>
              <a:rPr lang="tr-TR" dirty="0"/>
              <a:t> SE. Çeviri Editörü: Ünsal MK, Üşümez A. Sabit protezin temelleri. 3. Baskı. İstanbul: </a:t>
            </a:r>
            <a:r>
              <a:rPr lang="tr-TR" dirty="0" err="1"/>
              <a:t>Quintessence</a:t>
            </a:r>
            <a:r>
              <a:rPr lang="tr-TR" dirty="0"/>
              <a:t> Yayıncılık Ltd. Şti. 2010.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880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FFFF00"/>
                </a:solidFill>
              </a:rPr>
              <a:t>İyi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bir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çalışma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modelinde</a:t>
            </a:r>
            <a:r>
              <a:rPr lang="en-US" b="1" dirty="0">
                <a:solidFill>
                  <a:srgbClr val="FFFF00"/>
                </a:solidFill>
              </a:rPr>
              <a:t>;</a:t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hem prepare </a:t>
            </a:r>
            <a:r>
              <a:rPr lang="en-US" dirty="0" err="1">
                <a:solidFill>
                  <a:schemeClr val="bg1"/>
                </a:solidFill>
              </a:rPr>
              <a:t>edilmiş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dişleri</a:t>
            </a:r>
            <a:r>
              <a:rPr lang="en-US" dirty="0">
                <a:solidFill>
                  <a:schemeClr val="bg1"/>
                </a:solidFill>
              </a:rPr>
              <a:t>, hem de </a:t>
            </a:r>
            <a:r>
              <a:rPr lang="en-US" dirty="0" err="1">
                <a:solidFill>
                  <a:schemeClr val="bg1"/>
                </a:solidFill>
              </a:rPr>
              <a:t>preparasyon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dışında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kalan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diğer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dişleri</a:t>
            </a:r>
            <a:r>
              <a:rPr lang="en-US" dirty="0">
                <a:solidFill>
                  <a:schemeClr val="bg1"/>
                </a:solidFill>
              </a:rPr>
              <a:t> en </a:t>
            </a:r>
            <a:r>
              <a:rPr lang="en-US" dirty="0" err="1">
                <a:solidFill>
                  <a:schemeClr val="bg1"/>
                </a:solidFill>
              </a:rPr>
              <a:t>iyi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şekilde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kopyalamış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olmalıdır</a:t>
            </a:r>
            <a:r>
              <a:rPr lang="en-US" dirty="0">
                <a:solidFill>
                  <a:schemeClr val="bg1"/>
                </a:solidFill>
              </a:rPr>
              <a:t>,</a:t>
            </a:r>
            <a:endParaRPr lang="tr-TR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prepare </a:t>
            </a:r>
            <a:r>
              <a:rPr lang="en-US" dirty="0" err="1">
                <a:solidFill>
                  <a:schemeClr val="bg1"/>
                </a:solidFill>
              </a:rPr>
              <a:t>edilmemiş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dişlerin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oklüzal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yüzleri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hassas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artikülasyonun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tespitine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izin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vermelidir</a:t>
            </a:r>
            <a:r>
              <a:rPr lang="en-US" dirty="0">
                <a:solidFill>
                  <a:schemeClr val="bg1"/>
                </a:solidFill>
              </a:rPr>
              <a:t>,</a:t>
            </a:r>
            <a:endParaRPr lang="tr-TR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prepare </a:t>
            </a:r>
            <a:r>
              <a:rPr lang="en-US" dirty="0" err="1">
                <a:solidFill>
                  <a:schemeClr val="bg1"/>
                </a:solidFill>
              </a:rPr>
              <a:t>edilmemiş</a:t>
            </a:r>
            <a:r>
              <a:rPr lang="en-US" dirty="0">
                <a:solidFill>
                  <a:schemeClr val="bg1"/>
                </a:solidFill>
              </a:rPr>
              <a:t> anterior </a:t>
            </a:r>
            <a:r>
              <a:rPr lang="en-US" dirty="0" err="1">
                <a:solidFill>
                  <a:schemeClr val="bg1"/>
                </a:solidFill>
              </a:rPr>
              <a:t>dişler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varsa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modelin</a:t>
            </a:r>
            <a:r>
              <a:rPr lang="en-US" dirty="0">
                <a:solidFill>
                  <a:schemeClr val="bg1"/>
                </a:solidFill>
              </a:rPr>
              <a:t> anterior </a:t>
            </a:r>
            <a:r>
              <a:rPr lang="en-US" dirty="0" err="1">
                <a:solidFill>
                  <a:schemeClr val="bg1"/>
                </a:solidFill>
              </a:rPr>
              <a:t>rehberliğine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olanak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sağlamalıdır</a:t>
            </a:r>
            <a:r>
              <a:rPr lang="en-US" dirty="0">
                <a:solidFill>
                  <a:schemeClr val="bg1"/>
                </a:solidFill>
              </a:rPr>
              <a:t>,</a:t>
            </a:r>
            <a:endParaRPr lang="tr-TR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prepare </a:t>
            </a:r>
            <a:r>
              <a:rPr lang="en-US" dirty="0" err="1">
                <a:solidFill>
                  <a:schemeClr val="bg1"/>
                </a:solidFill>
              </a:rPr>
              <a:t>edilmiş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dişler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bunlara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komşu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dişler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arasında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ilave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boşluklar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bulunmamalıdır</a:t>
            </a:r>
            <a:r>
              <a:rPr lang="en-US" dirty="0">
                <a:solidFill>
                  <a:schemeClr val="bg1"/>
                </a:solidFill>
              </a:rPr>
              <a:t>,</a:t>
            </a:r>
            <a:endParaRPr lang="tr-TR" dirty="0">
              <a:solidFill>
                <a:schemeClr val="bg1"/>
              </a:solidFill>
            </a:endParaRPr>
          </a:p>
          <a:p>
            <a:pPr lvl="0"/>
            <a:r>
              <a:rPr lang="en-US" dirty="0" err="1">
                <a:solidFill>
                  <a:schemeClr val="bg1"/>
                </a:solidFill>
              </a:rPr>
              <a:t>modelin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preparasyon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bölgesi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yumuşak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doku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detayları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dişsiz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sahalar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rezidüel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kretler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modele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yansıtılmış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olmalıdıri</a:t>
            </a:r>
            <a:endParaRPr lang="tr-TR" dirty="0">
              <a:solidFill>
                <a:schemeClr val="bg1"/>
              </a:solidFill>
            </a:endParaRPr>
          </a:p>
          <a:p>
            <a:pPr lvl="0"/>
            <a:r>
              <a:rPr lang="en-US">
                <a:solidFill>
                  <a:schemeClr val="bg1"/>
                </a:solidFill>
              </a:rPr>
              <a:t>modeller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üzerinde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hava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kabarcığı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boşluklar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baloncuk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şeklinde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alçı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fazlalıkları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olmamalıdır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tr-TR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606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DAY - GÜDÜK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9610"/>
            <a:ext cx="8229600" cy="4156553"/>
          </a:xfrm>
        </p:spPr>
        <p:txBody>
          <a:bodyPr/>
          <a:lstStyle/>
          <a:p>
            <a:r>
              <a:rPr lang="tr-TR" b="1" dirty="0" err="1">
                <a:solidFill>
                  <a:schemeClr val="bg1"/>
                </a:solidFill>
              </a:rPr>
              <a:t>Day</a:t>
            </a:r>
            <a:r>
              <a:rPr lang="tr-TR" b="1" dirty="0">
                <a:solidFill>
                  <a:schemeClr val="bg1"/>
                </a:solidFill>
              </a:rPr>
              <a:t> Nedir, </a:t>
            </a:r>
          </a:p>
          <a:p>
            <a:endParaRPr lang="tr-TR" b="1" dirty="0">
              <a:solidFill>
                <a:schemeClr val="bg1"/>
              </a:solidFill>
            </a:endParaRPr>
          </a:p>
          <a:p>
            <a:r>
              <a:rPr lang="tr-TR" b="1" dirty="0">
                <a:solidFill>
                  <a:schemeClr val="bg1"/>
                </a:solidFill>
              </a:rPr>
              <a:t>Ne İşe Yarar,</a:t>
            </a:r>
          </a:p>
          <a:p>
            <a:endParaRPr lang="tr-TR" b="1" dirty="0">
              <a:solidFill>
                <a:schemeClr val="bg1"/>
              </a:solidFill>
            </a:endParaRPr>
          </a:p>
          <a:p>
            <a:r>
              <a:rPr lang="tr-TR" b="1" dirty="0">
                <a:solidFill>
                  <a:schemeClr val="bg1"/>
                </a:solidFill>
              </a:rPr>
              <a:t>Hangi malzemelerden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yapılır</a:t>
            </a:r>
            <a:r>
              <a:rPr lang="en-US" b="1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37717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TRIMMING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8804" b="8804"/>
          <a:stretch>
            <a:fillRect/>
          </a:stretch>
        </p:blipFill>
        <p:spPr>
          <a:xfrm>
            <a:off x="457200" y="1417638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1128116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Artikülatörlerin </a:t>
            </a:r>
            <a:r>
              <a:rPr lang="en-US" b="1" dirty="0" err="1">
                <a:solidFill>
                  <a:srgbClr val="FF0000"/>
                </a:solidFill>
              </a:rPr>
              <a:t>Tanımı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Alt </a:t>
            </a:r>
            <a:r>
              <a:rPr lang="en-US" sz="4000" dirty="0" err="1">
                <a:solidFill>
                  <a:schemeClr val="bg1"/>
                </a:solidFill>
              </a:rPr>
              <a:t>ve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üst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çene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modellerin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üzerine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monte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edildiği</a:t>
            </a:r>
            <a:r>
              <a:rPr lang="en-US" sz="4000" dirty="0">
                <a:solidFill>
                  <a:schemeClr val="bg1"/>
                </a:solidFill>
              </a:rPr>
              <a:t> TME </a:t>
            </a:r>
            <a:r>
              <a:rPr lang="en-US" sz="4000" dirty="0" err="1">
                <a:solidFill>
                  <a:schemeClr val="bg1"/>
                </a:solidFill>
              </a:rPr>
              <a:t>ve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çeneleri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taklit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ederek</a:t>
            </a:r>
            <a:r>
              <a:rPr lang="en-US" sz="4000" dirty="0">
                <a:solidFill>
                  <a:schemeClr val="bg1"/>
                </a:solidFill>
              </a:rPr>
              <a:t> mandibular </a:t>
            </a:r>
            <a:r>
              <a:rPr lang="en-US" sz="4000" dirty="0" err="1">
                <a:solidFill>
                  <a:schemeClr val="bg1"/>
                </a:solidFill>
              </a:rPr>
              <a:t>hareketlerin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tümü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veya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bir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kısmınının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simülasyonunu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yapan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mekanik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aygıtlara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artikülatör</a:t>
            </a:r>
            <a:r>
              <a:rPr lang="en-US" sz="4000" dirty="0"/>
              <a:t> </a:t>
            </a:r>
            <a:r>
              <a:rPr lang="en-US" sz="4000" dirty="0" err="1">
                <a:solidFill>
                  <a:srgbClr val="FFFFFF"/>
                </a:solidFill>
              </a:rPr>
              <a:t>denir</a:t>
            </a:r>
            <a:r>
              <a:rPr lang="en-US" sz="4000" dirty="0">
                <a:solidFill>
                  <a:srgbClr val="FFFFFF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55258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Artikülatörlerin </a:t>
            </a:r>
            <a:r>
              <a:rPr lang="en-US" b="1" dirty="0" err="1">
                <a:solidFill>
                  <a:srgbClr val="FF0000"/>
                </a:solidFill>
              </a:rPr>
              <a:t>Çeşitleri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FF0000"/>
                </a:solidFill>
              </a:rPr>
              <a:t>Sınıf I: 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FFFFFF"/>
                </a:solidFill>
              </a:rPr>
              <a:t>Sadece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ağızın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açma-kapama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şeklindeki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vertikal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hareketlerinin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yapılabildiği</a:t>
            </a:r>
            <a:r>
              <a:rPr lang="en-US" sz="3600" dirty="0">
                <a:solidFill>
                  <a:srgbClr val="FFFFFF"/>
                </a:solidFill>
              </a:rPr>
              <a:t>, </a:t>
            </a:r>
            <a:r>
              <a:rPr lang="en-US" sz="3600" dirty="0" err="1">
                <a:solidFill>
                  <a:srgbClr val="FFFFFF"/>
                </a:solidFill>
              </a:rPr>
              <a:t>sentrik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oklüzyon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gibi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tek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statik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kayıtların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üzerine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yansıtılabildiği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ve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ayarlanamaz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diye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kabul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edilebilen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oklüzör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adındaki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artikülatörlerdir</a:t>
            </a:r>
            <a:r>
              <a:rPr lang="en-US" sz="3600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171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Artikülatörlerin </a:t>
            </a:r>
            <a:r>
              <a:rPr lang="en-US" b="1" dirty="0" err="1">
                <a:solidFill>
                  <a:srgbClr val="FF0000"/>
                </a:solidFill>
              </a:rPr>
              <a:t>Çeşitleri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FF0000"/>
                </a:solidFill>
              </a:rPr>
              <a:t>Sınıf II: 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FFFFFF"/>
                </a:solidFill>
              </a:rPr>
              <a:t>Vertikal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hareketler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kadar</a:t>
            </a:r>
            <a:r>
              <a:rPr lang="en-US" sz="3600" dirty="0">
                <a:solidFill>
                  <a:srgbClr val="FFFFFF"/>
                </a:solidFill>
              </a:rPr>
              <a:t> horizontal </a:t>
            </a:r>
            <a:r>
              <a:rPr lang="en-US" sz="3600" dirty="0" err="1">
                <a:solidFill>
                  <a:srgbClr val="FFFFFF"/>
                </a:solidFill>
              </a:rPr>
              <a:t>hareketlerin</a:t>
            </a:r>
            <a:r>
              <a:rPr lang="en-US" sz="3600" dirty="0">
                <a:solidFill>
                  <a:srgbClr val="FFFFFF"/>
                </a:solidFill>
              </a:rPr>
              <a:t> de </a:t>
            </a:r>
            <a:r>
              <a:rPr lang="en-US" sz="3600" dirty="0" err="1">
                <a:solidFill>
                  <a:srgbClr val="FFFFFF"/>
                </a:solidFill>
              </a:rPr>
              <a:t>yapılabilmesine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izin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veren</a:t>
            </a:r>
            <a:r>
              <a:rPr lang="en-US" sz="3600" dirty="0">
                <a:solidFill>
                  <a:srgbClr val="FFFFFF"/>
                </a:solidFill>
              </a:rPr>
              <a:t>, </a:t>
            </a:r>
            <a:r>
              <a:rPr lang="en-US" sz="3600" dirty="0" err="1">
                <a:solidFill>
                  <a:srgbClr val="FFFFFF"/>
                </a:solidFill>
              </a:rPr>
              <a:t>ancak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Temporomandibular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Eklem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hareketlerinin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üzerinde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oryante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edilemediği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artikülatörlerdir</a:t>
            </a:r>
            <a:r>
              <a:rPr lang="en-US" sz="3600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10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Artikülatörlerin </a:t>
            </a:r>
            <a:r>
              <a:rPr lang="en-US" b="1" dirty="0" err="1">
                <a:solidFill>
                  <a:srgbClr val="FF0000"/>
                </a:solidFill>
              </a:rPr>
              <a:t>Çeşitleri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815" y="1600200"/>
            <a:ext cx="8704515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Sınıf III: 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FFFF"/>
                </a:solidFill>
              </a:rPr>
              <a:t>Mandibular </a:t>
            </a:r>
            <a:r>
              <a:rPr lang="en-US" sz="3600" dirty="0" err="1">
                <a:solidFill>
                  <a:srgbClr val="FFFFFF"/>
                </a:solidFill>
              </a:rPr>
              <a:t>hareketlerin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tümü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veya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bir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kısmı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için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ortalama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mekanik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verilerin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üzerinde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ayarlanabilmesi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ile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kondil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yolunu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taklit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eden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ve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yarı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ayarlanabilir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artikülatörler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diye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isimlendirilen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enstrümanlardır</a:t>
            </a:r>
            <a:r>
              <a:rPr lang="en-US" sz="3600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FFFFFF"/>
                </a:solidFill>
              </a:rPr>
              <a:t>Bunlar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00"/>
                </a:solidFill>
              </a:rPr>
              <a:t>arcon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ve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00"/>
                </a:solidFill>
              </a:rPr>
              <a:t>non-</a:t>
            </a:r>
            <a:r>
              <a:rPr lang="en-US" sz="3600" dirty="0" err="1">
                <a:solidFill>
                  <a:srgbClr val="FFFF00"/>
                </a:solidFill>
              </a:rPr>
              <a:t>arcon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ayırımı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ile</a:t>
            </a:r>
            <a:r>
              <a:rPr lang="en-US" sz="3600" dirty="0">
                <a:solidFill>
                  <a:srgbClr val="FFFFFF"/>
                </a:solidFill>
              </a:rPr>
              <a:t> dental </a:t>
            </a:r>
            <a:r>
              <a:rPr lang="en-US" sz="3600" dirty="0" err="1">
                <a:solidFill>
                  <a:srgbClr val="FFFFFF"/>
                </a:solidFill>
              </a:rPr>
              <a:t>modellerin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ekleme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bağıntılı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oryantasyonunu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belirlerler</a:t>
            </a:r>
            <a:r>
              <a:rPr lang="en-US" sz="3600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060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Artikülatörlerin </a:t>
            </a:r>
            <a:r>
              <a:rPr lang="en-US" b="1" dirty="0" err="1">
                <a:solidFill>
                  <a:srgbClr val="FF0000"/>
                </a:solidFill>
              </a:rPr>
              <a:t>Çeşitleri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Sınıf IV: </a:t>
            </a:r>
          </a:p>
          <a:p>
            <a:pPr marL="0" indent="0">
              <a:buNone/>
            </a:pPr>
            <a:r>
              <a:rPr lang="en-US" sz="3600" dirty="0" err="1">
                <a:solidFill>
                  <a:schemeClr val="bg1"/>
                </a:solidFill>
              </a:rPr>
              <a:t>Üç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boyutlu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olarak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dinamik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kayıtların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üzerine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intikaline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izin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veren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enstrümanlar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gnatolojik</a:t>
            </a:r>
            <a:r>
              <a:rPr lang="en-US" sz="3600" dirty="0">
                <a:solidFill>
                  <a:schemeClr val="bg1"/>
                </a:solidFill>
              </a:rPr>
              <a:t>, tam </a:t>
            </a:r>
            <a:r>
              <a:rPr lang="en-US" sz="3600" dirty="0" err="1">
                <a:solidFill>
                  <a:schemeClr val="bg1"/>
                </a:solidFill>
              </a:rPr>
              <a:t>ayarlanabilir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artikülatörler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olarak</a:t>
            </a:r>
            <a:r>
              <a:rPr lang="en-US" sz="3600" dirty="0">
                <a:solidFill>
                  <a:schemeClr val="bg1"/>
                </a:solidFill>
              </a:rPr>
              <a:t> da </a:t>
            </a:r>
            <a:r>
              <a:rPr lang="en-US" sz="3600" dirty="0" err="1">
                <a:solidFill>
                  <a:schemeClr val="bg1"/>
                </a:solidFill>
              </a:rPr>
              <a:t>isimlendirilirler</a:t>
            </a:r>
            <a:r>
              <a:rPr lang="en-US" sz="36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Bu </a:t>
            </a:r>
            <a:r>
              <a:rPr lang="en-US" sz="3600" dirty="0" err="1">
                <a:solidFill>
                  <a:schemeClr val="bg1"/>
                </a:solidFill>
              </a:rPr>
              <a:t>artikülatörler</a:t>
            </a:r>
            <a:r>
              <a:rPr lang="en-US" sz="3600" dirty="0">
                <a:solidFill>
                  <a:schemeClr val="bg1"/>
                </a:solidFill>
              </a:rPr>
              <a:t>; mandibular </a:t>
            </a:r>
            <a:r>
              <a:rPr lang="en-US" sz="3600" dirty="0" err="1">
                <a:solidFill>
                  <a:schemeClr val="bg1"/>
                </a:solidFill>
              </a:rPr>
              <a:t>hareketlerin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tümünün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simülasyonuna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modellerin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Temporomandibular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ekleme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oryantasyonuna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izin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verirler</a:t>
            </a:r>
            <a:r>
              <a:rPr lang="en-US" sz="3600" dirty="0">
                <a:solidFill>
                  <a:schemeClr val="bg1"/>
                </a:solidFill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076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480</Words>
  <Application>Microsoft Macintosh PowerPoint</Application>
  <PresentationFormat>Ekran Gösterisi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Dersin Adı: Daylı Çalışma Modellerinin  Elde Edilerek Artikülatöre Alınması  Dersin Sınıf ve Dönemi: 2. Sınıf Güz Dönemi </vt:lpstr>
      <vt:lpstr>İyi bir çalışma modelinde; </vt:lpstr>
      <vt:lpstr>DAY - GÜDÜK</vt:lpstr>
      <vt:lpstr>TRIMMING</vt:lpstr>
      <vt:lpstr>Artikülatörlerin Tanımı </vt:lpstr>
      <vt:lpstr>Artikülatörlerin Çeşitleri</vt:lpstr>
      <vt:lpstr>Artikülatörlerin Çeşitleri</vt:lpstr>
      <vt:lpstr>Artikülatörlerin Çeşitleri</vt:lpstr>
      <vt:lpstr>Artikülatörlerin Çeşitleri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Dersin Sınıf ve Dönemi:</dc:title>
  <dc:creator>mehmet KILIÇARSLAN</dc:creator>
  <cp:lastModifiedBy>Microsoft Office User</cp:lastModifiedBy>
  <cp:revision>23</cp:revision>
  <dcterms:created xsi:type="dcterms:W3CDTF">2014-08-16T17:57:37Z</dcterms:created>
  <dcterms:modified xsi:type="dcterms:W3CDTF">2020-01-18T11:18:54Z</dcterms:modified>
</cp:coreProperties>
</file>