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37" r:id="rId2"/>
    <p:sldId id="338" r:id="rId3"/>
    <p:sldId id="342" r:id="rId4"/>
    <p:sldId id="339" r:id="rId5"/>
    <p:sldId id="343" r:id="rId6"/>
    <p:sldId id="340" r:id="rId7"/>
    <p:sldId id="344" r:id="rId8"/>
    <p:sldId id="34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56" d="100"/>
          <a:sy n="56" d="100"/>
        </p:scale>
        <p:origin x="102"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CA430C0A-5464-4FE4-84EB-FF9C94016DF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3945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9F9C37B-1D36-470B-8223-D6C91242EC1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020822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67C6F52A-A82B-47A2-A83A-8C4C91F2D59F}"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3546419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070A7B3-6521-4DCA-87E5-044747A908C1}"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3386236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60C6404-AD6E-4860-8E75-697CA40B95DA}"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3419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B134690-1557-4C89-A502-4959FE7FAD70}"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356661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4F7D4976-E339-4826-83B7-FBD03F55ECF8}" type="datetimeFigureOut">
              <a:rPr lang="en-US" smtClean="0"/>
              <a:t>7/9/2018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312012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Date Placeholder 2"/>
          <p:cNvSpPr>
            <a:spLocks noGrp="1"/>
          </p:cNvSpPr>
          <p:nvPr>
            <p:ph type="dt" sz="half" idx="10"/>
          </p:nvPr>
        </p:nvSpPr>
        <p:spPr/>
        <p:txBody>
          <a:bodyPr/>
          <a:lstStyle/>
          <a:p>
            <a:fld id="{E1037C31-9E7A-4F99-8774-A0E530DE1A42}" type="datetimeFigureOut">
              <a:rPr lang="en-US" smtClean="0"/>
              <a:t>7/9/2018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939177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278504F-A551-4DE0-9316-4DCD1D8CC752}" type="datetimeFigureOut">
              <a:rPr lang="en-US" smtClean="0"/>
              <a:t>7/9/2018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928431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1BE4249-C0D0-4B06-8692-E8BB871AF643}" type="datetimeFigureOut">
              <a:rPr lang="en-US" smtClean="0"/>
              <a:t>7/9/2018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A7A6979-0714-4377-B894-6BE4C2D6E202}" type="slidenum">
              <a:rPr lang="en-US" smtClean="0"/>
              <a:t>‹#›</a:t>
            </a:fld>
            <a:endParaRPr lang="en-US"/>
          </a:p>
        </p:txBody>
      </p:sp>
    </p:spTree>
    <p:extLst>
      <p:ext uri="{BB962C8B-B14F-4D97-AF65-F5344CB8AC3E}">
        <p14:creationId xmlns:p14="http://schemas.microsoft.com/office/powerpoint/2010/main" val="2128520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42B0DB6-F5C7-45FB-8CF3-31B45F9C2DAC}"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4098236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160EA64-D806-43AC-9DF2-F8C432F32B4C}" type="datetimeFigureOut">
              <a:rPr lang="en-US" smtClean="0"/>
              <a:t>7/9/2018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A7A6979-0714-4377-B894-6BE4C2D6E202}"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08292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8. HAFTA</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3600"/>
              <a:t>Rasyonalite ve Rasyonel Seçim</a:t>
            </a:r>
          </a:p>
          <a:p>
            <a:pPr>
              <a:buFont typeface="Arial" panose="020B0604020202020204" pitchFamily="34" charset="0"/>
              <a:buChar char="•"/>
            </a:pPr>
            <a:r>
              <a:rPr lang="tr-TR" sz="3600"/>
              <a:t>Metodolojik Bireycilik</a:t>
            </a:r>
          </a:p>
          <a:p>
            <a:pPr>
              <a:buFont typeface="Arial" panose="020B0604020202020204" pitchFamily="34" charset="0"/>
              <a:buChar char="•"/>
            </a:pPr>
            <a:r>
              <a:rPr lang="tr-TR" sz="3600"/>
              <a:t>Oyun Kuramı</a:t>
            </a:r>
          </a:p>
          <a:p>
            <a:pPr>
              <a:buFont typeface="Arial" panose="020B0604020202020204" pitchFamily="34" charset="0"/>
              <a:buChar char="•"/>
            </a:pPr>
            <a:r>
              <a:rPr lang="tr-TR" sz="3600"/>
              <a:t>Sosyal Davranışı Açıklamak  </a:t>
            </a:r>
          </a:p>
        </p:txBody>
      </p:sp>
    </p:spTree>
    <p:extLst>
      <p:ext uri="{BB962C8B-B14F-4D97-AF65-F5344CB8AC3E}">
        <p14:creationId xmlns:p14="http://schemas.microsoft.com/office/powerpoint/2010/main" val="1171697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Rasyonel Seçim Teorisi</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3200" dirty="0"/>
              <a:t>Ekonomi biliminde yer alan </a:t>
            </a:r>
            <a:r>
              <a:rPr lang="tr-TR" sz="3200" b="1" dirty="0"/>
              <a:t>“Rasyonel Seçim Teorisi”</a:t>
            </a:r>
            <a:r>
              <a:rPr lang="tr-TR" sz="3200" dirty="0"/>
              <a:t> (rasyonel eylem teorisi) belirsizlik altında akılcı karar verme ve ekonomik davranışları açıklama ile ilgili çalışmalarda betimleyici bir model olarak geniş kabul görmüş ve uygulama imkânı bulmuştur.</a:t>
            </a:r>
          </a:p>
          <a:p>
            <a:pPr>
              <a:buFont typeface="Arial" panose="020B0604020202020204" pitchFamily="34" charset="0"/>
              <a:buChar char="•"/>
            </a:pPr>
            <a:endParaRPr lang="tr-TR" sz="2400" dirty="0"/>
          </a:p>
          <a:p>
            <a:endParaRPr lang="tr-TR" dirty="0"/>
          </a:p>
        </p:txBody>
      </p:sp>
    </p:spTree>
    <p:extLst>
      <p:ext uri="{BB962C8B-B14F-4D97-AF65-F5344CB8AC3E}">
        <p14:creationId xmlns:p14="http://schemas.microsoft.com/office/powerpoint/2010/main" val="225283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1D65C8-BF1A-4164-8447-2CB3E257C221}"/>
              </a:ext>
            </a:extLst>
          </p:cNvPr>
          <p:cNvSpPr>
            <a:spLocks noGrp="1"/>
          </p:cNvSpPr>
          <p:nvPr>
            <p:ph type="title"/>
          </p:nvPr>
        </p:nvSpPr>
        <p:spPr/>
        <p:txBody>
          <a:bodyPr/>
          <a:lstStyle/>
          <a:p>
            <a:r>
              <a:rPr lang="tr-TR" b="1" dirty="0"/>
              <a:t>Rasyonel Seçim Teorisi</a:t>
            </a:r>
            <a:endParaRPr lang="tr-TR" dirty="0"/>
          </a:p>
        </p:txBody>
      </p:sp>
      <p:sp>
        <p:nvSpPr>
          <p:cNvPr id="3" name="İçerik Yer Tutucusu 2">
            <a:extLst>
              <a:ext uri="{FF2B5EF4-FFF2-40B4-BE49-F238E27FC236}">
                <a16:creationId xmlns:a16="http://schemas.microsoft.com/office/drawing/2014/main" id="{EBB7BB6F-3E65-41B4-93FE-2A4B6290B266}"/>
              </a:ext>
            </a:extLst>
          </p:cNvPr>
          <p:cNvSpPr>
            <a:spLocks noGrp="1"/>
          </p:cNvSpPr>
          <p:nvPr>
            <p:ph idx="1"/>
          </p:nvPr>
        </p:nvSpPr>
        <p:spPr/>
        <p:txBody>
          <a:bodyPr/>
          <a:lstStyle/>
          <a:p>
            <a:r>
              <a:rPr lang="tr-TR" dirty="0"/>
              <a:t>Rasyonel seçim teorisi </a:t>
            </a:r>
            <a:r>
              <a:rPr lang="tr-TR" i="1" dirty="0"/>
              <a:t>(</a:t>
            </a:r>
            <a:r>
              <a:rPr lang="tr-TR" i="1" dirty="0" err="1"/>
              <a:t>rational</a:t>
            </a:r>
            <a:r>
              <a:rPr lang="tr-TR" i="1" dirty="0"/>
              <a:t> </a:t>
            </a:r>
            <a:r>
              <a:rPr lang="tr-TR" i="1" dirty="0" err="1"/>
              <a:t>choice</a:t>
            </a:r>
            <a:r>
              <a:rPr lang="tr-TR" i="1" dirty="0"/>
              <a:t> </a:t>
            </a:r>
            <a:r>
              <a:rPr lang="tr-TR" i="1" dirty="0" err="1"/>
              <a:t>theory</a:t>
            </a:r>
            <a:r>
              <a:rPr lang="tr-TR" i="1" dirty="0"/>
              <a:t>) </a:t>
            </a:r>
            <a:r>
              <a:rPr lang="tr-TR" dirty="0"/>
              <a:t>yani ekonomik bir ilkedir ve bu ilkeye göre bireyler daima ihtiyatlı ve mantıklı kararlar verir. Bu kararları verirken rasyonel hesaplamalar yapar ve tercihler arasında seçim yaparken rasyonel davranarak hazzını yükseltmeyi, acısını azaltmayı hedefler. Bu kararlar kişilere en fazla faydayı ve tatmini getirmesi beklenir. </a:t>
            </a:r>
          </a:p>
          <a:p>
            <a:endParaRPr lang="tr-TR" dirty="0"/>
          </a:p>
        </p:txBody>
      </p:sp>
    </p:spTree>
    <p:extLst>
      <p:ext uri="{BB962C8B-B14F-4D97-AF65-F5344CB8AC3E}">
        <p14:creationId xmlns:p14="http://schemas.microsoft.com/office/powerpoint/2010/main" val="3681354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Metodolojik Bireycilik</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3200" dirty="0"/>
              <a:t>Rasyonel tercih yaklaşımı </a:t>
            </a:r>
            <a:r>
              <a:rPr lang="tr-TR" sz="3200" b="1" u="sng" dirty="0"/>
              <a:t>metodolojik bireyciliğe</a:t>
            </a:r>
            <a:r>
              <a:rPr lang="tr-TR" sz="3200" dirty="0"/>
              <a:t> dayanmaktadır:</a:t>
            </a:r>
          </a:p>
          <a:p>
            <a:pPr>
              <a:buFont typeface="Arial" panose="020B0604020202020204" pitchFamily="34" charset="0"/>
              <a:buChar char="•"/>
            </a:pPr>
            <a:r>
              <a:rPr lang="tr-TR" sz="3200" dirty="0"/>
              <a:t>Metodolojik bireycilik bütün sosyal olguların (yapısı ve değişimleri de dâhil) temelde sadece bireylerin özelliklerini, hedeflerini ve inançlarını anlamayla açıklanabileceğini belirten ilkedir. </a:t>
            </a:r>
          </a:p>
          <a:p>
            <a:endParaRPr lang="tr-TR" dirty="0"/>
          </a:p>
        </p:txBody>
      </p:sp>
    </p:spTree>
    <p:extLst>
      <p:ext uri="{BB962C8B-B14F-4D97-AF65-F5344CB8AC3E}">
        <p14:creationId xmlns:p14="http://schemas.microsoft.com/office/powerpoint/2010/main" val="989384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7D706AE-FDA4-4D2C-AB2A-27B0A551345A}"/>
              </a:ext>
            </a:extLst>
          </p:cNvPr>
          <p:cNvSpPr>
            <a:spLocks noGrp="1"/>
          </p:cNvSpPr>
          <p:nvPr>
            <p:ph type="title"/>
          </p:nvPr>
        </p:nvSpPr>
        <p:spPr/>
        <p:txBody>
          <a:bodyPr/>
          <a:lstStyle/>
          <a:p>
            <a:r>
              <a:rPr lang="tr-TR" b="1" dirty="0"/>
              <a:t>Metodolojik Bireycilik</a:t>
            </a:r>
            <a:endParaRPr lang="tr-TR" dirty="0"/>
          </a:p>
        </p:txBody>
      </p:sp>
      <p:sp>
        <p:nvSpPr>
          <p:cNvPr id="3" name="İçerik Yer Tutucusu 2">
            <a:extLst>
              <a:ext uri="{FF2B5EF4-FFF2-40B4-BE49-F238E27FC236}">
                <a16:creationId xmlns:a16="http://schemas.microsoft.com/office/drawing/2014/main" id="{1528F6A6-3317-44A9-B34B-892995D610B6}"/>
              </a:ext>
            </a:extLst>
          </p:cNvPr>
          <p:cNvSpPr>
            <a:spLocks noGrp="1"/>
          </p:cNvSpPr>
          <p:nvPr>
            <p:ph idx="1"/>
          </p:nvPr>
        </p:nvSpPr>
        <p:spPr/>
        <p:txBody>
          <a:bodyPr>
            <a:normAutofit lnSpcReduction="10000"/>
          </a:bodyPr>
          <a:lstStyle/>
          <a:p>
            <a:pPr>
              <a:buFont typeface="Arial" panose="020B0604020202020204" pitchFamily="34" charset="0"/>
              <a:buChar char="•"/>
            </a:pPr>
            <a:r>
              <a:rPr lang="tr-TR" sz="3200" dirty="0"/>
              <a:t>Bütünün sağlıklı bilgisinin ancak onu oluşturan unsurların bilgilerinin bir araya getirilmesiyle elde edilebileceğini savunur. </a:t>
            </a:r>
          </a:p>
          <a:p>
            <a:pPr>
              <a:buFont typeface="Arial" panose="020B0604020202020204" pitchFamily="34" charset="0"/>
              <a:buChar char="•"/>
            </a:pPr>
            <a:r>
              <a:rPr lang="tr-TR" sz="3200" dirty="0"/>
              <a:t>Toplumsal ilişkileri ifade edecek olan yasa yahut düzenliliklerin bireylerin davranışlarına indirgenebileceğini, bu nedenle sosyal bilimlerin en temel yönteminin birey davranışlarını tespit edip onlardan toplumsal davranışlara ilişkin genellemelere gitmek olduğunu savunan bir yaklaşımdır.  </a:t>
            </a:r>
          </a:p>
          <a:p>
            <a:endParaRPr lang="tr-TR" dirty="0"/>
          </a:p>
        </p:txBody>
      </p:sp>
    </p:spTree>
    <p:extLst>
      <p:ext uri="{BB962C8B-B14F-4D97-AF65-F5344CB8AC3E}">
        <p14:creationId xmlns:p14="http://schemas.microsoft.com/office/powerpoint/2010/main" val="375030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Oyun Kuramı</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2800" dirty="0"/>
              <a:t>Akılcı tercih kuramının temel elementlerinden birisi de oyun teorisidir. </a:t>
            </a:r>
          </a:p>
          <a:p>
            <a:pPr>
              <a:buFont typeface="Arial" panose="020B0604020202020204" pitchFamily="34" charset="0"/>
              <a:buChar char="•"/>
            </a:pPr>
            <a:r>
              <a:rPr lang="tr-TR" sz="2800" dirty="0"/>
              <a:t>Oyun kuramı da daha büyük bir küme olan akılcı tercih kuramının bir alt kümesi olarak değerlendirilebilir. </a:t>
            </a:r>
          </a:p>
          <a:p>
            <a:pPr>
              <a:buFont typeface="Arial" panose="020B0604020202020204" pitchFamily="34" charset="0"/>
              <a:buChar char="•"/>
            </a:pPr>
            <a:r>
              <a:rPr lang="tr-TR" sz="2800" dirty="0"/>
              <a:t>Oyun kuramı, sonuçların oyuncuların birbirleriyle olan stratejik etkileşimlerinden ortaya çıktığı durumları modelleyen uygulamalı matematiğin bir dalıdır. </a:t>
            </a:r>
          </a:p>
          <a:p>
            <a:endParaRPr lang="tr-TR" dirty="0"/>
          </a:p>
          <a:p>
            <a:endParaRPr lang="tr-TR" dirty="0"/>
          </a:p>
          <a:p>
            <a:endParaRPr lang="tr-TR" dirty="0"/>
          </a:p>
        </p:txBody>
      </p:sp>
    </p:spTree>
    <p:extLst>
      <p:ext uri="{BB962C8B-B14F-4D97-AF65-F5344CB8AC3E}">
        <p14:creationId xmlns:p14="http://schemas.microsoft.com/office/powerpoint/2010/main" val="1220979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E2583DB-1411-46B1-84F9-482C8EDD4093}"/>
              </a:ext>
            </a:extLst>
          </p:cNvPr>
          <p:cNvSpPr>
            <a:spLocks noGrp="1"/>
          </p:cNvSpPr>
          <p:nvPr>
            <p:ph type="title"/>
          </p:nvPr>
        </p:nvSpPr>
        <p:spPr/>
        <p:txBody>
          <a:bodyPr/>
          <a:lstStyle/>
          <a:p>
            <a:r>
              <a:rPr lang="tr-TR" b="1" dirty="0"/>
              <a:t>Oyun Kuramı</a:t>
            </a:r>
            <a:endParaRPr lang="tr-TR" dirty="0"/>
          </a:p>
        </p:txBody>
      </p:sp>
      <p:sp>
        <p:nvSpPr>
          <p:cNvPr id="3" name="İçerik Yer Tutucusu 2">
            <a:extLst>
              <a:ext uri="{FF2B5EF4-FFF2-40B4-BE49-F238E27FC236}">
                <a16:creationId xmlns:a16="http://schemas.microsoft.com/office/drawing/2014/main" id="{C32AAF6D-D7B4-4AB3-8A39-31517D63FE43}"/>
              </a:ext>
            </a:extLst>
          </p:cNvPr>
          <p:cNvSpPr>
            <a:spLocks noGrp="1"/>
          </p:cNvSpPr>
          <p:nvPr>
            <p:ph idx="1"/>
          </p:nvPr>
        </p:nvSpPr>
        <p:spPr/>
        <p:txBody>
          <a:bodyPr/>
          <a:lstStyle/>
          <a:p>
            <a:pPr>
              <a:buFont typeface="Arial" panose="020B0604020202020204" pitchFamily="34" charset="0"/>
              <a:buChar char="•"/>
            </a:pPr>
            <a:r>
              <a:rPr lang="tr-TR" sz="3200" dirty="0"/>
              <a:t>Aktörlerden hiçbiri oyunun sonucunu kendi kendine belirleyemeyeceği için her aktör diğer aktörlerin davranışlarını hesaba katmalıdır. </a:t>
            </a:r>
          </a:p>
          <a:p>
            <a:pPr>
              <a:buFont typeface="Arial" panose="020B0604020202020204" pitchFamily="34" charset="0"/>
              <a:buChar char="•"/>
            </a:pPr>
            <a:r>
              <a:rPr lang="tr-TR" sz="3200" dirty="0"/>
              <a:t>Oyun kuramı bu etkileşimlerin basit, soyut ancak olabildiğince gerçeğe yakın modellenmesidir. Bu matematiksel yaklaşım satranç ya da poker gibi eğlence oyunlarını inceleyebileceği gibi, uluslararası ya da iktisadi ilişkilerdeki stratejik etkileşimleri de çalışır. </a:t>
            </a:r>
          </a:p>
          <a:p>
            <a:endParaRPr lang="tr-TR" dirty="0"/>
          </a:p>
        </p:txBody>
      </p:sp>
    </p:spTree>
    <p:extLst>
      <p:ext uri="{BB962C8B-B14F-4D97-AF65-F5344CB8AC3E}">
        <p14:creationId xmlns:p14="http://schemas.microsoft.com/office/powerpoint/2010/main" val="4050145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Uluslararası İlişkilerde Oyun Kuramı</a:t>
            </a:r>
          </a:p>
        </p:txBody>
      </p:sp>
      <p:sp>
        <p:nvSpPr>
          <p:cNvPr id="3" name="İçerik Yer Tutucusu 2"/>
          <p:cNvSpPr>
            <a:spLocks noGrp="1"/>
          </p:cNvSpPr>
          <p:nvPr>
            <p:ph idx="1"/>
          </p:nvPr>
        </p:nvSpPr>
        <p:spPr/>
        <p:txBody>
          <a:bodyPr>
            <a:normAutofit/>
          </a:bodyPr>
          <a:lstStyle/>
          <a:p>
            <a:pPr marL="0" indent="0">
              <a:buNone/>
            </a:pPr>
            <a:r>
              <a:rPr lang="tr-TR" sz="3600"/>
              <a:t>1.Korkak Tavuk Oyunu</a:t>
            </a:r>
          </a:p>
          <a:p>
            <a:pPr marL="0" indent="0">
              <a:buNone/>
            </a:pPr>
            <a:endParaRPr lang="tr-TR" sz="3600"/>
          </a:p>
          <a:p>
            <a:pPr marL="0" indent="0">
              <a:buNone/>
            </a:pPr>
            <a:r>
              <a:rPr lang="tr-TR" sz="3600"/>
              <a:t>2.Mahkumlar Açmazı Oyunu</a:t>
            </a:r>
          </a:p>
          <a:p>
            <a:pPr marL="0" indent="0">
              <a:buNone/>
            </a:pPr>
            <a:endParaRPr lang="tr-TR" sz="3600"/>
          </a:p>
          <a:p>
            <a:pPr marL="0" indent="0">
              <a:buNone/>
            </a:pPr>
            <a:r>
              <a:rPr lang="tr-TR" sz="3600"/>
              <a:t>3.Güven Oyunu</a:t>
            </a:r>
          </a:p>
        </p:txBody>
      </p:sp>
    </p:spTree>
    <p:extLst>
      <p:ext uri="{BB962C8B-B14F-4D97-AF65-F5344CB8AC3E}">
        <p14:creationId xmlns:p14="http://schemas.microsoft.com/office/powerpoint/2010/main" val="535684742"/>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otalTime>2</TotalTime>
  <Words>317</Words>
  <Application>Microsoft Office PowerPoint</Application>
  <PresentationFormat>Geniş ekran</PresentationFormat>
  <Paragraphs>29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Geçmişe bakış</vt:lpstr>
      <vt:lpstr>8. HAFTA</vt:lpstr>
      <vt:lpstr>Rasyonel Seçim Teorisi</vt:lpstr>
      <vt:lpstr>Rasyonel Seçim Teorisi</vt:lpstr>
      <vt:lpstr>Metodolojik Bireycilik</vt:lpstr>
      <vt:lpstr>Metodolojik Bireycilik</vt:lpstr>
      <vt:lpstr>Oyun Kuramı</vt:lpstr>
      <vt:lpstr>Oyun Kuramı</vt:lpstr>
      <vt:lpstr>Uluslararası İlişkilerde Oyun Kuramı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HAFTA</dc:title>
  <dc:creator>Hasan.Pekdemir</dc:creator>
  <cp:lastModifiedBy>Hasan.Pekdemir</cp:lastModifiedBy>
  <cp:revision>2</cp:revision>
  <dcterms:created xsi:type="dcterms:W3CDTF">2018-07-09T08:21:28Z</dcterms:created>
  <dcterms:modified xsi:type="dcterms:W3CDTF">2018-07-09T11:25:14Z</dcterms:modified>
</cp:coreProperties>
</file>