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97" autoAdjust="0"/>
    <p:restoredTop sz="95742" autoAdjust="0"/>
  </p:normalViewPr>
  <p:slideViewPr>
    <p:cSldViewPr snapToGrid="0">
      <p:cViewPr varScale="1">
        <p:scale>
          <a:sx n="93" d="100"/>
          <a:sy n="93" d="100"/>
        </p:scale>
        <p:origin x="408" y="90"/>
      </p:cViewPr>
      <p:guideLst/>
    </p:cSldViewPr>
  </p:slideViewPr>
  <p:outlineViewPr>
    <p:cViewPr>
      <p:scale>
        <a:sx n="33" d="100"/>
        <a:sy n="33" d="100"/>
      </p:scale>
      <p:origin x="0" y="-647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B744AC-1189-49F6-919E-ADDAA8DF0528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0875E0-6598-4ED7-9B4F-87FE3A0BDF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2042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B79DE-EDEB-42F5-8111-C60D0BCD6E89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12989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3F951-5B81-4339-8CA8-AA9321145ACC}" type="slidenum">
              <a:rPr lang="tr-TR" smtClean="0"/>
              <a:pPr>
                <a:defRPr/>
              </a:pPr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95291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3F951-5B81-4339-8CA8-AA9321145ACC}" type="slidenum">
              <a:rPr lang="tr-TR" smtClean="0"/>
              <a:pPr>
                <a:defRPr/>
              </a:pPr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82948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F4C00-6E05-4129-AE7E-16D05898968C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71485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5839D65-FA55-4761-8F79-A61BFF1C20C2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725738" y="511175"/>
            <a:ext cx="4491037" cy="25273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25669" y="2422750"/>
            <a:ext cx="7291176" cy="3831326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2352224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3F951-5B81-4339-8CA8-AA9321145ACC}" type="slidenum">
              <a:rPr lang="tr-TR" smtClean="0"/>
              <a:pPr>
                <a:defRPr/>
              </a:pPr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33582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F4C00-6E05-4129-AE7E-16D05898968C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5280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F4C00-6E05-4129-AE7E-16D05898968C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1194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F4C00-6E05-4129-AE7E-16D05898968C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95966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F4C00-6E05-4129-AE7E-16D05898968C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93965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F4C00-6E05-4129-AE7E-16D05898968C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6574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E14AE-E3FA-4EB5-8C8F-01DD88FBEA87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54176-719F-400B-8908-E75FAD1D0E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3049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E14AE-E3FA-4EB5-8C8F-01DD88FBEA87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54176-719F-400B-8908-E75FAD1D0E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4875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E14AE-E3FA-4EB5-8C8F-01DD88FBEA87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54176-719F-400B-8908-E75FAD1D0E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61278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7" name="6 Altbilgi Yer Tutucusu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ja-JP"/>
              <a:t>ANT 301 Dr. Başak Koca Özer</a:t>
            </a:r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44928E1C-F3E9-476E-83BB-B495ADC5F9F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103993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ja-JP"/>
              <a:t>ANT 301 Dr. Başak Koca Özer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08EB1A2-E117-41A4-BE51-8C0F439C5E0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77921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E14AE-E3FA-4EB5-8C8F-01DD88FBEA87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54176-719F-400B-8908-E75FAD1D0E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8948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E14AE-E3FA-4EB5-8C8F-01DD88FBEA87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54176-719F-400B-8908-E75FAD1D0E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2270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E14AE-E3FA-4EB5-8C8F-01DD88FBEA87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54176-719F-400B-8908-E75FAD1D0E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4013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E14AE-E3FA-4EB5-8C8F-01DD88FBEA87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54176-719F-400B-8908-E75FAD1D0E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8981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E14AE-E3FA-4EB5-8C8F-01DD88FBEA87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54176-719F-400B-8908-E75FAD1D0E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5765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E14AE-E3FA-4EB5-8C8F-01DD88FBEA87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54176-719F-400B-8908-E75FAD1D0E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2651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E14AE-E3FA-4EB5-8C8F-01DD88FBEA87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54176-719F-400B-8908-E75FAD1D0E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3732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E14AE-E3FA-4EB5-8C8F-01DD88FBEA87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54176-719F-400B-8908-E75FAD1D0E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9092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BE14AE-E3FA-4EB5-8C8F-01DD88FBEA87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254176-719F-400B-8908-E75FAD1D0E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9779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524000" y="1781930"/>
            <a:ext cx="9144000" cy="23876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4800" dirty="0">
                <a:latin typeface="Constantia" panose="02030602050306030303" pitchFamily="18" charset="0"/>
                <a:cs typeface="Times New Roman" panose="02020603050405020304" pitchFamily="18" charset="0"/>
              </a:rPr>
              <a:t>ANT 339</a:t>
            </a:r>
            <a:br>
              <a:rPr lang="tr-TR" sz="4800" dirty="0">
                <a:latin typeface="Constantia" panose="02030602050306030303" pitchFamily="18" charset="0"/>
                <a:cs typeface="Times New Roman" panose="02020603050405020304" pitchFamily="18" charset="0"/>
              </a:rPr>
            </a:br>
            <a:r>
              <a:rPr lang="tr-TR" sz="4800" dirty="0">
                <a:latin typeface="Constantia" panose="02030602050306030303" pitchFamily="18" charset="0"/>
                <a:cs typeface="Times New Roman" panose="02020603050405020304" pitchFamily="18" charset="0"/>
              </a:rPr>
              <a:t>İSTATİSTİĞE GİRİŞ </a:t>
            </a:r>
            <a:r>
              <a:rPr lang="tr-TR" sz="4800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/>
            </a:r>
            <a:br>
              <a:rPr lang="tr-TR" sz="4800" dirty="0" smtClean="0">
                <a:latin typeface="Constantia" panose="02030602050306030303" pitchFamily="18" charset="0"/>
                <a:cs typeface="Times New Roman" panose="02020603050405020304" pitchFamily="18" charset="0"/>
              </a:rPr>
            </a:br>
            <a:r>
              <a:rPr lang="tr-TR" sz="4800" dirty="0">
                <a:latin typeface="Constantia" panose="02030602050306030303" pitchFamily="18" charset="0"/>
                <a:cs typeface="Times New Roman" panose="02020603050405020304" pitchFamily="18" charset="0"/>
              </a:rPr>
              <a:t/>
            </a:r>
            <a:br>
              <a:rPr lang="tr-TR" sz="4800" dirty="0">
                <a:latin typeface="Constantia" panose="02030602050306030303" pitchFamily="18" charset="0"/>
                <a:cs typeface="Times New Roman" panose="02020603050405020304" pitchFamily="18" charset="0"/>
              </a:rPr>
            </a:br>
            <a:r>
              <a:rPr lang="tr-TR" sz="4800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VIII. </a:t>
            </a:r>
            <a:r>
              <a:rPr lang="tr-TR" sz="4800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HAFTA</a:t>
            </a:r>
            <a:endParaRPr lang="tr-TR" sz="4800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3496025" y="4772782"/>
            <a:ext cx="51999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tr-TR" sz="2800" dirty="0">
                <a:latin typeface="Bell MT" pitchFamily="18" charset="0"/>
              </a:rPr>
              <a:t>PROF. DR. BAŞAK KOCA ÖZER</a:t>
            </a:r>
          </a:p>
        </p:txBody>
      </p:sp>
    </p:spTree>
    <p:extLst>
      <p:ext uri="{BB962C8B-B14F-4D97-AF65-F5344CB8AC3E}">
        <p14:creationId xmlns:p14="http://schemas.microsoft.com/office/powerpoint/2010/main" val="185402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1250" y="274638"/>
            <a:ext cx="1500188" cy="1143000"/>
          </a:xfrm>
        </p:spPr>
        <p:txBody>
          <a:bodyPr/>
          <a:lstStyle/>
          <a:p>
            <a:pPr>
              <a:defRPr/>
            </a:pPr>
            <a:r>
              <a:rPr lang="tr-TR" dirty="0" err="1" smtClean="0">
                <a:latin typeface="Constantia" panose="02030602050306030303" pitchFamily="18" charset="0"/>
                <a:cs typeface="Times New Roman" panose="02020603050405020304" pitchFamily="18" charset="0"/>
              </a:rPr>
              <a:t>Mod</a:t>
            </a:r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endParaRPr lang="tr-TR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48131" name="3 İçerik Yer Tutucusu"/>
          <p:cNvSpPr>
            <a:spLocks noGrp="1"/>
          </p:cNvSpPr>
          <p:nvPr>
            <p:ph sz="half" idx="2"/>
          </p:nvPr>
        </p:nvSpPr>
        <p:spPr>
          <a:xfrm>
            <a:off x="2238376" y="1542752"/>
            <a:ext cx="7972425" cy="50546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tr-TR" sz="3200" dirty="0">
                <a:latin typeface="Constantia" panose="02030602050306030303" pitchFamily="18" charset="0"/>
                <a:cs typeface="Times New Roman" panose="02020603050405020304" pitchFamily="18" charset="0"/>
              </a:rPr>
              <a:t>			</a:t>
            </a:r>
            <a:r>
              <a:rPr lang="tr-TR" sz="3200" dirty="0" err="1">
                <a:latin typeface="Constantia" panose="02030602050306030303" pitchFamily="18" charset="0"/>
                <a:cs typeface="Times New Roman" panose="02020603050405020304" pitchFamily="18" charset="0"/>
              </a:rPr>
              <a:t>Mod</a:t>
            </a:r>
            <a:r>
              <a:rPr lang="tr-TR" sz="3200" dirty="0">
                <a:latin typeface="Constantia" panose="02030602050306030303" pitchFamily="18" charset="0"/>
                <a:cs typeface="Times New Roman" panose="02020603050405020304" pitchFamily="18" charset="0"/>
              </a:rPr>
              <a:t>=                    </a:t>
            </a:r>
            <a:endParaRPr lang="tr-TR" sz="3200" u="sng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tr-TR" sz="3200" dirty="0">
                <a:latin typeface="Constantia" panose="02030602050306030303" pitchFamily="18" charset="0"/>
                <a:cs typeface="Times New Roman" panose="02020603050405020304" pitchFamily="18" charset="0"/>
              </a:rPr>
              <a:t>			       	</a:t>
            </a:r>
            <a:endParaRPr lang="tr-TR" dirty="0" smtClean="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tr-TR" dirty="0">
                <a:latin typeface="Constantia" panose="02030602050306030303" pitchFamily="18" charset="0"/>
                <a:cs typeface="Times New Roman" panose="02020603050405020304" pitchFamily="18" charset="0"/>
              </a:rPr>
              <a:t>Formülde,</a:t>
            </a:r>
          </a:p>
          <a:p>
            <a:r>
              <a:rPr lang="tr-TR" dirty="0" err="1">
                <a:latin typeface="Constantia" panose="02030602050306030303" pitchFamily="18" charset="0"/>
                <a:cs typeface="Times New Roman" panose="02020603050405020304" pitchFamily="18" charset="0"/>
              </a:rPr>
              <a:t>b</a:t>
            </a:r>
            <a:r>
              <a:rPr lang="tr-TR" sz="2000" dirty="0" err="1">
                <a:latin typeface="Constantia" panose="02030602050306030303" pitchFamily="18" charset="0"/>
                <a:cs typeface="Times New Roman" panose="02020603050405020304" pitchFamily="18" charset="0"/>
              </a:rPr>
              <a:t>s</a:t>
            </a:r>
            <a:r>
              <a:rPr lang="tr-TR" dirty="0">
                <a:latin typeface="Constantia" panose="02030602050306030303" pitchFamily="18" charset="0"/>
                <a:cs typeface="Times New Roman" panose="02020603050405020304" pitchFamily="18" charset="0"/>
              </a:rPr>
              <a:t>: </a:t>
            </a:r>
            <a:r>
              <a:rPr lang="tr-TR" dirty="0" err="1">
                <a:latin typeface="Constantia" panose="02030602050306030303" pitchFamily="18" charset="0"/>
                <a:cs typeface="Times New Roman" panose="02020603050405020304" pitchFamily="18" charset="0"/>
              </a:rPr>
              <a:t>Mod</a:t>
            </a:r>
            <a:r>
              <a:rPr lang="tr-TR" dirty="0">
                <a:latin typeface="Constantia" panose="02030602050306030303" pitchFamily="18" charset="0"/>
                <a:cs typeface="Times New Roman" panose="02020603050405020304" pitchFamily="18" charset="0"/>
              </a:rPr>
              <a:t> sınıfının en düşük değeri</a:t>
            </a:r>
          </a:p>
          <a:p>
            <a:r>
              <a:rPr lang="tr-TR" dirty="0">
                <a:latin typeface="Constantia" panose="02030602050306030303" pitchFamily="18" charset="0"/>
                <a:cs typeface="Times New Roman" panose="02020603050405020304" pitchFamily="18" charset="0"/>
              </a:rPr>
              <a:t>d</a:t>
            </a:r>
            <a:r>
              <a:rPr lang="tr-TR" sz="2000" dirty="0">
                <a:latin typeface="Constantia" panose="02030602050306030303" pitchFamily="18" charset="0"/>
                <a:cs typeface="Times New Roman" panose="02020603050405020304" pitchFamily="18" charset="0"/>
              </a:rPr>
              <a:t>1</a:t>
            </a:r>
            <a:r>
              <a:rPr lang="tr-TR" dirty="0">
                <a:latin typeface="Constantia" panose="02030602050306030303" pitchFamily="18" charset="0"/>
                <a:cs typeface="Times New Roman" panose="02020603050405020304" pitchFamily="18" charset="0"/>
              </a:rPr>
              <a:t>: </a:t>
            </a:r>
            <a:r>
              <a:rPr lang="tr-TR" dirty="0" err="1">
                <a:latin typeface="Constantia" panose="02030602050306030303" pitchFamily="18" charset="0"/>
                <a:cs typeface="Times New Roman" panose="02020603050405020304" pitchFamily="18" charset="0"/>
              </a:rPr>
              <a:t>Mod</a:t>
            </a:r>
            <a:r>
              <a:rPr lang="tr-TR" dirty="0">
                <a:latin typeface="Constantia" panose="02030602050306030303" pitchFamily="18" charset="0"/>
                <a:cs typeface="Times New Roman" panose="02020603050405020304" pitchFamily="18" charset="0"/>
              </a:rPr>
              <a:t> sınıfı ile bir önceki sınıf arasındaki sınıf sıklığı farkı</a:t>
            </a:r>
          </a:p>
          <a:p>
            <a:r>
              <a:rPr lang="tr-TR" dirty="0">
                <a:latin typeface="Constantia" panose="02030602050306030303" pitchFamily="18" charset="0"/>
                <a:cs typeface="Times New Roman" panose="02020603050405020304" pitchFamily="18" charset="0"/>
              </a:rPr>
              <a:t>d</a:t>
            </a:r>
            <a:r>
              <a:rPr lang="tr-TR" sz="2000" dirty="0">
                <a:latin typeface="Constantia" panose="02030602050306030303" pitchFamily="18" charset="0"/>
                <a:cs typeface="Times New Roman" panose="02020603050405020304" pitchFamily="18" charset="0"/>
              </a:rPr>
              <a:t>2</a:t>
            </a:r>
            <a:r>
              <a:rPr lang="tr-TR" dirty="0">
                <a:latin typeface="Constantia" panose="02030602050306030303" pitchFamily="18" charset="0"/>
                <a:cs typeface="Times New Roman" panose="02020603050405020304" pitchFamily="18" charset="0"/>
              </a:rPr>
              <a:t>: </a:t>
            </a:r>
            <a:r>
              <a:rPr lang="tr-TR" dirty="0" err="1">
                <a:latin typeface="Constantia" panose="02030602050306030303" pitchFamily="18" charset="0"/>
                <a:cs typeface="Times New Roman" panose="02020603050405020304" pitchFamily="18" charset="0"/>
              </a:rPr>
              <a:t>Mod</a:t>
            </a:r>
            <a:r>
              <a:rPr lang="tr-TR" dirty="0">
                <a:latin typeface="Constantia" panose="02030602050306030303" pitchFamily="18" charset="0"/>
                <a:cs typeface="Times New Roman" panose="02020603050405020304" pitchFamily="18" charset="0"/>
              </a:rPr>
              <a:t> sınıfı ile bir sonraki sınıf arasındaki sınıf sıklığı farkı</a:t>
            </a:r>
          </a:p>
          <a:p>
            <a:r>
              <a:rPr lang="tr-TR" dirty="0">
                <a:latin typeface="Constantia" panose="02030602050306030303" pitchFamily="18" charset="0"/>
                <a:cs typeface="Times New Roman" panose="02020603050405020304" pitchFamily="18" charset="0"/>
              </a:rPr>
              <a:t>c: sınıf aralığı genişliği</a:t>
            </a:r>
          </a:p>
          <a:p>
            <a:pPr lvl="4">
              <a:buFont typeface="Wingdings 2" pitchFamily="18" charset="2"/>
              <a:buNone/>
            </a:pPr>
            <a:endParaRPr lang="tr-TR" dirty="0" smtClean="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 lvl="4">
              <a:buFont typeface="Wingdings 2" pitchFamily="18" charset="2"/>
              <a:buNone/>
            </a:pPr>
            <a:endParaRPr lang="tr-TR" sz="3200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 lvl="4">
              <a:buFont typeface="Wingdings 2" pitchFamily="18" charset="2"/>
              <a:buNone/>
            </a:pPr>
            <a:endParaRPr lang="tr-TR" sz="3200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48132" name="3 Dikdörtgen"/>
          <p:cNvSpPr>
            <a:spLocks noChangeArrowheads="1"/>
          </p:cNvSpPr>
          <p:nvPr/>
        </p:nvSpPr>
        <p:spPr bwMode="auto">
          <a:xfrm>
            <a:off x="7123113" y="1685627"/>
            <a:ext cx="48763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dirty="0"/>
              <a:t>x  c</a:t>
            </a:r>
          </a:p>
        </p:txBody>
      </p:sp>
      <p:sp>
        <p:nvSpPr>
          <p:cNvPr id="48133" name="4 Dikdörtgen"/>
          <p:cNvSpPr>
            <a:spLocks noChangeArrowheads="1"/>
          </p:cNvSpPr>
          <p:nvPr/>
        </p:nvSpPr>
        <p:spPr bwMode="auto">
          <a:xfrm>
            <a:off x="5167313" y="1614190"/>
            <a:ext cx="838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800" dirty="0" err="1"/>
              <a:t>b</a:t>
            </a:r>
            <a:r>
              <a:rPr lang="tr-TR" dirty="0" err="1"/>
              <a:t>s</a:t>
            </a:r>
            <a:r>
              <a:rPr lang="tr-TR" dirty="0"/>
              <a:t>  </a:t>
            </a:r>
            <a:r>
              <a:rPr lang="tr-TR" sz="2800" dirty="0"/>
              <a:t>+</a:t>
            </a:r>
            <a:endParaRPr lang="tr-TR" dirty="0"/>
          </a:p>
        </p:txBody>
      </p:sp>
      <p:cxnSp>
        <p:nvCxnSpPr>
          <p:cNvPr id="7" name="6 Düz Bağlayıcı"/>
          <p:cNvCxnSpPr/>
          <p:nvPr/>
        </p:nvCxnSpPr>
        <p:spPr>
          <a:xfrm>
            <a:off x="6024564" y="1899939"/>
            <a:ext cx="1000125" cy="0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8135" name="8 Dikdörtgen"/>
          <p:cNvSpPr>
            <a:spLocks noChangeArrowheads="1"/>
          </p:cNvSpPr>
          <p:nvPr/>
        </p:nvSpPr>
        <p:spPr bwMode="auto">
          <a:xfrm>
            <a:off x="6238875" y="1471315"/>
            <a:ext cx="4908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400"/>
              <a:t>d</a:t>
            </a:r>
            <a:r>
              <a:rPr lang="tr-TR" sz="1400"/>
              <a:t>1</a:t>
            </a:r>
            <a:r>
              <a:rPr lang="tr-TR"/>
              <a:t> </a:t>
            </a:r>
          </a:p>
        </p:txBody>
      </p:sp>
      <p:sp>
        <p:nvSpPr>
          <p:cNvPr id="48136" name="9 Dikdörtgen"/>
          <p:cNvSpPr>
            <a:spLocks noChangeArrowheads="1"/>
          </p:cNvSpPr>
          <p:nvPr/>
        </p:nvSpPr>
        <p:spPr bwMode="auto">
          <a:xfrm>
            <a:off x="5946776" y="1938040"/>
            <a:ext cx="98296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2400"/>
              <a:t>d</a:t>
            </a:r>
            <a:r>
              <a:rPr lang="tr-TR" sz="1400"/>
              <a:t>1</a:t>
            </a:r>
            <a:r>
              <a:rPr lang="tr-TR" sz="2400"/>
              <a:t> + d</a:t>
            </a:r>
            <a:r>
              <a:rPr lang="tr-TR" sz="1400"/>
              <a:t>2</a:t>
            </a:r>
            <a:endParaRPr lang="tr-TR" sz="2400"/>
          </a:p>
        </p:txBody>
      </p:sp>
    </p:spTree>
    <p:extLst>
      <p:ext uri="{BB962C8B-B14F-4D97-AF65-F5344CB8AC3E}">
        <p14:creationId xmlns:p14="http://schemas.microsoft.com/office/powerpoint/2010/main" val="276732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981200" y="485775"/>
            <a:ext cx="8229600" cy="11430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tr-TR" altLang="ja-JP" sz="2800" spc="-100" dirty="0">
                <a:solidFill>
                  <a:schemeClr val="tx2">
                    <a:satMod val="200000"/>
                  </a:schemeClr>
                </a:solidFill>
                <a:latin typeface="Bell MT" pitchFamily="18" charset="0"/>
                <a:ea typeface="+mj-ea"/>
                <a:cs typeface="+mj-cs"/>
              </a:rPr>
              <a:t>Örnek: Veri seti için medyanı hesaplayınız.</a:t>
            </a:r>
            <a:endParaRPr lang="en-US" altLang="ja-JP" sz="2800" spc="-100" dirty="0">
              <a:solidFill>
                <a:schemeClr val="tx2">
                  <a:satMod val="200000"/>
                </a:schemeClr>
              </a:solidFill>
              <a:latin typeface="Bell MT" pitchFamily="18" charset="0"/>
              <a:ea typeface="ＭＳ Ｐゴシック" charset="-128"/>
              <a:cs typeface="+mj-cs"/>
            </a:endParaRPr>
          </a:p>
        </p:txBody>
      </p:sp>
      <p:graphicFrame>
        <p:nvGraphicFramePr>
          <p:cNvPr id="3" name="2 Tablo"/>
          <p:cNvGraphicFramePr>
            <a:graphicFrameLocks noGrp="1"/>
          </p:cNvGraphicFramePr>
          <p:nvPr/>
        </p:nvGraphicFramePr>
        <p:xfrm>
          <a:off x="2095500" y="1428750"/>
          <a:ext cx="3286148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8589"/>
                <a:gridCol w="1957559"/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Sınıf Sıklığı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Sınıf Aralığı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(f</a:t>
                      </a:r>
                      <a:r>
                        <a:rPr lang="tr-TR" sz="1200" dirty="0" smtClean="0"/>
                        <a:t>i</a:t>
                      </a:r>
                      <a:r>
                        <a:rPr lang="tr-TR" dirty="0" smtClean="0"/>
                        <a:t>)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1-5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14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6-10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7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11-15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8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16-20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8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21-25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10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26-31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5453064" y="4643439"/>
            <a:ext cx="4929187" cy="9286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tr-TR" altLang="ja-JP" sz="2800" spc="-100" dirty="0" err="1">
                <a:solidFill>
                  <a:schemeClr val="tx2">
                    <a:satMod val="200000"/>
                  </a:schemeClr>
                </a:solidFill>
                <a:latin typeface="Bell MT" pitchFamily="18" charset="0"/>
                <a:ea typeface="+mj-ea"/>
                <a:cs typeface="+mj-cs"/>
              </a:rPr>
              <a:t>Mod</a:t>
            </a:r>
            <a:r>
              <a:rPr lang="tr-TR" altLang="ja-JP" sz="2800" spc="-100" dirty="0">
                <a:solidFill>
                  <a:schemeClr val="tx2">
                    <a:satMod val="200000"/>
                  </a:schemeClr>
                </a:solidFill>
                <a:latin typeface="Bell MT" pitchFamily="18" charset="0"/>
                <a:ea typeface="+mj-ea"/>
                <a:cs typeface="+mj-cs"/>
              </a:rPr>
              <a:t> = 1 + </a:t>
            </a:r>
            <a:r>
              <a:rPr lang="tr-TR" altLang="ja-JP" sz="2800" u="sng" spc="-100" dirty="0">
                <a:solidFill>
                  <a:schemeClr val="tx2">
                    <a:satMod val="200000"/>
                  </a:schemeClr>
                </a:solidFill>
                <a:latin typeface="Bell MT" pitchFamily="18" charset="0"/>
                <a:ea typeface="+mj-ea"/>
                <a:cs typeface="+mj-cs"/>
              </a:rPr>
              <a:t> 14 </a:t>
            </a:r>
            <a:r>
              <a:rPr lang="tr-TR" altLang="ja-JP" sz="2800" spc="-100" dirty="0">
                <a:solidFill>
                  <a:schemeClr val="tx2">
                    <a:satMod val="200000"/>
                  </a:schemeClr>
                </a:solidFill>
                <a:latin typeface="Bell MT" pitchFamily="18" charset="0"/>
                <a:ea typeface="+mj-ea"/>
                <a:cs typeface="+mj-cs"/>
              </a:rPr>
              <a:t> x 4 =3,66</a:t>
            </a:r>
          </a:p>
          <a:p>
            <a:pPr>
              <a:defRPr/>
            </a:pPr>
            <a:r>
              <a:rPr lang="tr-TR" altLang="ja-JP" sz="2800" spc="-100" dirty="0">
                <a:solidFill>
                  <a:schemeClr val="tx2">
                    <a:satMod val="200000"/>
                  </a:schemeClr>
                </a:solidFill>
                <a:latin typeface="Bell MT" pitchFamily="18" charset="0"/>
                <a:ea typeface="+mj-ea"/>
                <a:cs typeface="+mj-cs"/>
              </a:rPr>
              <a:t>	</a:t>
            </a:r>
            <a:r>
              <a:rPr lang="tr-TR" altLang="ja-JP" sz="2800" spc="-100" dirty="0">
                <a:solidFill>
                  <a:schemeClr val="tx2">
                    <a:satMod val="200000"/>
                  </a:schemeClr>
                </a:solidFill>
                <a:latin typeface="Bell MT" pitchFamily="18" charset="0"/>
                <a:ea typeface="+mj-ea"/>
                <a:cs typeface="+mj-cs"/>
              </a:rPr>
              <a:t>      14+7   </a:t>
            </a:r>
            <a:endParaRPr lang="en-US" altLang="ja-JP" sz="2800" spc="-100" dirty="0">
              <a:solidFill>
                <a:schemeClr val="tx2">
                  <a:satMod val="200000"/>
                </a:schemeClr>
              </a:solidFill>
              <a:latin typeface="Bell MT" pitchFamily="18" charset="0"/>
              <a:ea typeface="ＭＳ Ｐゴシック" charset="-128"/>
              <a:cs typeface="+mj-cs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24564" y="1428751"/>
            <a:ext cx="4429125" cy="27146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tr-TR" altLang="ja-JP" sz="2800" spc="-100" dirty="0">
                <a:solidFill>
                  <a:schemeClr val="tx2">
                    <a:satMod val="200000"/>
                  </a:schemeClr>
                </a:solidFill>
                <a:latin typeface="Bell MT" pitchFamily="18" charset="0"/>
                <a:ea typeface="+mj-ea"/>
                <a:cs typeface="+mj-cs"/>
              </a:rPr>
              <a:t>Tanım gereği </a:t>
            </a:r>
            <a:r>
              <a:rPr lang="tr-TR" altLang="ja-JP" sz="2800" spc="-100" dirty="0" err="1">
                <a:solidFill>
                  <a:schemeClr val="tx2">
                    <a:satMod val="200000"/>
                  </a:schemeClr>
                </a:solidFill>
                <a:latin typeface="Bell MT" pitchFamily="18" charset="0"/>
                <a:ea typeface="+mj-ea"/>
                <a:cs typeface="+mj-cs"/>
              </a:rPr>
              <a:t>mod</a:t>
            </a:r>
            <a:r>
              <a:rPr lang="tr-TR" altLang="ja-JP" sz="2800" spc="-100" dirty="0">
                <a:solidFill>
                  <a:schemeClr val="tx2">
                    <a:satMod val="200000"/>
                  </a:schemeClr>
                </a:solidFill>
                <a:latin typeface="Bell MT" pitchFamily="18" charset="0"/>
                <a:ea typeface="+mj-ea"/>
                <a:cs typeface="+mj-cs"/>
              </a:rPr>
              <a:t> 1. sınıftadır. Çünkü burada yer alan veri setinde 1. sınıf en yüksek sıklığa sahiptir.</a:t>
            </a:r>
            <a:endParaRPr lang="en-US" altLang="ja-JP" sz="2800" spc="-100" dirty="0">
              <a:solidFill>
                <a:schemeClr val="tx2">
                  <a:satMod val="200000"/>
                </a:schemeClr>
              </a:solidFill>
              <a:latin typeface="Bell MT" pitchFamily="18" charset="0"/>
              <a:ea typeface="ＭＳ Ｐゴシック" charset="-12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74324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357167"/>
            <a:ext cx="8229600" cy="1143001"/>
          </a:xfrm>
        </p:spPr>
        <p:txBody>
          <a:bodyPr>
            <a:normAutofit/>
          </a:bodyPr>
          <a:lstStyle/>
          <a:p>
            <a:r>
              <a:rPr lang="tr-TR" altLang="ja-JP" sz="3600" dirty="0">
                <a:latin typeface="Constantia" panose="02030602050306030303" pitchFamily="18" charset="0"/>
                <a:cs typeface="Times New Roman" panose="02020603050405020304" pitchFamily="18" charset="0"/>
              </a:rPr>
              <a:t>Medyan (</a:t>
            </a:r>
            <a:r>
              <a:rPr lang="tr-TR" altLang="ja-JP" sz="3600" i="1" dirty="0">
                <a:latin typeface="Constantia" panose="02030602050306030303" pitchFamily="18" charset="0"/>
                <a:cs typeface="Times New Roman" panose="02020603050405020304" pitchFamily="18" charset="0"/>
              </a:rPr>
              <a:t>M</a:t>
            </a:r>
            <a:r>
              <a:rPr lang="tr-TR" altLang="ja-JP" sz="3600" dirty="0">
                <a:latin typeface="Constantia" panose="02030602050306030303" pitchFamily="18" charset="0"/>
                <a:cs typeface="Times New Roman" panose="02020603050405020304" pitchFamily="18" charset="0"/>
              </a:rPr>
              <a:t>)</a:t>
            </a:r>
            <a:endParaRPr lang="en-US" altLang="ja-JP" sz="3600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74826" y="1527820"/>
            <a:ext cx="8678893" cy="118110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tr-TR" altLang="ja-JP" sz="2400" dirty="0">
                <a:latin typeface="Constantia" panose="02030602050306030303" pitchFamily="18" charset="0"/>
                <a:cs typeface="Times New Roman" panose="02020603050405020304" pitchFamily="18" charset="0"/>
              </a:rPr>
              <a:t>Nümerik değişkenlerle merkezi eğilimin bir diğer ölçütüdür. </a:t>
            </a:r>
          </a:p>
          <a:p>
            <a:pPr>
              <a:lnSpc>
                <a:spcPct val="80000"/>
              </a:lnSpc>
            </a:pPr>
            <a:r>
              <a:rPr lang="tr-TR" altLang="ja-JP" sz="2400" dirty="0">
                <a:latin typeface="Constantia" panose="02030602050306030303" pitchFamily="18" charset="0"/>
                <a:cs typeface="Times New Roman" panose="02020603050405020304" pitchFamily="18" charset="0"/>
              </a:rPr>
              <a:t>Bir </a:t>
            </a:r>
            <a:r>
              <a:rPr lang="tr-TR" altLang="ja-JP" sz="2400" dirty="0">
                <a:latin typeface="Constantia" panose="02030602050306030303" pitchFamily="18" charset="0"/>
                <a:cs typeface="Times New Roman" panose="02020603050405020304" pitchFamily="18" charset="0"/>
              </a:rPr>
              <a:t>istatistik serisinde tam ortaya düşen ve seriyi iki eşit parçaya bölen gözlem </a:t>
            </a:r>
            <a:r>
              <a:rPr lang="tr-TR" altLang="ja-JP" sz="2400" dirty="0">
                <a:latin typeface="Constantia" panose="02030602050306030303" pitchFamily="18" charset="0"/>
                <a:cs typeface="Times New Roman" panose="02020603050405020304" pitchFamily="18" charset="0"/>
              </a:rPr>
              <a:t>değeri</a:t>
            </a:r>
          </a:p>
          <a:p>
            <a:pPr lvl="1">
              <a:lnSpc>
                <a:spcPct val="80000"/>
              </a:lnSpc>
            </a:pPr>
            <a:r>
              <a:rPr lang="tr-TR" altLang="ja-JP" sz="2000" dirty="0">
                <a:latin typeface="Constantia" panose="02030602050306030303" pitchFamily="18" charset="0"/>
                <a:cs typeface="Times New Roman" panose="02020603050405020304" pitchFamily="18" charset="0"/>
              </a:rPr>
              <a:t>Bir yarımdaki değerler medyana eşit ya da küçük olabilir, bir yarımdaki değerler medyana eşit ya da büyük olabilir. </a:t>
            </a:r>
          </a:p>
          <a:p>
            <a:pPr>
              <a:lnSpc>
                <a:spcPct val="80000"/>
              </a:lnSpc>
            </a:pPr>
            <a:r>
              <a:rPr lang="tr-TR" altLang="ja-JP" sz="2400" dirty="0">
                <a:latin typeface="Constantia" panose="02030602050306030303" pitchFamily="18" charset="0"/>
                <a:cs typeface="Times New Roman" panose="02020603050405020304" pitchFamily="18" charset="0"/>
              </a:rPr>
              <a:t>Özellikle ekstrem değerler içeren serilerde kullanılmaktadır. </a:t>
            </a:r>
            <a:endParaRPr lang="tr-TR" altLang="ja-JP" sz="2400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80000"/>
              </a:lnSpc>
            </a:pPr>
            <a:r>
              <a:rPr lang="tr-TR" altLang="ja-JP" dirty="0" err="1">
                <a:latin typeface="Constantia" panose="02030602050306030303" pitchFamily="18" charset="0"/>
                <a:cs typeface="Times New Roman" panose="02020603050405020304" pitchFamily="18" charset="0"/>
              </a:rPr>
              <a:t>Ordinal</a:t>
            </a:r>
            <a:r>
              <a:rPr lang="tr-TR" altLang="ja-JP" dirty="0">
                <a:latin typeface="Constantia" panose="02030602050306030303" pitchFamily="18" charset="0"/>
                <a:cs typeface="Times New Roman" panose="02020603050405020304" pitchFamily="18" charset="0"/>
              </a:rPr>
              <a:t> veri için en iyi ortalama</a:t>
            </a:r>
          </a:p>
          <a:p>
            <a:pPr lvl="1">
              <a:lnSpc>
                <a:spcPct val="80000"/>
              </a:lnSpc>
            </a:pPr>
            <a:r>
              <a:rPr lang="tr-TR" altLang="ja-JP" dirty="0">
                <a:latin typeface="Constantia" panose="02030602050306030303" pitchFamily="18" charset="0"/>
                <a:cs typeface="Times New Roman" panose="02020603050405020304" pitchFamily="18" charset="0"/>
              </a:rPr>
              <a:t>Çarpık oranlar için en uygun ortalama</a:t>
            </a:r>
          </a:p>
          <a:p>
            <a:pPr lvl="1">
              <a:lnSpc>
                <a:spcPct val="80000"/>
              </a:lnSpc>
            </a:pPr>
            <a:r>
              <a:rPr lang="tr-TR" altLang="ja-JP" dirty="0">
                <a:latin typeface="Constantia" panose="02030602050306030303" pitchFamily="18" charset="0"/>
                <a:cs typeface="Times New Roman" panose="02020603050405020304" pitchFamily="18" charset="0"/>
              </a:rPr>
              <a:t>Hesaplanması güçtür çünkü veri sıralandırılmış olmalıdır</a:t>
            </a:r>
          </a:p>
          <a:p>
            <a:pPr lvl="1">
              <a:lnSpc>
                <a:spcPct val="80000"/>
              </a:lnSpc>
            </a:pPr>
            <a:r>
              <a:rPr lang="tr-TR" altLang="ja-JP" dirty="0" err="1">
                <a:latin typeface="Constantia" panose="02030602050306030303" pitchFamily="18" charset="0"/>
                <a:cs typeface="Times New Roman" panose="02020603050405020304" pitchFamily="18" charset="0"/>
              </a:rPr>
              <a:t>Ekstem</a:t>
            </a:r>
            <a:r>
              <a:rPr lang="tr-TR" altLang="ja-JP" dirty="0">
                <a:latin typeface="Constantia" panose="02030602050306030303" pitchFamily="18" charset="0"/>
                <a:cs typeface="Times New Roman" panose="02020603050405020304" pitchFamily="18" charset="0"/>
              </a:rPr>
              <a:t> veriden etkilenmez</a:t>
            </a:r>
            <a:endParaRPr lang="en-US" altLang="ja-JP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AA12A-7D0E-4562-BF04-A24138E02069}" type="slidenum">
              <a:rPr lang="en-US" altLang="ja-JP"/>
              <a:pPr/>
              <a:t>2</a:t>
            </a:fld>
            <a:endParaRPr lang="en-US" altLang="ja-JP"/>
          </a:p>
        </p:txBody>
      </p:sp>
      <p:sp>
        <p:nvSpPr>
          <p:cNvPr id="10" name="9 Metin kutusu"/>
          <p:cNvSpPr txBox="1"/>
          <p:nvPr/>
        </p:nvSpPr>
        <p:spPr>
          <a:xfrm>
            <a:off x="2095472" y="5000637"/>
            <a:ext cx="8215370" cy="1200329"/>
          </a:xfrm>
          <a:prstGeom prst="rect">
            <a:avLst/>
          </a:prstGeom>
          <a:noFill/>
          <a:ln w="2540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>
                <a:latin typeface="Bell MT" pitchFamily="18" charset="0"/>
              </a:rPr>
              <a:t>Örnek: üniversitelerde ücretler rektörden, sözleşmeli işçi/memurlara kadar geniş yaygınlık gösterir. Eğer araştırmacı üniversitedeki ortalama ücreti hesaplarsa, ücretlerin yüksek olduğu gibi yanlış bir izlenime kapılabilir çünkü yüksek ücretler bazı üyelere verilmektedir. Bu durumda araştırmacı medyanı kullanmalıdır.     </a:t>
            </a:r>
            <a:endParaRPr lang="tr-TR" dirty="0">
              <a:latin typeface="Bell M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446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sz="3600" dirty="0">
                <a:latin typeface="Constantia" panose="02030602050306030303" pitchFamily="18" charset="0"/>
                <a:cs typeface="Times New Roman" panose="02020603050405020304" pitchFamily="18" charset="0"/>
              </a:rPr>
              <a:t>Med</a:t>
            </a:r>
            <a:r>
              <a:rPr lang="tr-TR" sz="3600" dirty="0">
                <a:latin typeface="Constantia" panose="02030602050306030303" pitchFamily="18" charset="0"/>
                <a:cs typeface="Times New Roman" panose="02020603050405020304" pitchFamily="18" charset="0"/>
              </a:rPr>
              <a:t>yan / Ortanca</a:t>
            </a:r>
            <a:endParaRPr lang="en-US" sz="3600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>
          <a:xfrm>
            <a:off x="2362200" y="1678136"/>
            <a:ext cx="8077200" cy="4775200"/>
          </a:xfrm>
        </p:spPr>
        <p:txBody>
          <a:bodyPr>
            <a:normAutofit lnSpcReduction="10000"/>
          </a:bodyPr>
          <a:lstStyle/>
          <a:p>
            <a:r>
              <a:rPr lang="tr-TR" dirty="0">
                <a:latin typeface="Constantia" panose="02030602050306030303" pitchFamily="18" charset="0"/>
                <a:cs typeface="Times New Roman" panose="02020603050405020304" pitchFamily="18" charset="0"/>
              </a:rPr>
              <a:t>Medyan herhangi bir veri setindeki orta değer, ortancadır. </a:t>
            </a:r>
          </a:p>
          <a:p>
            <a:r>
              <a:rPr lang="tr-TR" dirty="0">
                <a:latin typeface="Constantia" panose="02030602050306030303" pitchFamily="18" charset="0"/>
                <a:cs typeface="Times New Roman" panose="02020603050405020304" pitchFamily="18" charset="0"/>
              </a:rPr>
              <a:t>Aşırı uç değerler etkilemez.</a:t>
            </a:r>
            <a:endParaRPr lang="en-US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Constantia" panose="02030602050306030303" pitchFamily="18" charset="0"/>
                <a:cs typeface="Times New Roman" panose="02020603050405020304" pitchFamily="18" charset="0"/>
              </a:rPr>
              <a:t>Daha sağlam bir ölçüdür.</a:t>
            </a:r>
            <a:endParaRPr lang="en-US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en-US" dirty="0"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Tx/>
              <a:buNone/>
            </a:pPr>
            <a:r>
              <a:rPr lang="en-US" dirty="0"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US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Constantia" panose="02030602050306030303" pitchFamily="18" charset="0"/>
                <a:cs typeface="Times New Roman" panose="02020603050405020304" pitchFamily="18" charset="0"/>
              </a:rPr>
              <a:t>Gözlem değerleri küçükten büyüğe doğru sıralandığında Medyan ortada kalan gözlemdir.</a:t>
            </a:r>
            <a:endParaRPr lang="en-US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 lvl="1"/>
            <a:r>
              <a:rPr lang="tr-TR" dirty="0">
                <a:latin typeface="Constantia" panose="02030602050306030303" pitchFamily="18" charset="0"/>
                <a:cs typeface="Times New Roman" panose="02020603050405020304" pitchFamily="18" charset="0"/>
              </a:rPr>
              <a:t>N yada n tek sayı ise ortada kalan gözlem </a:t>
            </a:r>
            <a:endParaRPr lang="en-US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 lvl="1"/>
            <a:r>
              <a:rPr lang="tr-TR" dirty="0">
                <a:latin typeface="Constantia" panose="02030602050306030303" pitchFamily="18" charset="0"/>
                <a:cs typeface="Times New Roman" panose="02020603050405020304" pitchFamily="18" charset="0"/>
              </a:rPr>
              <a:t>N yada n çift sayı ise ortadaki iki gözlemin ortalaması</a:t>
            </a:r>
            <a:endParaRPr lang="en-US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33796" name="AutoShape 4"/>
          <p:cNvSpPr>
            <a:spLocks noChangeArrowheads="1"/>
          </p:cNvSpPr>
          <p:nvPr/>
        </p:nvSpPr>
        <p:spPr bwMode="auto">
          <a:xfrm rot="-5400000">
            <a:off x="7391400" y="4162425"/>
            <a:ext cx="533400" cy="304800"/>
          </a:xfrm>
          <a:prstGeom prst="rightArrow">
            <a:avLst>
              <a:gd name="adj1" fmla="val 50000"/>
              <a:gd name="adj2" fmla="val 44074"/>
            </a:avLst>
          </a:prstGeom>
          <a:solidFill>
            <a:schemeClr val="hlink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3797" name="Rectangle 7"/>
          <p:cNvSpPr>
            <a:spLocks noChangeArrowheads="1"/>
          </p:cNvSpPr>
          <p:nvPr/>
        </p:nvSpPr>
        <p:spPr bwMode="auto">
          <a:xfrm>
            <a:off x="2127251" y="3729039"/>
            <a:ext cx="3984625" cy="3635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>
                <a:latin typeface="Times New Roman" pitchFamily="18" charset="0"/>
              </a:rPr>
              <a:t>0   1   2   3   4   5   6   7   8   9   10</a:t>
            </a:r>
          </a:p>
        </p:txBody>
      </p:sp>
      <p:sp>
        <p:nvSpPr>
          <p:cNvPr id="33798" name="Rectangle 8"/>
          <p:cNvSpPr>
            <a:spLocks noChangeArrowheads="1"/>
          </p:cNvSpPr>
          <p:nvPr/>
        </p:nvSpPr>
        <p:spPr bwMode="auto">
          <a:xfrm>
            <a:off x="6089651" y="3729039"/>
            <a:ext cx="4289425" cy="3635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>
                <a:latin typeface="Times New Roman" pitchFamily="18" charset="0"/>
              </a:rPr>
              <a:t>0   1   2   3   4   5   6   7   8   9   10   12   14      </a:t>
            </a:r>
          </a:p>
        </p:txBody>
      </p:sp>
      <p:sp>
        <p:nvSpPr>
          <p:cNvPr id="33799" name="Oval 9"/>
          <p:cNvSpPr>
            <a:spLocks noChangeArrowheads="1"/>
          </p:cNvSpPr>
          <p:nvPr/>
        </p:nvSpPr>
        <p:spPr bwMode="auto">
          <a:xfrm>
            <a:off x="2438400" y="3582988"/>
            <a:ext cx="228600" cy="228600"/>
          </a:xfrm>
          <a:prstGeom prst="ellipse">
            <a:avLst/>
          </a:prstGeom>
          <a:solidFill>
            <a:schemeClr val="fol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3800" name="Oval 10"/>
          <p:cNvSpPr>
            <a:spLocks noChangeArrowheads="1"/>
          </p:cNvSpPr>
          <p:nvPr/>
        </p:nvSpPr>
        <p:spPr bwMode="auto">
          <a:xfrm>
            <a:off x="3048000" y="3582988"/>
            <a:ext cx="228600" cy="228600"/>
          </a:xfrm>
          <a:prstGeom prst="ellipse">
            <a:avLst/>
          </a:prstGeom>
          <a:solidFill>
            <a:schemeClr val="fol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3801" name="Oval 11"/>
          <p:cNvSpPr>
            <a:spLocks noChangeArrowheads="1"/>
          </p:cNvSpPr>
          <p:nvPr/>
        </p:nvSpPr>
        <p:spPr bwMode="auto">
          <a:xfrm>
            <a:off x="3581400" y="3582988"/>
            <a:ext cx="228600" cy="228600"/>
          </a:xfrm>
          <a:prstGeom prst="ellipse">
            <a:avLst/>
          </a:prstGeom>
          <a:solidFill>
            <a:schemeClr val="fol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3802" name="Oval 12"/>
          <p:cNvSpPr>
            <a:spLocks noChangeArrowheads="1"/>
          </p:cNvSpPr>
          <p:nvPr/>
        </p:nvSpPr>
        <p:spPr bwMode="auto">
          <a:xfrm>
            <a:off x="4191000" y="3582988"/>
            <a:ext cx="228600" cy="228600"/>
          </a:xfrm>
          <a:prstGeom prst="ellipse">
            <a:avLst/>
          </a:prstGeom>
          <a:solidFill>
            <a:schemeClr val="fol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3803" name="Oval 13"/>
          <p:cNvSpPr>
            <a:spLocks noChangeArrowheads="1"/>
          </p:cNvSpPr>
          <p:nvPr/>
        </p:nvSpPr>
        <p:spPr bwMode="auto">
          <a:xfrm>
            <a:off x="4724400" y="3582988"/>
            <a:ext cx="228600" cy="228600"/>
          </a:xfrm>
          <a:prstGeom prst="ellipse">
            <a:avLst/>
          </a:prstGeom>
          <a:solidFill>
            <a:schemeClr val="fol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3804" name="Oval 14"/>
          <p:cNvSpPr>
            <a:spLocks noChangeArrowheads="1"/>
          </p:cNvSpPr>
          <p:nvPr/>
        </p:nvSpPr>
        <p:spPr bwMode="auto">
          <a:xfrm>
            <a:off x="6400800" y="3582988"/>
            <a:ext cx="228600" cy="228600"/>
          </a:xfrm>
          <a:prstGeom prst="ellipse">
            <a:avLst/>
          </a:prstGeom>
          <a:solidFill>
            <a:schemeClr val="fol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3805" name="Oval 15"/>
          <p:cNvSpPr>
            <a:spLocks noChangeArrowheads="1"/>
          </p:cNvSpPr>
          <p:nvPr/>
        </p:nvSpPr>
        <p:spPr bwMode="auto">
          <a:xfrm>
            <a:off x="6934200" y="3582988"/>
            <a:ext cx="228600" cy="228600"/>
          </a:xfrm>
          <a:prstGeom prst="ellipse">
            <a:avLst/>
          </a:prstGeom>
          <a:solidFill>
            <a:schemeClr val="fol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3806" name="Oval 16"/>
          <p:cNvSpPr>
            <a:spLocks noChangeArrowheads="1"/>
          </p:cNvSpPr>
          <p:nvPr/>
        </p:nvSpPr>
        <p:spPr bwMode="auto">
          <a:xfrm>
            <a:off x="7543800" y="3582988"/>
            <a:ext cx="228600" cy="228600"/>
          </a:xfrm>
          <a:prstGeom prst="ellipse">
            <a:avLst/>
          </a:prstGeom>
          <a:solidFill>
            <a:schemeClr val="fol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3807" name="Oval 17"/>
          <p:cNvSpPr>
            <a:spLocks noChangeArrowheads="1"/>
          </p:cNvSpPr>
          <p:nvPr/>
        </p:nvSpPr>
        <p:spPr bwMode="auto">
          <a:xfrm>
            <a:off x="8077200" y="3582988"/>
            <a:ext cx="228600" cy="228600"/>
          </a:xfrm>
          <a:prstGeom prst="ellipse">
            <a:avLst/>
          </a:prstGeom>
          <a:solidFill>
            <a:schemeClr val="fol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3808" name="Oval 18"/>
          <p:cNvSpPr>
            <a:spLocks noChangeArrowheads="1"/>
          </p:cNvSpPr>
          <p:nvPr/>
        </p:nvSpPr>
        <p:spPr bwMode="auto">
          <a:xfrm>
            <a:off x="9829800" y="3582988"/>
            <a:ext cx="228600" cy="228600"/>
          </a:xfrm>
          <a:prstGeom prst="ellipse">
            <a:avLst/>
          </a:prstGeom>
          <a:solidFill>
            <a:schemeClr val="fol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3809" name="AutoShape 19"/>
          <p:cNvSpPr>
            <a:spLocks noChangeArrowheads="1"/>
          </p:cNvSpPr>
          <p:nvPr/>
        </p:nvSpPr>
        <p:spPr bwMode="auto">
          <a:xfrm rot="-5400000">
            <a:off x="3436938" y="4178300"/>
            <a:ext cx="533400" cy="304800"/>
          </a:xfrm>
          <a:prstGeom prst="rightArrow">
            <a:avLst>
              <a:gd name="adj1" fmla="val 50000"/>
              <a:gd name="adj2" fmla="val 44074"/>
            </a:avLst>
          </a:prstGeom>
          <a:solidFill>
            <a:schemeClr val="hlink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70676" name="Rectangle 20"/>
          <p:cNvSpPr>
            <a:spLocks noChangeArrowheads="1"/>
          </p:cNvSpPr>
          <p:nvPr/>
        </p:nvSpPr>
        <p:spPr bwMode="auto">
          <a:xfrm>
            <a:off x="4027489" y="4268788"/>
            <a:ext cx="1698625" cy="459100"/>
          </a:xfrm>
          <a:prstGeom prst="rect">
            <a:avLst/>
          </a:prstGeom>
          <a:solidFill>
            <a:schemeClr val="accent6"/>
          </a:solidFill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400" b="1" dirty="0">
                <a:latin typeface="Times New Roman" pitchFamily="18" charset="0"/>
              </a:rPr>
              <a:t>Median = 5</a:t>
            </a:r>
          </a:p>
        </p:txBody>
      </p:sp>
      <p:sp>
        <p:nvSpPr>
          <p:cNvPr id="70677" name="Rectangle 21"/>
          <p:cNvSpPr>
            <a:spLocks noChangeArrowheads="1"/>
          </p:cNvSpPr>
          <p:nvPr/>
        </p:nvSpPr>
        <p:spPr bwMode="auto">
          <a:xfrm>
            <a:off x="8024814" y="4214813"/>
            <a:ext cx="1851025" cy="459100"/>
          </a:xfrm>
          <a:prstGeom prst="rect">
            <a:avLst/>
          </a:prstGeom>
          <a:solidFill>
            <a:schemeClr val="accent6"/>
          </a:solidFill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400" b="1">
                <a:latin typeface="Times New Roman" pitchFamily="18" charset="0"/>
              </a:rPr>
              <a:t>Median = 5</a:t>
            </a:r>
          </a:p>
        </p:txBody>
      </p:sp>
      <p:sp>
        <p:nvSpPr>
          <p:cNvPr id="33812" name="Line 22"/>
          <p:cNvSpPr>
            <a:spLocks noChangeShapeType="1"/>
          </p:cNvSpPr>
          <p:nvPr/>
        </p:nvSpPr>
        <p:spPr bwMode="auto">
          <a:xfrm>
            <a:off x="2057400" y="3811588"/>
            <a:ext cx="3429000" cy="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tr-TR"/>
          </a:p>
        </p:txBody>
      </p:sp>
      <p:sp>
        <p:nvSpPr>
          <p:cNvPr id="33813" name="Line 23"/>
          <p:cNvSpPr>
            <a:spLocks noChangeShapeType="1"/>
          </p:cNvSpPr>
          <p:nvPr/>
        </p:nvSpPr>
        <p:spPr bwMode="auto">
          <a:xfrm>
            <a:off x="6096000" y="3811588"/>
            <a:ext cx="4191000" cy="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8896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06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06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06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06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06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06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06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06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06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952625" y="1600200"/>
            <a:ext cx="82296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11163" indent="-342900" eaLnBrk="0" hangingPunct="0">
              <a:spcBef>
                <a:spcPts val="700"/>
              </a:spcBef>
              <a:buClr>
                <a:schemeClr val="tx2"/>
              </a:buClr>
              <a:buSzPct val="95000"/>
              <a:buFont typeface="Wingdings" pitchFamily="2" charset="2"/>
              <a:buChar char=""/>
              <a:defRPr/>
            </a:pPr>
            <a:r>
              <a:rPr lang="tr-TR" sz="3000" dirty="0">
                <a:latin typeface="Bell MT" pitchFamily="18" charset="0"/>
              </a:rPr>
              <a:t>Eğer gözlem sayısı tek ise (n+1)/2. gözlemdir</a:t>
            </a:r>
          </a:p>
          <a:p>
            <a:pPr marL="411163" indent="-342900" eaLnBrk="0" hangingPunct="0">
              <a:spcBef>
                <a:spcPts val="700"/>
              </a:spcBef>
              <a:buClr>
                <a:schemeClr val="tx2"/>
              </a:buClr>
              <a:buSzPct val="95000"/>
              <a:buFont typeface="Wingdings" pitchFamily="2" charset="2"/>
              <a:buChar char=""/>
              <a:defRPr/>
            </a:pPr>
            <a:r>
              <a:rPr lang="tr-TR" sz="3000" dirty="0">
                <a:latin typeface="Bell MT" pitchFamily="18" charset="0"/>
              </a:rPr>
              <a:t>Eğer gözlem sayısı çift ise n/2. ile (n+2)/2. gözlemin ortalamasıdır.</a:t>
            </a:r>
            <a:endParaRPr lang="en-US" sz="3000" dirty="0">
              <a:latin typeface="Bell MT" pitchFamily="18" charset="0"/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2309813" y="357189"/>
            <a:ext cx="41960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11163" indent="-342900" eaLnBrk="0" hangingPunct="0">
              <a:spcBef>
                <a:spcPts val="700"/>
              </a:spcBef>
              <a:buClr>
                <a:schemeClr val="tx2"/>
              </a:buClr>
              <a:buSzPct val="95000"/>
              <a:defRPr/>
            </a:pPr>
            <a:r>
              <a:rPr lang="tr-TR" sz="3600" dirty="0">
                <a:solidFill>
                  <a:schemeClr val="tx2"/>
                </a:solidFill>
                <a:latin typeface="Bell MT" pitchFamily="18" charset="0"/>
              </a:rPr>
              <a:t>Medyanın bulunması</a:t>
            </a:r>
          </a:p>
        </p:txBody>
      </p:sp>
    </p:spTree>
    <p:extLst>
      <p:ext uri="{BB962C8B-B14F-4D97-AF65-F5344CB8AC3E}">
        <p14:creationId xmlns:p14="http://schemas.microsoft.com/office/powerpoint/2010/main" val="1969677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546726"/>
            <a:ext cx="8229600" cy="5554683"/>
          </a:xfrm>
        </p:spPr>
        <p:txBody>
          <a:bodyPr>
            <a:normAutofit/>
          </a:bodyPr>
          <a:lstStyle/>
          <a:p>
            <a:r>
              <a:rPr lang="tr-TR" dirty="0">
                <a:latin typeface="Constantia" panose="02030602050306030303" pitchFamily="18" charset="0"/>
                <a:cs typeface="Times New Roman" panose="02020603050405020304" pitchFamily="18" charset="0"/>
              </a:rPr>
              <a:t>Medyan küçük örneklem sayılı gruplarda kolaylıkla belirlenebilir. </a:t>
            </a:r>
          </a:p>
          <a:p>
            <a:r>
              <a:rPr lang="tr-TR" dirty="0">
                <a:latin typeface="Constantia" panose="02030602050306030303" pitchFamily="18" charset="0"/>
                <a:cs typeface="Times New Roman" panose="02020603050405020304" pitchFamily="18" charset="0"/>
              </a:rPr>
              <a:t>Büyük örneklem gruplarında önce frekans dağılım grupları oluşturulur. </a:t>
            </a:r>
          </a:p>
          <a:p>
            <a:endParaRPr lang="tr-TR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tr-TR" dirty="0">
                <a:latin typeface="Constantia" panose="02030602050306030303" pitchFamily="18" charset="0"/>
                <a:cs typeface="Times New Roman" panose="02020603050405020304" pitchFamily="18" charset="0"/>
              </a:rPr>
              <a:t>değerler küçükten büyüğe dizilir.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>
                <a:latin typeface="Constantia" panose="02030602050306030303" pitchFamily="18" charset="0"/>
                <a:cs typeface="Times New Roman" panose="02020603050405020304" pitchFamily="18" charset="0"/>
              </a:rPr>
              <a:t>Eğer tek sayıda örnek varsa medyan tam ortada yer alan değerdir.  </a:t>
            </a:r>
          </a:p>
          <a:p>
            <a:pPr marL="914400" lvl="1" indent="-514350">
              <a:buNone/>
            </a:pPr>
            <a:endParaRPr lang="tr-TR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 marL="914400" lvl="1" indent="-514350">
              <a:buNone/>
            </a:pPr>
            <a:r>
              <a:rPr lang="tr-TR" dirty="0">
                <a:latin typeface="Constantia" panose="02030602050306030303" pitchFamily="18" charset="0"/>
                <a:cs typeface="Times New Roman" panose="02020603050405020304" pitchFamily="18" charset="0"/>
              </a:rPr>
              <a:t>Ör: 6,8,5,101,9</a:t>
            </a:r>
          </a:p>
          <a:p>
            <a:pPr marL="914400" lvl="1" indent="-514350">
              <a:buNone/>
            </a:pPr>
            <a:r>
              <a:rPr lang="tr-TR" dirty="0">
                <a:latin typeface="Constantia" panose="02030602050306030303" pitchFamily="18" charset="0"/>
                <a:cs typeface="Times New Roman" panose="02020603050405020304" pitchFamily="18" charset="0"/>
              </a:rPr>
              <a:t>Küçükten büyüğe dizilir 5, 6, </a:t>
            </a:r>
            <a:r>
              <a:rPr lang="tr-TR" b="1" dirty="0">
                <a:effectLst>
                  <a:innerShdw blurRad="114300">
                    <a:prstClr val="black"/>
                  </a:innerShdw>
                </a:effectLst>
                <a:latin typeface="Constantia" panose="02030602050306030303" pitchFamily="18" charset="0"/>
                <a:cs typeface="Times New Roman" panose="02020603050405020304" pitchFamily="18" charset="0"/>
              </a:rPr>
              <a:t>8</a:t>
            </a:r>
            <a:r>
              <a:rPr lang="tr-TR" dirty="0">
                <a:latin typeface="Constantia" panose="02030602050306030303" pitchFamily="18" charset="0"/>
                <a:cs typeface="Times New Roman" panose="02020603050405020304" pitchFamily="18" charset="0"/>
              </a:rPr>
              <a:t>, 9, 101 </a:t>
            </a:r>
          </a:p>
          <a:p>
            <a:pPr marL="914400" lvl="1" indent="-514350">
              <a:buNone/>
            </a:pPr>
            <a:r>
              <a:rPr lang="tr-TR" dirty="0">
                <a:latin typeface="Constantia" panose="02030602050306030303" pitchFamily="18" charset="0"/>
                <a:cs typeface="Times New Roman" panose="02020603050405020304" pitchFamily="18" charset="0"/>
              </a:rPr>
              <a:t>Medyan en ortada yer alan değer olan 8’dir. </a:t>
            </a:r>
          </a:p>
          <a:p>
            <a:pPr marL="914400" lvl="1" indent="-514350">
              <a:buNone/>
            </a:pPr>
            <a:endParaRPr lang="tr-TR" dirty="0" smtClean="0"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2309813" y="357189"/>
            <a:ext cx="41960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11163" indent="-342900" eaLnBrk="0" hangingPunct="0">
              <a:spcBef>
                <a:spcPts val="700"/>
              </a:spcBef>
              <a:buClr>
                <a:schemeClr val="tx2"/>
              </a:buClr>
              <a:buSzPct val="95000"/>
              <a:defRPr/>
            </a:pPr>
            <a:r>
              <a:rPr lang="tr-TR" sz="3600" dirty="0">
                <a:solidFill>
                  <a:schemeClr val="tx2"/>
                </a:solidFill>
                <a:latin typeface="Bell MT" pitchFamily="18" charset="0"/>
              </a:rPr>
              <a:t>Medyanın bulunması</a:t>
            </a:r>
          </a:p>
        </p:txBody>
      </p:sp>
    </p:spTree>
    <p:extLst>
      <p:ext uri="{BB962C8B-B14F-4D97-AF65-F5344CB8AC3E}">
        <p14:creationId xmlns:p14="http://schemas.microsoft.com/office/powerpoint/2010/main" val="28814383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618734"/>
            <a:ext cx="8229600" cy="555468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dirty="0">
                <a:latin typeface="Constantia" panose="02030602050306030303" pitchFamily="18" charset="0"/>
                <a:cs typeface="Times New Roman" panose="02020603050405020304" pitchFamily="18" charset="0"/>
              </a:rPr>
              <a:t>değerler küçükten büyüğe dizilir.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>
                <a:latin typeface="Constantia" panose="02030602050306030303" pitchFamily="18" charset="0"/>
                <a:cs typeface="Times New Roman" panose="02020603050405020304" pitchFamily="18" charset="0"/>
              </a:rPr>
              <a:t>Eğer tek sayıda örnek varsa medyan tam ortada yer alan değerdir.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>
                <a:latin typeface="Constantia" panose="02030602050306030303" pitchFamily="18" charset="0"/>
                <a:cs typeface="Times New Roman" panose="02020603050405020304" pitchFamily="18" charset="0"/>
              </a:rPr>
              <a:t>Eğer örneklem sayısı çift ise; medyan ortada yer alan iki değer arasında yer alır [</a:t>
            </a:r>
            <a:r>
              <a:rPr lang="tr-TR" sz="2400" dirty="0">
                <a:latin typeface="Constantia" panose="02030602050306030303" pitchFamily="18" charset="0"/>
                <a:cs typeface="Times New Roman" panose="02020603050405020304" pitchFamily="18" charset="0"/>
              </a:rPr>
              <a:t>(n/2). değer ve  (n/2)+1. değer]</a:t>
            </a:r>
          </a:p>
          <a:p>
            <a:pPr marL="914400" lvl="1" indent="-514350">
              <a:buNone/>
            </a:pPr>
            <a:endParaRPr lang="tr-TR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 marL="914400" lvl="1" indent="-514350">
              <a:buNone/>
            </a:pPr>
            <a:r>
              <a:rPr lang="tr-TR" dirty="0">
                <a:latin typeface="Constantia" panose="02030602050306030303" pitchFamily="18" charset="0"/>
                <a:cs typeface="Times New Roman" panose="02020603050405020304" pitchFamily="18" charset="0"/>
              </a:rPr>
              <a:t>Ör: 1, 3, 90, 2, 10, 26, 44, 73 </a:t>
            </a:r>
          </a:p>
          <a:p>
            <a:pPr marL="914400" lvl="1" indent="-514350">
              <a:buNone/>
            </a:pPr>
            <a:r>
              <a:rPr lang="tr-TR" dirty="0">
                <a:latin typeface="Constantia" panose="02030602050306030303" pitchFamily="18" charset="0"/>
                <a:cs typeface="Times New Roman" panose="02020603050405020304" pitchFamily="18" charset="0"/>
              </a:rPr>
              <a:t>Küçükten büyüğe dizilir 1, 2, </a:t>
            </a:r>
            <a:r>
              <a:rPr lang="tr-TR" dirty="0">
                <a:effectLst>
                  <a:innerShdw blurRad="114300">
                    <a:prstClr val="black"/>
                  </a:innerShdw>
                </a:effectLst>
                <a:latin typeface="Constantia" panose="02030602050306030303" pitchFamily="18" charset="0"/>
                <a:cs typeface="Times New Roman" panose="02020603050405020304" pitchFamily="18" charset="0"/>
              </a:rPr>
              <a:t>3</a:t>
            </a:r>
            <a:r>
              <a:rPr lang="tr-TR" dirty="0">
                <a:latin typeface="Constantia" panose="02030602050306030303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>
                <a:latin typeface="Constantia" panose="02030602050306030303" pitchFamily="18" charset="0"/>
                <a:cs typeface="Times New Roman" panose="02020603050405020304" pitchFamily="18" charset="0"/>
              </a:rPr>
              <a:t>10, 26</a:t>
            </a:r>
            <a:r>
              <a:rPr lang="tr-TR" dirty="0">
                <a:latin typeface="Constantia" panose="02030602050306030303" pitchFamily="18" charset="0"/>
                <a:cs typeface="Times New Roman" panose="02020603050405020304" pitchFamily="18" charset="0"/>
              </a:rPr>
              <a:t>, 44, 73, 90 </a:t>
            </a:r>
          </a:p>
          <a:p>
            <a:pPr marL="914400" lvl="1" indent="-514350">
              <a:buNone/>
            </a:pPr>
            <a:r>
              <a:rPr lang="tr-TR" dirty="0">
                <a:latin typeface="Constantia" panose="02030602050306030303" pitchFamily="18" charset="0"/>
                <a:cs typeface="Times New Roman" panose="02020603050405020304" pitchFamily="18" charset="0"/>
              </a:rPr>
              <a:t>Medyan en ortada yer alan değerler olan (4. ve 5.) </a:t>
            </a:r>
          </a:p>
          <a:p>
            <a:pPr marL="914400" lvl="1" indent="-514350">
              <a:buNone/>
            </a:pPr>
            <a:r>
              <a:rPr lang="tr-TR" dirty="0">
                <a:latin typeface="Constantia" panose="02030602050306030303" pitchFamily="18" charset="0"/>
                <a:cs typeface="Times New Roman" panose="02020603050405020304" pitchFamily="18" charset="0"/>
              </a:rPr>
              <a:t>(10+26)/2= 18’dir. </a:t>
            </a:r>
          </a:p>
          <a:p>
            <a:pPr marL="914400" lvl="1" indent="-514350">
              <a:buNone/>
            </a:pPr>
            <a:endParaRPr lang="tr-TR" dirty="0" smtClean="0"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2309813" y="357189"/>
            <a:ext cx="41960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11163" indent="-342900" eaLnBrk="0" hangingPunct="0">
              <a:spcBef>
                <a:spcPts val="700"/>
              </a:spcBef>
              <a:buClr>
                <a:schemeClr val="tx2"/>
              </a:buClr>
              <a:buSzPct val="95000"/>
              <a:defRPr/>
            </a:pPr>
            <a:r>
              <a:rPr lang="tr-TR" sz="3600" dirty="0">
                <a:solidFill>
                  <a:schemeClr val="tx2"/>
                </a:solidFill>
                <a:latin typeface="Bell MT" pitchFamily="18" charset="0"/>
              </a:rPr>
              <a:t>Medyanın bulunması</a:t>
            </a:r>
          </a:p>
        </p:txBody>
      </p:sp>
    </p:spTree>
    <p:extLst>
      <p:ext uri="{BB962C8B-B14F-4D97-AF65-F5344CB8AC3E}">
        <p14:creationId xmlns:p14="http://schemas.microsoft.com/office/powerpoint/2010/main" val="20699096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423318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Aşağıdaki serilerde medyanı bulunuz. </a:t>
            </a:r>
          </a:p>
          <a:p>
            <a:pPr>
              <a:buNone/>
            </a:pPr>
            <a:endParaRPr lang="tr-TR" dirty="0" smtClean="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30, 90, 80, 150, 5, 0, 160</a:t>
            </a:r>
          </a:p>
          <a:p>
            <a:pPr marL="514350" indent="-514350">
              <a:buFont typeface="+mj-lt"/>
              <a:buAutoNum type="arabicPeriod"/>
            </a:pPr>
            <a:endParaRPr lang="tr-TR" dirty="0" smtClean="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47, 83, 97, 200, 5, 6</a:t>
            </a:r>
            <a:endParaRPr lang="tr-TR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7310446" y="2643183"/>
            <a:ext cx="3214710" cy="646331"/>
          </a:xfrm>
          <a:prstGeom prst="rect">
            <a:avLst/>
          </a:prstGeom>
          <a:noFill/>
          <a:ln w="2540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/>
              <a:t>N tek sayıda </a:t>
            </a:r>
          </a:p>
          <a:p>
            <a:r>
              <a:rPr lang="tr-TR" dirty="0"/>
              <a:t>medyan ortada değer 80’dir. </a:t>
            </a:r>
            <a:endParaRPr lang="tr-TR" dirty="0"/>
          </a:p>
        </p:txBody>
      </p:sp>
      <p:sp>
        <p:nvSpPr>
          <p:cNvPr id="8" name="7 Metin kutusu"/>
          <p:cNvSpPr txBox="1"/>
          <p:nvPr/>
        </p:nvSpPr>
        <p:spPr>
          <a:xfrm>
            <a:off x="7310446" y="4214819"/>
            <a:ext cx="3214710" cy="646331"/>
          </a:xfrm>
          <a:prstGeom prst="rect">
            <a:avLst/>
          </a:prstGeom>
          <a:noFill/>
          <a:ln w="2540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/>
              <a:t>N çift sayıda olduğundan,  </a:t>
            </a:r>
          </a:p>
          <a:p>
            <a:r>
              <a:rPr lang="tr-TR" dirty="0"/>
              <a:t>(47+83)/2=65’dir. </a:t>
            </a:r>
            <a:endParaRPr lang="tr-TR" dirty="0"/>
          </a:p>
        </p:txBody>
      </p:sp>
      <p:sp>
        <p:nvSpPr>
          <p:cNvPr id="9" name="8 Metin kutusu"/>
          <p:cNvSpPr txBox="1"/>
          <p:nvPr/>
        </p:nvSpPr>
        <p:spPr>
          <a:xfrm>
            <a:off x="7310446" y="1928802"/>
            <a:ext cx="3214710" cy="369332"/>
          </a:xfrm>
          <a:prstGeom prst="rect">
            <a:avLst/>
          </a:prstGeom>
          <a:noFill/>
          <a:ln w="2540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/>
              <a:t>0, 5, 30, </a:t>
            </a:r>
            <a:r>
              <a:rPr lang="tr-TR" b="1" dirty="0"/>
              <a:t>80</a:t>
            </a:r>
            <a:r>
              <a:rPr lang="tr-TR" dirty="0"/>
              <a:t>, 90, 150, 160</a:t>
            </a:r>
            <a:endParaRPr lang="tr-TR" dirty="0"/>
          </a:p>
        </p:txBody>
      </p:sp>
      <p:sp>
        <p:nvSpPr>
          <p:cNvPr id="10" name="9 Metin kutusu"/>
          <p:cNvSpPr txBox="1"/>
          <p:nvPr/>
        </p:nvSpPr>
        <p:spPr>
          <a:xfrm>
            <a:off x="7310446" y="3497049"/>
            <a:ext cx="3214710" cy="369332"/>
          </a:xfrm>
          <a:prstGeom prst="rect">
            <a:avLst/>
          </a:prstGeom>
          <a:noFill/>
          <a:ln w="2540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/>
              <a:t>5, 6, </a:t>
            </a:r>
            <a:r>
              <a:rPr lang="tr-TR" b="1" dirty="0"/>
              <a:t>47, 83</a:t>
            </a:r>
            <a:r>
              <a:rPr lang="tr-TR" dirty="0"/>
              <a:t>, 97, 200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52288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66844" y="274638"/>
            <a:ext cx="9001156" cy="1143000"/>
          </a:xfrm>
        </p:spPr>
        <p:txBody>
          <a:bodyPr/>
          <a:lstStyle/>
          <a:p>
            <a:r>
              <a:rPr lang="tr-TR" sz="3200" dirty="0">
                <a:latin typeface="Constantia" panose="02030602050306030303" pitchFamily="18" charset="0"/>
                <a:cs typeface="Times New Roman" panose="02020603050405020304" pitchFamily="18" charset="0"/>
              </a:rPr>
              <a:t>Frekans dağılımlarında medyanın hesaplanması</a:t>
            </a:r>
            <a:endParaRPr lang="tr-TR" sz="3200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628801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tr-TR" sz="2000" dirty="0">
                <a:latin typeface="Constantia" panose="02030602050306030303" pitchFamily="18" charset="0"/>
                <a:cs typeface="Times New Roman" panose="02020603050405020304" pitchFamily="18" charset="0"/>
              </a:rPr>
              <a:t>Örneklem sayısının büyük olduğu durumlarda değerleri küçükten büyüğe sıralamak oldukça güçtür. </a:t>
            </a:r>
          </a:p>
          <a:p>
            <a:r>
              <a:rPr lang="tr-TR" sz="2000" dirty="0">
                <a:latin typeface="Constantia" panose="02030602050306030303" pitchFamily="18" charset="0"/>
                <a:cs typeface="Times New Roman" panose="02020603050405020304" pitchFamily="18" charset="0"/>
              </a:rPr>
              <a:t>Böyle durumlarda öncelikle gerçek limitler yardımıyla frekans dağılımları oluşturularak medyan hesaplanmalıdır. 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000" dirty="0">
                <a:latin typeface="Constantia" panose="02030602050306030303" pitchFamily="18" charset="0"/>
                <a:cs typeface="Times New Roman" panose="02020603050405020304" pitchFamily="18" charset="0"/>
              </a:rPr>
              <a:t>Kategoriler küçükten büyüğe dizilir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000" dirty="0">
                <a:latin typeface="Constantia" panose="02030602050306030303" pitchFamily="18" charset="0"/>
                <a:cs typeface="Times New Roman" panose="02020603050405020304" pitchFamily="18" charset="0"/>
              </a:rPr>
              <a:t>Gerçek limitlerle kategoriler oluşturulup, frekansları belirlenir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000" dirty="0">
                <a:latin typeface="Constantia" panose="02030602050306030303" pitchFamily="18" charset="0"/>
                <a:cs typeface="Times New Roman" panose="02020603050405020304" pitchFamily="18" charset="0"/>
              </a:rPr>
              <a:t>50. </a:t>
            </a:r>
            <a:r>
              <a:rPr lang="tr-TR" sz="2000" dirty="0" err="1">
                <a:latin typeface="Constantia" panose="02030602050306030303" pitchFamily="18" charset="0"/>
                <a:cs typeface="Times New Roman" panose="02020603050405020304" pitchFamily="18" charset="0"/>
              </a:rPr>
              <a:t>persentili</a:t>
            </a:r>
            <a:r>
              <a:rPr lang="tr-TR" sz="2000" dirty="0">
                <a:latin typeface="Constantia" panose="02030602050306030303" pitchFamily="18" charset="0"/>
                <a:cs typeface="Times New Roman" panose="02020603050405020304" pitchFamily="18" charset="0"/>
              </a:rPr>
              <a:t> içeren kategori bulunur. P50 örneklem sayısını 2’ye bölünmesiyle elde edilir.n=150 ise, P50=75’dir. İki ardıl frekans kategorisi 60 ve 80’dir. 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000" dirty="0">
                <a:latin typeface="Constantia" panose="02030602050306030303" pitchFamily="18" charset="0"/>
                <a:cs typeface="Times New Roman" panose="02020603050405020304" pitchFamily="18" charset="0"/>
              </a:rPr>
              <a:t>Kategori aralık genişliği (</a:t>
            </a:r>
            <a:r>
              <a:rPr lang="tr-TR" sz="2000" i="1" dirty="0">
                <a:latin typeface="Constantia" panose="02030602050306030303" pitchFamily="18" charset="0"/>
                <a:cs typeface="Times New Roman" panose="02020603050405020304" pitchFamily="18" charset="0"/>
              </a:rPr>
              <a:t>W</a:t>
            </a:r>
            <a:r>
              <a:rPr lang="tr-TR" sz="2000" dirty="0">
                <a:latin typeface="Constantia" panose="02030602050306030303" pitchFamily="18" charset="0"/>
                <a:cs typeface="Times New Roman" panose="02020603050405020304" pitchFamily="18" charset="0"/>
              </a:rPr>
              <a:t>) belirlenir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000" dirty="0">
                <a:latin typeface="Constantia" panose="02030602050306030303" pitchFamily="18" charset="0"/>
                <a:cs typeface="Times New Roman" panose="02020603050405020304" pitchFamily="18" charset="0"/>
              </a:rPr>
              <a:t>Formülde n= örneklem sayısı, </a:t>
            </a:r>
            <a:r>
              <a:rPr lang="tr-TR" sz="2000" dirty="0" err="1">
                <a:latin typeface="Constantia" panose="02030602050306030303" pitchFamily="18" charset="0"/>
                <a:cs typeface="Times New Roman" panose="02020603050405020304" pitchFamily="18" charset="0"/>
              </a:rPr>
              <a:t>l</a:t>
            </a:r>
            <a:r>
              <a:rPr lang="tr-TR" sz="2000" baseline="-25000" dirty="0" err="1">
                <a:latin typeface="Constantia" panose="02030602050306030303" pitchFamily="18" charset="0"/>
                <a:cs typeface="Times New Roman" panose="02020603050405020304" pitchFamily="18" charset="0"/>
              </a:rPr>
              <a:t>p</a:t>
            </a:r>
            <a:r>
              <a:rPr lang="tr-TR" sz="2000" dirty="0">
                <a:latin typeface="Constantia" panose="02030602050306030303" pitchFamily="18" charset="0"/>
                <a:cs typeface="Times New Roman" panose="02020603050405020304" pitchFamily="18" charset="0"/>
              </a:rPr>
              <a:t>= P50yi içeren grubun alt limiti, </a:t>
            </a:r>
            <a:r>
              <a:rPr lang="tr-TR" sz="2000" dirty="0" err="1">
                <a:latin typeface="Constantia" panose="02030602050306030303" pitchFamily="18" charset="0"/>
                <a:cs typeface="Times New Roman" panose="02020603050405020304" pitchFamily="18" charset="0"/>
              </a:rPr>
              <a:t>c</a:t>
            </a:r>
            <a:r>
              <a:rPr lang="tr-TR" sz="2000" baseline="-25000" dirty="0" err="1">
                <a:latin typeface="Constantia" panose="02030602050306030303" pitchFamily="18" charset="0"/>
                <a:cs typeface="Times New Roman" panose="02020603050405020304" pitchFamily="18" charset="0"/>
              </a:rPr>
              <a:t>p</a:t>
            </a:r>
            <a:r>
              <a:rPr lang="tr-TR" sz="2000" dirty="0">
                <a:latin typeface="Constantia" panose="02030602050306030303" pitchFamily="18" charset="0"/>
                <a:cs typeface="Times New Roman" panose="02020603050405020304" pitchFamily="18" charset="0"/>
              </a:rPr>
              <a:t>= P50ye kadar ki kümülatif frekans, </a:t>
            </a:r>
            <a:r>
              <a:rPr lang="tr-TR" sz="2000" dirty="0" err="1">
                <a:latin typeface="Constantia" panose="02030602050306030303" pitchFamily="18" charset="0"/>
                <a:cs typeface="Times New Roman" panose="02020603050405020304" pitchFamily="18" charset="0"/>
              </a:rPr>
              <a:t>f</a:t>
            </a:r>
            <a:r>
              <a:rPr lang="tr-TR" sz="2000" baseline="-25000" dirty="0" err="1">
                <a:latin typeface="Constantia" panose="02030602050306030303" pitchFamily="18" charset="0"/>
                <a:cs typeface="Times New Roman" panose="02020603050405020304" pitchFamily="18" charset="0"/>
              </a:rPr>
              <a:t>p</a:t>
            </a:r>
            <a:r>
              <a:rPr lang="tr-TR" sz="2000" dirty="0">
                <a:latin typeface="Constantia" panose="02030602050306030303" pitchFamily="18" charset="0"/>
                <a:cs typeface="Times New Roman" panose="02020603050405020304" pitchFamily="18" charset="0"/>
              </a:rPr>
              <a:t>= P50yi içeren frekans, W= frekans dağılım aralıklarının genişliği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000" dirty="0">
                <a:latin typeface="Constantia" panose="02030602050306030303" pitchFamily="18" charset="0"/>
                <a:cs typeface="Times New Roman" panose="02020603050405020304" pitchFamily="18" charset="0"/>
              </a:rPr>
              <a:t>Formül yardımıyla medyan hesaplanır.</a:t>
            </a:r>
          </a:p>
          <a:p>
            <a:pPr marL="514350" indent="-514350">
              <a:buNone/>
            </a:pPr>
            <a:r>
              <a:rPr lang="tr-TR" sz="2000" dirty="0">
                <a:latin typeface="Constantia" panose="02030602050306030303" pitchFamily="18" charset="0"/>
                <a:cs typeface="Times New Roman" panose="02020603050405020304" pitchFamily="18" charset="0"/>
              </a:rPr>
              <a:t>	</a:t>
            </a:r>
            <a:r>
              <a:rPr lang="tr-TR" sz="2000" i="1" dirty="0">
                <a:latin typeface="Constantia" panose="02030602050306030303" pitchFamily="18" charset="0"/>
                <a:cs typeface="Times New Roman" panose="02020603050405020304" pitchFamily="18" charset="0"/>
              </a:rPr>
              <a:t>M</a:t>
            </a:r>
            <a:r>
              <a:rPr lang="tr-TR" sz="2000" dirty="0">
                <a:latin typeface="Constantia" panose="02030602050306030303" pitchFamily="18" charset="0"/>
                <a:cs typeface="Times New Roman" panose="02020603050405020304" pitchFamily="18" charset="0"/>
              </a:rPr>
              <a:t>= </a:t>
            </a:r>
            <a:r>
              <a:rPr lang="tr-TR" sz="2000" dirty="0" err="1">
                <a:latin typeface="Constantia" panose="02030602050306030303" pitchFamily="18" charset="0"/>
                <a:cs typeface="Times New Roman" panose="02020603050405020304" pitchFamily="18" charset="0"/>
              </a:rPr>
              <a:t>l</a:t>
            </a:r>
            <a:r>
              <a:rPr lang="tr-TR" sz="2000" baseline="-25000" dirty="0" err="1">
                <a:latin typeface="Constantia" panose="02030602050306030303" pitchFamily="18" charset="0"/>
                <a:cs typeface="Times New Roman" panose="02020603050405020304" pitchFamily="18" charset="0"/>
              </a:rPr>
              <a:t>p</a:t>
            </a:r>
            <a:r>
              <a:rPr lang="tr-TR" sz="2000" dirty="0">
                <a:latin typeface="Constantia" panose="02030602050306030303" pitchFamily="18" charset="0"/>
                <a:cs typeface="Times New Roman" panose="02020603050405020304" pitchFamily="18" charset="0"/>
              </a:rPr>
              <a:t>+ [((0.5*n)-</a:t>
            </a:r>
            <a:r>
              <a:rPr lang="tr-TR" sz="2000" dirty="0" err="1">
                <a:latin typeface="Constantia" panose="02030602050306030303" pitchFamily="18" charset="0"/>
                <a:cs typeface="Times New Roman" panose="02020603050405020304" pitchFamily="18" charset="0"/>
              </a:rPr>
              <a:t>c</a:t>
            </a:r>
            <a:r>
              <a:rPr lang="tr-TR" sz="2000" baseline="-25000" dirty="0" err="1">
                <a:latin typeface="Constantia" panose="02030602050306030303" pitchFamily="18" charset="0"/>
                <a:cs typeface="Times New Roman" panose="02020603050405020304" pitchFamily="18" charset="0"/>
              </a:rPr>
              <a:t>p</a:t>
            </a:r>
            <a:r>
              <a:rPr lang="tr-TR" sz="2000" dirty="0">
                <a:latin typeface="Constantia" panose="02030602050306030303" pitchFamily="18" charset="0"/>
                <a:cs typeface="Times New Roman" panose="02020603050405020304" pitchFamily="18" charset="0"/>
              </a:rPr>
              <a:t>)/</a:t>
            </a:r>
            <a:r>
              <a:rPr lang="tr-TR" sz="2000" dirty="0" err="1">
                <a:latin typeface="Constantia" panose="02030602050306030303" pitchFamily="18" charset="0"/>
                <a:cs typeface="Times New Roman" panose="02020603050405020304" pitchFamily="18" charset="0"/>
              </a:rPr>
              <a:t>f</a:t>
            </a:r>
            <a:r>
              <a:rPr lang="tr-TR" sz="2000" baseline="-25000" dirty="0" err="1">
                <a:latin typeface="Constantia" panose="02030602050306030303" pitchFamily="18" charset="0"/>
                <a:cs typeface="Times New Roman" panose="02020603050405020304" pitchFamily="18" charset="0"/>
              </a:rPr>
              <a:t>p</a:t>
            </a:r>
            <a:r>
              <a:rPr lang="tr-TR" sz="2000" dirty="0">
                <a:latin typeface="Constantia" panose="02030602050306030303" pitchFamily="18" charset="0"/>
                <a:cs typeface="Times New Roman" panose="02020603050405020304" pitchFamily="18" charset="0"/>
              </a:rPr>
              <a:t>]</a:t>
            </a:r>
            <a:r>
              <a:rPr lang="tr-TR" sz="2000" i="1" dirty="0">
                <a:latin typeface="Constantia" panose="02030602050306030303" pitchFamily="18" charset="0"/>
                <a:cs typeface="Times New Roman" panose="02020603050405020304" pitchFamily="18" charset="0"/>
              </a:rPr>
              <a:t>W </a:t>
            </a:r>
          </a:p>
          <a:p>
            <a:pPr marL="514350" indent="-514350">
              <a:buFont typeface="+mj-lt"/>
              <a:buAutoNum type="arabicPeriod"/>
            </a:pPr>
            <a:endParaRPr lang="tr-TR" sz="2000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436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2114872" y="332656"/>
            <a:ext cx="8229600" cy="1143000"/>
          </a:xfrm>
        </p:spPr>
        <p:txBody>
          <a:bodyPr>
            <a:normAutofit/>
          </a:bodyPr>
          <a:lstStyle/>
          <a:p>
            <a:r>
              <a:rPr lang="tr-TR" altLang="ja-JP" sz="3600" dirty="0" err="1">
                <a:latin typeface="Constantia" panose="02030602050306030303" pitchFamily="18" charset="0"/>
                <a:cs typeface="Times New Roman" panose="02020603050405020304" pitchFamily="18" charset="0"/>
              </a:rPr>
              <a:t>Mod</a:t>
            </a:r>
            <a:endParaRPr lang="en-US" altLang="ja-JP" sz="3600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1" y="1782763"/>
            <a:ext cx="8291513" cy="4525962"/>
          </a:xfrm>
        </p:spPr>
        <p:txBody>
          <a:bodyPr/>
          <a:lstStyle/>
          <a:p>
            <a:r>
              <a:rPr lang="tr-TR" altLang="ja-JP" dirty="0">
                <a:latin typeface="Constantia" panose="02030602050306030303" pitchFamily="18" charset="0"/>
                <a:cs typeface="Times New Roman" panose="02020603050405020304" pitchFamily="18" charset="0"/>
              </a:rPr>
              <a:t>Bir seride en çok tekrarlanan değer.</a:t>
            </a:r>
          </a:p>
          <a:p>
            <a:pPr lvl="1"/>
            <a:r>
              <a:rPr lang="tr-TR" altLang="ja-JP" dirty="0">
                <a:latin typeface="Constantia" panose="02030602050306030303" pitchFamily="18" charset="0"/>
                <a:cs typeface="Times New Roman" panose="02020603050405020304" pitchFamily="18" charset="0"/>
              </a:rPr>
              <a:t>Nominal veri için en iyi ortalama</a:t>
            </a:r>
          </a:p>
          <a:p>
            <a:pPr lvl="1"/>
            <a:r>
              <a:rPr lang="tr-TR" altLang="ja-JP" dirty="0">
                <a:latin typeface="Constantia" panose="02030602050306030303" pitchFamily="18" charset="0"/>
                <a:cs typeface="Times New Roman" panose="02020603050405020304" pitchFamily="18" charset="0"/>
              </a:rPr>
              <a:t>Bir örneklemde bazen olmaz bazen de birden çok olabilir. </a:t>
            </a:r>
          </a:p>
          <a:p>
            <a:pPr lvl="1"/>
            <a:r>
              <a:rPr lang="tr-TR" altLang="ja-JP" dirty="0">
                <a:latin typeface="Constantia" panose="02030602050306030303" pitchFamily="18" charset="0"/>
                <a:cs typeface="Times New Roman" panose="02020603050405020304" pitchFamily="18" charset="0"/>
              </a:rPr>
              <a:t>Kolay </a:t>
            </a:r>
            <a:r>
              <a:rPr lang="tr-TR" altLang="ja-JP" dirty="0">
                <a:latin typeface="Constantia" panose="02030602050306030303" pitchFamily="18" charset="0"/>
                <a:cs typeface="Times New Roman" panose="02020603050405020304" pitchFamily="18" charset="0"/>
              </a:rPr>
              <a:t>belirlenir</a:t>
            </a:r>
          </a:p>
          <a:p>
            <a:pPr lvl="1"/>
            <a:r>
              <a:rPr lang="tr-TR" altLang="ja-JP" dirty="0" err="1">
                <a:latin typeface="Constantia" panose="02030602050306030303" pitchFamily="18" charset="0"/>
                <a:cs typeface="Times New Roman" panose="02020603050405020304" pitchFamily="18" charset="0"/>
              </a:rPr>
              <a:t>Mod</a:t>
            </a:r>
            <a:r>
              <a:rPr lang="tr-TR" altLang="ja-JP" dirty="0">
                <a:latin typeface="Constantia" panose="02030602050306030303" pitchFamily="18" charset="0"/>
                <a:cs typeface="Times New Roman" panose="02020603050405020304" pitchFamily="18" charset="0"/>
              </a:rPr>
              <a:t> değerinin de medyan da olduğu gibi en önemli üstünlüğü en büyük ve en küçük değerleri dikkate almaması nedeniyle uç değerlerden etkilenmemesidir.</a:t>
            </a:r>
          </a:p>
          <a:p>
            <a:pPr lvl="1"/>
            <a:endParaRPr lang="tr-TR" altLang="ja-JP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endParaRPr lang="en-US" altLang="ja-JP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C788B-B083-46B0-9464-159797430901}" type="slidenum">
              <a:rPr lang="en-US" altLang="ja-JP"/>
              <a:pPr/>
              <a:t>9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1438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710</Words>
  <Application>Microsoft Office PowerPoint</Application>
  <PresentationFormat>Geniş ekran</PresentationFormat>
  <Paragraphs>120</Paragraphs>
  <Slides>11</Slides>
  <Notes>11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21" baseType="lpstr">
      <vt:lpstr>ＭＳ Ｐゴシック</vt:lpstr>
      <vt:lpstr>Arial</vt:lpstr>
      <vt:lpstr>Bell MT</vt:lpstr>
      <vt:lpstr>Calibri</vt:lpstr>
      <vt:lpstr>Calibri Light</vt:lpstr>
      <vt:lpstr>Constantia</vt:lpstr>
      <vt:lpstr>Times New Roman</vt:lpstr>
      <vt:lpstr>Wingdings</vt:lpstr>
      <vt:lpstr>Wingdings 2</vt:lpstr>
      <vt:lpstr>Office Teması</vt:lpstr>
      <vt:lpstr>ANT 339 İSTATİSTİĞE GİRİŞ   VIII. HAFTA</vt:lpstr>
      <vt:lpstr>Medyan (M)</vt:lpstr>
      <vt:lpstr>Medyan / Ortanca</vt:lpstr>
      <vt:lpstr>PowerPoint Sunusu</vt:lpstr>
      <vt:lpstr>PowerPoint Sunusu</vt:lpstr>
      <vt:lpstr>PowerPoint Sunusu</vt:lpstr>
      <vt:lpstr>PowerPoint Sunusu</vt:lpstr>
      <vt:lpstr>Frekans dağılımlarında medyanın hesaplanması</vt:lpstr>
      <vt:lpstr>Mod</vt:lpstr>
      <vt:lpstr>Mod 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 339 İSTATİSTİĞE GİRİŞ   VII. HAFTA</dc:title>
  <dc:creator>Başak</dc:creator>
  <cp:lastModifiedBy>Başak</cp:lastModifiedBy>
  <cp:revision>3</cp:revision>
  <dcterms:created xsi:type="dcterms:W3CDTF">2020-02-11T07:50:04Z</dcterms:created>
  <dcterms:modified xsi:type="dcterms:W3CDTF">2020-02-11T07:52:01Z</dcterms:modified>
</cp:coreProperties>
</file>