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5742" autoAdjust="0"/>
  </p:normalViewPr>
  <p:slideViewPr>
    <p:cSldViewPr snapToGrid="0">
      <p:cViewPr varScale="1">
        <p:scale>
          <a:sx n="93" d="100"/>
          <a:sy n="93" d="100"/>
        </p:scale>
        <p:origin x="408" y="90"/>
      </p:cViewPr>
      <p:guideLst/>
    </p:cSldViewPr>
  </p:slideViewPr>
  <p:outlineViewPr>
    <p:cViewPr>
      <p:scale>
        <a:sx n="33" d="100"/>
        <a:sy n="33" d="100"/>
      </p:scale>
      <p:origin x="0" y="-647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B744AC-1189-49F6-919E-ADDAA8DF0528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875E0-6598-4ED7-9B4F-87FE3A0BDFC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042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B79DE-EDEB-42F5-8111-C60D0BCD6E89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2989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95291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294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7148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5839D65-FA55-4761-8F79-A61BFF1C20C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25738" y="511175"/>
            <a:ext cx="4491037" cy="25273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5669" y="2422750"/>
            <a:ext cx="7291176" cy="3831326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2352224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73F951-5B81-4339-8CA8-AA9321145ACC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358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280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19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5966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396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F4C00-6E05-4129-AE7E-16D05898968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574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3049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487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6127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6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ANT 301 Dr. Başak Koca Özer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4928E1C-F3E9-476E-83BB-B495ADC5F9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0399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ANT 301 Dr. Başak Koca Özer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08EB1A2-E117-41A4-BE51-8C0F439C5E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792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8948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270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013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98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576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651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73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9092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E14AE-E3FA-4EB5-8C8F-01DD88FBEA87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54176-719F-400B-8908-E75FAD1D0E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77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524000" y="1781930"/>
            <a:ext cx="9144000" cy="23876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ANT 339</a:t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>İSTATİSTİĞE GİRİŞ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tr-TR" sz="4800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VIII. </a:t>
            </a:r>
            <a:r>
              <a:rPr lang="tr-TR" sz="4800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HAFTA</a:t>
            </a:r>
            <a:endParaRPr lang="tr-TR" sz="48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3496025" y="4772782"/>
            <a:ext cx="51999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tr-TR" sz="2800" dirty="0">
                <a:latin typeface="Bell MT" pitchFamily="18" charset="0"/>
              </a:rPr>
              <a:t>PROF. DR. BAŞAK KOCA ÖZER</a:t>
            </a:r>
          </a:p>
        </p:txBody>
      </p:sp>
    </p:spTree>
    <p:extLst>
      <p:ext uri="{BB962C8B-B14F-4D97-AF65-F5344CB8AC3E}">
        <p14:creationId xmlns:p14="http://schemas.microsoft.com/office/powerpoint/2010/main" val="185402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1250" y="274638"/>
            <a:ext cx="1500188" cy="1143000"/>
          </a:xfrm>
        </p:spPr>
        <p:txBody>
          <a:bodyPr/>
          <a:lstStyle/>
          <a:p>
            <a:pPr>
              <a:defRPr/>
            </a:pPr>
            <a:r>
              <a:rPr lang="tr-TR" dirty="0" err="1" smtClean="0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8131" name="3 İçerik Yer Tutucusu"/>
          <p:cNvSpPr>
            <a:spLocks noGrp="1"/>
          </p:cNvSpPr>
          <p:nvPr>
            <p:ph sz="half" idx="2"/>
          </p:nvPr>
        </p:nvSpPr>
        <p:spPr>
          <a:xfrm>
            <a:off x="2238376" y="1542752"/>
            <a:ext cx="7972425" cy="50546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			</a:t>
            </a:r>
            <a:r>
              <a:rPr lang="tr-TR" sz="32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=                    </a:t>
            </a:r>
            <a:endParaRPr lang="tr-TR" sz="3200" u="sng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			       	</a:t>
            </a: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Formülde,</a:t>
            </a:r>
          </a:p>
          <a:p>
            <a:r>
              <a:rPr lang="tr-TR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b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s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 sınıfının en düşük değeri</a:t>
            </a: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d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1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 sınıfı ile bir önceki sınıf arasındaki sınıf sıklığı farkı</a:t>
            </a: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d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2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 sınıfı ile bir sonraki sınıf arasındaki sınıf sıklığı farkı</a:t>
            </a: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c: sınıf aralığı genişliği</a:t>
            </a:r>
          </a:p>
          <a:p>
            <a:pPr lvl="4">
              <a:buFont typeface="Wingdings 2" pitchFamily="18" charset="2"/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4">
              <a:buFont typeface="Wingdings 2" pitchFamily="18" charset="2"/>
              <a:buNone/>
            </a:pPr>
            <a:endParaRPr lang="tr-TR" sz="32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4">
              <a:buFont typeface="Wingdings 2" pitchFamily="18" charset="2"/>
              <a:buNone/>
            </a:pPr>
            <a:endParaRPr lang="tr-TR" sz="32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8132" name="3 Dikdörtgen"/>
          <p:cNvSpPr>
            <a:spLocks noChangeArrowheads="1"/>
          </p:cNvSpPr>
          <p:nvPr/>
        </p:nvSpPr>
        <p:spPr bwMode="auto">
          <a:xfrm>
            <a:off x="7123113" y="1685627"/>
            <a:ext cx="4876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dirty="0"/>
              <a:t>x  c</a:t>
            </a:r>
          </a:p>
        </p:txBody>
      </p:sp>
      <p:sp>
        <p:nvSpPr>
          <p:cNvPr id="48133" name="4 Dikdörtgen"/>
          <p:cNvSpPr>
            <a:spLocks noChangeArrowheads="1"/>
          </p:cNvSpPr>
          <p:nvPr/>
        </p:nvSpPr>
        <p:spPr bwMode="auto">
          <a:xfrm>
            <a:off x="5167313" y="1614190"/>
            <a:ext cx="838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 dirty="0" err="1"/>
              <a:t>b</a:t>
            </a:r>
            <a:r>
              <a:rPr lang="tr-TR" dirty="0" err="1"/>
              <a:t>s</a:t>
            </a:r>
            <a:r>
              <a:rPr lang="tr-TR" dirty="0"/>
              <a:t>  </a:t>
            </a:r>
            <a:r>
              <a:rPr lang="tr-TR" sz="2800" dirty="0"/>
              <a:t>+</a:t>
            </a:r>
            <a:endParaRPr lang="tr-TR" dirty="0"/>
          </a:p>
        </p:txBody>
      </p:sp>
      <p:cxnSp>
        <p:nvCxnSpPr>
          <p:cNvPr id="7" name="6 Düz Bağlayıcı"/>
          <p:cNvCxnSpPr/>
          <p:nvPr/>
        </p:nvCxnSpPr>
        <p:spPr>
          <a:xfrm>
            <a:off x="6024564" y="1899939"/>
            <a:ext cx="1000125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8135" name="8 Dikdörtgen"/>
          <p:cNvSpPr>
            <a:spLocks noChangeArrowheads="1"/>
          </p:cNvSpPr>
          <p:nvPr/>
        </p:nvSpPr>
        <p:spPr bwMode="auto">
          <a:xfrm>
            <a:off x="6238875" y="1471315"/>
            <a:ext cx="4908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/>
              <a:t>d</a:t>
            </a:r>
            <a:r>
              <a:rPr lang="tr-TR" sz="1400"/>
              <a:t>1</a:t>
            </a:r>
            <a:r>
              <a:rPr lang="tr-TR"/>
              <a:t> </a:t>
            </a:r>
          </a:p>
        </p:txBody>
      </p:sp>
      <p:sp>
        <p:nvSpPr>
          <p:cNvPr id="48136" name="9 Dikdörtgen"/>
          <p:cNvSpPr>
            <a:spLocks noChangeArrowheads="1"/>
          </p:cNvSpPr>
          <p:nvPr/>
        </p:nvSpPr>
        <p:spPr bwMode="auto">
          <a:xfrm>
            <a:off x="5946776" y="1938040"/>
            <a:ext cx="9829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/>
              <a:t>d</a:t>
            </a:r>
            <a:r>
              <a:rPr lang="tr-TR" sz="1400"/>
              <a:t>1</a:t>
            </a:r>
            <a:r>
              <a:rPr lang="tr-TR" sz="2400"/>
              <a:t> + d</a:t>
            </a:r>
            <a:r>
              <a:rPr lang="tr-TR" sz="1400"/>
              <a:t>2</a:t>
            </a: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76732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981200" y="485775"/>
            <a:ext cx="8229600" cy="1143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Örnek: Veri seti için medyanı hesaplayınız.</a:t>
            </a:r>
            <a:endParaRPr lang="en-US" altLang="ja-JP" sz="2800" spc="-100" dirty="0">
              <a:solidFill>
                <a:schemeClr val="tx2">
                  <a:satMod val="200000"/>
                </a:schemeClr>
              </a:solidFill>
              <a:latin typeface="Bell MT" pitchFamily="18" charset="0"/>
              <a:ea typeface="ＭＳ Ｐゴシック" charset="-128"/>
              <a:cs typeface="+mj-cs"/>
            </a:endParaRPr>
          </a:p>
        </p:txBody>
      </p:sp>
      <p:graphicFrame>
        <p:nvGraphicFramePr>
          <p:cNvPr id="3" name="2 Tablo"/>
          <p:cNvGraphicFramePr>
            <a:graphicFrameLocks noGrp="1"/>
          </p:cNvGraphicFramePr>
          <p:nvPr/>
        </p:nvGraphicFramePr>
        <p:xfrm>
          <a:off x="2095500" y="1428750"/>
          <a:ext cx="3286148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8589"/>
                <a:gridCol w="1957559"/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Sınıf Sıklığı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Sınıf Aralığı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(f</a:t>
                      </a:r>
                      <a:r>
                        <a:rPr lang="tr-TR" sz="1200" dirty="0" smtClean="0"/>
                        <a:t>i</a:t>
                      </a:r>
                      <a:r>
                        <a:rPr lang="tr-TR" dirty="0" smtClean="0"/>
                        <a:t>)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1-5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6-10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11-15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16-20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21-25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26-31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5453064" y="4643439"/>
            <a:ext cx="4929187" cy="9286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altLang="ja-JP" sz="2800" spc="-100" dirty="0" err="1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Mod</a:t>
            </a: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 = 1 + </a:t>
            </a:r>
            <a:r>
              <a:rPr lang="tr-TR" altLang="ja-JP" sz="2800" u="sng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 14 </a:t>
            </a: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 x 4 =3,66</a:t>
            </a:r>
          </a:p>
          <a:p>
            <a:pPr>
              <a:defRPr/>
            </a:pP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	</a:t>
            </a: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      14+7   </a:t>
            </a:r>
            <a:endParaRPr lang="en-US" altLang="ja-JP" sz="2800" spc="-100" dirty="0">
              <a:solidFill>
                <a:schemeClr val="tx2">
                  <a:satMod val="200000"/>
                </a:schemeClr>
              </a:solidFill>
              <a:latin typeface="Bell MT" pitchFamily="18" charset="0"/>
              <a:ea typeface="ＭＳ Ｐゴシック" charset="-128"/>
              <a:cs typeface="+mj-cs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24564" y="1428751"/>
            <a:ext cx="4429125" cy="27146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Tanım gereği </a:t>
            </a:r>
            <a:r>
              <a:rPr lang="tr-TR" altLang="ja-JP" sz="2800" spc="-100" dirty="0" err="1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mod</a:t>
            </a:r>
            <a:r>
              <a:rPr lang="tr-TR" altLang="ja-JP" sz="2800" spc="-100" dirty="0">
                <a:solidFill>
                  <a:schemeClr val="tx2">
                    <a:satMod val="200000"/>
                  </a:schemeClr>
                </a:solidFill>
                <a:latin typeface="Bell MT" pitchFamily="18" charset="0"/>
                <a:ea typeface="+mj-ea"/>
                <a:cs typeface="+mj-cs"/>
              </a:rPr>
              <a:t> 1. sınıftadır. Çünkü burada yer alan veri setinde 1. sınıf en yüksek sıklığa sahiptir.</a:t>
            </a:r>
            <a:endParaRPr lang="en-US" altLang="ja-JP" sz="2800" spc="-100" dirty="0">
              <a:solidFill>
                <a:schemeClr val="tx2">
                  <a:satMod val="200000"/>
                </a:schemeClr>
              </a:solidFill>
              <a:latin typeface="Bell MT" pitchFamily="18" charset="0"/>
              <a:ea typeface="ＭＳ Ｐゴシック" charset="-12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4324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357167"/>
            <a:ext cx="8229600" cy="1143001"/>
          </a:xfrm>
        </p:spPr>
        <p:txBody>
          <a:bodyPr>
            <a:normAutofit/>
          </a:bodyPr>
          <a:lstStyle/>
          <a:p>
            <a:r>
              <a:rPr lang="tr-TR" altLang="ja-JP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Medyan (</a:t>
            </a:r>
            <a:r>
              <a:rPr lang="tr-TR" altLang="ja-JP" sz="36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M</a:t>
            </a:r>
            <a:r>
              <a:rPr lang="tr-TR" altLang="ja-JP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)</a:t>
            </a:r>
            <a:endParaRPr lang="en-US" altLang="ja-JP" sz="3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74826" y="1527820"/>
            <a:ext cx="8678893" cy="11811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tr-TR" altLang="ja-JP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Nümerik değişkenlerle merkezi eğilimin bir diğer ölçütüdür. </a:t>
            </a:r>
          </a:p>
          <a:p>
            <a:pPr>
              <a:lnSpc>
                <a:spcPct val="80000"/>
              </a:lnSpc>
            </a:pPr>
            <a:r>
              <a:rPr lang="tr-TR" altLang="ja-JP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Bir </a:t>
            </a:r>
            <a:r>
              <a:rPr lang="tr-TR" altLang="ja-JP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istatistik serisinde tam ortaya düşen ve seriyi iki eşit parçaya bölen gözlem </a:t>
            </a:r>
            <a:r>
              <a:rPr lang="tr-TR" altLang="ja-JP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değeri</a:t>
            </a:r>
          </a:p>
          <a:p>
            <a:pPr lvl="1">
              <a:lnSpc>
                <a:spcPct val="80000"/>
              </a:lnSpc>
            </a:pPr>
            <a:r>
              <a:rPr lang="tr-TR" altLang="ja-JP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Bir yarımdaki değerler medyana eşit ya da küçük olabilir, bir yarımdaki değerler medyana eşit ya da büyük olabilir. </a:t>
            </a:r>
          </a:p>
          <a:p>
            <a:pPr>
              <a:lnSpc>
                <a:spcPct val="80000"/>
              </a:lnSpc>
            </a:pPr>
            <a:r>
              <a:rPr lang="tr-TR" altLang="ja-JP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Özellikle ekstrem değerler içeren serilerde kullanılmaktadır. </a:t>
            </a:r>
            <a:endParaRPr lang="tr-TR" altLang="ja-JP" sz="24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80000"/>
              </a:lnSpc>
            </a:pPr>
            <a:r>
              <a:rPr lang="tr-TR" altLang="ja-JP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Ordinal</a:t>
            </a: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 veri için en iyi ortalama</a:t>
            </a:r>
          </a:p>
          <a:p>
            <a:pPr lvl="1">
              <a:lnSpc>
                <a:spcPct val="80000"/>
              </a:lnSpc>
            </a:pP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Çarpık oranlar için en uygun ortalama</a:t>
            </a:r>
          </a:p>
          <a:p>
            <a:pPr lvl="1">
              <a:lnSpc>
                <a:spcPct val="80000"/>
              </a:lnSpc>
            </a:pP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Hesaplanması güçtür çünkü veri sıralandırılmış olmalıdır</a:t>
            </a:r>
          </a:p>
          <a:p>
            <a:pPr lvl="1">
              <a:lnSpc>
                <a:spcPct val="80000"/>
              </a:lnSpc>
            </a:pPr>
            <a:r>
              <a:rPr lang="tr-TR" altLang="ja-JP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Ekstem</a:t>
            </a: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 veriden etkilenmez</a:t>
            </a:r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AA12A-7D0E-4562-BF04-A24138E02069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10" name="9 Metin kutusu"/>
          <p:cNvSpPr txBox="1"/>
          <p:nvPr/>
        </p:nvSpPr>
        <p:spPr>
          <a:xfrm>
            <a:off x="2095472" y="5000637"/>
            <a:ext cx="8215370" cy="1200329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>
                <a:latin typeface="Bell MT" pitchFamily="18" charset="0"/>
              </a:rPr>
              <a:t>Örnek: üniversitelerde ücretler rektörden, sözleşmeli işçi/memurlara kadar geniş yaygınlık gösterir. Eğer araştırmacı üniversitedeki ortalama ücreti hesaplarsa, ücretlerin yüksek olduğu gibi yanlış bir izlenime kapılabilir çünkü yüksek ücretler bazı üyelere verilmektedir. Bu durumda araştırmacı medyanı kullanmalıdır.     </a:t>
            </a:r>
            <a:endParaRPr lang="tr-TR" dirty="0">
              <a:latin typeface="Bell MT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44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Med</a:t>
            </a:r>
            <a:r>
              <a:rPr lang="tr-TR" sz="3600" dirty="0">
                <a:latin typeface="Constantia" panose="02030602050306030303" pitchFamily="18" charset="0"/>
                <a:cs typeface="Times New Roman" panose="02020603050405020304" pitchFamily="18" charset="0"/>
              </a:rPr>
              <a:t>yan / Ortanca</a:t>
            </a:r>
            <a:endParaRPr lang="en-US" sz="3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2362200" y="1678136"/>
            <a:ext cx="8077200" cy="4775200"/>
          </a:xfrm>
        </p:spPr>
        <p:txBody>
          <a:bodyPr>
            <a:normAutofit lnSpcReduction="10000"/>
          </a:bodyPr>
          <a:lstStyle/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Medyan herhangi bir veri setindeki orta değer, ortancadır. </a:t>
            </a: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Aşırı uç değerler etkilemez.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Daha sağlam bir ölçüdür.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r>
              <a:rPr lang="en-US" dirty="0"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Tx/>
              <a:buNone/>
            </a:pPr>
            <a:r>
              <a:rPr lang="en-US" dirty="0"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Gözlem değerleri küçükten büyüğe doğru sıralandığında Medyan ortada kalan gözlemdir.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N yada n tek sayı ise ortada kalan gözlem 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lvl="1"/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N yada n çift sayı ise ortadaki iki gözlemin ortalaması</a:t>
            </a:r>
            <a:endParaRPr lang="en-US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 rot="-5400000">
            <a:off x="7391400" y="4162425"/>
            <a:ext cx="533400" cy="304800"/>
          </a:xfrm>
          <a:prstGeom prst="rightArrow">
            <a:avLst>
              <a:gd name="adj1" fmla="val 50000"/>
              <a:gd name="adj2" fmla="val 44074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797" name="Rectangle 7"/>
          <p:cNvSpPr>
            <a:spLocks noChangeArrowheads="1"/>
          </p:cNvSpPr>
          <p:nvPr/>
        </p:nvSpPr>
        <p:spPr bwMode="auto">
          <a:xfrm>
            <a:off x="2127251" y="3729039"/>
            <a:ext cx="39846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0   1   2   3   4   5   6   7   8   9   10</a:t>
            </a:r>
          </a:p>
        </p:txBody>
      </p:sp>
      <p:sp>
        <p:nvSpPr>
          <p:cNvPr id="33798" name="Rectangle 8"/>
          <p:cNvSpPr>
            <a:spLocks noChangeArrowheads="1"/>
          </p:cNvSpPr>
          <p:nvPr/>
        </p:nvSpPr>
        <p:spPr bwMode="auto">
          <a:xfrm>
            <a:off x="6089651" y="3729039"/>
            <a:ext cx="4289425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0   1   2   3   4   5   6   7   8   9   10   12   14      </a:t>
            </a:r>
          </a:p>
        </p:txBody>
      </p:sp>
      <p:sp>
        <p:nvSpPr>
          <p:cNvPr id="33799" name="Oval 9"/>
          <p:cNvSpPr>
            <a:spLocks noChangeArrowheads="1"/>
          </p:cNvSpPr>
          <p:nvPr/>
        </p:nvSpPr>
        <p:spPr bwMode="auto">
          <a:xfrm>
            <a:off x="24384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0" name="Oval 10"/>
          <p:cNvSpPr>
            <a:spLocks noChangeArrowheads="1"/>
          </p:cNvSpPr>
          <p:nvPr/>
        </p:nvSpPr>
        <p:spPr bwMode="auto">
          <a:xfrm>
            <a:off x="30480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1" name="Oval 11"/>
          <p:cNvSpPr>
            <a:spLocks noChangeArrowheads="1"/>
          </p:cNvSpPr>
          <p:nvPr/>
        </p:nvSpPr>
        <p:spPr bwMode="auto">
          <a:xfrm>
            <a:off x="35814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2" name="Oval 12"/>
          <p:cNvSpPr>
            <a:spLocks noChangeArrowheads="1"/>
          </p:cNvSpPr>
          <p:nvPr/>
        </p:nvSpPr>
        <p:spPr bwMode="auto">
          <a:xfrm>
            <a:off x="41910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3" name="Oval 13"/>
          <p:cNvSpPr>
            <a:spLocks noChangeArrowheads="1"/>
          </p:cNvSpPr>
          <p:nvPr/>
        </p:nvSpPr>
        <p:spPr bwMode="auto">
          <a:xfrm>
            <a:off x="47244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4" name="Oval 14"/>
          <p:cNvSpPr>
            <a:spLocks noChangeArrowheads="1"/>
          </p:cNvSpPr>
          <p:nvPr/>
        </p:nvSpPr>
        <p:spPr bwMode="auto">
          <a:xfrm>
            <a:off x="64008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5" name="Oval 15"/>
          <p:cNvSpPr>
            <a:spLocks noChangeArrowheads="1"/>
          </p:cNvSpPr>
          <p:nvPr/>
        </p:nvSpPr>
        <p:spPr bwMode="auto">
          <a:xfrm>
            <a:off x="69342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6" name="Oval 16"/>
          <p:cNvSpPr>
            <a:spLocks noChangeArrowheads="1"/>
          </p:cNvSpPr>
          <p:nvPr/>
        </p:nvSpPr>
        <p:spPr bwMode="auto">
          <a:xfrm>
            <a:off x="75438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7" name="Oval 17"/>
          <p:cNvSpPr>
            <a:spLocks noChangeArrowheads="1"/>
          </p:cNvSpPr>
          <p:nvPr/>
        </p:nvSpPr>
        <p:spPr bwMode="auto">
          <a:xfrm>
            <a:off x="80772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8" name="Oval 18"/>
          <p:cNvSpPr>
            <a:spLocks noChangeArrowheads="1"/>
          </p:cNvSpPr>
          <p:nvPr/>
        </p:nvSpPr>
        <p:spPr bwMode="auto">
          <a:xfrm>
            <a:off x="9829800" y="3582988"/>
            <a:ext cx="228600" cy="228600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3809" name="AutoShape 19"/>
          <p:cNvSpPr>
            <a:spLocks noChangeArrowheads="1"/>
          </p:cNvSpPr>
          <p:nvPr/>
        </p:nvSpPr>
        <p:spPr bwMode="auto">
          <a:xfrm rot="-5400000">
            <a:off x="3436938" y="4178300"/>
            <a:ext cx="533400" cy="304800"/>
          </a:xfrm>
          <a:prstGeom prst="rightArrow">
            <a:avLst>
              <a:gd name="adj1" fmla="val 50000"/>
              <a:gd name="adj2" fmla="val 44074"/>
            </a:avLst>
          </a:prstGeom>
          <a:solidFill>
            <a:schemeClr val="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70676" name="Rectangle 20"/>
          <p:cNvSpPr>
            <a:spLocks noChangeArrowheads="1"/>
          </p:cNvSpPr>
          <p:nvPr/>
        </p:nvSpPr>
        <p:spPr bwMode="auto">
          <a:xfrm>
            <a:off x="4027489" y="4268788"/>
            <a:ext cx="1698625" cy="459100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 dirty="0">
                <a:latin typeface="Times New Roman" pitchFamily="18" charset="0"/>
              </a:rPr>
              <a:t>Median = 5</a:t>
            </a:r>
          </a:p>
        </p:txBody>
      </p:sp>
      <p:sp>
        <p:nvSpPr>
          <p:cNvPr id="70677" name="Rectangle 21"/>
          <p:cNvSpPr>
            <a:spLocks noChangeArrowheads="1"/>
          </p:cNvSpPr>
          <p:nvPr/>
        </p:nvSpPr>
        <p:spPr bwMode="auto">
          <a:xfrm>
            <a:off x="8024814" y="4214813"/>
            <a:ext cx="1851025" cy="459100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400" b="1">
                <a:latin typeface="Times New Roman" pitchFamily="18" charset="0"/>
              </a:rPr>
              <a:t>Median = 5</a:t>
            </a:r>
          </a:p>
        </p:txBody>
      </p:sp>
      <p:sp>
        <p:nvSpPr>
          <p:cNvPr id="33812" name="Line 22"/>
          <p:cNvSpPr>
            <a:spLocks noChangeShapeType="1"/>
          </p:cNvSpPr>
          <p:nvPr/>
        </p:nvSpPr>
        <p:spPr bwMode="auto">
          <a:xfrm>
            <a:off x="2057400" y="3811588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tr-TR"/>
          </a:p>
        </p:txBody>
      </p:sp>
      <p:sp>
        <p:nvSpPr>
          <p:cNvPr id="33813" name="Line 23"/>
          <p:cNvSpPr>
            <a:spLocks noChangeShapeType="1"/>
          </p:cNvSpPr>
          <p:nvPr/>
        </p:nvSpPr>
        <p:spPr bwMode="auto">
          <a:xfrm>
            <a:off x="6096000" y="3811588"/>
            <a:ext cx="4191000" cy="0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8896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952625" y="1600200"/>
            <a:ext cx="8229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tr-TR" sz="3000" dirty="0">
                <a:latin typeface="Bell MT" pitchFamily="18" charset="0"/>
              </a:rPr>
              <a:t>Eğer gözlem sayısı tek ise (n+1)/2. gözlemdir</a:t>
            </a:r>
          </a:p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buFont typeface="Wingdings" pitchFamily="2" charset="2"/>
              <a:buChar char=""/>
              <a:defRPr/>
            </a:pPr>
            <a:r>
              <a:rPr lang="tr-TR" sz="3000" dirty="0">
                <a:latin typeface="Bell MT" pitchFamily="18" charset="0"/>
              </a:rPr>
              <a:t>Eğer gözlem sayısı çift ise n/2. ile (n+2)/2. gözlemin ortalamasıdır.</a:t>
            </a:r>
            <a:endParaRPr lang="en-US" sz="3000" dirty="0">
              <a:latin typeface="Bell MT" pitchFamily="18" charset="0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309813" y="357189"/>
            <a:ext cx="41960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tr-TR" sz="3600" dirty="0">
                <a:solidFill>
                  <a:schemeClr val="tx2"/>
                </a:solidFill>
                <a:latin typeface="Bell MT" pitchFamily="18" charset="0"/>
              </a:rPr>
              <a:t>Medyanın bulunması</a:t>
            </a:r>
          </a:p>
        </p:txBody>
      </p:sp>
    </p:spTree>
    <p:extLst>
      <p:ext uri="{BB962C8B-B14F-4D97-AF65-F5344CB8AC3E}">
        <p14:creationId xmlns:p14="http://schemas.microsoft.com/office/powerpoint/2010/main" val="196967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546726"/>
            <a:ext cx="8229600" cy="5554683"/>
          </a:xfrm>
        </p:spPr>
        <p:txBody>
          <a:bodyPr>
            <a:normAutofit/>
          </a:bodyPr>
          <a:lstStyle/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Medyan küçük örneklem sayılı gruplarda kolaylıkla belirlenebilir. </a:t>
            </a:r>
          </a:p>
          <a:p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Büyük örneklem gruplarında önce frekans dağılım grupları oluşturulur. </a:t>
            </a:r>
          </a:p>
          <a:p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değerler küçükten büyüğe dizilir.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Eğer tek sayıda örnek varsa medyan tam ortada yer alan değerdir.  </a:t>
            </a:r>
          </a:p>
          <a:p>
            <a:pPr marL="914400" lvl="1" indent="-514350">
              <a:buNone/>
            </a:pP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Ör: 6,8,5,101,9</a:t>
            </a: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Küçükten büyüğe dizilir 5, 6, </a:t>
            </a:r>
            <a:r>
              <a:rPr lang="tr-TR" b="1" dirty="0">
                <a:effectLst>
                  <a:innerShdw blurRad="114300">
                    <a:prstClr val="black"/>
                  </a:inn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8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, 9, 101 </a:t>
            </a: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Medyan en ortada yer alan değer olan 8’dir. </a:t>
            </a:r>
          </a:p>
          <a:p>
            <a:pPr marL="914400" lvl="1" indent="-514350"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2309813" y="357189"/>
            <a:ext cx="41960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tr-TR" sz="3600" dirty="0">
                <a:solidFill>
                  <a:schemeClr val="tx2"/>
                </a:solidFill>
                <a:latin typeface="Bell MT" pitchFamily="18" charset="0"/>
              </a:rPr>
              <a:t>Medyanın bulunması</a:t>
            </a:r>
          </a:p>
        </p:txBody>
      </p:sp>
    </p:spTree>
    <p:extLst>
      <p:ext uri="{BB962C8B-B14F-4D97-AF65-F5344CB8AC3E}">
        <p14:creationId xmlns:p14="http://schemas.microsoft.com/office/powerpoint/2010/main" val="2881438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18734"/>
            <a:ext cx="8229600" cy="555468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değerler küçükten büyüğe dizilir.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Eğer tek sayıda örnek varsa medyan tam ortada yer alan değerdir.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Eğer örneklem sayısı çift ise; medyan ortada yer alan iki değer arasında yer alır [</a:t>
            </a:r>
            <a:r>
              <a:rPr lang="tr-T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(n/2). değer ve  (n/2)+1. değer]</a:t>
            </a:r>
          </a:p>
          <a:p>
            <a:pPr marL="914400" lvl="1" indent="-514350">
              <a:buNone/>
            </a:pP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Ör: 1, 3, 90, 2, 10, 26, 44, 73 </a:t>
            </a: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Küçükten büyüğe dizilir 1, 2, </a:t>
            </a:r>
            <a:r>
              <a:rPr lang="tr-TR" dirty="0">
                <a:effectLst>
                  <a:innerShdw blurRad="114300">
                    <a:prstClr val="black"/>
                  </a:innerShd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3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, </a:t>
            </a:r>
            <a:r>
              <a:rPr lang="tr-T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10, 26</a:t>
            </a: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, 44, 73, 90 </a:t>
            </a: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Medyan en ortada yer alan değerler olan (4. ve 5.) </a:t>
            </a:r>
          </a:p>
          <a:p>
            <a:pPr marL="914400" lvl="1" indent="-514350">
              <a:buNone/>
            </a:pPr>
            <a:r>
              <a:rPr lang="tr-TR" dirty="0">
                <a:latin typeface="Constantia" panose="02030602050306030303" pitchFamily="18" charset="0"/>
                <a:cs typeface="Times New Roman" panose="02020603050405020304" pitchFamily="18" charset="0"/>
              </a:rPr>
              <a:t>(10+26)/2= 18’dir. </a:t>
            </a:r>
          </a:p>
          <a:p>
            <a:pPr marL="914400" lvl="1" indent="-514350"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2309813" y="357189"/>
            <a:ext cx="41960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11163" indent="-342900" eaLnBrk="0" hangingPunct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tr-TR" sz="3600" dirty="0">
                <a:solidFill>
                  <a:schemeClr val="tx2"/>
                </a:solidFill>
                <a:latin typeface="Bell MT" pitchFamily="18" charset="0"/>
              </a:rPr>
              <a:t>Medyanın bulunması</a:t>
            </a:r>
          </a:p>
        </p:txBody>
      </p:sp>
    </p:spTree>
    <p:extLst>
      <p:ext uri="{BB962C8B-B14F-4D97-AF65-F5344CB8AC3E}">
        <p14:creationId xmlns:p14="http://schemas.microsoft.com/office/powerpoint/2010/main" val="2069909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2331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Aşağıdaki serilerde medyanı bulunuz. </a:t>
            </a:r>
          </a:p>
          <a:p>
            <a:pPr>
              <a:buNone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30, 90, 80, 150, 5, 0, 160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latin typeface="Constantia" panose="02030602050306030303" pitchFamily="18" charset="0"/>
                <a:cs typeface="Times New Roman" panose="02020603050405020304" pitchFamily="18" charset="0"/>
              </a:rPr>
              <a:t>47, 83, 97, 200, 5, 6</a:t>
            </a:r>
            <a:endParaRPr lang="tr-T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6 Metin kutusu"/>
          <p:cNvSpPr txBox="1"/>
          <p:nvPr/>
        </p:nvSpPr>
        <p:spPr>
          <a:xfrm>
            <a:off x="7310446" y="2643183"/>
            <a:ext cx="3214710" cy="646331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/>
              <a:t>N tek sayıda </a:t>
            </a:r>
          </a:p>
          <a:p>
            <a:r>
              <a:rPr lang="tr-TR" dirty="0"/>
              <a:t>medyan ortada değer 80’dir. </a:t>
            </a:r>
            <a:endParaRPr lang="tr-TR" dirty="0"/>
          </a:p>
        </p:txBody>
      </p:sp>
      <p:sp>
        <p:nvSpPr>
          <p:cNvPr id="8" name="7 Metin kutusu"/>
          <p:cNvSpPr txBox="1"/>
          <p:nvPr/>
        </p:nvSpPr>
        <p:spPr>
          <a:xfrm>
            <a:off x="7310446" y="4214819"/>
            <a:ext cx="3214710" cy="646331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/>
              <a:t>N çift sayıda olduğundan,  </a:t>
            </a:r>
          </a:p>
          <a:p>
            <a:r>
              <a:rPr lang="tr-TR" dirty="0"/>
              <a:t>(47+83)/2=65’dir. </a:t>
            </a:r>
            <a:endParaRPr lang="tr-TR" dirty="0"/>
          </a:p>
        </p:txBody>
      </p:sp>
      <p:sp>
        <p:nvSpPr>
          <p:cNvPr id="9" name="8 Metin kutusu"/>
          <p:cNvSpPr txBox="1"/>
          <p:nvPr/>
        </p:nvSpPr>
        <p:spPr>
          <a:xfrm>
            <a:off x="7310446" y="1928802"/>
            <a:ext cx="3214710" cy="369332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/>
              <a:t>0, 5, 30, </a:t>
            </a:r>
            <a:r>
              <a:rPr lang="tr-TR" b="1" dirty="0"/>
              <a:t>80</a:t>
            </a:r>
            <a:r>
              <a:rPr lang="tr-TR" dirty="0"/>
              <a:t>, 90, 150, 160</a:t>
            </a:r>
            <a:endParaRPr lang="tr-TR" dirty="0"/>
          </a:p>
        </p:txBody>
      </p:sp>
      <p:sp>
        <p:nvSpPr>
          <p:cNvPr id="10" name="9 Metin kutusu"/>
          <p:cNvSpPr txBox="1"/>
          <p:nvPr/>
        </p:nvSpPr>
        <p:spPr>
          <a:xfrm>
            <a:off x="7310446" y="3497049"/>
            <a:ext cx="3214710" cy="369332"/>
          </a:xfrm>
          <a:prstGeom prst="rect">
            <a:avLst/>
          </a:prstGeom>
          <a:noFill/>
          <a:ln w="254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tr-TR" dirty="0"/>
              <a:t>5, 6, </a:t>
            </a:r>
            <a:r>
              <a:rPr lang="tr-TR" b="1" dirty="0"/>
              <a:t>47, 83</a:t>
            </a:r>
            <a:r>
              <a:rPr lang="tr-TR" dirty="0"/>
              <a:t>, 97, 200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228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666844" y="274638"/>
            <a:ext cx="9001156" cy="1143000"/>
          </a:xfrm>
        </p:spPr>
        <p:txBody>
          <a:bodyPr/>
          <a:lstStyle/>
          <a:p>
            <a:r>
              <a:rPr lang="tr-TR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Frekans dağılımlarında medyanın hesaplanması</a:t>
            </a:r>
            <a:endParaRPr lang="tr-TR" sz="32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28801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Örneklem sayısının büyük olduğu durumlarda değerleri küçükten büyüğe sıralamak oldukça güçtür. </a:t>
            </a:r>
          </a:p>
          <a:p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Böyle durumlarda öncelikle gerçek limitler yardımıyla frekans dağılımları oluşturularak medyan hesaplanmalıdır.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Kategoriler küçükten büyüğe dizilir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Gerçek limitlerle kategoriler oluşturulup, frekansları belirlenir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50. 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persentili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 içeren kategori bulunur. P50 örneklem sayısını 2’ye bölünmesiyle elde edilir.n=150 ise, P50=75’dir. İki ardıl frekans kategorisi 60 ve 80’dir. 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Kategori aralık genişliği (</a:t>
            </a:r>
            <a:r>
              <a:rPr lang="tr-TR" sz="20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W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) belirlenir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Formülde n= örneklem sayısı, 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l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= P50yi içeren grubun alt limiti, 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c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= P50ye kadar ki kümülatif frekans, 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f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= P50yi içeren frekans, W= frekans dağılım aralıklarının genişliği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Formül yardımıyla medyan hesaplanır.</a:t>
            </a:r>
          </a:p>
          <a:p>
            <a:pPr marL="514350" indent="-514350">
              <a:buNone/>
            </a:pP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	</a:t>
            </a:r>
            <a:r>
              <a:rPr lang="tr-TR" sz="20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M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= 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l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+ [((0.5*n)-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c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)/</a:t>
            </a:r>
            <a:r>
              <a:rPr lang="tr-TR" sz="2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f</a:t>
            </a:r>
            <a:r>
              <a:rPr lang="tr-TR" sz="2000" baseline="-250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p</a:t>
            </a:r>
            <a:r>
              <a:rPr lang="tr-TR" sz="2000" dirty="0">
                <a:latin typeface="Constantia" panose="02030602050306030303" pitchFamily="18" charset="0"/>
                <a:cs typeface="Times New Roman" panose="02020603050405020304" pitchFamily="18" charset="0"/>
              </a:rPr>
              <a:t>]</a:t>
            </a:r>
            <a:r>
              <a:rPr lang="tr-TR" sz="20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W </a:t>
            </a:r>
          </a:p>
          <a:p>
            <a:pPr marL="514350" indent="-514350">
              <a:buFont typeface="+mj-lt"/>
              <a:buAutoNum type="arabicPeriod"/>
            </a:pPr>
            <a:endParaRPr lang="tr-TR" sz="20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3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14872" y="332656"/>
            <a:ext cx="8229600" cy="1143000"/>
          </a:xfrm>
        </p:spPr>
        <p:txBody>
          <a:bodyPr>
            <a:normAutofit/>
          </a:bodyPr>
          <a:lstStyle/>
          <a:p>
            <a:r>
              <a:rPr lang="tr-TR" altLang="ja-JP" sz="3600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endParaRPr lang="en-US" altLang="ja-JP" sz="36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1" y="1782763"/>
            <a:ext cx="8291513" cy="4525962"/>
          </a:xfrm>
        </p:spPr>
        <p:txBody>
          <a:bodyPr/>
          <a:lstStyle/>
          <a:p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Bir seride en çok tekrarlanan değer.</a:t>
            </a:r>
          </a:p>
          <a:p>
            <a:pPr lvl="1"/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Nominal veri için en iyi ortalama</a:t>
            </a:r>
          </a:p>
          <a:p>
            <a:pPr lvl="1"/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Bir örneklemde bazen olmaz bazen de birden çok olabilir. </a:t>
            </a:r>
          </a:p>
          <a:p>
            <a:pPr lvl="1"/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Kolay </a:t>
            </a: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belirlenir</a:t>
            </a:r>
          </a:p>
          <a:p>
            <a:pPr lvl="1"/>
            <a:r>
              <a:rPr lang="tr-TR" altLang="ja-JP" dirty="0" err="1">
                <a:latin typeface="Constantia" panose="02030602050306030303" pitchFamily="18" charset="0"/>
                <a:cs typeface="Times New Roman" panose="02020603050405020304" pitchFamily="18" charset="0"/>
              </a:rPr>
              <a:t>Mod</a:t>
            </a:r>
            <a:r>
              <a:rPr lang="tr-TR" altLang="ja-JP" dirty="0">
                <a:latin typeface="Constantia" panose="02030602050306030303" pitchFamily="18" charset="0"/>
                <a:cs typeface="Times New Roman" panose="02020603050405020304" pitchFamily="18" charset="0"/>
              </a:rPr>
              <a:t> değerinin de medyan da olduğu gibi en önemli üstünlüğü en büyük ve en küçük değerleri dikkate almaması nedeniyle uç değerlerden etkilenmemesidir.</a:t>
            </a:r>
          </a:p>
          <a:p>
            <a:pPr lvl="1"/>
            <a:endParaRPr lang="tr-TR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endParaRPr lang="en-US" altLang="ja-JP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C788B-B083-46B0-9464-159797430901}" type="slidenum">
              <a:rPr lang="en-US" altLang="ja-JP"/>
              <a:pPr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438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710</Words>
  <Application>Microsoft Office PowerPoint</Application>
  <PresentationFormat>Geniş ekran</PresentationFormat>
  <Paragraphs>120</Paragraphs>
  <Slides>11</Slides>
  <Notes>11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21" baseType="lpstr">
      <vt:lpstr>ＭＳ Ｐゴシック</vt:lpstr>
      <vt:lpstr>Arial</vt:lpstr>
      <vt:lpstr>Bell MT</vt:lpstr>
      <vt:lpstr>Calibri</vt:lpstr>
      <vt:lpstr>Calibri Light</vt:lpstr>
      <vt:lpstr>Constantia</vt:lpstr>
      <vt:lpstr>Times New Roman</vt:lpstr>
      <vt:lpstr>Wingdings</vt:lpstr>
      <vt:lpstr>Wingdings 2</vt:lpstr>
      <vt:lpstr>Office Teması</vt:lpstr>
      <vt:lpstr>ANT 339 İSTATİSTİĞE GİRİŞ   VIII. HAFTA</vt:lpstr>
      <vt:lpstr>Medyan (M)</vt:lpstr>
      <vt:lpstr>Medyan / Ortanca</vt:lpstr>
      <vt:lpstr>PowerPoint Sunusu</vt:lpstr>
      <vt:lpstr>PowerPoint Sunusu</vt:lpstr>
      <vt:lpstr>PowerPoint Sunusu</vt:lpstr>
      <vt:lpstr>PowerPoint Sunusu</vt:lpstr>
      <vt:lpstr>Frekans dağılımlarında medyanın hesaplanması</vt:lpstr>
      <vt:lpstr>Mod</vt:lpstr>
      <vt:lpstr>Mod 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 339 İSTATİSTİĞE GİRİŞ   VII. HAFTA</dc:title>
  <dc:creator>Başak</dc:creator>
  <cp:lastModifiedBy>Başak</cp:lastModifiedBy>
  <cp:revision>3</cp:revision>
  <dcterms:created xsi:type="dcterms:W3CDTF">2020-02-11T07:50:04Z</dcterms:created>
  <dcterms:modified xsi:type="dcterms:W3CDTF">2020-02-11T07:52:01Z</dcterms:modified>
</cp:coreProperties>
</file>