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BF028AD-2A22-457B-9D5E-3814D9D2FCE6}"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B865B4-2735-49D2-B15B-E8FE1C6CAA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0406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BF028AD-2A22-457B-9D5E-3814D9D2FCE6}"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B865B4-2735-49D2-B15B-E8FE1C6CAA3A}" type="slidenum">
              <a:rPr lang="tr-TR" smtClean="0"/>
              <a:t>‹#›</a:t>
            </a:fld>
            <a:endParaRPr lang="tr-TR"/>
          </a:p>
        </p:txBody>
      </p:sp>
    </p:spTree>
    <p:extLst>
      <p:ext uri="{BB962C8B-B14F-4D97-AF65-F5344CB8AC3E}">
        <p14:creationId xmlns:p14="http://schemas.microsoft.com/office/powerpoint/2010/main" val="141668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BF028AD-2A22-457B-9D5E-3814D9D2FCE6}"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B865B4-2735-49D2-B15B-E8FE1C6CAA3A}" type="slidenum">
              <a:rPr lang="tr-TR" smtClean="0"/>
              <a:t>‹#›</a:t>
            </a:fld>
            <a:endParaRPr lang="tr-TR"/>
          </a:p>
        </p:txBody>
      </p:sp>
    </p:spTree>
    <p:extLst>
      <p:ext uri="{BB962C8B-B14F-4D97-AF65-F5344CB8AC3E}">
        <p14:creationId xmlns:p14="http://schemas.microsoft.com/office/powerpoint/2010/main" val="345032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BF028AD-2A22-457B-9D5E-3814D9D2FCE6}"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B865B4-2735-49D2-B15B-E8FE1C6CAA3A}" type="slidenum">
              <a:rPr lang="tr-TR" smtClean="0"/>
              <a:t>‹#›</a:t>
            </a:fld>
            <a:endParaRPr lang="tr-TR"/>
          </a:p>
        </p:txBody>
      </p:sp>
    </p:spTree>
    <p:extLst>
      <p:ext uri="{BB962C8B-B14F-4D97-AF65-F5344CB8AC3E}">
        <p14:creationId xmlns:p14="http://schemas.microsoft.com/office/powerpoint/2010/main" val="316796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BF028AD-2A22-457B-9D5E-3814D9D2FCE6}"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B865B4-2735-49D2-B15B-E8FE1C6CAA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570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BF028AD-2A22-457B-9D5E-3814D9D2FCE6}"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B865B4-2735-49D2-B15B-E8FE1C6CAA3A}" type="slidenum">
              <a:rPr lang="tr-TR" smtClean="0"/>
              <a:t>‹#›</a:t>
            </a:fld>
            <a:endParaRPr lang="tr-TR"/>
          </a:p>
        </p:txBody>
      </p:sp>
    </p:spTree>
    <p:extLst>
      <p:ext uri="{BB962C8B-B14F-4D97-AF65-F5344CB8AC3E}">
        <p14:creationId xmlns:p14="http://schemas.microsoft.com/office/powerpoint/2010/main" val="798297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BF028AD-2A22-457B-9D5E-3814D9D2FCE6}"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5B865B4-2735-49D2-B15B-E8FE1C6CAA3A}" type="slidenum">
              <a:rPr lang="tr-TR" smtClean="0"/>
              <a:t>‹#›</a:t>
            </a:fld>
            <a:endParaRPr lang="tr-TR"/>
          </a:p>
        </p:txBody>
      </p:sp>
    </p:spTree>
    <p:extLst>
      <p:ext uri="{BB962C8B-B14F-4D97-AF65-F5344CB8AC3E}">
        <p14:creationId xmlns:p14="http://schemas.microsoft.com/office/powerpoint/2010/main" val="1742317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BF028AD-2A22-457B-9D5E-3814D9D2FCE6}"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B865B4-2735-49D2-B15B-E8FE1C6CAA3A}" type="slidenum">
              <a:rPr lang="tr-TR" smtClean="0"/>
              <a:t>‹#›</a:t>
            </a:fld>
            <a:endParaRPr lang="tr-TR"/>
          </a:p>
        </p:txBody>
      </p:sp>
    </p:spTree>
    <p:extLst>
      <p:ext uri="{BB962C8B-B14F-4D97-AF65-F5344CB8AC3E}">
        <p14:creationId xmlns:p14="http://schemas.microsoft.com/office/powerpoint/2010/main" val="1891305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BF028AD-2A22-457B-9D5E-3814D9D2FCE6}" type="datetimeFigureOut">
              <a:rPr lang="tr-TR" smtClean="0"/>
              <a:t>23.05.2018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5B865B4-2735-49D2-B15B-E8FE1C6CAA3A}" type="slidenum">
              <a:rPr lang="tr-TR" smtClean="0"/>
              <a:t>‹#›</a:t>
            </a:fld>
            <a:endParaRPr lang="tr-TR"/>
          </a:p>
        </p:txBody>
      </p:sp>
    </p:spTree>
    <p:extLst>
      <p:ext uri="{BB962C8B-B14F-4D97-AF65-F5344CB8AC3E}">
        <p14:creationId xmlns:p14="http://schemas.microsoft.com/office/powerpoint/2010/main" val="2870610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BF028AD-2A22-457B-9D5E-3814D9D2FCE6}" type="datetimeFigureOut">
              <a:rPr lang="tr-TR" smtClean="0"/>
              <a:t>23.05.2018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5B865B4-2735-49D2-B15B-E8FE1C6CAA3A}" type="slidenum">
              <a:rPr lang="tr-TR" smtClean="0"/>
              <a:t>‹#›</a:t>
            </a:fld>
            <a:endParaRPr lang="tr-TR"/>
          </a:p>
        </p:txBody>
      </p:sp>
    </p:spTree>
    <p:extLst>
      <p:ext uri="{BB962C8B-B14F-4D97-AF65-F5344CB8AC3E}">
        <p14:creationId xmlns:p14="http://schemas.microsoft.com/office/powerpoint/2010/main" val="470749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BF028AD-2A22-457B-9D5E-3814D9D2FCE6}"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B865B4-2735-49D2-B15B-E8FE1C6CAA3A}" type="slidenum">
              <a:rPr lang="tr-TR" smtClean="0"/>
              <a:t>‹#›</a:t>
            </a:fld>
            <a:endParaRPr lang="tr-TR"/>
          </a:p>
        </p:txBody>
      </p:sp>
    </p:spTree>
    <p:extLst>
      <p:ext uri="{BB962C8B-B14F-4D97-AF65-F5344CB8AC3E}">
        <p14:creationId xmlns:p14="http://schemas.microsoft.com/office/powerpoint/2010/main" val="19235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BF028AD-2A22-457B-9D5E-3814D9D2FCE6}" type="datetimeFigureOut">
              <a:rPr lang="tr-TR" smtClean="0"/>
              <a:t>23.05.2018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5B865B4-2735-49D2-B15B-E8FE1C6CAA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68973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OKUL, ÖĞRETMEN VE ÖĞRENCİ</a:t>
            </a:r>
          </a:p>
          <a:p>
            <a:r>
              <a:rPr lang="tr-TR" dirty="0"/>
              <a:t>Eğitim sürecinin temeli öğrenmeye dayanır. Bireylerin, toplum ve dünyadaki değişme ve gelişmelere ayak uydurabilecek ve katkıda bulunabilecek bir biçimde yetiştirilmeleri gerekir. Bu da, iyi bir eğitim sisteminin yanında, nitelikli öğretmenlerin bulunduğu nitelikli okullar ile sağlanır. Çünkü öğrenme süreci, bireyin doğumuyla ailede başlar, planlı ve programlı bir kurum olan okul ile devam eder. Okul bireye olumlu yönde bilgi, beceri, davranış, tutum, alışkanlık ve değer kazandırmakla sorumlu olan bir kurumdur. Bu yönüyle okul,  bireyin öğretimine ve gelişimine doğrudan katkıda bulunmaktadır. </a:t>
            </a:r>
          </a:p>
        </p:txBody>
      </p:sp>
    </p:spTree>
    <p:extLst>
      <p:ext uri="{BB962C8B-B14F-4D97-AF65-F5344CB8AC3E}">
        <p14:creationId xmlns:p14="http://schemas.microsoft.com/office/powerpoint/2010/main" val="3598928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18363" y="1845734"/>
            <a:ext cx="11614245" cy="4500476"/>
          </a:xfrm>
        </p:spPr>
        <p:txBody>
          <a:bodyPr>
            <a:normAutofit/>
          </a:bodyPr>
          <a:lstStyle/>
          <a:p>
            <a:r>
              <a:rPr lang="tr-TR" dirty="0"/>
              <a:t>Öğreten konumundaki öğretmenin sahip olduğu bilgi ve beceriler, öğrenen konumundaki öğrencilerin davranışlarını doğrudan etkilemektedir (Açıkgöz, 2003). Öğretmen gösterme, açıklama yapma, güdüleme, yanlışları düzeltme, çabaları yönlendirme, başarıları övme vb. şeklindeki tutum ve davranışları ile hem öğrencilerine yeni bilgi, beceri, davranış ve alışkanlıklar kazandırmakta hem de onları etkilemektedir. Öğretmen, öğretim süreci yoluyla öğrencinin gelişimine yardım etmekte ve öğrencilerin planlı öğrenme yaşantılarına katılmasını sağlamaktadır (</a:t>
            </a:r>
            <a:r>
              <a:rPr lang="tr-TR" dirty="0" err="1"/>
              <a:t>Saylor</a:t>
            </a:r>
            <a:r>
              <a:rPr lang="tr-TR" dirty="0"/>
              <a:t>, Alexander ve </a:t>
            </a:r>
            <a:r>
              <a:rPr lang="tr-TR" dirty="0" err="1"/>
              <a:t>Lewis</a:t>
            </a:r>
            <a:r>
              <a:rPr lang="tr-TR" dirty="0"/>
              <a:t>, 1981). </a:t>
            </a:r>
          </a:p>
        </p:txBody>
      </p:sp>
    </p:spTree>
    <p:extLst>
      <p:ext uri="{BB962C8B-B14F-4D97-AF65-F5344CB8AC3E}">
        <p14:creationId xmlns:p14="http://schemas.microsoft.com/office/powerpoint/2010/main" val="3618427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Öğretmenin öğretme-öğrenme süreçlerinde etkili olabilmesi için sahip olduğu görev ve sorumlulukların bilincinde olması gerekir. Öğrenci ile devamlı bir şekilde etkileşim halinde olan öğretmen, öğrencide konunun ve bağıntılı olarak dersin, okulun ve milli eğitimin amaçları yönünde bilgi, beceri ve davranış değiştirmekle sorumludur. Öğretmenin sorumluluğu, çocuğun ve gencin başarısına dönük olduğu için öğretmen, öğrenci hakkında hüküm vermekten çok onların davranışlarının nedenlerine iner ve onları yönetir (Varış, 1988:117</a:t>
            </a:r>
            <a:r>
              <a:rPr lang="tr-TR" dirty="0" smtClean="0"/>
              <a:t>).</a:t>
            </a:r>
            <a:endParaRPr lang="tr-TR" dirty="0"/>
          </a:p>
        </p:txBody>
      </p:sp>
    </p:spTree>
    <p:extLst>
      <p:ext uri="{BB962C8B-B14F-4D97-AF65-F5344CB8AC3E}">
        <p14:creationId xmlns:p14="http://schemas.microsoft.com/office/powerpoint/2010/main" val="3502035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OKULUN AMACI VE ÖNEMİ</a:t>
            </a:r>
          </a:p>
          <a:p>
            <a:r>
              <a:rPr lang="tr-TR" dirty="0"/>
              <a:t>Okul, eğitimin temel sistemini oluşturan genel bir kavramdır ve eğitimin gerçekleştirildiği yerdir. Eğitim örgütünün halkla yüz yüze gelinen kapısıdır (Başaran, 2000). Okul, eğitim amacıyla kurulmuş özel bir ortamdır. Okulların amacı; toplumsal yönü güçlü, çok yönlü düşünebilen, ruhen ve bedenen sağlıklı, girişimci, vizyon sahibi, kültürünü özümsemiş bireyler yetiştirmektir. Kontrollü bir ortam olan okulda öğrencilere kazandırılacak olan bilgi, beceri ve tutumlar önceden planlanmıştır. Bunlar, bu konuların uzmanı olan öğretmenler tarafından plânlı bir biçimde düzenlenen öğretim faaliyetleri ile kazandırılır. </a:t>
            </a:r>
          </a:p>
        </p:txBody>
      </p:sp>
    </p:spTree>
    <p:extLst>
      <p:ext uri="{BB962C8B-B14F-4D97-AF65-F5344CB8AC3E}">
        <p14:creationId xmlns:p14="http://schemas.microsoft.com/office/powerpoint/2010/main" val="2649483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Okullar, eğitim sisteminin en önemli alt sistemidir. Açık sistemde var olması gereken girdi, işlem ve çıktı süreçleri okullarda da vardır. Açık bir sistem olarak okulların girdileri; öğretmen, öğrenci, yönetici, eğitim - öğretim programları, donanım, para, mevzuat, eğitim teknolojileri ve araç gereçlerdir. Bu girdiler arasında en önemlisi ise öğretmenlerdir. </a:t>
            </a:r>
            <a:r>
              <a:rPr lang="tr-TR" dirty="0" err="1"/>
              <a:t>Bursalıoğlu’na</a:t>
            </a:r>
            <a:r>
              <a:rPr lang="tr-TR" dirty="0"/>
              <a:t> (2002:4) göre, öğretmen okulun en stratejik parçasıdır. Dolayısıyla, okulların amacına ulaşabilmesi, yani öğrenci başarısının sağlanmasında önemli bir üyedir.  </a:t>
            </a:r>
          </a:p>
        </p:txBody>
      </p:sp>
    </p:spTree>
    <p:extLst>
      <p:ext uri="{BB962C8B-B14F-4D97-AF65-F5344CB8AC3E}">
        <p14:creationId xmlns:p14="http://schemas.microsoft.com/office/powerpoint/2010/main" val="2797801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Öğrenciler okul yaşantısı sürecinde derse zamanında gelme, okul eşyalarını koruma gibi ilk kurallarla eğitim-öğretimin en önemli birimi olan sınıflarda tanışırlar. Bilgi ve beceri yanında toplumsal ve örgütsel yaşamın gerekli kıldığı her türlü ilke, kural, davranış ve tutumlar en sağlıklı biçimde sınıfta kazandırılabilir. </a:t>
            </a:r>
          </a:p>
        </p:txBody>
      </p:sp>
    </p:spTree>
    <p:extLst>
      <p:ext uri="{BB962C8B-B14F-4D97-AF65-F5344CB8AC3E}">
        <p14:creationId xmlns:p14="http://schemas.microsoft.com/office/powerpoint/2010/main" val="3497448924"/>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TotalTime>
  <Words>491</Words>
  <Application>Microsoft Office PowerPoint</Application>
  <PresentationFormat>Geniş ekran</PresentationFormat>
  <Paragraphs>8</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Calibri</vt:lpstr>
      <vt:lpstr>Calibri Light</vt:lpstr>
      <vt:lpstr>Geçmişe bakış</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2</cp:revision>
  <dcterms:created xsi:type="dcterms:W3CDTF">2018-05-18T10:23:45Z</dcterms:created>
  <dcterms:modified xsi:type="dcterms:W3CDTF">2018-05-23T08:51:04Z</dcterms:modified>
</cp:coreProperties>
</file>