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16" dt="2021-02-21T23:58:51.647"/>
    <p1510:client id="{A94FC0CE-60F9-4D0D-821A-361AE20AE53B}" v="10" dt="2021-02-21T00:00: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00:02.593" v="1939"/>
      <pc:docMkLst>
        <pc:docMk/>
      </pc:docMkLst>
      <pc:sldChg chg="addSp modSp mod">
        <pc:chgData name="Kazim Sedat SIRMEN" userId="73af17368f4a9938" providerId="LiveId" clId="{2F4005D8-7AD4-4144-996F-745C81A53CF8}" dt="2021-02-21T22:51:38.894" v="1490" actId="14100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1T22:49:59.478" v="1485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1T22:51:38.894" v="1490" actId="14100"/>
          <ac:spMkLst>
            <pc:docMk/>
            <pc:sldMk cId="678400992" sldId="256"/>
            <ac:spMk id="5" creationId="{C8728E36-E957-41C0-BDEC-B952E54DE3C6}"/>
          </ac:spMkLst>
        </pc:spChg>
      </pc:sldChg>
      <pc:sldChg chg="modSp mod">
        <pc:chgData name="Kazim Sedat SIRMEN" userId="73af17368f4a9938" providerId="LiveId" clId="{2F4005D8-7AD4-4144-996F-745C81A53CF8}" dt="2021-02-21T23:24:08.542" v="1524" actId="255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1T22:52:04.881" v="152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1T23:24:08.542" v="1524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1T23:27:47.125" v="1679" actId="14100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1T23:24:27.487" v="1545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1T23:27:47.125" v="1679" actId="14100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mod">
        <pc:chgData name="Kazim Sedat SIRMEN" userId="73af17368f4a9938" providerId="LiveId" clId="{2F4005D8-7AD4-4144-996F-745C81A53CF8}" dt="2021-02-21T23:53:13.790" v="1700" actId="207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1T23:53:13.790" v="1700" actId="20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1T23:52:55.276" v="1683" actId="27636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mod">
        <pc:chgData name="Kazim Sedat SIRMEN" userId="73af17368f4a9938" providerId="LiveId" clId="{2F4005D8-7AD4-4144-996F-745C81A53CF8}" dt="2021-02-21T23:54:17.229" v="1760" actId="207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1T23:54:17.229" v="1760" actId="207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1T23:53:44.389" v="1704" actId="27636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mod">
        <pc:chgData name="Kazim Sedat SIRMEN" userId="73af17368f4a9938" providerId="LiveId" clId="{2F4005D8-7AD4-4144-996F-745C81A53CF8}" dt="2021-02-21T23:55:05.472" v="1805" actId="122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1T23:55:05.472" v="1805" actId="122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1T23:54:44.834" v="1764" actId="27636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mod">
        <pc:chgData name="Kazim Sedat SIRMEN" userId="73af17368f4a9938" providerId="LiveId" clId="{2F4005D8-7AD4-4144-996F-745C81A53CF8}" dt="2021-02-21T23:55:37.344" v="1825" actId="20577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mod">
        <pc:chgData name="Kazim Sedat SIRMEN" userId="73af17368f4a9938" providerId="LiveId" clId="{2F4005D8-7AD4-4144-996F-745C81A53CF8}" dt="2021-02-21T23:56:35.919" v="1875" actId="207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mod">
        <pc:chgData name="Kazim Sedat SIRMEN" userId="73af17368f4a9938" providerId="LiveId" clId="{2F4005D8-7AD4-4144-996F-745C81A53CF8}" dt="2021-02-21T23:58:53.675" v="1882" actId="122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mod">
        <pc:chgData name="Kazim Sedat SIRMEN" userId="73af17368f4a9938" providerId="LiveId" clId="{2F4005D8-7AD4-4144-996F-745C81A53CF8}" dt="2021-02-22T00:00:02.593" v="1939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GENEL OLARAK SÖZLEŞME STATÜSÜ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3620478"/>
            <a:ext cx="102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MADDE 24 – (1)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seçtikleri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hükümlerinden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şartlarından</a:t>
            </a:r>
            <a:r>
              <a:rPr lang="en-US" dirty="0"/>
              <a:t> </a:t>
            </a:r>
            <a:r>
              <a:rPr lang="en-US" dirty="0" err="1"/>
              <a:t>tereddüde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vermeyecek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anlaşılabilen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de </a:t>
            </a:r>
            <a:r>
              <a:rPr lang="en-US" dirty="0" err="1"/>
              <a:t>geçerlidir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</a:t>
            </a:r>
            <a:r>
              <a:rPr lang="en-US" dirty="0"/>
              <a:t>, </a:t>
            </a:r>
            <a:r>
              <a:rPr lang="en-US" dirty="0" err="1"/>
              <a:t>seçilen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tamamına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kısmına</a:t>
            </a:r>
            <a:r>
              <a:rPr lang="en-US" dirty="0"/>
              <a:t> </a:t>
            </a:r>
            <a:r>
              <a:rPr lang="en-US" dirty="0" err="1"/>
              <a:t>uygulanacağını</a:t>
            </a:r>
            <a:r>
              <a:rPr lang="en-US" dirty="0"/>
              <a:t> </a:t>
            </a:r>
            <a:r>
              <a:rPr lang="en-US" dirty="0" err="1"/>
              <a:t>kararlaştırabilirler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taraflarca</a:t>
            </a:r>
            <a:r>
              <a:rPr lang="en-US" dirty="0"/>
              <a:t> her zaman </a:t>
            </a:r>
            <a:r>
              <a:rPr lang="en-US" dirty="0" err="1"/>
              <a:t>yapılabilir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değiştirilebilir</a:t>
            </a:r>
            <a:r>
              <a:rPr lang="en-US" dirty="0"/>
              <a:t>.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kurulmasından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,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 </a:t>
            </a:r>
            <a:r>
              <a:rPr lang="en-US" dirty="0" err="1"/>
              <a:t>saklı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kaydıyla</a:t>
            </a:r>
            <a:r>
              <a:rPr lang="en-US" dirty="0"/>
              <a:t>, </a:t>
            </a:r>
            <a:r>
              <a:rPr lang="en-US" dirty="0" err="1"/>
              <a:t>geriye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geçerlidir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(4)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yapmamış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, o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Bu </a:t>
            </a:r>
            <a:r>
              <a:rPr lang="en-US" dirty="0" err="1"/>
              <a:t>hukuk</a:t>
            </a:r>
            <a:r>
              <a:rPr lang="en-US" dirty="0"/>
              <a:t>,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edim</a:t>
            </a:r>
            <a:r>
              <a:rPr lang="en-US" dirty="0"/>
              <a:t> </a:t>
            </a:r>
            <a:r>
              <a:rPr lang="en-US" dirty="0" err="1"/>
              <a:t>borçlusunun</a:t>
            </a:r>
            <a:r>
              <a:rPr lang="en-US" dirty="0"/>
              <a:t>,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 </a:t>
            </a:r>
            <a:r>
              <a:rPr lang="en-US" dirty="0" err="1"/>
              <a:t>sırasındaki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, </a:t>
            </a:r>
            <a:r>
              <a:rPr lang="en-US" dirty="0" err="1"/>
              <a:t>ticarî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meslekî</a:t>
            </a:r>
            <a:r>
              <a:rPr lang="en-US" dirty="0"/>
              <a:t> </a:t>
            </a:r>
            <a:r>
              <a:rPr lang="en-US" dirty="0" err="1"/>
              <a:t>faaliyetler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sözleşmelerde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edim</a:t>
            </a:r>
            <a:r>
              <a:rPr lang="en-US" dirty="0"/>
              <a:t> </a:t>
            </a:r>
            <a:r>
              <a:rPr lang="en-US" dirty="0" err="1"/>
              <a:t>borçlusunun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,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,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edim</a:t>
            </a:r>
            <a:r>
              <a:rPr lang="en-US" dirty="0"/>
              <a:t> </a:t>
            </a:r>
            <a:r>
              <a:rPr lang="en-US" dirty="0" err="1"/>
              <a:t>borçlusunun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şartlarına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25BD09-CBF1-472E-851F-BF90E1367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İFANIN GERÇEKLEŞTİRİLME BİÇİMİ VE TEDBİRLER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CF2183-C45C-455F-8E1E-71C610BBA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MADDE 33 – (1) </a:t>
            </a:r>
            <a:r>
              <a:rPr lang="en-US" dirty="0" err="1"/>
              <a:t>İfa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gerçekleştirilen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malların</a:t>
            </a:r>
            <a:r>
              <a:rPr lang="en-US" dirty="0"/>
              <a:t> </a:t>
            </a:r>
            <a:r>
              <a:rPr lang="en-US" dirty="0" err="1"/>
              <a:t>korunmasına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tedbirler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fiillerin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tedbirin</a:t>
            </a:r>
            <a:r>
              <a:rPr lang="en-US" dirty="0"/>
              <a:t> </a:t>
            </a:r>
            <a:r>
              <a:rPr lang="en-US" dirty="0" err="1"/>
              <a:t>alındığı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8622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TAŞINMAZLARA İLİŞKİN SÖZLEŞMELER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5512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000" dirty="0"/>
              <a:t>MADDE 25 – (1) </a:t>
            </a:r>
            <a:r>
              <a:rPr lang="en-US" sz="4000" dirty="0" err="1"/>
              <a:t>Taşınmazlara</a:t>
            </a:r>
            <a:r>
              <a:rPr lang="en-US" sz="4000" dirty="0"/>
              <a:t> </a:t>
            </a:r>
            <a:r>
              <a:rPr lang="en-US" sz="4000" dirty="0" err="1"/>
              <a:t>veya</a:t>
            </a:r>
            <a:r>
              <a:rPr lang="en-US" sz="4000" dirty="0"/>
              <a:t> </a:t>
            </a:r>
            <a:r>
              <a:rPr lang="en-US" sz="4000" dirty="0" err="1"/>
              <a:t>onların</a:t>
            </a:r>
            <a:r>
              <a:rPr lang="en-US" sz="4000" dirty="0"/>
              <a:t> </a:t>
            </a:r>
            <a:r>
              <a:rPr lang="en-US" sz="4000" dirty="0" err="1"/>
              <a:t>kullanımına</a:t>
            </a:r>
            <a:r>
              <a:rPr lang="en-US" sz="4000" dirty="0"/>
              <a:t> </a:t>
            </a:r>
            <a:r>
              <a:rPr lang="en-US" sz="4000" dirty="0" err="1"/>
              <a:t>ilişkin</a:t>
            </a:r>
            <a:r>
              <a:rPr lang="en-US" sz="4000" dirty="0"/>
              <a:t> </a:t>
            </a:r>
            <a:r>
              <a:rPr lang="en-US" sz="4000" dirty="0" err="1"/>
              <a:t>sözleşmeler</a:t>
            </a:r>
            <a:r>
              <a:rPr lang="en-US" sz="4000" dirty="0"/>
              <a:t> </a:t>
            </a:r>
            <a:r>
              <a:rPr lang="en-US" sz="4000" dirty="0" err="1"/>
              <a:t>taşınmazın</a:t>
            </a:r>
            <a:r>
              <a:rPr lang="en-US" sz="4000" dirty="0"/>
              <a:t> </a:t>
            </a:r>
            <a:r>
              <a:rPr lang="en-US" sz="4000" dirty="0" err="1"/>
              <a:t>bulunduğu</a:t>
            </a:r>
            <a:r>
              <a:rPr lang="en-US" sz="4000" dirty="0"/>
              <a:t> </a:t>
            </a:r>
            <a:r>
              <a:rPr lang="en-US" sz="4000" dirty="0" err="1"/>
              <a:t>ülke</a:t>
            </a:r>
            <a:r>
              <a:rPr lang="en-US" sz="4000" dirty="0"/>
              <a:t> </a:t>
            </a:r>
            <a:r>
              <a:rPr lang="en-US" sz="4000" dirty="0" err="1"/>
              <a:t>hukukuna</a:t>
            </a:r>
            <a:r>
              <a:rPr lang="en-US" sz="4000" dirty="0"/>
              <a:t> </a:t>
            </a:r>
            <a:r>
              <a:rPr lang="en-US" sz="4000" dirty="0" err="1"/>
              <a:t>tâbidir</a:t>
            </a:r>
            <a:r>
              <a:rPr lang="en-US" sz="4000" dirty="0"/>
              <a:t>.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Century Gothic" panose="020B0502020202020204"/>
              </a:rPr>
              <a:t>TÜKETİCİ SÖZLEŞMELERİ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207363"/>
            <a:ext cx="9963814" cy="674702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 MADDE 26 – (1) </a:t>
            </a:r>
            <a:r>
              <a:rPr lang="en-US" sz="1800" dirty="0" err="1">
                <a:solidFill>
                  <a:schemeClr val="tx1"/>
                </a:solidFill>
              </a:rPr>
              <a:t>Meslekî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ticarî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olmayan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amaçla</a:t>
            </a:r>
            <a:r>
              <a:rPr lang="en-US" sz="1800" dirty="0">
                <a:solidFill>
                  <a:schemeClr val="tx1"/>
                </a:solidFill>
              </a:rPr>
              <a:t> mal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hizmet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</a:t>
            </a:r>
            <a:r>
              <a:rPr lang="en-US" sz="1800" dirty="0">
                <a:solidFill>
                  <a:schemeClr val="tx1"/>
                </a:solidFill>
              </a:rPr>
              <a:t> da </a:t>
            </a:r>
            <a:r>
              <a:rPr lang="en-US" sz="1800" dirty="0" err="1">
                <a:solidFill>
                  <a:schemeClr val="tx1"/>
                </a:solidFill>
              </a:rPr>
              <a:t>kredi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sağlanmasına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yönelik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sözleşmeleri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hukukunun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emredici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hükümleri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uyarınca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sahip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olacağı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asgarî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koruma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saklı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kalmak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kaydıyla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tarafların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seçtikleri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tâbidir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				 (2) </a:t>
            </a:r>
            <a:r>
              <a:rPr lang="en-US" sz="1800" dirty="0" err="1">
                <a:solidFill>
                  <a:schemeClr val="tx1"/>
                </a:solidFill>
              </a:rPr>
              <a:t>Tarafların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seçimi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yapmamış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olması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hâlinde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uygulanır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hukukunun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uygulanabilmesi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için</a:t>
            </a:r>
            <a:r>
              <a:rPr lang="en-US" sz="1800" dirty="0">
                <a:solidFill>
                  <a:schemeClr val="tx1"/>
                </a:solidFill>
              </a:rPr>
              <a:t>;</a:t>
            </a: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				a) </a:t>
            </a:r>
            <a:r>
              <a:rPr lang="en-US" sz="1800" dirty="0" err="1">
                <a:solidFill>
                  <a:schemeClr val="tx1"/>
                </a:solidFill>
              </a:rPr>
              <a:t>Sözleşme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bulunduğu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ona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gönderilen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özel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davet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üzerine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ilân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sonucunda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kurulmuş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kurulması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için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tarafından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yapılması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gerekli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hukukî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fiiller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yapılmış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endParaRPr lang="en-US" sz="18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				b) </a:t>
            </a:r>
            <a:r>
              <a:rPr lang="en-US" sz="1800" dirty="0" err="1">
                <a:solidFill>
                  <a:schemeClr val="tx1"/>
                </a:solidFill>
              </a:rPr>
              <a:t>Diğer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taraf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onun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temsilcisi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siparişini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almış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veya</a:t>
            </a:r>
            <a:endParaRPr lang="en-US" sz="1800" dirty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				c) </a:t>
            </a:r>
            <a:r>
              <a:rPr lang="en-US" sz="1800" dirty="0" err="1">
                <a:solidFill>
                  <a:schemeClr val="tx1"/>
                </a:solidFill>
              </a:rPr>
              <a:t>İlişkinin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satım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olması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hâlinde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satıcı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tüketiciyi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satın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almaya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ikna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etmek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amacıyla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gezi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düzenlemiş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</a:t>
            </a:r>
            <a:r>
              <a:rPr lang="en-US" sz="1800" dirty="0">
                <a:solidFill>
                  <a:schemeClr val="tx1"/>
                </a:solidFill>
              </a:rPr>
              <a:t> de </a:t>
            </a:r>
            <a:r>
              <a:rPr lang="en-US" sz="1800" dirty="0" err="1">
                <a:solidFill>
                  <a:schemeClr val="tx1"/>
                </a:solidFill>
              </a:rPr>
              <a:t>bu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gezi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bulunduğu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başka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ülkeye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gidip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siparişini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orada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vermiş</a:t>
            </a:r>
            <a:r>
              <a:rPr lang="en-US" sz="1800" dirty="0">
                <a:solidFill>
                  <a:schemeClr val="tx1"/>
                </a:solidFill>
              </a:rPr>
              <a:t>,</a:t>
            </a:r>
          </a:p>
          <a:p>
            <a:pPr marL="457200" lvl="1" indent="0" algn="just">
              <a:buNone/>
            </a:pPr>
            <a:r>
              <a:rPr lang="en-US" sz="1800" dirty="0" err="1">
                <a:solidFill>
                  <a:schemeClr val="tx1"/>
                </a:solidFill>
              </a:rPr>
              <a:t>olmalıdır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			(3) </a:t>
            </a:r>
            <a:r>
              <a:rPr lang="en-US" sz="1800" dirty="0" err="1">
                <a:solidFill>
                  <a:schemeClr val="tx1"/>
                </a:solidFill>
              </a:rPr>
              <a:t>İkinci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fıkradaki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şartlar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altında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yapılan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sözleşmelerinin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şekline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tüketicinin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hukuku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uygulanır</a:t>
            </a:r>
            <a:r>
              <a:rPr lang="en-US" sz="1800" dirty="0">
                <a:solidFill>
                  <a:schemeClr val="tx1"/>
                </a:solidFill>
              </a:rPr>
              <a:t>.(4) Bu </a:t>
            </a:r>
            <a:r>
              <a:rPr lang="en-US" sz="1800" dirty="0" err="1">
                <a:solidFill>
                  <a:schemeClr val="tx1"/>
                </a:solidFill>
              </a:rPr>
              <a:t>madde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paket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turlar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hariç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taşıma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sözleşmeleri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tüketiciye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hizmetin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onun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mutad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meskeninin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bulunduğu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başka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ülkede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sağlanması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zorunlu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olan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sözleşmelere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uygulanmaz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595EF-BC72-4C00-B658-1918A2AE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İŞ SÖZLEŞMELERİ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C39B3F-D705-4086-AC89-C89B5F59D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MADDE 27 – (1) </a:t>
            </a:r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sözleşmeleri</a:t>
            </a:r>
            <a:r>
              <a:rPr lang="en-US" dirty="0"/>
              <a:t>, </a:t>
            </a:r>
            <a:r>
              <a:rPr lang="en-US" dirty="0" err="1"/>
              <a:t>işçinin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hukukunun</a:t>
            </a:r>
            <a:r>
              <a:rPr lang="en-US" dirty="0"/>
              <a:t> </a:t>
            </a:r>
            <a:r>
              <a:rPr lang="en-US" dirty="0" err="1"/>
              <a:t>emredici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asgarî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/>
              <a:t>saklı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kaydıyla</a:t>
            </a:r>
            <a:r>
              <a:rPr lang="en-US" dirty="0"/>
              <a:t>,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seçtikleri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yapmamış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sözleşmesine</a:t>
            </a:r>
            <a:r>
              <a:rPr lang="en-US" dirty="0"/>
              <a:t>, </a:t>
            </a:r>
            <a:r>
              <a:rPr lang="en-US" dirty="0" err="1"/>
              <a:t>işçinin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</a:t>
            </a:r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geçici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sayılmaz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İşçinin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yapmayıp</a:t>
            </a:r>
            <a:r>
              <a:rPr lang="en-US" dirty="0"/>
              <a:t>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, </a:t>
            </a:r>
            <a:r>
              <a:rPr lang="en-US" dirty="0" err="1"/>
              <a:t>işverenin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işyerinin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(4)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şartlarına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sözleşmesiyle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fıkra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829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47DC5B-7D6C-47DE-B32C-AF8B5764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FİKRİ MÜLKİYET HAKLARINA İLİŞKİN SÖZLEŞMELER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CA279-D1AD-402C-8C27-D2132AABA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MADDE 28 – (1) </a:t>
            </a:r>
            <a:r>
              <a:rPr lang="en-US" dirty="0" err="1"/>
              <a:t>Fikrî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haklarına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,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seçtikleri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yapmamış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, </a:t>
            </a:r>
            <a:r>
              <a:rPr lang="en-US" dirty="0" err="1"/>
              <a:t>fikrî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kullanımını</a:t>
            </a:r>
            <a:r>
              <a:rPr lang="en-US" dirty="0"/>
              <a:t> </a:t>
            </a:r>
            <a:r>
              <a:rPr lang="en-US" dirty="0" err="1"/>
              <a:t>devreden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 </a:t>
            </a:r>
            <a:r>
              <a:rPr lang="en-US" dirty="0" err="1"/>
              <a:t>sırasındaki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,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,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şartlarına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İşçinin</a:t>
            </a:r>
            <a:r>
              <a:rPr lang="en-US" dirty="0"/>
              <a:t>,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işinin</a:t>
            </a:r>
            <a:r>
              <a:rPr lang="en-US" dirty="0"/>
              <a:t> </a:t>
            </a:r>
            <a:r>
              <a:rPr lang="en-US" dirty="0" err="1"/>
              <a:t>ifası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getirdiği</a:t>
            </a:r>
            <a:r>
              <a:rPr lang="en-US" dirty="0"/>
              <a:t> </a:t>
            </a:r>
            <a:r>
              <a:rPr lang="en-US" dirty="0" err="1"/>
              <a:t>fikrî</a:t>
            </a:r>
            <a:r>
              <a:rPr lang="en-US" dirty="0"/>
              <a:t> </a:t>
            </a:r>
            <a:r>
              <a:rPr lang="en-US" dirty="0" err="1"/>
              <a:t>ürünler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fikrî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haklarıyla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işçi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işveren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sözleşmelere</a:t>
            </a:r>
            <a:r>
              <a:rPr lang="en-US" dirty="0"/>
              <a:t>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520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D8499F-E3D0-467D-B66B-87FFC7BD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EŞYANIN TAŞINMASINA İLİŞKİN SÖZLEŞMELER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073FB6-FF87-4B49-91B2-B9558F7C2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 MADDE 29 – (1) </a:t>
            </a:r>
            <a:r>
              <a:rPr lang="en-US" dirty="0" err="1"/>
              <a:t>Eşyanın</a:t>
            </a:r>
            <a:r>
              <a:rPr lang="en-US" dirty="0"/>
              <a:t> </a:t>
            </a:r>
            <a:r>
              <a:rPr lang="en-US" dirty="0" err="1"/>
              <a:t>taşınmasına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seçtikleri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 </a:t>
            </a:r>
            <a:r>
              <a:rPr lang="en-US" dirty="0" err="1"/>
              <a:t>yapmamış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,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taşıyıcının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işyerinin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yüklemenin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boşaltmanın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gönderenin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işyerinin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Tek </a:t>
            </a:r>
            <a:r>
              <a:rPr lang="en-US" dirty="0" err="1"/>
              <a:t>seferlik</a:t>
            </a:r>
            <a:r>
              <a:rPr lang="en-US" dirty="0"/>
              <a:t> </a:t>
            </a:r>
            <a:r>
              <a:rPr lang="en-US" dirty="0" err="1"/>
              <a:t>çarter</a:t>
            </a:r>
            <a:r>
              <a:rPr lang="en-US" dirty="0"/>
              <a:t> </a:t>
            </a:r>
            <a:r>
              <a:rPr lang="en-US" dirty="0" err="1"/>
              <a:t>sözleşmeleri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eşya</a:t>
            </a:r>
            <a:r>
              <a:rPr lang="en-US" dirty="0"/>
              <a:t> </a:t>
            </a:r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sözleşmeler</a:t>
            </a:r>
            <a:r>
              <a:rPr lang="en-US" dirty="0"/>
              <a:t> de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hükümlerine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şartlarına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eşyanın</a:t>
            </a:r>
            <a:r>
              <a:rPr lang="en-US" dirty="0"/>
              <a:t> </a:t>
            </a:r>
            <a:r>
              <a:rPr lang="en-US" dirty="0" err="1"/>
              <a:t>taşınmasına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hukukun</a:t>
            </a:r>
            <a:r>
              <a:rPr lang="en-US" dirty="0"/>
              <a:t> </a:t>
            </a:r>
            <a:r>
              <a:rPr lang="en-US" dirty="0" err="1"/>
              <a:t>bulunması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002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11FCC7-1A0C-4C63-B525-4CB8454D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TEMSİL YETKİSİ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8FAB1F-EA12-4B44-AE95-E1F3B5E08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 MADDE 30 – (1) </a:t>
            </a:r>
            <a:r>
              <a:rPr lang="en-US" dirty="0" err="1"/>
              <a:t>Temsilci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olunan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ilişkiden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, </a:t>
            </a:r>
            <a:r>
              <a:rPr lang="en-US" dirty="0" err="1"/>
              <a:t>aralarındaki</a:t>
            </a:r>
            <a:r>
              <a:rPr lang="en-US" dirty="0"/>
              <a:t>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Temsilcinin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fiilinin</a:t>
            </a:r>
            <a:r>
              <a:rPr lang="en-US" dirty="0"/>
              <a:t>,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olunanı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taahhüt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sokabilmesi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aranan</a:t>
            </a:r>
            <a:r>
              <a:rPr lang="en-US" dirty="0"/>
              <a:t> </a:t>
            </a:r>
            <a:r>
              <a:rPr lang="en-US" dirty="0" err="1"/>
              <a:t>şartlara</a:t>
            </a:r>
            <a:r>
              <a:rPr lang="en-US" dirty="0"/>
              <a:t> </a:t>
            </a:r>
            <a:r>
              <a:rPr lang="en-US" dirty="0" err="1"/>
              <a:t>temsilcinin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</a:t>
            </a:r>
            <a:r>
              <a:rPr lang="en-US" dirty="0" err="1"/>
              <a:t>Temsilcinin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bilinemediği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yetkinin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kullanıldığı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, </a:t>
            </a:r>
            <a:r>
              <a:rPr lang="en-US" dirty="0" err="1"/>
              <a:t>yetkinin</a:t>
            </a:r>
            <a:r>
              <a:rPr lang="en-US" dirty="0"/>
              <a:t> </a:t>
            </a:r>
            <a:r>
              <a:rPr lang="en-US" dirty="0" err="1"/>
              <a:t>fiilen</a:t>
            </a:r>
            <a:r>
              <a:rPr lang="en-US" dirty="0"/>
              <a:t> </a:t>
            </a:r>
            <a:r>
              <a:rPr lang="en-US" dirty="0" err="1"/>
              <a:t>kullanıldığı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 </a:t>
            </a:r>
            <a:r>
              <a:rPr lang="en-US" dirty="0" err="1"/>
              <a:t>Yetkisiz</a:t>
            </a:r>
            <a:r>
              <a:rPr lang="en-US" dirty="0"/>
              <a:t> </a:t>
            </a:r>
            <a:r>
              <a:rPr lang="en-US" dirty="0" err="1"/>
              <a:t>temsilde</a:t>
            </a:r>
            <a:r>
              <a:rPr lang="en-US" dirty="0"/>
              <a:t>, </a:t>
            </a:r>
            <a:r>
              <a:rPr lang="en-US" dirty="0" err="1"/>
              <a:t>temsilci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de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fıkra</a:t>
            </a:r>
            <a:r>
              <a:rPr lang="en-US" dirty="0"/>
              <a:t> </a:t>
            </a:r>
            <a:r>
              <a:rPr lang="en-US" dirty="0" err="1"/>
              <a:t>hükmü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(3) </a:t>
            </a:r>
            <a:r>
              <a:rPr lang="en-US" dirty="0" err="1"/>
              <a:t>Temsilci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olunan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temsilcinin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,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olunanın</a:t>
            </a:r>
            <a:r>
              <a:rPr lang="en-US" dirty="0"/>
              <a:t> </a:t>
            </a:r>
            <a:r>
              <a:rPr lang="en-US" dirty="0" err="1"/>
              <a:t>işyerinin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hukukuna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4261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6517AD-283C-4EA6-9939-D5D8652F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ÜÇÜNCÜ DEVLETİN DOĞRUDAN UYGULANAN KURALLARI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DAEA43-F33A-4ED2-9E94-3EDBB48F5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MADDE 31 – (1)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uygulanırken</a:t>
            </a:r>
            <a:r>
              <a:rPr lang="en-US" dirty="0"/>
              <a:t>, </a:t>
            </a:r>
            <a:r>
              <a:rPr lang="en-US" dirty="0" err="1"/>
              <a:t>sözleşmeyle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hukukunun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kurallarına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tanınabilir</a:t>
            </a:r>
            <a:r>
              <a:rPr lang="en-US" dirty="0"/>
              <a:t>.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kurallara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tanımak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uygulayıp</a:t>
            </a:r>
            <a:r>
              <a:rPr lang="en-US" dirty="0"/>
              <a:t> </a:t>
            </a:r>
            <a:r>
              <a:rPr lang="en-US" dirty="0" err="1"/>
              <a:t>uygulamamak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kuralların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, </a:t>
            </a:r>
            <a:r>
              <a:rPr lang="en-US" dirty="0" err="1"/>
              <a:t>niteliği</a:t>
            </a:r>
            <a:r>
              <a:rPr lang="en-US" dirty="0"/>
              <a:t>, </a:t>
            </a:r>
            <a:r>
              <a:rPr lang="en-US" dirty="0" err="1"/>
              <a:t>muhtevası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4049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CD234-2644-4D8C-A78E-B03ED7A0C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SÖZLEŞMEDEN DOĞAN ILIŞKININ VARLIĞI VE MADDÎ GEÇERLILIĞI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D40536-A876-40FD-AA6B-1F23382D4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MADDE 32 – (1) </a:t>
            </a:r>
            <a:r>
              <a:rPr lang="en-US" dirty="0" err="1"/>
              <a:t>Sözleşmeden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hükmünün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maddî</a:t>
            </a:r>
            <a:r>
              <a:rPr lang="en-US" dirty="0"/>
              <a:t> </a:t>
            </a:r>
            <a:r>
              <a:rPr lang="en-US" dirty="0" err="1"/>
              <a:t>geçerliliği</a:t>
            </a:r>
            <a:r>
              <a:rPr lang="en-US" dirty="0"/>
              <a:t>,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uygulanacaksa</a:t>
            </a:r>
            <a:r>
              <a:rPr lang="en-US" dirty="0"/>
              <a:t> o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Taraflardan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davranışına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tanımanın</a:t>
            </a:r>
            <a:r>
              <a:rPr lang="en-US" dirty="0"/>
              <a:t>,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kılınmasının</a:t>
            </a:r>
            <a:r>
              <a:rPr lang="en-US" dirty="0"/>
              <a:t> </a:t>
            </a:r>
            <a:r>
              <a:rPr lang="en-US" dirty="0" err="1"/>
              <a:t>hakkaniyete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olmayacağı</a:t>
            </a:r>
            <a:r>
              <a:rPr lang="en-US" dirty="0"/>
              <a:t> </a:t>
            </a:r>
            <a:r>
              <a:rPr lang="en-US" dirty="0" err="1"/>
              <a:t>hâlin</a:t>
            </a:r>
            <a:r>
              <a:rPr lang="en-US" dirty="0"/>
              <a:t> </a:t>
            </a:r>
            <a:r>
              <a:rPr lang="en-US" dirty="0" err="1"/>
              <a:t>şartlarından</a:t>
            </a:r>
            <a:r>
              <a:rPr lang="en-US" dirty="0"/>
              <a:t> </a:t>
            </a:r>
            <a:r>
              <a:rPr lang="en-US" dirty="0" err="1"/>
              <a:t>anlaşılırsa</a:t>
            </a:r>
            <a:r>
              <a:rPr lang="en-US" dirty="0"/>
              <a:t>, </a:t>
            </a:r>
            <a:r>
              <a:rPr lang="en-US" dirty="0" err="1"/>
              <a:t>irade</a:t>
            </a:r>
            <a:r>
              <a:rPr lang="en-US" dirty="0"/>
              <a:t> </a:t>
            </a:r>
            <a:r>
              <a:rPr lang="en-US" dirty="0" err="1"/>
              <a:t>beyanının</a:t>
            </a:r>
            <a:r>
              <a:rPr lang="en-US" dirty="0"/>
              <a:t> </a:t>
            </a:r>
            <a:r>
              <a:rPr lang="en-US" dirty="0" err="1"/>
              <a:t>varlığına</a:t>
            </a:r>
            <a:r>
              <a:rPr lang="en-US" dirty="0"/>
              <a:t>, </a:t>
            </a:r>
            <a:r>
              <a:rPr lang="en-US" dirty="0" err="1"/>
              <a:t>rızası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148508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9599</TotalTime>
  <Words>1054</Words>
  <Application>Microsoft Office PowerPoint</Application>
  <PresentationFormat>Geniş ekran</PresentationFormat>
  <Paragraphs>53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Duman</vt:lpstr>
      <vt:lpstr>GENEL OLARAK SÖZLEŞME STATÜSÜ</vt:lpstr>
      <vt:lpstr>TAŞINMAZLARA İLİŞKİN SÖZLEŞMELER</vt:lpstr>
      <vt:lpstr>TÜKETİCİ SÖZLEŞMELERİ</vt:lpstr>
      <vt:lpstr>İŞ SÖZLEŞMELERİ</vt:lpstr>
      <vt:lpstr>FİKRİ MÜLKİYET HAKLARINA İLİŞKİN SÖZLEŞMELER</vt:lpstr>
      <vt:lpstr>EŞYANIN TAŞINMASINA İLİŞKİN SÖZLEŞMELER</vt:lpstr>
      <vt:lpstr>TEMSİL YETKİSİ</vt:lpstr>
      <vt:lpstr>ÜÇÜNCÜ DEVLETİN DOĞRUDAN UYGULANAN KURALLARI</vt:lpstr>
      <vt:lpstr>SÖZLEŞMEDEN DOĞAN ILIŞKININ VARLIĞI VE MADDÎ GEÇERLILIĞI</vt:lpstr>
      <vt:lpstr>İFANIN GERÇEKLEŞTİRİLME BİÇİMİ VE TEDBİRLER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2021-02-22T00:00:06Z</dcterms:modified>
</cp:coreProperties>
</file>