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2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19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41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45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47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92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04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59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98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91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98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80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15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FMUS1003 Su okuryazarlığı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Ögr</a:t>
            </a:r>
            <a:r>
              <a:rPr lang="tr-TR" dirty="0" smtClean="0"/>
              <a:t>. Üyesi Şeyda Fikirdeşici Ergen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5548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8386" y="1934641"/>
            <a:ext cx="7267185" cy="3836587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3717762" y="1074340"/>
            <a:ext cx="4729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 </a:t>
            </a:r>
            <a:r>
              <a:rPr lang="tr-TR" dirty="0" err="1"/>
              <a:t>Nanopartiküller</a:t>
            </a:r>
            <a:r>
              <a:rPr lang="tr-TR" dirty="0"/>
              <a:t> ve sulak alan üzerindeki etkileri</a:t>
            </a:r>
          </a:p>
        </p:txBody>
      </p:sp>
    </p:spTree>
    <p:extLst>
      <p:ext uri="{BB962C8B-B14F-4D97-AF65-F5344CB8AC3E}">
        <p14:creationId xmlns:p14="http://schemas.microsoft.com/office/powerpoint/2010/main" val="3234170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21381" t="11922" r="22760" b="13017"/>
          <a:stretch/>
        </p:blipFill>
        <p:spPr>
          <a:xfrm>
            <a:off x="2606722" y="818866"/>
            <a:ext cx="6810233" cy="514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3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9483" y="1032679"/>
            <a:ext cx="7618792" cy="497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505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96036" y="1975095"/>
            <a:ext cx="1089091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 smtClean="0"/>
              <a:t>Tanyolaç, J. 2000. Limnoloji. Hatiboğlu Yayınevi, Ankara.</a:t>
            </a:r>
          </a:p>
          <a:p>
            <a:r>
              <a:rPr lang="tr-TR" sz="1000" dirty="0" err="1" smtClean="0"/>
              <a:t>Wetzel</a:t>
            </a:r>
            <a:r>
              <a:rPr lang="tr-TR" sz="1000" dirty="0" smtClean="0"/>
              <a:t>, G.R. 2017. </a:t>
            </a:r>
            <a:r>
              <a:rPr lang="tr-TR" sz="1000" dirty="0" err="1" smtClean="0"/>
              <a:t>editor</a:t>
            </a:r>
            <a:r>
              <a:rPr lang="tr-TR" sz="1000" dirty="0" smtClean="0"/>
              <a:t> </a:t>
            </a:r>
            <a:r>
              <a:rPr lang="tr-TR" sz="1000" dirty="0" err="1" smtClean="0"/>
              <a:t>Ergönül</a:t>
            </a:r>
            <a:r>
              <a:rPr lang="tr-TR" sz="1000" dirty="0" smtClean="0"/>
              <a:t>, M.B. Limnoloji, Göl ve Nehir Ekosistemleri. 3. baskıdan çeviri. Nobel Yayıncılık, Ankara.</a:t>
            </a:r>
          </a:p>
          <a:p>
            <a:r>
              <a:rPr lang="tr-TR" sz="1000" dirty="0" smtClean="0"/>
              <a:t>"Nürnberg, G.K., 2017. </a:t>
            </a:r>
            <a:r>
              <a:rPr lang="tr-TR" sz="1000" dirty="0" err="1" smtClean="0"/>
              <a:t>Attempted</a:t>
            </a:r>
            <a:r>
              <a:rPr lang="tr-TR" sz="1000" dirty="0" smtClean="0"/>
              <a:t> </a:t>
            </a:r>
            <a:r>
              <a:rPr lang="tr-TR" sz="1000" dirty="0" err="1" smtClean="0"/>
              <a:t>management</a:t>
            </a:r>
            <a:r>
              <a:rPr lang="tr-TR" sz="1000" dirty="0" smtClean="0"/>
              <a:t> of </a:t>
            </a:r>
            <a:r>
              <a:rPr lang="tr-TR" sz="1000" dirty="0" err="1" smtClean="0"/>
              <a:t>cyanobacteria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Phoslock</a:t>
            </a:r>
            <a:r>
              <a:rPr lang="tr-TR" sz="1000" dirty="0" smtClean="0"/>
              <a:t> (</a:t>
            </a:r>
            <a:r>
              <a:rPr lang="tr-TR" sz="1000" dirty="0" err="1" smtClean="0"/>
              <a:t>lanthanum-modified</a:t>
            </a:r>
            <a:r>
              <a:rPr lang="tr-TR" sz="1000" dirty="0" smtClean="0"/>
              <a:t> </a:t>
            </a:r>
            <a:r>
              <a:rPr lang="tr-TR" sz="1000" dirty="0" err="1" smtClean="0"/>
              <a:t>clay</a:t>
            </a:r>
            <a:r>
              <a:rPr lang="tr-TR" sz="1000" dirty="0" smtClean="0"/>
              <a:t>) in </a:t>
            </a:r>
            <a:r>
              <a:rPr lang="tr-TR" sz="1000" dirty="0" err="1" smtClean="0"/>
              <a:t>Canadian</a:t>
            </a:r>
            <a:r>
              <a:rPr lang="tr-TR" sz="1000" dirty="0" smtClean="0"/>
              <a:t> </a:t>
            </a:r>
            <a:r>
              <a:rPr lang="tr-TR" sz="1000" dirty="0" err="1" smtClean="0"/>
              <a:t>lakes</a:t>
            </a:r>
            <a:r>
              <a:rPr lang="tr-TR" sz="1000" dirty="0" smtClean="0"/>
              <a:t>: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quality</a:t>
            </a:r>
            <a:r>
              <a:rPr lang="tr-TR" sz="1000" dirty="0" smtClean="0"/>
              <a:t> </a:t>
            </a:r>
            <a:r>
              <a:rPr lang="tr-TR" sz="1000" dirty="0" err="1" smtClean="0"/>
              <a:t>results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predictions</a:t>
            </a:r>
            <a:r>
              <a:rPr lang="tr-TR" sz="1000" dirty="0" smtClean="0"/>
              <a:t>. Lake </a:t>
            </a:r>
            <a:r>
              <a:rPr lang="tr-TR" sz="1000" dirty="0" err="1" smtClean="0"/>
              <a:t>Reserv</a:t>
            </a:r>
            <a:r>
              <a:rPr lang="tr-TR" sz="1000" dirty="0" smtClean="0"/>
              <a:t>. </a:t>
            </a:r>
            <a:r>
              <a:rPr lang="tr-TR" sz="1000" dirty="0" err="1" smtClean="0"/>
              <a:t>Manag</a:t>
            </a:r>
            <a:r>
              <a:rPr lang="tr-TR" sz="1000" dirty="0" smtClean="0"/>
              <a:t>. 33, 163–170. doi:10.1080/10402381.2016.1265618"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Pérez-Sirvent</a:t>
            </a:r>
            <a:r>
              <a:rPr lang="tr-TR" sz="1000" dirty="0" smtClean="0"/>
              <a:t>, C., </a:t>
            </a:r>
            <a:r>
              <a:rPr lang="tr-TR" sz="1000" dirty="0" err="1" smtClean="0"/>
              <a:t>Hernández-Pérez</a:t>
            </a:r>
            <a:r>
              <a:rPr lang="tr-TR" sz="1000" dirty="0" smtClean="0"/>
              <a:t>, C., </a:t>
            </a:r>
            <a:r>
              <a:rPr lang="tr-TR" sz="1000" dirty="0" err="1" smtClean="0"/>
              <a:t>Martínez-Sánchez</a:t>
            </a:r>
            <a:r>
              <a:rPr lang="tr-TR" sz="1000" dirty="0" smtClean="0"/>
              <a:t>, M.J., </a:t>
            </a:r>
            <a:r>
              <a:rPr lang="tr-TR" sz="1000" dirty="0" err="1" smtClean="0"/>
              <a:t>García-Lorenzo</a:t>
            </a:r>
            <a:r>
              <a:rPr lang="tr-TR" sz="1000" dirty="0" smtClean="0"/>
              <a:t>, M.L.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Bech</a:t>
            </a:r>
            <a:r>
              <a:rPr lang="tr-TR" sz="1000" dirty="0" smtClean="0"/>
              <a:t>, J. 2017. Metal </a:t>
            </a:r>
            <a:r>
              <a:rPr lang="tr-TR" sz="1000" dirty="0" err="1" smtClean="0"/>
              <a:t>uptake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: </a:t>
            </a:r>
            <a:r>
              <a:rPr lang="tr-TR" sz="1000" dirty="0" err="1" smtClean="0"/>
              <a:t>implicationsfor</a:t>
            </a:r>
            <a:r>
              <a:rPr lang="tr-TR" sz="1000" dirty="0" smtClean="0"/>
              <a:t>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restoration</a:t>
            </a:r>
            <a:r>
              <a:rPr lang="tr-TR" sz="1000" dirty="0" smtClean="0"/>
              <a:t>. J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Sediments</a:t>
            </a:r>
            <a:r>
              <a:rPr lang="tr-TR" sz="1000" dirty="0" smtClean="0"/>
              <a:t>, 17:1384–1393"</a:t>
            </a:r>
          </a:p>
          <a:p>
            <a:r>
              <a:rPr lang="tr-TR" sz="1000" dirty="0" err="1" smtClean="0"/>
              <a:t>Kometa</a:t>
            </a:r>
            <a:r>
              <a:rPr lang="tr-TR" sz="1000" dirty="0" smtClean="0"/>
              <a:t>, S. S., </a:t>
            </a:r>
            <a:r>
              <a:rPr lang="tr-TR" sz="1000" dirty="0" err="1" smtClean="0"/>
              <a:t>Kimengsi</a:t>
            </a:r>
            <a:r>
              <a:rPr lang="tr-TR" sz="1000" dirty="0" smtClean="0"/>
              <a:t>, J. N.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Petiangma</a:t>
            </a:r>
            <a:r>
              <a:rPr lang="tr-TR" sz="1000" dirty="0" smtClean="0"/>
              <a:t>, D.M. 2018. Urban Development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its</a:t>
            </a:r>
            <a:r>
              <a:rPr lang="tr-TR" sz="1000" dirty="0" smtClean="0"/>
              <a:t>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on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</a:t>
            </a:r>
            <a:r>
              <a:rPr lang="tr-TR" sz="1000" dirty="0" smtClean="0"/>
              <a:t> Services in </a:t>
            </a:r>
            <a:r>
              <a:rPr lang="tr-TR" sz="1000" dirty="0" err="1" smtClean="0"/>
              <a:t>Ndop</a:t>
            </a:r>
            <a:r>
              <a:rPr lang="tr-TR" sz="1000" dirty="0" smtClean="0"/>
              <a:t>, </a:t>
            </a:r>
            <a:r>
              <a:rPr lang="tr-TR" sz="1000" dirty="0" err="1" smtClean="0"/>
              <a:t>Cameroon</a:t>
            </a:r>
            <a:r>
              <a:rPr lang="tr-TR" sz="1000" dirty="0" smtClean="0"/>
              <a:t>, </a:t>
            </a:r>
            <a:r>
              <a:rPr lang="tr-TR" sz="1000" dirty="0" err="1" smtClean="0"/>
              <a:t>Environmental</a:t>
            </a:r>
            <a:r>
              <a:rPr lang="tr-TR" sz="1000" dirty="0" smtClean="0"/>
              <a:t> Management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Sustainable</a:t>
            </a:r>
            <a:r>
              <a:rPr lang="tr-TR" sz="1000" dirty="0" smtClean="0"/>
              <a:t> Development, </a:t>
            </a:r>
            <a:r>
              <a:rPr lang="tr-TR" sz="1000" dirty="0" err="1" smtClean="0"/>
              <a:t>Vol</a:t>
            </a:r>
            <a:r>
              <a:rPr lang="tr-TR" sz="1000" dirty="0" smtClean="0"/>
              <a:t>. 7, No. 1</a:t>
            </a:r>
          </a:p>
          <a:p>
            <a:r>
              <a:rPr lang="tr-TR" sz="1000" dirty="0" err="1" smtClean="0"/>
              <a:t>Phytoremediation</a:t>
            </a:r>
            <a:r>
              <a:rPr lang="tr-TR" sz="1000" dirty="0" smtClean="0"/>
              <a:t> - </a:t>
            </a:r>
            <a:r>
              <a:rPr lang="tr-TR" sz="1000" dirty="0" err="1" smtClean="0"/>
              <a:t>Hinchman</a:t>
            </a:r>
            <a:r>
              <a:rPr lang="tr-TR" sz="1000" dirty="0" smtClean="0"/>
              <a:t>, </a:t>
            </a:r>
            <a:r>
              <a:rPr lang="tr-TR" sz="1000" dirty="0" err="1" smtClean="0"/>
              <a:t>Negri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Gatliff</a:t>
            </a:r>
            <a:r>
              <a:rPr lang="tr-TR" sz="1000" dirty="0" smtClean="0"/>
              <a:t>, 2017. </a:t>
            </a:r>
            <a:r>
              <a:rPr lang="tr-TR" sz="1000" dirty="0" err="1" smtClean="0"/>
              <a:t>Argonne</a:t>
            </a:r>
            <a:r>
              <a:rPr lang="tr-TR" sz="1000" dirty="0" smtClean="0"/>
              <a:t> </a:t>
            </a:r>
            <a:r>
              <a:rPr lang="tr-TR" sz="1000" dirty="0" err="1" smtClean="0"/>
              <a:t>National</a:t>
            </a:r>
            <a:r>
              <a:rPr lang="tr-TR" sz="1000" dirty="0" smtClean="0"/>
              <a:t> </a:t>
            </a:r>
            <a:r>
              <a:rPr lang="tr-TR" sz="1000" dirty="0" err="1" smtClean="0"/>
              <a:t>Laboratory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Applied</a:t>
            </a:r>
            <a:r>
              <a:rPr lang="tr-TR" sz="1000" dirty="0" smtClean="0"/>
              <a:t> Natural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</a:t>
            </a:r>
            <a:r>
              <a:rPr lang="tr-TR" sz="1000" dirty="0" err="1" smtClean="0"/>
              <a:t>Inc</a:t>
            </a:r>
            <a:r>
              <a:rPr lang="tr-TR" sz="1000" dirty="0" smtClean="0"/>
              <a:t>.,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: Using </a:t>
            </a:r>
            <a:r>
              <a:rPr lang="tr-TR" sz="1000" dirty="0" err="1" smtClean="0"/>
              <a:t>Green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Clean</a:t>
            </a:r>
            <a:r>
              <a:rPr lang="tr-TR" sz="1000" dirty="0" smtClean="0"/>
              <a:t> </a:t>
            </a:r>
            <a:r>
              <a:rPr lang="tr-TR" sz="1000" dirty="0" err="1" smtClean="0"/>
              <a:t>Up</a:t>
            </a:r>
            <a:r>
              <a:rPr lang="tr-TR" sz="1000" dirty="0" smtClean="0"/>
              <a:t>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Soil</a:t>
            </a:r>
            <a:r>
              <a:rPr lang="tr-TR" sz="1000" dirty="0" smtClean="0"/>
              <a:t>, </a:t>
            </a:r>
            <a:r>
              <a:rPr lang="tr-TR" sz="1000" dirty="0" err="1" smtClean="0"/>
              <a:t>Groundwater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endParaRPr lang="tr-TR" sz="1000" dirty="0" smtClean="0"/>
          </a:p>
          <a:p>
            <a:r>
              <a:rPr lang="tr-TR" sz="1000" dirty="0" err="1" smtClean="0"/>
              <a:t>Khan</a:t>
            </a:r>
            <a:r>
              <a:rPr lang="tr-TR" sz="1000" dirty="0" smtClean="0"/>
              <a:t>, M. Nasir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Mohammad</a:t>
            </a:r>
            <a:r>
              <a:rPr lang="tr-TR" sz="1000" dirty="0" smtClean="0"/>
              <a:t>, F. (2014 ) "Eutrophication of </a:t>
            </a:r>
            <a:r>
              <a:rPr lang="tr-TR" sz="1000" dirty="0" err="1" smtClean="0"/>
              <a:t>Lakes</a:t>
            </a:r>
            <a:r>
              <a:rPr lang="tr-TR" sz="1000" dirty="0" smtClean="0"/>
              <a:t>" in A. A. Ansari, S. S. </a:t>
            </a:r>
            <a:r>
              <a:rPr lang="tr-TR" sz="1000" dirty="0" err="1" smtClean="0"/>
              <a:t>Gill</a:t>
            </a:r>
            <a:r>
              <a:rPr lang="tr-TR" sz="1000" dirty="0" smtClean="0"/>
              <a:t> (</a:t>
            </a:r>
            <a:r>
              <a:rPr lang="tr-TR" sz="1000" dirty="0" err="1" smtClean="0"/>
              <a:t>eds</a:t>
            </a:r>
            <a:r>
              <a:rPr lang="tr-TR" sz="1000" dirty="0" smtClean="0"/>
              <a:t>.), Eutrophication: </a:t>
            </a:r>
            <a:r>
              <a:rPr lang="tr-TR" sz="1000" dirty="0" err="1" smtClean="0"/>
              <a:t>Challenges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Solutions; Volume II of 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Control, </a:t>
            </a:r>
            <a:r>
              <a:rPr lang="tr-TR" sz="1000" dirty="0" err="1" smtClean="0"/>
              <a:t>Springer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Science+Business</a:t>
            </a:r>
            <a:r>
              <a:rPr lang="tr-TR" sz="1000" dirty="0" smtClean="0"/>
              <a:t> Media Dordrecht</a:t>
            </a:r>
          </a:p>
          <a:p>
            <a:r>
              <a:rPr lang="tr-TR" sz="1000" dirty="0" smtClean="0"/>
              <a:t>" </a:t>
            </a:r>
            <a:r>
              <a:rPr lang="tr-TR" sz="1000" dirty="0" err="1" smtClean="0"/>
              <a:t>Chislock</a:t>
            </a:r>
            <a:r>
              <a:rPr lang="tr-TR" sz="1000" dirty="0" smtClean="0"/>
              <a:t>, M.F.; </a:t>
            </a:r>
            <a:r>
              <a:rPr lang="tr-TR" sz="1000" dirty="0" err="1" smtClean="0"/>
              <a:t>Doster</a:t>
            </a:r>
            <a:r>
              <a:rPr lang="tr-TR" sz="1000" dirty="0" smtClean="0"/>
              <a:t>, E.; </a:t>
            </a:r>
            <a:r>
              <a:rPr lang="tr-TR" sz="1000" dirty="0" err="1" smtClean="0"/>
              <a:t>Zitomer</a:t>
            </a:r>
            <a:r>
              <a:rPr lang="tr-TR" sz="1000" dirty="0" smtClean="0"/>
              <a:t>, R.A.; Wilson, A.E. (2013). ""Eutrophication: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Controls</a:t>
            </a:r>
            <a:r>
              <a:rPr lang="tr-TR" sz="1000" dirty="0" smtClean="0"/>
              <a:t> in </a:t>
            </a:r>
            <a:r>
              <a:rPr lang="tr-TR" sz="1000" dirty="0" err="1" smtClean="0"/>
              <a:t>Aquatic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Ecosystems</a:t>
            </a:r>
            <a:r>
              <a:rPr lang="tr-TR" sz="1000" dirty="0" smtClean="0"/>
              <a:t>"". Nature </a:t>
            </a:r>
            <a:r>
              <a:rPr lang="tr-TR" sz="1000" dirty="0" err="1" smtClean="0"/>
              <a:t>Education</a:t>
            </a:r>
            <a:r>
              <a:rPr lang="tr-TR" sz="1000" dirty="0" smtClean="0"/>
              <a:t> Knowledge. 4 (4): 10. </a:t>
            </a:r>
            <a:r>
              <a:rPr lang="tr-TR" sz="1000" dirty="0" err="1" smtClean="0"/>
              <a:t>Retrieved</a:t>
            </a:r>
            <a:r>
              <a:rPr lang="tr-TR" sz="1000" dirty="0" smtClean="0"/>
              <a:t> 10 </a:t>
            </a:r>
            <a:r>
              <a:rPr lang="tr-TR" sz="1000" dirty="0" err="1" smtClean="0"/>
              <a:t>March</a:t>
            </a:r>
            <a:r>
              <a:rPr lang="tr-TR" sz="1000" dirty="0" smtClean="0"/>
              <a:t> 2018."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Xie</a:t>
            </a:r>
            <a:r>
              <a:rPr lang="tr-TR" sz="1000" dirty="0" smtClean="0"/>
              <a:t>, </a:t>
            </a:r>
            <a:r>
              <a:rPr lang="tr-TR" sz="1000" dirty="0" err="1" smtClean="0"/>
              <a:t>Zhenglei</a:t>
            </a:r>
            <a:r>
              <a:rPr lang="tr-TR" sz="1000" dirty="0" smtClean="0"/>
              <a:t>, </a:t>
            </a:r>
            <a:r>
              <a:rPr lang="tr-TR" sz="1000" dirty="0" err="1" smtClean="0"/>
              <a:t>Zhang</a:t>
            </a:r>
            <a:r>
              <a:rPr lang="tr-TR" sz="1000" dirty="0" smtClean="0"/>
              <a:t>, </a:t>
            </a:r>
            <a:r>
              <a:rPr lang="tr-TR" sz="1000" dirty="0" err="1" smtClean="0"/>
              <a:t>Hezi</a:t>
            </a:r>
            <a:r>
              <a:rPr lang="tr-TR" sz="1000" dirty="0" smtClean="0"/>
              <a:t>, </a:t>
            </a:r>
            <a:r>
              <a:rPr lang="tr-TR" sz="1000" dirty="0" err="1" smtClean="0"/>
              <a:t>Zhao</a:t>
            </a:r>
            <a:r>
              <a:rPr lang="tr-TR" sz="1000" dirty="0" smtClean="0"/>
              <a:t>, </a:t>
            </a:r>
            <a:r>
              <a:rPr lang="tr-TR" sz="1000" dirty="0" err="1" smtClean="0"/>
              <a:t>Xiaoxiang</a:t>
            </a:r>
            <a:r>
              <a:rPr lang="tr-TR" sz="1000" dirty="0" smtClean="0"/>
              <a:t>, </a:t>
            </a:r>
            <a:r>
              <a:rPr lang="tr-TR" sz="1000" dirty="0" err="1" smtClean="0"/>
              <a:t>Du</a:t>
            </a:r>
            <a:r>
              <a:rPr lang="tr-TR" sz="1000" dirty="0" smtClean="0"/>
              <a:t>, </a:t>
            </a:r>
            <a:r>
              <a:rPr lang="tr-TR" sz="1000" dirty="0" err="1" smtClean="0"/>
              <a:t>Zebing</a:t>
            </a:r>
            <a:r>
              <a:rPr lang="tr-TR" sz="1000" dirty="0" smtClean="0"/>
              <a:t>, </a:t>
            </a:r>
            <a:r>
              <a:rPr lang="tr-TR" sz="1000" dirty="0" err="1" smtClean="0"/>
              <a:t>Xiang</a:t>
            </a:r>
            <a:r>
              <a:rPr lang="tr-TR" sz="1000" dirty="0" smtClean="0"/>
              <a:t>, </a:t>
            </a:r>
            <a:r>
              <a:rPr lang="tr-TR" sz="1000" dirty="0" err="1" smtClean="0"/>
              <a:t>Lixiong</a:t>
            </a:r>
            <a:r>
              <a:rPr lang="tr-TR" sz="1000" dirty="0" smtClean="0"/>
              <a:t>, et al. 2016. Assessment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Management in a </a:t>
            </a:r>
            <a:r>
              <a:rPr lang="tr-TR" sz="1000" dirty="0" err="1" smtClean="0"/>
              <a:t>Newly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</a:t>
            </a:r>
            <a:r>
              <a:rPr lang="tr-TR" sz="1000" dirty="0" smtClean="0"/>
              <a:t>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NaturalReserve</a:t>
            </a:r>
            <a:r>
              <a:rPr lang="tr-TR" sz="1000" dirty="0" smtClean="0"/>
              <a:t>, </a:t>
            </a:r>
            <a:r>
              <a:rPr lang="tr-TR" sz="1000" dirty="0" err="1" smtClean="0"/>
              <a:t>China</a:t>
            </a:r>
            <a:r>
              <a:rPr lang="tr-TR" sz="1000" dirty="0" smtClean="0"/>
              <a:t> Journal of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Research</a:t>
            </a:r>
            <a:r>
              <a:rPr lang="tr-TR" sz="1000" dirty="0" smtClean="0"/>
              <a:t>, 32(2) : 374-386."</a:t>
            </a:r>
          </a:p>
          <a:p>
            <a:r>
              <a:rPr lang="tr-TR" sz="1000" dirty="0" smtClean="0"/>
              <a:t>G. </a:t>
            </a:r>
            <a:r>
              <a:rPr lang="tr-TR" sz="1000" dirty="0" err="1" smtClean="0"/>
              <a:t>Zhang</a:t>
            </a:r>
            <a:r>
              <a:rPr lang="tr-TR" sz="1000" dirty="0" smtClean="0"/>
              <a:t> et al.2016.  </a:t>
            </a:r>
            <a:r>
              <a:rPr lang="tr-TR" sz="1000" dirty="0" err="1" smtClean="0"/>
              <a:t>Heavy</a:t>
            </a:r>
            <a:r>
              <a:rPr lang="tr-TR" sz="1000" dirty="0" smtClean="0"/>
              <a:t> </a:t>
            </a:r>
            <a:r>
              <a:rPr lang="tr-TR" sz="1000" dirty="0" err="1" smtClean="0"/>
              <a:t>metals</a:t>
            </a:r>
            <a:r>
              <a:rPr lang="tr-TR" sz="1000" dirty="0" smtClean="0"/>
              <a:t> in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along</a:t>
            </a:r>
            <a:r>
              <a:rPr lang="tr-TR" sz="1000" dirty="0" smtClean="0"/>
              <a:t> a </a:t>
            </a:r>
            <a:r>
              <a:rPr lang="tr-TR" sz="1000" dirty="0" err="1" smtClean="0"/>
              <a:t>wetland-forming</a:t>
            </a:r>
            <a:r>
              <a:rPr lang="tr-TR" sz="1000" dirty="0" smtClean="0"/>
              <a:t> </a:t>
            </a:r>
            <a:r>
              <a:rPr lang="tr-TR" sz="1000" dirty="0" err="1" smtClean="0"/>
              <a:t>chronosequence</a:t>
            </a:r>
            <a:r>
              <a:rPr lang="tr-TR" sz="1000" dirty="0" smtClean="0"/>
              <a:t> in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Yellow</a:t>
            </a:r>
            <a:r>
              <a:rPr lang="tr-TR" sz="1000" dirty="0" smtClean="0"/>
              <a:t> </a:t>
            </a:r>
            <a:r>
              <a:rPr lang="tr-TR" sz="1000" dirty="0" err="1" smtClean="0"/>
              <a:t>River</a:t>
            </a:r>
            <a:r>
              <a:rPr lang="tr-TR" sz="1000" dirty="0" smtClean="0"/>
              <a:t> Delta of </a:t>
            </a:r>
            <a:r>
              <a:rPr lang="tr-TR" sz="1000" dirty="0" err="1" smtClean="0"/>
              <a:t>China</a:t>
            </a:r>
            <a:r>
              <a:rPr lang="tr-TR" sz="1000" dirty="0" smtClean="0"/>
              <a:t>: </a:t>
            </a:r>
            <a:r>
              <a:rPr lang="tr-TR" sz="1000" dirty="0" err="1" smtClean="0"/>
              <a:t>Levels</a:t>
            </a:r>
            <a:r>
              <a:rPr lang="tr-TR" sz="1000" dirty="0" smtClean="0"/>
              <a:t>, </a:t>
            </a:r>
            <a:r>
              <a:rPr lang="tr-TR" sz="1000" dirty="0" err="1" smtClean="0"/>
              <a:t>sources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toxic</a:t>
            </a:r>
            <a:r>
              <a:rPr lang="tr-TR" sz="1000" dirty="0" smtClean="0"/>
              <a:t> </a:t>
            </a:r>
            <a:r>
              <a:rPr lang="tr-TR" sz="1000" dirty="0" err="1" smtClean="0"/>
              <a:t>risks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Indicators</a:t>
            </a:r>
            <a:r>
              <a:rPr lang="tr-TR" sz="1000" dirty="0" smtClean="0"/>
              <a:t> 69 (2016) 331–339</a:t>
            </a:r>
          </a:p>
          <a:p>
            <a:r>
              <a:rPr lang="tr-TR" sz="1000" dirty="0" smtClean="0"/>
              <a:t>J.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 et al. 2017.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mitigate</a:t>
            </a:r>
            <a:r>
              <a:rPr lang="tr-TR" sz="1000" dirty="0" smtClean="0"/>
              <a:t> </a:t>
            </a:r>
            <a:r>
              <a:rPr lang="tr-TR" sz="1000" dirty="0" err="1" smtClean="0"/>
              <a:t>nitrateand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</a:t>
            </a:r>
            <a:r>
              <a:rPr lang="tr-TR" sz="1000" dirty="0" smtClean="0"/>
              <a:t> </a:t>
            </a:r>
            <a:r>
              <a:rPr lang="tr-TR" sz="1000" dirty="0" err="1" smtClean="0"/>
              <a:t>pollution</a:t>
            </a:r>
            <a:r>
              <a:rPr lang="tr-TR" sz="1000" dirty="0" smtClean="0"/>
              <a:t> in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drained</a:t>
            </a:r>
            <a:r>
              <a:rPr lang="tr-TR" sz="1000" dirty="0" smtClean="0"/>
              <a:t> </a:t>
            </a:r>
            <a:r>
              <a:rPr lang="tr-TR" sz="1000" dirty="0" err="1" smtClean="0"/>
              <a:t>watershed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Engineering</a:t>
            </a:r>
            <a:r>
              <a:rPr lang="tr-TR" sz="1000" dirty="0" smtClean="0"/>
              <a:t> 103 (2017) 415–425.</a:t>
            </a:r>
          </a:p>
          <a:p>
            <a:r>
              <a:rPr lang="tr-TR" sz="1000" dirty="0" err="1" smtClean="0"/>
              <a:t>Mander</a:t>
            </a:r>
            <a:r>
              <a:rPr lang="tr-TR" sz="1000" dirty="0" smtClean="0"/>
              <a:t>, Ü.,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, J., </a:t>
            </a:r>
            <a:r>
              <a:rPr lang="tr-TR" sz="1000" dirty="0" err="1" smtClean="0"/>
              <a:t>Kasak</a:t>
            </a:r>
            <a:r>
              <a:rPr lang="tr-TR" sz="1000" dirty="0" smtClean="0"/>
              <a:t>, K., </a:t>
            </a:r>
            <a:r>
              <a:rPr lang="tr-TR" sz="1000" dirty="0" err="1" smtClean="0"/>
              <a:t>Mitsch</a:t>
            </a:r>
            <a:r>
              <a:rPr lang="tr-TR" sz="1000" dirty="0" smtClean="0"/>
              <a:t>, W.J., 2014. </a:t>
            </a:r>
            <a:r>
              <a:rPr lang="tr-TR" sz="1000" dirty="0" err="1" smtClean="0"/>
              <a:t>Climate</a:t>
            </a:r>
            <a:r>
              <a:rPr lang="tr-TR" sz="1000" dirty="0" smtClean="0"/>
              <a:t> </a:t>
            </a:r>
            <a:r>
              <a:rPr lang="tr-TR" sz="1000" dirty="0" err="1" smtClean="0"/>
              <a:t>regulation</a:t>
            </a:r>
            <a:r>
              <a:rPr lang="tr-TR" sz="1000" dirty="0" smtClean="0"/>
              <a:t> </a:t>
            </a:r>
            <a:r>
              <a:rPr lang="tr-TR" sz="1000" dirty="0" err="1" smtClean="0"/>
              <a:t>byfree</a:t>
            </a:r>
            <a:r>
              <a:rPr lang="tr-TR" sz="1000" dirty="0" smtClean="0"/>
              <a:t>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surface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createdriverine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. </a:t>
            </a:r>
            <a:r>
              <a:rPr lang="tr-TR" sz="1000" dirty="0" err="1" smtClean="0"/>
              <a:t>Ecol</a:t>
            </a:r>
            <a:r>
              <a:rPr lang="tr-TR" sz="1000" dirty="0" smtClean="0"/>
              <a:t>. </a:t>
            </a:r>
            <a:r>
              <a:rPr lang="tr-TR" sz="1000" dirty="0" err="1" smtClean="0"/>
              <a:t>Eng</a:t>
            </a:r>
            <a:r>
              <a:rPr lang="tr-TR" sz="1000" dirty="0" smtClean="0"/>
              <a:t>. 72, 103–115</a:t>
            </a:r>
          </a:p>
          <a:p>
            <a:r>
              <a:rPr lang="tr-TR" sz="1000" dirty="0" smtClean="0"/>
              <a:t>Fikirdeşici-Ergen, Ş et al. 2018. Bioremediation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medium</a:t>
            </a:r>
            <a:r>
              <a:rPr lang="tr-TR" sz="1000" dirty="0" smtClean="0"/>
              <a:t> </a:t>
            </a:r>
            <a:r>
              <a:rPr lang="tr-TR" sz="1000" dirty="0" err="1" smtClean="0"/>
              <a:t>using</a:t>
            </a:r>
            <a:r>
              <a:rPr lang="tr-TR" sz="1000" dirty="0" smtClean="0"/>
              <a:t> Lemna </a:t>
            </a:r>
            <a:r>
              <a:rPr lang="tr-TR" sz="1000" dirty="0" err="1" smtClean="0"/>
              <a:t>minor</a:t>
            </a:r>
            <a:r>
              <a:rPr lang="tr-TR" sz="1000" dirty="0" smtClean="0"/>
              <a:t>, Daphnia </a:t>
            </a:r>
            <a:r>
              <a:rPr lang="tr-TR" sz="1000" dirty="0" err="1" smtClean="0"/>
              <a:t>magna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their</a:t>
            </a:r>
            <a:r>
              <a:rPr lang="tr-TR" sz="1000" dirty="0" smtClean="0"/>
              <a:t> </a:t>
            </a:r>
            <a:r>
              <a:rPr lang="tr-TR" sz="1000" dirty="0" err="1" smtClean="0"/>
              <a:t>consortium</a:t>
            </a:r>
            <a:r>
              <a:rPr lang="tr-TR" sz="1000" dirty="0" smtClean="0"/>
              <a:t>. </a:t>
            </a:r>
            <a:r>
              <a:rPr lang="tr-TR" sz="1000" dirty="0" err="1" smtClean="0"/>
              <a:t>Chemistry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Ecology</a:t>
            </a:r>
            <a:r>
              <a:rPr lang="tr-TR" sz="1000" dirty="0" smtClean="0"/>
              <a:t>. 34(1):43-55</a:t>
            </a:r>
          </a:p>
          <a:p>
            <a:r>
              <a:rPr lang="tr-TR" sz="1000" dirty="0" smtClean="0"/>
              <a:t>Fikirdeşici-Ergen, Ş </a:t>
            </a:r>
            <a:r>
              <a:rPr lang="tr-TR" sz="1000" dirty="0" err="1" smtClean="0"/>
              <a:t>and</a:t>
            </a:r>
            <a:r>
              <a:rPr lang="tr-TR" sz="1000" dirty="0" smtClean="0"/>
              <a:t> Üçüncü-Tunca, E. 2018. </a:t>
            </a:r>
            <a:r>
              <a:rPr lang="tr-TR" sz="1000" dirty="0" err="1" smtClean="0"/>
              <a:t>Nanotoxicity</a:t>
            </a:r>
            <a:r>
              <a:rPr lang="tr-TR" sz="1000" dirty="0" smtClean="0"/>
              <a:t> </a:t>
            </a:r>
            <a:r>
              <a:rPr lang="tr-TR" sz="1000" dirty="0" err="1" smtClean="0"/>
              <a:t>Modelling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Removal </a:t>
            </a:r>
            <a:r>
              <a:rPr lang="tr-TR" sz="1000" dirty="0" err="1" smtClean="0"/>
              <a:t>Efficiencies</a:t>
            </a:r>
            <a:r>
              <a:rPr lang="tr-TR" sz="1000" dirty="0" smtClean="0"/>
              <a:t> of </a:t>
            </a:r>
            <a:r>
              <a:rPr lang="tr-TR" sz="1000" dirty="0" err="1" smtClean="0"/>
              <a:t>ZnONP</a:t>
            </a:r>
            <a:r>
              <a:rPr lang="tr-TR" sz="1000" dirty="0" smtClean="0"/>
              <a:t>, International Journal of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20(1):16-26</a:t>
            </a:r>
          </a:p>
          <a:p>
            <a:r>
              <a:rPr lang="tr-TR" sz="1000" dirty="0" smtClean="0"/>
              <a:t>Yakup Sedat VELIOGLU, Şeyda FİKİRDEŞİCİ-ERGEN, Pelin AKSU, Ahmet ALTINDAĞ. 2018. Effects of </a:t>
            </a:r>
            <a:r>
              <a:rPr lang="tr-TR" sz="1000" dirty="0" err="1" smtClean="0"/>
              <a:t>Ozone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on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Degradation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Toxicity of </a:t>
            </a:r>
            <a:r>
              <a:rPr lang="tr-TR" sz="1000" dirty="0" err="1" smtClean="0"/>
              <a:t>Several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Pesticides</a:t>
            </a:r>
            <a:r>
              <a:rPr lang="tr-TR" sz="1000" dirty="0" smtClean="0"/>
              <a:t> in </a:t>
            </a:r>
            <a:r>
              <a:rPr lang="tr-TR" sz="1000" dirty="0" err="1" smtClean="0"/>
              <a:t>Different</a:t>
            </a:r>
            <a:r>
              <a:rPr lang="tr-TR" sz="1000" dirty="0" smtClean="0"/>
              <a:t> </a:t>
            </a:r>
            <a:r>
              <a:rPr lang="tr-TR" sz="1000" dirty="0" err="1" smtClean="0"/>
              <a:t>Groups</a:t>
            </a:r>
            <a:r>
              <a:rPr lang="tr-TR" sz="1000" dirty="0" smtClean="0"/>
              <a:t>, Journal of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24(2):245-255</a:t>
            </a:r>
          </a:p>
          <a:p>
            <a:r>
              <a:rPr lang="tr-TR" sz="1000" dirty="0" err="1" smtClean="0"/>
              <a:t>Kumari</a:t>
            </a:r>
            <a:r>
              <a:rPr lang="tr-TR" sz="1000" dirty="0" smtClean="0"/>
              <a:t> et al. </a:t>
            </a:r>
            <a:r>
              <a:rPr lang="en-US" sz="1000" dirty="0" err="1" smtClean="0"/>
              <a:t>mplications</a:t>
            </a:r>
            <a:r>
              <a:rPr lang="en-US" sz="1000" dirty="0" smtClean="0"/>
              <a:t> of Metal Nanoparticles on Aquatic Fauna: A Review</a:t>
            </a:r>
            <a:r>
              <a:rPr lang="tr-TR" sz="1000" dirty="0" smtClean="0"/>
              <a:t> </a:t>
            </a:r>
            <a:r>
              <a:rPr lang="en-US" sz="1000" dirty="0" smtClean="0"/>
              <a:t>December 2017Nanoscience and Nanotechnology - Asia 08(1)</a:t>
            </a:r>
          </a:p>
          <a:p>
            <a:r>
              <a:rPr lang="en-US" sz="1000" dirty="0" smtClean="0"/>
              <a:t>DOI: 10.2174/2210681208666171205101112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753226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el">
  <a:themeElements>
    <a:clrScheme name="Temel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Tem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mel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TM03457444[[fn=Temel]]</Template>
  <TotalTime>10</TotalTime>
  <Words>254</Words>
  <Application>Microsoft Office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Corbel</vt:lpstr>
      <vt:lpstr>Temel</vt:lpstr>
      <vt:lpstr>FMUS1003 Su okuryazarlığı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hp_ergen</dc:creator>
  <cp:lastModifiedBy>hp_ergen</cp:lastModifiedBy>
  <cp:revision>3</cp:revision>
  <dcterms:created xsi:type="dcterms:W3CDTF">2020-10-02T10:35:43Z</dcterms:created>
  <dcterms:modified xsi:type="dcterms:W3CDTF">2020-10-02T12:18:53Z</dcterms:modified>
</cp:coreProperties>
</file>