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262" r:id="rId2"/>
    <p:sldId id="257" r:id="rId3"/>
    <p:sldId id="258" r:id="rId4"/>
    <p:sldId id="259" r:id="rId5"/>
    <p:sldId id="261" r:id="rId6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accent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9980" y="882376"/>
            <a:ext cx="9966960" cy="292608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7200" b="1" cap="all" baseline="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09530" y="3869634"/>
            <a:ext cx="8767860" cy="1388165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rgbClr val="FFFFFF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93113C00-FC63-4DDA-9CD5-C8D75B119B0D}" type="datetimeFigureOut">
              <a:rPr lang="tr-TR" smtClean="0"/>
              <a:t>2.10.2020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FC26A389-921D-4DD4-A0AB-FC51C0761ADF}" type="slidenum">
              <a:rPr lang="tr-TR" smtClean="0"/>
              <a:t>‹#›</a:t>
            </a:fld>
            <a:endParaRPr lang="tr-TR"/>
          </a:p>
        </p:txBody>
      </p:sp>
      <p:cxnSp>
        <p:nvCxnSpPr>
          <p:cNvPr id="8" name="Straight Connector 7"/>
          <p:cNvCxnSpPr/>
          <p:nvPr/>
        </p:nvCxnSpPr>
        <p:spPr>
          <a:xfrm>
            <a:off x="1978660" y="3733800"/>
            <a:ext cx="8229601" cy="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611992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113C00-FC63-4DDA-9CD5-C8D75B119B0D}" type="datetimeFigureOut">
              <a:rPr lang="tr-TR" smtClean="0"/>
              <a:t>2.10.2020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26A389-921D-4DD4-A0AB-FC51C0761AD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724180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762000"/>
            <a:ext cx="2324100" cy="541020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762000"/>
            <a:ext cx="7429500" cy="541020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113C00-FC63-4DDA-9CD5-C8D75B119B0D}" type="datetimeFigureOut">
              <a:rPr lang="tr-TR" smtClean="0"/>
              <a:t>2.10.2020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26A389-921D-4DD4-A0AB-FC51C0761AD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304547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113C00-FC63-4DDA-9CD5-C8D75B119B0D}" type="datetimeFigureOut">
              <a:rPr lang="tr-TR" smtClean="0"/>
              <a:t>2.10.2020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26A389-921D-4DD4-A0AB-FC51C0761AD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844706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6424" y="1173575"/>
            <a:ext cx="9966960" cy="2926080"/>
          </a:xfrm>
        </p:spPr>
        <p:txBody>
          <a:bodyPr anchor="b">
            <a:noAutofit/>
          </a:bodyPr>
          <a:lstStyle>
            <a:lvl1pPr algn="ctr">
              <a:lnSpc>
                <a:spcPct val="85000"/>
              </a:lnSpc>
              <a:defRPr sz="7200" b="0" cap="all" baseline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09928" y="4154520"/>
            <a:ext cx="8769096" cy="1363806"/>
          </a:xfrm>
        </p:spPr>
        <p:txBody>
          <a:bodyPr anchor="t">
            <a:normAutofit/>
          </a:bodyPr>
          <a:lstStyle>
            <a:lvl1pPr marL="0" indent="0" algn="ctr">
              <a:buNone/>
              <a:defRPr sz="2200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113C00-FC63-4DDA-9CD5-C8D75B119B0D}" type="datetimeFigureOut">
              <a:rPr lang="tr-TR" smtClean="0"/>
              <a:t>2.10.2020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26A389-921D-4DD4-A0AB-FC51C0761ADF}" type="slidenum">
              <a:rPr lang="tr-TR" smtClean="0"/>
              <a:t>‹#›</a:t>
            </a:fld>
            <a:endParaRPr lang="tr-TR"/>
          </a:p>
        </p:txBody>
      </p:sp>
      <p:cxnSp>
        <p:nvCxnSpPr>
          <p:cNvPr id="7" name="Straight Connector 6"/>
          <p:cNvCxnSpPr/>
          <p:nvPr/>
        </p:nvCxnSpPr>
        <p:spPr>
          <a:xfrm>
            <a:off x="1981200" y="4020408"/>
            <a:ext cx="8229601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269277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3000" y="2057399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67612" y="2057400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113C00-FC63-4DDA-9CD5-C8D75B119B0D}" type="datetimeFigureOut">
              <a:rPr lang="tr-TR" smtClean="0"/>
              <a:t>2.10.2020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26A389-921D-4DD4-A0AB-FC51C0761AD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420499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01511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3000" y="2721483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69173" y="1999032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69173" y="2719322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113C00-FC63-4DDA-9CD5-C8D75B119B0D}" type="datetimeFigureOut">
              <a:rPr lang="tr-TR" smtClean="0"/>
              <a:t>2.10.2020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26A389-921D-4DD4-A0AB-FC51C0761AD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915924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113C00-FC63-4DDA-9CD5-C8D75B119B0D}" type="datetimeFigureOut">
              <a:rPr lang="tr-TR" smtClean="0"/>
              <a:t>2.10.2020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26A389-921D-4DD4-A0AB-FC51C0761AD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709813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113C00-FC63-4DDA-9CD5-C8D75B119B0D}" type="datetimeFigureOut">
              <a:rPr lang="tr-TR" smtClean="0"/>
              <a:t>2.10.2020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26A389-921D-4DD4-A0AB-FC51C0761AD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229176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52159" y="1097280"/>
            <a:ext cx="5212080" cy="46634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301752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113C00-FC63-4DDA-9CD5-C8D75B119B0D}" type="datetimeFigureOut">
              <a:rPr lang="tr-TR" smtClean="0"/>
              <a:t>2.10.2020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26A389-921D-4DD4-A0AB-FC51C0761AD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589825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413248" y="1069847"/>
            <a:ext cx="6099048" cy="4800600"/>
          </a:xfrm>
        </p:spPr>
        <p:txBody>
          <a:bodyPr lIns="274320" tIns="182880" anchor="t"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288036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113C00-FC63-4DDA-9CD5-C8D75B119B0D}" type="datetimeFigureOut">
              <a:rPr lang="tr-TR" smtClean="0"/>
              <a:t>2.10.2020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26A389-921D-4DD4-A0AB-FC51C0761AD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708019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3000" y="609600"/>
            <a:ext cx="9875520" cy="13563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57400"/>
            <a:ext cx="9872871" cy="4038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42996" y="6223828"/>
            <a:ext cx="23290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1"/>
                </a:solidFill>
              </a:defRPr>
            </a:lvl1pPr>
          </a:lstStyle>
          <a:p>
            <a:fld id="{93113C00-FC63-4DDA-9CD5-C8D75B119B0D}" type="datetimeFigureOut">
              <a:rPr lang="tr-TR" smtClean="0"/>
              <a:t>2.10.2020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49148" y="6223828"/>
            <a:ext cx="47177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1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329530" y="6223828"/>
            <a:ext cx="17062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fld id="{FC26A389-921D-4DD4-A0AB-FC51C0761AD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041521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182880" algn="l" defTabSz="914400" rtl="0" eaLnBrk="1" latinLnBrk="0" hangingPunct="1">
        <a:lnSpc>
          <a:spcPct val="90000"/>
        </a:lnSpc>
        <a:spcBef>
          <a:spcPts val="1400"/>
        </a:spcBef>
        <a:buClr>
          <a:schemeClr val="accent1"/>
        </a:buClr>
        <a:buSzPct val="80000"/>
        <a:buFont typeface="Corbel" pitchFamily="34" charset="0"/>
        <a:buChar char="•"/>
        <a:defRPr sz="22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20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FMUS1003 Su okuryazarlığı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Dr. </a:t>
            </a:r>
            <a:r>
              <a:rPr lang="tr-TR" dirty="0" err="1" smtClean="0"/>
              <a:t>Ögr</a:t>
            </a:r>
            <a:r>
              <a:rPr lang="tr-TR" dirty="0" smtClean="0"/>
              <a:t>. Üyesi Şeyda Fikirdeşici Ergen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455484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668386" y="1934641"/>
            <a:ext cx="7267185" cy="3836587"/>
          </a:xfrm>
          <a:prstGeom prst="rect">
            <a:avLst/>
          </a:prstGeom>
        </p:spPr>
      </p:pic>
      <p:sp>
        <p:nvSpPr>
          <p:cNvPr id="2" name="Dikdörtgen 1"/>
          <p:cNvSpPr/>
          <p:nvPr/>
        </p:nvSpPr>
        <p:spPr>
          <a:xfrm>
            <a:off x="3717762" y="1074340"/>
            <a:ext cx="472918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/>
              <a:t> </a:t>
            </a:r>
            <a:r>
              <a:rPr lang="tr-TR" dirty="0" err="1"/>
              <a:t>Nanopartiküller</a:t>
            </a:r>
            <a:r>
              <a:rPr lang="tr-TR" dirty="0"/>
              <a:t> ve sulak alan üzerindeki etkileri</a:t>
            </a:r>
          </a:p>
        </p:txBody>
      </p:sp>
    </p:spTree>
    <p:extLst>
      <p:ext uri="{BB962C8B-B14F-4D97-AF65-F5344CB8AC3E}">
        <p14:creationId xmlns:p14="http://schemas.microsoft.com/office/powerpoint/2010/main" val="32341706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 rotWithShape="1">
          <a:blip r:embed="rId2"/>
          <a:srcRect l="21381" t="11922" r="22760" b="13017"/>
          <a:stretch/>
        </p:blipFill>
        <p:spPr>
          <a:xfrm>
            <a:off x="2606722" y="818866"/>
            <a:ext cx="6810233" cy="51452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94386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9483" y="1032679"/>
            <a:ext cx="7618792" cy="49714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25052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Kaynaklar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  <a:p>
            <a:endParaRPr lang="tr-TR" dirty="0" smtClean="0"/>
          </a:p>
          <a:p>
            <a:endParaRPr lang="tr-TR" dirty="0"/>
          </a:p>
        </p:txBody>
      </p:sp>
      <p:sp>
        <p:nvSpPr>
          <p:cNvPr id="5" name="Dikdörtgen 4"/>
          <p:cNvSpPr/>
          <p:nvPr/>
        </p:nvSpPr>
        <p:spPr>
          <a:xfrm>
            <a:off x="696036" y="1975095"/>
            <a:ext cx="10890913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000" dirty="0" smtClean="0"/>
              <a:t>Tanyolaç, J. 2000. Limnoloji. Hatiboğlu Yayınevi, Ankara.</a:t>
            </a:r>
          </a:p>
          <a:p>
            <a:r>
              <a:rPr lang="tr-TR" sz="1000" dirty="0" err="1" smtClean="0"/>
              <a:t>Wetzel</a:t>
            </a:r>
            <a:r>
              <a:rPr lang="tr-TR" sz="1000" dirty="0" smtClean="0"/>
              <a:t>, G.R. 2017. </a:t>
            </a:r>
            <a:r>
              <a:rPr lang="tr-TR" sz="1000" dirty="0" err="1" smtClean="0"/>
              <a:t>editor</a:t>
            </a:r>
            <a:r>
              <a:rPr lang="tr-TR" sz="1000" dirty="0" smtClean="0"/>
              <a:t> </a:t>
            </a:r>
            <a:r>
              <a:rPr lang="tr-TR" sz="1000" dirty="0" err="1" smtClean="0"/>
              <a:t>Ergönül</a:t>
            </a:r>
            <a:r>
              <a:rPr lang="tr-TR" sz="1000" dirty="0" smtClean="0"/>
              <a:t>, M.B. Limnoloji, Göl ve Nehir Ekosistemleri. 3. baskıdan çeviri. Nobel Yayıncılık, Ankara.</a:t>
            </a:r>
          </a:p>
          <a:p>
            <a:r>
              <a:rPr lang="tr-TR" sz="1000" dirty="0" smtClean="0"/>
              <a:t>"Nürnberg, G.K., 2017. </a:t>
            </a:r>
            <a:r>
              <a:rPr lang="tr-TR" sz="1000" dirty="0" err="1" smtClean="0"/>
              <a:t>Attempted</a:t>
            </a:r>
            <a:r>
              <a:rPr lang="tr-TR" sz="1000" dirty="0" smtClean="0"/>
              <a:t> </a:t>
            </a:r>
            <a:r>
              <a:rPr lang="tr-TR" sz="1000" dirty="0" err="1" smtClean="0"/>
              <a:t>management</a:t>
            </a:r>
            <a:r>
              <a:rPr lang="tr-TR" sz="1000" dirty="0" smtClean="0"/>
              <a:t> of </a:t>
            </a:r>
            <a:r>
              <a:rPr lang="tr-TR" sz="1000" dirty="0" err="1" smtClean="0"/>
              <a:t>cyanobacteria</a:t>
            </a:r>
            <a:r>
              <a:rPr lang="tr-TR" sz="1000" dirty="0" smtClean="0"/>
              <a:t> </a:t>
            </a:r>
            <a:r>
              <a:rPr lang="tr-TR" sz="1000" dirty="0" err="1" smtClean="0"/>
              <a:t>by</a:t>
            </a:r>
            <a:r>
              <a:rPr lang="tr-TR" sz="1000" dirty="0" smtClean="0"/>
              <a:t> </a:t>
            </a:r>
            <a:r>
              <a:rPr lang="tr-TR" sz="1000" dirty="0" err="1" smtClean="0"/>
              <a:t>Phoslock</a:t>
            </a:r>
            <a:r>
              <a:rPr lang="tr-TR" sz="1000" dirty="0" smtClean="0"/>
              <a:t> (</a:t>
            </a:r>
            <a:r>
              <a:rPr lang="tr-TR" sz="1000" dirty="0" err="1" smtClean="0"/>
              <a:t>lanthanum-modified</a:t>
            </a:r>
            <a:r>
              <a:rPr lang="tr-TR" sz="1000" dirty="0" smtClean="0"/>
              <a:t> </a:t>
            </a:r>
            <a:r>
              <a:rPr lang="tr-TR" sz="1000" dirty="0" err="1" smtClean="0"/>
              <a:t>clay</a:t>
            </a:r>
            <a:r>
              <a:rPr lang="tr-TR" sz="1000" dirty="0" smtClean="0"/>
              <a:t>) in </a:t>
            </a:r>
            <a:r>
              <a:rPr lang="tr-TR" sz="1000" dirty="0" err="1" smtClean="0"/>
              <a:t>Canadian</a:t>
            </a:r>
            <a:r>
              <a:rPr lang="tr-TR" sz="1000" dirty="0" smtClean="0"/>
              <a:t> </a:t>
            </a:r>
            <a:r>
              <a:rPr lang="tr-TR" sz="1000" dirty="0" err="1" smtClean="0"/>
              <a:t>lakes</a:t>
            </a:r>
            <a:r>
              <a:rPr lang="tr-TR" sz="1000" dirty="0" smtClean="0"/>
              <a:t>: </a:t>
            </a:r>
            <a:r>
              <a:rPr lang="tr-TR" sz="1000" dirty="0" err="1" smtClean="0"/>
              <a:t>water</a:t>
            </a:r>
            <a:r>
              <a:rPr lang="tr-TR" sz="1000" dirty="0" smtClean="0"/>
              <a:t> </a:t>
            </a:r>
            <a:r>
              <a:rPr lang="tr-TR" sz="1000" dirty="0" err="1" smtClean="0"/>
              <a:t>quality</a:t>
            </a:r>
            <a:r>
              <a:rPr lang="tr-TR" sz="1000" dirty="0" smtClean="0"/>
              <a:t> </a:t>
            </a:r>
            <a:r>
              <a:rPr lang="tr-TR" sz="1000" dirty="0" err="1" smtClean="0"/>
              <a:t>results</a:t>
            </a:r>
            <a:r>
              <a:rPr lang="tr-TR" sz="1000" dirty="0" smtClean="0"/>
              <a:t> </a:t>
            </a:r>
            <a:r>
              <a:rPr lang="tr-TR" sz="1000" dirty="0" err="1" smtClean="0"/>
              <a:t>and</a:t>
            </a:r>
            <a:r>
              <a:rPr lang="tr-TR" sz="1000" dirty="0" smtClean="0"/>
              <a:t> </a:t>
            </a:r>
            <a:r>
              <a:rPr lang="tr-TR" sz="1000" dirty="0" err="1" smtClean="0"/>
              <a:t>predictions</a:t>
            </a:r>
            <a:r>
              <a:rPr lang="tr-TR" sz="1000" dirty="0" smtClean="0"/>
              <a:t>. Lake </a:t>
            </a:r>
            <a:r>
              <a:rPr lang="tr-TR" sz="1000" dirty="0" err="1" smtClean="0"/>
              <a:t>Reserv</a:t>
            </a:r>
            <a:r>
              <a:rPr lang="tr-TR" sz="1000" dirty="0" smtClean="0"/>
              <a:t>. </a:t>
            </a:r>
            <a:r>
              <a:rPr lang="tr-TR" sz="1000" dirty="0" err="1" smtClean="0"/>
              <a:t>Manag</a:t>
            </a:r>
            <a:r>
              <a:rPr lang="tr-TR" sz="1000" dirty="0" smtClean="0"/>
              <a:t>. 33, 163–170. doi:10.1080/10402381.2016.1265618"</a:t>
            </a:r>
          </a:p>
          <a:p>
            <a:r>
              <a:rPr lang="tr-TR" sz="1000" dirty="0" smtClean="0"/>
              <a:t>"</a:t>
            </a:r>
            <a:r>
              <a:rPr lang="tr-TR" sz="1000" dirty="0" err="1" smtClean="0"/>
              <a:t>Pérez-Sirvent</a:t>
            </a:r>
            <a:r>
              <a:rPr lang="tr-TR" sz="1000" dirty="0" smtClean="0"/>
              <a:t>, C., </a:t>
            </a:r>
            <a:r>
              <a:rPr lang="tr-TR" sz="1000" dirty="0" err="1" smtClean="0"/>
              <a:t>Hernández-Pérez</a:t>
            </a:r>
            <a:r>
              <a:rPr lang="tr-TR" sz="1000" dirty="0" smtClean="0"/>
              <a:t>, C., </a:t>
            </a:r>
            <a:r>
              <a:rPr lang="tr-TR" sz="1000" dirty="0" err="1" smtClean="0"/>
              <a:t>Martínez-Sánchez</a:t>
            </a:r>
            <a:r>
              <a:rPr lang="tr-TR" sz="1000" dirty="0" smtClean="0"/>
              <a:t>, M.J., </a:t>
            </a:r>
            <a:r>
              <a:rPr lang="tr-TR" sz="1000" dirty="0" err="1" smtClean="0"/>
              <a:t>García-Lorenzo</a:t>
            </a:r>
            <a:r>
              <a:rPr lang="tr-TR" sz="1000" dirty="0" smtClean="0"/>
              <a:t>, M.L. </a:t>
            </a:r>
            <a:r>
              <a:rPr lang="tr-TR" sz="1000" dirty="0" err="1" smtClean="0"/>
              <a:t>and</a:t>
            </a:r>
            <a:r>
              <a:rPr lang="tr-TR" sz="1000" dirty="0" smtClean="0"/>
              <a:t> </a:t>
            </a:r>
            <a:r>
              <a:rPr lang="tr-TR" sz="1000" dirty="0" err="1" smtClean="0"/>
              <a:t>Bech</a:t>
            </a:r>
            <a:r>
              <a:rPr lang="tr-TR" sz="1000" dirty="0" smtClean="0"/>
              <a:t>, J. 2017. Metal </a:t>
            </a:r>
            <a:r>
              <a:rPr lang="tr-TR" sz="1000" dirty="0" err="1" smtClean="0"/>
              <a:t>uptake</a:t>
            </a:r>
            <a:r>
              <a:rPr lang="tr-TR" sz="1000" dirty="0" smtClean="0"/>
              <a:t> </a:t>
            </a:r>
            <a:r>
              <a:rPr lang="tr-TR" sz="1000" dirty="0" err="1" smtClean="0"/>
              <a:t>by</a:t>
            </a:r>
            <a:r>
              <a:rPr lang="tr-TR" sz="1000" dirty="0" smtClean="0"/>
              <a:t> </a:t>
            </a:r>
            <a:r>
              <a:rPr lang="tr-TR" sz="1000" dirty="0" err="1" smtClean="0"/>
              <a:t>wetland</a:t>
            </a:r>
            <a:r>
              <a:rPr lang="tr-TR" sz="1000" dirty="0" smtClean="0"/>
              <a:t> </a:t>
            </a:r>
            <a:r>
              <a:rPr lang="tr-TR" sz="1000" dirty="0" err="1" smtClean="0"/>
              <a:t>plants</a:t>
            </a:r>
            <a:r>
              <a:rPr lang="tr-TR" sz="1000" dirty="0" smtClean="0"/>
              <a:t>: </a:t>
            </a:r>
            <a:r>
              <a:rPr lang="tr-TR" sz="1000" dirty="0" err="1" smtClean="0"/>
              <a:t>implicationsfor</a:t>
            </a:r>
            <a:r>
              <a:rPr lang="tr-TR" sz="1000" dirty="0" smtClean="0"/>
              <a:t> </a:t>
            </a:r>
            <a:r>
              <a:rPr lang="tr-TR" sz="1000" dirty="0" err="1" smtClean="0"/>
              <a:t>phytoremediation</a:t>
            </a:r>
            <a:r>
              <a:rPr lang="tr-TR" sz="1000" dirty="0" smtClean="0"/>
              <a:t> </a:t>
            </a:r>
            <a:r>
              <a:rPr lang="tr-TR" sz="1000" dirty="0" err="1" smtClean="0"/>
              <a:t>and</a:t>
            </a:r>
            <a:r>
              <a:rPr lang="tr-TR" sz="1000" dirty="0" smtClean="0"/>
              <a:t> </a:t>
            </a:r>
            <a:r>
              <a:rPr lang="tr-TR" sz="1000" dirty="0" err="1" smtClean="0"/>
              <a:t>restoration</a:t>
            </a:r>
            <a:r>
              <a:rPr lang="tr-TR" sz="1000" dirty="0" smtClean="0"/>
              <a:t>. J </a:t>
            </a:r>
            <a:r>
              <a:rPr lang="tr-TR" sz="1000" dirty="0" err="1" smtClean="0"/>
              <a:t>Soils</a:t>
            </a:r>
            <a:r>
              <a:rPr lang="tr-TR" sz="1000" dirty="0" smtClean="0"/>
              <a:t> </a:t>
            </a:r>
            <a:r>
              <a:rPr lang="tr-TR" sz="1000" dirty="0" err="1" smtClean="0"/>
              <a:t>Sediments</a:t>
            </a:r>
            <a:r>
              <a:rPr lang="tr-TR" sz="1000" dirty="0" smtClean="0"/>
              <a:t>, 17:1384–1393"</a:t>
            </a:r>
          </a:p>
          <a:p>
            <a:r>
              <a:rPr lang="tr-TR" sz="1000" dirty="0" err="1" smtClean="0"/>
              <a:t>Kometa</a:t>
            </a:r>
            <a:r>
              <a:rPr lang="tr-TR" sz="1000" dirty="0" smtClean="0"/>
              <a:t>, S. S., </a:t>
            </a:r>
            <a:r>
              <a:rPr lang="tr-TR" sz="1000" dirty="0" err="1" smtClean="0"/>
              <a:t>Kimengsi</a:t>
            </a:r>
            <a:r>
              <a:rPr lang="tr-TR" sz="1000" dirty="0" smtClean="0"/>
              <a:t>, J. N. </a:t>
            </a:r>
            <a:r>
              <a:rPr lang="tr-TR" sz="1000" dirty="0" err="1" smtClean="0"/>
              <a:t>And</a:t>
            </a:r>
            <a:r>
              <a:rPr lang="tr-TR" sz="1000" dirty="0" smtClean="0"/>
              <a:t> </a:t>
            </a:r>
            <a:r>
              <a:rPr lang="tr-TR" sz="1000" dirty="0" err="1" smtClean="0"/>
              <a:t>Petiangma</a:t>
            </a:r>
            <a:r>
              <a:rPr lang="tr-TR" sz="1000" dirty="0" smtClean="0"/>
              <a:t>, D.M. 2018. Urban Development </a:t>
            </a:r>
            <a:r>
              <a:rPr lang="tr-TR" sz="1000" dirty="0" err="1" smtClean="0"/>
              <a:t>and</a:t>
            </a:r>
            <a:r>
              <a:rPr lang="tr-TR" sz="1000" dirty="0" smtClean="0"/>
              <a:t> </a:t>
            </a:r>
            <a:r>
              <a:rPr lang="tr-TR" sz="1000" dirty="0" err="1" smtClean="0"/>
              <a:t>its</a:t>
            </a:r>
            <a:r>
              <a:rPr lang="tr-TR" sz="1000" dirty="0" smtClean="0"/>
              <a:t> </a:t>
            </a:r>
            <a:r>
              <a:rPr lang="tr-TR" sz="1000" dirty="0" err="1" smtClean="0"/>
              <a:t>Implications</a:t>
            </a:r>
            <a:r>
              <a:rPr lang="tr-TR" sz="1000" dirty="0" smtClean="0"/>
              <a:t> on </a:t>
            </a:r>
            <a:r>
              <a:rPr lang="tr-TR" sz="1000" dirty="0" err="1" smtClean="0"/>
              <a:t>Wetland</a:t>
            </a:r>
            <a:r>
              <a:rPr lang="tr-TR" sz="1000" dirty="0" smtClean="0"/>
              <a:t> </a:t>
            </a:r>
            <a:r>
              <a:rPr lang="tr-TR" sz="1000" dirty="0" err="1" smtClean="0"/>
              <a:t>Ecosystem</a:t>
            </a:r>
            <a:r>
              <a:rPr lang="tr-TR" sz="1000" dirty="0" smtClean="0"/>
              <a:t> Services in </a:t>
            </a:r>
            <a:r>
              <a:rPr lang="tr-TR" sz="1000" dirty="0" err="1" smtClean="0"/>
              <a:t>Ndop</a:t>
            </a:r>
            <a:r>
              <a:rPr lang="tr-TR" sz="1000" dirty="0" smtClean="0"/>
              <a:t>, </a:t>
            </a:r>
            <a:r>
              <a:rPr lang="tr-TR" sz="1000" dirty="0" err="1" smtClean="0"/>
              <a:t>Cameroon</a:t>
            </a:r>
            <a:r>
              <a:rPr lang="tr-TR" sz="1000" dirty="0" smtClean="0"/>
              <a:t>, </a:t>
            </a:r>
            <a:r>
              <a:rPr lang="tr-TR" sz="1000" dirty="0" err="1" smtClean="0"/>
              <a:t>Environmental</a:t>
            </a:r>
            <a:r>
              <a:rPr lang="tr-TR" sz="1000" dirty="0" smtClean="0"/>
              <a:t> Management </a:t>
            </a:r>
            <a:r>
              <a:rPr lang="tr-TR" sz="1000" dirty="0" err="1" smtClean="0"/>
              <a:t>and</a:t>
            </a:r>
            <a:r>
              <a:rPr lang="tr-TR" sz="1000" dirty="0" smtClean="0"/>
              <a:t> </a:t>
            </a:r>
            <a:r>
              <a:rPr lang="tr-TR" sz="1000" dirty="0" err="1" smtClean="0"/>
              <a:t>Sustainable</a:t>
            </a:r>
            <a:r>
              <a:rPr lang="tr-TR" sz="1000" dirty="0" smtClean="0"/>
              <a:t> Development, </a:t>
            </a:r>
            <a:r>
              <a:rPr lang="tr-TR" sz="1000" dirty="0" err="1" smtClean="0"/>
              <a:t>Vol</a:t>
            </a:r>
            <a:r>
              <a:rPr lang="tr-TR" sz="1000" dirty="0" smtClean="0"/>
              <a:t>. 7, No. 1</a:t>
            </a:r>
          </a:p>
          <a:p>
            <a:r>
              <a:rPr lang="tr-TR" sz="1000" dirty="0" err="1" smtClean="0"/>
              <a:t>Phytoremediation</a:t>
            </a:r>
            <a:r>
              <a:rPr lang="tr-TR" sz="1000" dirty="0" smtClean="0"/>
              <a:t> - </a:t>
            </a:r>
            <a:r>
              <a:rPr lang="tr-TR" sz="1000" dirty="0" err="1" smtClean="0"/>
              <a:t>Hinchman</a:t>
            </a:r>
            <a:r>
              <a:rPr lang="tr-TR" sz="1000" dirty="0" smtClean="0"/>
              <a:t>, </a:t>
            </a:r>
            <a:r>
              <a:rPr lang="tr-TR" sz="1000" dirty="0" err="1" smtClean="0"/>
              <a:t>Negri</a:t>
            </a:r>
            <a:r>
              <a:rPr lang="tr-TR" sz="1000" dirty="0" smtClean="0"/>
              <a:t>, </a:t>
            </a:r>
            <a:r>
              <a:rPr lang="tr-TR" sz="1000" dirty="0" err="1" smtClean="0"/>
              <a:t>and</a:t>
            </a:r>
            <a:r>
              <a:rPr lang="tr-TR" sz="1000" dirty="0" smtClean="0"/>
              <a:t> </a:t>
            </a:r>
            <a:r>
              <a:rPr lang="tr-TR" sz="1000" dirty="0" err="1" smtClean="0"/>
              <a:t>Gatliff</a:t>
            </a:r>
            <a:r>
              <a:rPr lang="tr-TR" sz="1000" dirty="0" smtClean="0"/>
              <a:t>, 2017. </a:t>
            </a:r>
            <a:r>
              <a:rPr lang="tr-TR" sz="1000" dirty="0" err="1" smtClean="0"/>
              <a:t>Argonne</a:t>
            </a:r>
            <a:r>
              <a:rPr lang="tr-TR" sz="1000" dirty="0" smtClean="0"/>
              <a:t> </a:t>
            </a:r>
            <a:r>
              <a:rPr lang="tr-TR" sz="1000" dirty="0" err="1" smtClean="0"/>
              <a:t>National</a:t>
            </a:r>
            <a:r>
              <a:rPr lang="tr-TR" sz="1000" dirty="0" smtClean="0"/>
              <a:t> </a:t>
            </a:r>
            <a:r>
              <a:rPr lang="tr-TR" sz="1000" dirty="0" err="1" smtClean="0"/>
              <a:t>Laboratory</a:t>
            </a:r>
            <a:r>
              <a:rPr lang="tr-TR" sz="1000" dirty="0" smtClean="0"/>
              <a:t> </a:t>
            </a:r>
            <a:r>
              <a:rPr lang="tr-TR" sz="1000" dirty="0" err="1" smtClean="0"/>
              <a:t>and</a:t>
            </a:r>
            <a:r>
              <a:rPr lang="tr-TR" sz="1000" dirty="0" smtClean="0"/>
              <a:t> </a:t>
            </a:r>
            <a:r>
              <a:rPr lang="tr-TR" sz="1000" dirty="0" err="1" smtClean="0"/>
              <a:t>Applied</a:t>
            </a:r>
            <a:r>
              <a:rPr lang="tr-TR" sz="1000" dirty="0" smtClean="0"/>
              <a:t> Natural </a:t>
            </a:r>
            <a:r>
              <a:rPr lang="tr-TR" sz="1000" dirty="0" err="1" smtClean="0"/>
              <a:t>Sciences</a:t>
            </a:r>
            <a:r>
              <a:rPr lang="tr-TR" sz="1000" dirty="0" smtClean="0"/>
              <a:t>, </a:t>
            </a:r>
            <a:r>
              <a:rPr lang="tr-TR" sz="1000" dirty="0" err="1" smtClean="0"/>
              <a:t>Inc</a:t>
            </a:r>
            <a:r>
              <a:rPr lang="tr-TR" sz="1000" dirty="0" smtClean="0"/>
              <a:t>., </a:t>
            </a:r>
            <a:r>
              <a:rPr lang="tr-TR" sz="1000" dirty="0" err="1" smtClean="0"/>
              <a:t>Phytoremediation</a:t>
            </a:r>
            <a:r>
              <a:rPr lang="tr-TR" sz="1000" dirty="0" smtClean="0"/>
              <a:t>: Using </a:t>
            </a:r>
            <a:r>
              <a:rPr lang="tr-TR" sz="1000" dirty="0" err="1" smtClean="0"/>
              <a:t>Green</a:t>
            </a:r>
            <a:r>
              <a:rPr lang="tr-TR" sz="1000" dirty="0" smtClean="0"/>
              <a:t> </a:t>
            </a:r>
            <a:r>
              <a:rPr lang="tr-TR" sz="1000" dirty="0" err="1" smtClean="0"/>
              <a:t>Plants</a:t>
            </a:r>
            <a:r>
              <a:rPr lang="tr-TR" sz="1000" dirty="0" smtClean="0"/>
              <a:t> </a:t>
            </a:r>
            <a:r>
              <a:rPr lang="tr-TR" sz="1000" dirty="0" err="1" smtClean="0"/>
              <a:t>to</a:t>
            </a:r>
            <a:r>
              <a:rPr lang="tr-TR" sz="1000" dirty="0" smtClean="0"/>
              <a:t> </a:t>
            </a:r>
            <a:r>
              <a:rPr lang="tr-TR" sz="1000" dirty="0" err="1" smtClean="0"/>
              <a:t>Clean</a:t>
            </a:r>
            <a:r>
              <a:rPr lang="tr-TR" sz="1000" dirty="0" smtClean="0"/>
              <a:t> </a:t>
            </a:r>
            <a:r>
              <a:rPr lang="tr-TR" sz="1000" dirty="0" err="1" smtClean="0"/>
              <a:t>Up</a:t>
            </a:r>
            <a:r>
              <a:rPr lang="tr-TR" sz="1000" dirty="0" smtClean="0"/>
              <a:t> </a:t>
            </a:r>
            <a:r>
              <a:rPr lang="tr-TR" sz="1000" dirty="0" err="1" smtClean="0"/>
              <a:t>Contaminated</a:t>
            </a:r>
            <a:r>
              <a:rPr lang="tr-TR" sz="1000" dirty="0" smtClean="0"/>
              <a:t> </a:t>
            </a:r>
            <a:r>
              <a:rPr lang="tr-TR" sz="1000" dirty="0" err="1" smtClean="0"/>
              <a:t>Soil</a:t>
            </a:r>
            <a:r>
              <a:rPr lang="tr-TR" sz="1000" dirty="0" smtClean="0"/>
              <a:t>, </a:t>
            </a:r>
            <a:r>
              <a:rPr lang="tr-TR" sz="1000" dirty="0" err="1" smtClean="0"/>
              <a:t>Groundwater</a:t>
            </a:r>
            <a:r>
              <a:rPr lang="tr-TR" sz="1000" dirty="0" smtClean="0"/>
              <a:t>, </a:t>
            </a:r>
            <a:r>
              <a:rPr lang="tr-TR" sz="1000" dirty="0" err="1" smtClean="0"/>
              <a:t>and</a:t>
            </a:r>
            <a:r>
              <a:rPr lang="tr-TR" sz="1000" dirty="0" smtClean="0"/>
              <a:t> </a:t>
            </a:r>
            <a:r>
              <a:rPr lang="tr-TR" sz="1000" dirty="0" err="1" smtClean="0"/>
              <a:t>Wastewater</a:t>
            </a:r>
            <a:endParaRPr lang="tr-TR" sz="1000" dirty="0" smtClean="0"/>
          </a:p>
          <a:p>
            <a:r>
              <a:rPr lang="tr-TR" sz="1000" dirty="0" err="1" smtClean="0"/>
              <a:t>Khan</a:t>
            </a:r>
            <a:r>
              <a:rPr lang="tr-TR" sz="1000" dirty="0" smtClean="0"/>
              <a:t>, M. Nasir </a:t>
            </a:r>
            <a:r>
              <a:rPr lang="tr-TR" sz="1000" dirty="0" err="1" smtClean="0"/>
              <a:t>and</a:t>
            </a:r>
            <a:r>
              <a:rPr lang="tr-TR" sz="1000" dirty="0" smtClean="0"/>
              <a:t> </a:t>
            </a:r>
            <a:r>
              <a:rPr lang="tr-TR" sz="1000" dirty="0" err="1" smtClean="0"/>
              <a:t>Mohammad</a:t>
            </a:r>
            <a:r>
              <a:rPr lang="tr-TR" sz="1000" dirty="0" smtClean="0"/>
              <a:t>, F. (2014 ) "Eutrophication of </a:t>
            </a:r>
            <a:r>
              <a:rPr lang="tr-TR" sz="1000" dirty="0" err="1" smtClean="0"/>
              <a:t>Lakes</a:t>
            </a:r>
            <a:r>
              <a:rPr lang="tr-TR" sz="1000" dirty="0" smtClean="0"/>
              <a:t>" in A. A. Ansari, S. S. </a:t>
            </a:r>
            <a:r>
              <a:rPr lang="tr-TR" sz="1000" dirty="0" err="1" smtClean="0"/>
              <a:t>Gill</a:t>
            </a:r>
            <a:r>
              <a:rPr lang="tr-TR" sz="1000" dirty="0" smtClean="0"/>
              <a:t> (</a:t>
            </a:r>
            <a:r>
              <a:rPr lang="tr-TR" sz="1000" dirty="0" err="1" smtClean="0"/>
              <a:t>eds</a:t>
            </a:r>
            <a:r>
              <a:rPr lang="tr-TR" sz="1000" dirty="0" smtClean="0"/>
              <a:t>.), Eutrophication: </a:t>
            </a:r>
            <a:r>
              <a:rPr lang="tr-TR" sz="1000" dirty="0" err="1" smtClean="0"/>
              <a:t>Challenges</a:t>
            </a:r>
            <a:r>
              <a:rPr lang="tr-TR" sz="1000" dirty="0" smtClean="0"/>
              <a:t> </a:t>
            </a:r>
            <a:r>
              <a:rPr lang="tr-TR" sz="1000" dirty="0" err="1" smtClean="0"/>
              <a:t>and</a:t>
            </a:r>
            <a:r>
              <a:rPr lang="tr-TR" sz="1000" dirty="0" smtClean="0"/>
              <a:t> Solutions; Volume II of Eutrophication: </a:t>
            </a:r>
            <a:r>
              <a:rPr lang="tr-TR" sz="1000" dirty="0" err="1" smtClean="0"/>
              <a:t>Causes</a:t>
            </a:r>
            <a:r>
              <a:rPr lang="tr-TR" sz="1000" dirty="0" smtClean="0"/>
              <a:t>, </a:t>
            </a:r>
            <a:r>
              <a:rPr lang="tr-TR" sz="1000" dirty="0" err="1" smtClean="0"/>
              <a:t>Consequences</a:t>
            </a:r>
            <a:r>
              <a:rPr lang="tr-TR" sz="1000" dirty="0" smtClean="0"/>
              <a:t> </a:t>
            </a:r>
            <a:r>
              <a:rPr lang="tr-TR" sz="1000" dirty="0" err="1" smtClean="0"/>
              <a:t>and</a:t>
            </a:r>
            <a:r>
              <a:rPr lang="tr-TR" sz="1000" dirty="0" smtClean="0"/>
              <a:t> Control, </a:t>
            </a:r>
            <a:r>
              <a:rPr lang="tr-TR" sz="1000" dirty="0" err="1" smtClean="0"/>
              <a:t>Springer</a:t>
            </a:r>
            <a:r>
              <a:rPr lang="tr-TR" sz="1000" dirty="0" smtClean="0"/>
              <a:t> </a:t>
            </a:r>
            <a:r>
              <a:rPr lang="tr-TR" sz="1000" dirty="0" err="1" smtClean="0"/>
              <a:t>Science+Business</a:t>
            </a:r>
            <a:r>
              <a:rPr lang="tr-TR" sz="1000" dirty="0" smtClean="0"/>
              <a:t> Media Dordrecht</a:t>
            </a:r>
          </a:p>
          <a:p>
            <a:r>
              <a:rPr lang="tr-TR" sz="1000" dirty="0" smtClean="0"/>
              <a:t>" </a:t>
            </a:r>
            <a:r>
              <a:rPr lang="tr-TR" sz="1000" dirty="0" err="1" smtClean="0"/>
              <a:t>Chislock</a:t>
            </a:r>
            <a:r>
              <a:rPr lang="tr-TR" sz="1000" dirty="0" smtClean="0"/>
              <a:t>, M.F.; </a:t>
            </a:r>
            <a:r>
              <a:rPr lang="tr-TR" sz="1000" dirty="0" err="1" smtClean="0"/>
              <a:t>Doster</a:t>
            </a:r>
            <a:r>
              <a:rPr lang="tr-TR" sz="1000" dirty="0" smtClean="0"/>
              <a:t>, E.; </a:t>
            </a:r>
            <a:r>
              <a:rPr lang="tr-TR" sz="1000" dirty="0" err="1" smtClean="0"/>
              <a:t>Zitomer</a:t>
            </a:r>
            <a:r>
              <a:rPr lang="tr-TR" sz="1000" dirty="0" smtClean="0"/>
              <a:t>, R.A.; Wilson, A.E. (2013). ""Eutrophication: </a:t>
            </a:r>
            <a:r>
              <a:rPr lang="tr-TR" sz="1000" dirty="0" err="1" smtClean="0"/>
              <a:t>Causes</a:t>
            </a:r>
            <a:r>
              <a:rPr lang="tr-TR" sz="1000" dirty="0" smtClean="0"/>
              <a:t>, </a:t>
            </a:r>
            <a:r>
              <a:rPr lang="tr-TR" sz="1000" dirty="0" err="1" smtClean="0"/>
              <a:t>Consequences</a:t>
            </a:r>
            <a:r>
              <a:rPr lang="tr-TR" sz="1000" dirty="0" smtClean="0"/>
              <a:t>, </a:t>
            </a:r>
            <a:r>
              <a:rPr lang="tr-TR" sz="1000" dirty="0" err="1" smtClean="0"/>
              <a:t>and</a:t>
            </a:r>
            <a:r>
              <a:rPr lang="tr-TR" sz="1000" dirty="0" smtClean="0"/>
              <a:t> </a:t>
            </a:r>
            <a:r>
              <a:rPr lang="tr-TR" sz="1000" dirty="0" err="1" smtClean="0"/>
              <a:t>Controls</a:t>
            </a:r>
            <a:r>
              <a:rPr lang="tr-TR" sz="1000" dirty="0" smtClean="0"/>
              <a:t> in </a:t>
            </a:r>
            <a:r>
              <a:rPr lang="tr-TR" sz="1000" dirty="0" err="1" smtClean="0"/>
              <a:t>Aquatic</a:t>
            </a:r>
            <a:r>
              <a:rPr lang="tr-TR" sz="1000" dirty="0" smtClean="0"/>
              <a:t> </a:t>
            </a:r>
            <a:r>
              <a:rPr lang="tr-TR" sz="1000" dirty="0" err="1" smtClean="0"/>
              <a:t>Ecosystems</a:t>
            </a:r>
            <a:r>
              <a:rPr lang="tr-TR" sz="1000" dirty="0" smtClean="0"/>
              <a:t>"". Nature </a:t>
            </a:r>
            <a:r>
              <a:rPr lang="tr-TR" sz="1000" dirty="0" err="1" smtClean="0"/>
              <a:t>Education</a:t>
            </a:r>
            <a:r>
              <a:rPr lang="tr-TR" sz="1000" dirty="0" smtClean="0"/>
              <a:t> Knowledge. 4 (4): 10. </a:t>
            </a:r>
            <a:r>
              <a:rPr lang="tr-TR" sz="1000" dirty="0" err="1" smtClean="0"/>
              <a:t>Retrieved</a:t>
            </a:r>
            <a:r>
              <a:rPr lang="tr-TR" sz="1000" dirty="0" smtClean="0"/>
              <a:t> 10 </a:t>
            </a:r>
            <a:r>
              <a:rPr lang="tr-TR" sz="1000" dirty="0" err="1" smtClean="0"/>
              <a:t>March</a:t>
            </a:r>
            <a:r>
              <a:rPr lang="tr-TR" sz="1000" dirty="0" smtClean="0"/>
              <a:t> 2018."</a:t>
            </a:r>
          </a:p>
          <a:p>
            <a:r>
              <a:rPr lang="tr-TR" sz="1000" dirty="0" smtClean="0"/>
              <a:t>"</a:t>
            </a:r>
            <a:r>
              <a:rPr lang="tr-TR" sz="1000" dirty="0" err="1" smtClean="0"/>
              <a:t>Xie</a:t>
            </a:r>
            <a:r>
              <a:rPr lang="tr-TR" sz="1000" dirty="0" smtClean="0"/>
              <a:t>, </a:t>
            </a:r>
            <a:r>
              <a:rPr lang="tr-TR" sz="1000" dirty="0" err="1" smtClean="0"/>
              <a:t>Zhenglei</a:t>
            </a:r>
            <a:r>
              <a:rPr lang="tr-TR" sz="1000" dirty="0" smtClean="0"/>
              <a:t>, </a:t>
            </a:r>
            <a:r>
              <a:rPr lang="tr-TR" sz="1000" dirty="0" err="1" smtClean="0"/>
              <a:t>Zhang</a:t>
            </a:r>
            <a:r>
              <a:rPr lang="tr-TR" sz="1000" dirty="0" smtClean="0"/>
              <a:t>, </a:t>
            </a:r>
            <a:r>
              <a:rPr lang="tr-TR" sz="1000" dirty="0" err="1" smtClean="0"/>
              <a:t>Hezi</a:t>
            </a:r>
            <a:r>
              <a:rPr lang="tr-TR" sz="1000" dirty="0" smtClean="0"/>
              <a:t>, </a:t>
            </a:r>
            <a:r>
              <a:rPr lang="tr-TR" sz="1000" dirty="0" err="1" smtClean="0"/>
              <a:t>Zhao</a:t>
            </a:r>
            <a:r>
              <a:rPr lang="tr-TR" sz="1000" dirty="0" smtClean="0"/>
              <a:t>, </a:t>
            </a:r>
            <a:r>
              <a:rPr lang="tr-TR" sz="1000" dirty="0" err="1" smtClean="0"/>
              <a:t>Xiaoxiang</a:t>
            </a:r>
            <a:r>
              <a:rPr lang="tr-TR" sz="1000" dirty="0" smtClean="0"/>
              <a:t>, </a:t>
            </a:r>
            <a:r>
              <a:rPr lang="tr-TR" sz="1000" dirty="0" err="1" smtClean="0"/>
              <a:t>Du</a:t>
            </a:r>
            <a:r>
              <a:rPr lang="tr-TR" sz="1000" dirty="0" smtClean="0"/>
              <a:t>, </a:t>
            </a:r>
            <a:r>
              <a:rPr lang="tr-TR" sz="1000" dirty="0" err="1" smtClean="0"/>
              <a:t>Zebing</a:t>
            </a:r>
            <a:r>
              <a:rPr lang="tr-TR" sz="1000" dirty="0" smtClean="0"/>
              <a:t>, </a:t>
            </a:r>
            <a:r>
              <a:rPr lang="tr-TR" sz="1000" dirty="0" err="1" smtClean="0"/>
              <a:t>Xiang</a:t>
            </a:r>
            <a:r>
              <a:rPr lang="tr-TR" sz="1000" dirty="0" smtClean="0"/>
              <a:t>, </a:t>
            </a:r>
            <a:r>
              <a:rPr lang="tr-TR" sz="1000" dirty="0" err="1" smtClean="0"/>
              <a:t>Lixiong</a:t>
            </a:r>
            <a:r>
              <a:rPr lang="tr-TR" sz="1000" dirty="0" smtClean="0"/>
              <a:t>, et al. 2016. Assessment of </a:t>
            </a:r>
            <a:r>
              <a:rPr lang="tr-TR" sz="1000" dirty="0" err="1" smtClean="0"/>
              <a:t>Heavy</a:t>
            </a:r>
            <a:r>
              <a:rPr lang="tr-TR" sz="1000" dirty="0" smtClean="0"/>
              <a:t> Metal </a:t>
            </a:r>
            <a:r>
              <a:rPr lang="tr-TR" sz="1000" dirty="0" err="1" smtClean="0"/>
              <a:t>Contamination</a:t>
            </a:r>
            <a:r>
              <a:rPr lang="tr-TR" sz="1000" dirty="0" smtClean="0"/>
              <a:t> </a:t>
            </a:r>
            <a:r>
              <a:rPr lang="tr-TR" sz="1000" dirty="0" err="1" smtClean="0"/>
              <a:t>and</a:t>
            </a:r>
            <a:r>
              <a:rPr lang="tr-TR" sz="1000" dirty="0" smtClean="0"/>
              <a:t> </a:t>
            </a:r>
            <a:r>
              <a:rPr lang="tr-TR" sz="1000" dirty="0" err="1" smtClean="0"/>
              <a:t>Wetland</a:t>
            </a:r>
            <a:r>
              <a:rPr lang="tr-TR" sz="1000" dirty="0" smtClean="0"/>
              <a:t> Management in a </a:t>
            </a:r>
            <a:r>
              <a:rPr lang="tr-TR" sz="1000" dirty="0" err="1" smtClean="0"/>
              <a:t>Newly</a:t>
            </a:r>
            <a:r>
              <a:rPr lang="tr-TR" sz="1000" dirty="0" smtClean="0"/>
              <a:t> </a:t>
            </a:r>
            <a:r>
              <a:rPr lang="tr-TR" sz="1000" dirty="0" err="1" smtClean="0"/>
              <a:t>Created</a:t>
            </a:r>
            <a:r>
              <a:rPr lang="tr-TR" sz="1000" dirty="0" smtClean="0"/>
              <a:t> </a:t>
            </a:r>
            <a:r>
              <a:rPr lang="tr-TR" sz="1000" dirty="0" err="1" smtClean="0"/>
              <a:t>Coastal</a:t>
            </a:r>
            <a:r>
              <a:rPr lang="tr-TR" sz="1000" dirty="0" smtClean="0"/>
              <a:t> </a:t>
            </a:r>
            <a:r>
              <a:rPr lang="tr-TR" sz="1000" dirty="0" err="1" smtClean="0"/>
              <a:t>NaturalReserve</a:t>
            </a:r>
            <a:r>
              <a:rPr lang="tr-TR" sz="1000" dirty="0" smtClean="0"/>
              <a:t>, </a:t>
            </a:r>
            <a:r>
              <a:rPr lang="tr-TR" sz="1000" dirty="0" err="1" smtClean="0"/>
              <a:t>China</a:t>
            </a:r>
            <a:r>
              <a:rPr lang="tr-TR" sz="1000" dirty="0" smtClean="0"/>
              <a:t> Journal of </a:t>
            </a:r>
            <a:r>
              <a:rPr lang="tr-TR" sz="1000" dirty="0" err="1" smtClean="0"/>
              <a:t>Coastal</a:t>
            </a:r>
            <a:r>
              <a:rPr lang="tr-TR" sz="1000" dirty="0" smtClean="0"/>
              <a:t> </a:t>
            </a:r>
            <a:r>
              <a:rPr lang="tr-TR" sz="1000" dirty="0" err="1" smtClean="0"/>
              <a:t>Research</a:t>
            </a:r>
            <a:r>
              <a:rPr lang="tr-TR" sz="1000" dirty="0" smtClean="0"/>
              <a:t>, 32(2) : 374-386."</a:t>
            </a:r>
          </a:p>
          <a:p>
            <a:r>
              <a:rPr lang="tr-TR" sz="1000" dirty="0" smtClean="0"/>
              <a:t>G. </a:t>
            </a:r>
            <a:r>
              <a:rPr lang="tr-TR" sz="1000" dirty="0" err="1" smtClean="0"/>
              <a:t>Zhang</a:t>
            </a:r>
            <a:r>
              <a:rPr lang="tr-TR" sz="1000" dirty="0" smtClean="0"/>
              <a:t> et al.2016.  </a:t>
            </a:r>
            <a:r>
              <a:rPr lang="tr-TR" sz="1000" dirty="0" err="1" smtClean="0"/>
              <a:t>Heavy</a:t>
            </a:r>
            <a:r>
              <a:rPr lang="tr-TR" sz="1000" dirty="0" smtClean="0"/>
              <a:t> </a:t>
            </a:r>
            <a:r>
              <a:rPr lang="tr-TR" sz="1000" dirty="0" err="1" smtClean="0"/>
              <a:t>metals</a:t>
            </a:r>
            <a:r>
              <a:rPr lang="tr-TR" sz="1000" dirty="0" smtClean="0"/>
              <a:t> in </a:t>
            </a:r>
            <a:r>
              <a:rPr lang="tr-TR" sz="1000" dirty="0" err="1" smtClean="0"/>
              <a:t>wetland</a:t>
            </a:r>
            <a:r>
              <a:rPr lang="tr-TR" sz="1000" dirty="0" smtClean="0"/>
              <a:t> </a:t>
            </a:r>
            <a:r>
              <a:rPr lang="tr-TR" sz="1000" dirty="0" err="1" smtClean="0"/>
              <a:t>soils</a:t>
            </a:r>
            <a:r>
              <a:rPr lang="tr-TR" sz="1000" dirty="0" smtClean="0"/>
              <a:t> </a:t>
            </a:r>
            <a:r>
              <a:rPr lang="tr-TR" sz="1000" dirty="0" err="1" smtClean="0"/>
              <a:t>along</a:t>
            </a:r>
            <a:r>
              <a:rPr lang="tr-TR" sz="1000" dirty="0" smtClean="0"/>
              <a:t> a </a:t>
            </a:r>
            <a:r>
              <a:rPr lang="tr-TR" sz="1000" dirty="0" err="1" smtClean="0"/>
              <a:t>wetland-forming</a:t>
            </a:r>
            <a:r>
              <a:rPr lang="tr-TR" sz="1000" dirty="0" smtClean="0"/>
              <a:t> </a:t>
            </a:r>
            <a:r>
              <a:rPr lang="tr-TR" sz="1000" dirty="0" err="1" smtClean="0"/>
              <a:t>chronosequence</a:t>
            </a:r>
            <a:r>
              <a:rPr lang="tr-TR" sz="1000" dirty="0" smtClean="0"/>
              <a:t> in </a:t>
            </a:r>
            <a:r>
              <a:rPr lang="tr-TR" sz="1000" dirty="0" err="1" smtClean="0"/>
              <a:t>the</a:t>
            </a:r>
            <a:r>
              <a:rPr lang="tr-TR" sz="1000" dirty="0" smtClean="0"/>
              <a:t> </a:t>
            </a:r>
            <a:r>
              <a:rPr lang="tr-TR" sz="1000" dirty="0" err="1" smtClean="0"/>
              <a:t>Yellow</a:t>
            </a:r>
            <a:r>
              <a:rPr lang="tr-TR" sz="1000" dirty="0" smtClean="0"/>
              <a:t> </a:t>
            </a:r>
            <a:r>
              <a:rPr lang="tr-TR" sz="1000" dirty="0" err="1" smtClean="0"/>
              <a:t>River</a:t>
            </a:r>
            <a:r>
              <a:rPr lang="tr-TR" sz="1000" dirty="0" smtClean="0"/>
              <a:t> Delta of </a:t>
            </a:r>
            <a:r>
              <a:rPr lang="tr-TR" sz="1000" dirty="0" err="1" smtClean="0"/>
              <a:t>China</a:t>
            </a:r>
            <a:r>
              <a:rPr lang="tr-TR" sz="1000" dirty="0" smtClean="0"/>
              <a:t>: </a:t>
            </a:r>
            <a:r>
              <a:rPr lang="tr-TR" sz="1000" dirty="0" err="1" smtClean="0"/>
              <a:t>Levels</a:t>
            </a:r>
            <a:r>
              <a:rPr lang="tr-TR" sz="1000" dirty="0" smtClean="0"/>
              <a:t>, </a:t>
            </a:r>
            <a:r>
              <a:rPr lang="tr-TR" sz="1000" dirty="0" err="1" smtClean="0"/>
              <a:t>sources</a:t>
            </a:r>
            <a:r>
              <a:rPr lang="tr-TR" sz="1000" dirty="0" smtClean="0"/>
              <a:t> </a:t>
            </a:r>
            <a:r>
              <a:rPr lang="tr-TR" sz="1000" dirty="0" err="1" smtClean="0"/>
              <a:t>and</a:t>
            </a:r>
            <a:r>
              <a:rPr lang="tr-TR" sz="1000" dirty="0" smtClean="0"/>
              <a:t> </a:t>
            </a:r>
            <a:r>
              <a:rPr lang="tr-TR" sz="1000" dirty="0" err="1" smtClean="0"/>
              <a:t>toxic</a:t>
            </a:r>
            <a:r>
              <a:rPr lang="tr-TR" sz="1000" dirty="0" smtClean="0"/>
              <a:t> </a:t>
            </a:r>
            <a:r>
              <a:rPr lang="tr-TR" sz="1000" dirty="0" err="1" smtClean="0"/>
              <a:t>risks</a:t>
            </a:r>
            <a:r>
              <a:rPr lang="tr-TR" sz="1000" dirty="0" smtClean="0"/>
              <a:t>. </a:t>
            </a:r>
            <a:r>
              <a:rPr lang="tr-TR" sz="1000" dirty="0" err="1" smtClean="0"/>
              <a:t>Ecological</a:t>
            </a:r>
            <a:r>
              <a:rPr lang="tr-TR" sz="1000" dirty="0" smtClean="0"/>
              <a:t> </a:t>
            </a:r>
            <a:r>
              <a:rPr lang="tr-TR" sz="1000" dirty="0" err="1" smtClean="0"/>
              <a:t>Indicators</a:t>
            </a:r>
            <a:r>
              <a:rPr lang="tr-TR" sz="1000" dirty="0" smtClean="0"/>
              <a:t> 69 (2016) 331–339</a:t>
            </a:r>
          </a:p>
          <a:p>
            <a:r>
              <a:rPr lang="tr-TR" sz="1000" dirty="0" smtClean="0"/>
              <a:t>J. </a:t>
            </a:r>
            <a:r>
              <a:rPr lang="tr-TR" sz="1000" dirty="0" err="1" smtClean="0"/>
              <a:t>Tournebize</a:t>
            </a:r>
            <a:r>
              <a:rPr lang="tr-TR" sz="1000" dirty="0" smtClean="0"/>
              <a:t> et al. 2017. </a:t>
            </a:r>
            <a:r>
              <a:rPr lang="tr-TR" sz="1000" dirty="0" err="1" smtClean="0"/>
              <a:t>Implications</a:t>
            </a:r>
            <a:r>
              <a:rPr lang="tr-TR" sz="1000" dirty="0" smtClean="0"/>
              <a:t> </a:t>
            </a:r>
            <a:r>
              <a:rPr lang="tr-TR" sz="1000" dirty="0" err="1" smtClean="0"/>
              <a:t>for</a:t>
            </a:r>
            <a:r>
              <a:rPr lang="tr-TR" sz="1000" dirty="0" smtClean="0"/>
              <a:t> </a:t>
            </a:r>
            <a:r>
              <a:rPr lang="tr-TR" sz="1000" dirty="0" err="1" smtClean="0"/>
              <a:t>constructed</a:t>
            </a:r>
            <a:r>
              <a:rPr lang="tr-TR" sz="1000" dirty="0" smtClean="0"/>
              <a:t> </a:t>
            </a:r>
            <a:r>
              <a:rPr lang="tr-TR" sz="1000" dirty="0" err="1" smtClean="0"/>
              <a:t>wetlands</a:t>
            </a:r>
            <a:r>
              <a:rPr lang="tr-TR" sz="1000" dirty="0" smtClean="0"/>
              <a:t> </a:t>
            </a:r>
            <a:r>
              <a:rPr lang="tr-TR" sz="1000" dirty="0" err="1" smtClean="0"/>
              <a:t>to</a:t>
            </a:r>
            <a:r>
              <a:rPr lang="tr-TR" sz="1000" dirty="0" smtClean="0"/>
              <a:t> </a:t>
            </a:r>
            <a:r>
              <a:rPr lang="tr-TR" sz="1000" dirty="0" err="1" smtClean="0"/>
              <a:t>mitigate</a:t>
            </a:r>
            <a:r>
              <a:rPr lang="tr-TR" sz="1000" dirty="0" smtClean="0"/>
              <a:t> </a:t>
            </a:r>
            <a:r>
              <a:rPr lang="tr-TR" sz="1000" dirty="0" err="1" smtClean="0"/>
              <a:t>nitrateand</a:t>
            </a:r>
            <a:r>
              <a:rPr lang="tr-TR" sz="1000" dirty="0" smtClean="0"/>
              <a:t> </a:t>
            </a:r>
            <a:r>
              <a:rPr lang="tr-TR" sz="1000" dirty="0" err="1" smtClean="0"/>
              <a:t>pesticide</a:t>
            </a:r>
            <a:r>
              <a:rPr lang="tr-TR" sz="1000" dirty="0" smtClean="0"/>
              <a:t> </a:t>
            </a:r>
            <a:r>
              <a:rPr lang="tr-TR" sz="1000" dirty="0" err="1" smtClean="0"/>
              <a:t>pollution</a:t>
            </a:r>
            <a:r>
              <a:rPr lang="tr-TR" sz="1000" dirty="0" smtClean="0"/>
              <a:t> in </a:t>
            </a:r>
            <a:r>
              <a:rPr lang="tr-TR" sz="1000" dirty="0" err="1" smtClean="0"/>
              <a:t>agricultural</a:t>
            </a:r>
            <a:r>
              <a:rPr lang="tr-TR" sz="1000" dirty="0" smtClean="0"/>
              <a:t> </a:t>
            </a:r>
            <a:r>
              <a:rPr lang="tr-TR" sz="1000" dirty="0" err="1" smtClean="0"/>
              <a:t>drained</a:t>
            </a:r>
            <a:r>
              <a:rPr lang="tr-TR" sz="1000" dirty="0" smtClean="0"/>
              <a:t> </a:t>
            </a:r>
            <a:r>
              <a:rPr lang="tr-TR" sz="1000" dirty="0" err="1" smtClean="0"/>
              <a:t>watershed</a:t>
            </a:r>
            <a:r>
              <a:rPr lang="tr-TR" sz="1000" dirty="0" smtClean="0"/>
              <a:t>. </a:t>
            </a:r>
            <a:r>
              <a:rPr lang="tr-TR" sz="1000" dirty="0" err="1" smtClean="0"/>
              <a:t>Ecological</a:t>
            </a:r>
            <a:r>
              <a:rPr lang="tr-TR" sz="1000" dirty="0" smtClean="0"/>
              <a:t> </a:t>
            </a:r>
            <a:r>
              <a:rPr lang="tr-TR" sz="1000" dirty="0" err="1" smtClean="0"/>
              <a:t>Engineering</a:t>
            </a:r>
            <a:r>
              <a:rPr lang="tr-TR" sz="1000" dirty="0" smtClean="0"/>
              <a:t> 103 (2017) 415–425.</a:t>
            </a:r>
          </a:p>
          <a:p>
            <a:r>
              <a:rPr lang="tr-TR" sz="1000" dirty="0" err="1" smtClean="0"/>
              <a:t>Mander</a:t>
            </a:r>
            <a:r>
              <a:rPr lang="tr-TR" sz="1000" dirty="0" smtClean="0"/>
              <a:t>, Ü., </a:t>
            </a:r>
            <a:r>
              <a:rPr lang="tr-TR" sz="1000" dirty="0" err="1" smtClean="0"/>
              <a:t>Tournebize</a:t>
            </a:r>
            <a:r>
              <a:rPr lang="tr-TR" sz="1000" dirty="0" smtClean="0"/>
              <a:t>, J., </a:t>
            </a:r>
            <a:r>
              <a:rPr lang="tr-TR" sz="1000" dirty="0" err="1" smtClean="0"/>
              <a:t>Kasak</a:t>
            </a:r>
            <a:r>
              <a:rPr lang="tr-TR" sz="1000" dirty="0" smtClean="0"/>
              <a:t>, K., </a:t>
            </a:r>
            <a:r>
              <a:rPr lang="tr-TR" sz="1000" dirty="0" err="1" smtClean="0"/>
              <a:t>Mitsch</a:t>
            </a:r>
            <a:r>
              <a:rPr lang="tr-TR" sz="1000" dirty="0" smtClean="0"/>
              <a:t>, W.J., 2014. </a:t>
            </a:r>
            <a:r>
              <a:rPr lang="tr-TR" sz="1000" dirty="0" err="1" smtClean="0"/>
              <a:t>Climate</a:t>
            </a:r>
            <a:r>
              <a:rPr lang="tr-TR" sz="1000" dirty="0" smtClean="0"/>
              <a:t> </a:t>
            </a:r>
            <a:r>
              <a:rPr lang="tr-TR" sz="1000" dirty="0" err="1" smtClean="0"/>
              <a:t>regulation</a:t>
            </a:r>
            <a:r>
              <a:rPr lang="tr-TR" sz="1000" dirty="0" smtClean="0"/>
              <a:t> </a:t>
            </a:r>
            <a:r>
              <a:rPr lang="tr-TR" sz="1000" dirty="0" err="1" smtClean="0"/>
              <a:t>byfree</a:t>
            </a:r>
            <a:r>
              <a:rPr lang="tr-TR" sz="1000" dirty="0" smtClean="0"/>
              <a:t> </a:t>
            </a:r>
            <a:r>
              <a:rPr lang="tr-TR" sz="1000" dirty="0" err="1" smtClean="0"/>
              <a:t>water</a:t>
            </a:r>
            <a:r>
              <a:rPr lang="tr-TR" sz="1000" dirty="0" smtClean="0"/>
              <a:t> </a:t>
            </a:r>
            <a:r>
              <a:rPr lang="tr-TR" sz="1000" dirty="0" err="1" smtClean="0"/>
              <a:t>surface</a:t>
            </a:r>
            <a:r>
              <a:rPr lang="tr-TR" sz="1000" dirty="0" smtClean="0"/>
              <a:t> </a:t>
            </a:r>
            <a:r>
              <a:rPr lang="tr-TR" sz="1000" dirty="0" err="1" smtClean="0"/>
              <a:t>constructed</a:t>
            </a:r>
            <a:r>
              <a:rPr lang="tr-TR" sz="1000" dirty="0" smtClean="0"/>
              <a:t> </a:t>
            </a:r>
            <a:r>
              <a:rPr lang="tr-TR" sz="1000" dirty="0" err="1" smtClean="0"/>
              <a:t>wetlands</a:t>
            </a:r>
            <a:r>
              <a:rPr lang="tr-TR" sz="1000" dirty="0" smtClean="0"/>
              <a:t> </a:t>
            </a:r>
            <a:r>
              <a:rPr lang="tr-TR" sz="1000" dirty="0" err="1" smtClean="0"/>
              <a:t>for</a:t>
            </a:r>
            <a:r>
              <a:rPr lang="tr-TR" sz="1000" dirty="0" smtClean="0"/>
              <a:t> </a:t>
            </a:r>
            <a:r>
              <a:rPr lang="tr-TR" sz="1000" dirty="0" err="1" smtClean="0"/>
              <a:t>wastewater</a:t>
            </a:r>
            <a:r>
              <a:rPr lang="tr-TR" sz="1000" dirty="0" smtClean="0"/>
              <a:t> </a:t>
            </a:r>
            <a:r>
              <a:rPr lang="tr-TR" sz="1000" dirty="0" err="1" smtClean="0"/>
              <a:t>treatment</a:t>
            </a:r>
            <a:r>
              <a:rPr lang="tr-TR" sz="1000" dirty="0" smtClean="0"/>
              <a:t> </a:t>
            </a:r>
            <a:r>
              <a:rPr lang="tr-TR" sz="1000" dirty="0" err="1" smtClean="0"/>
              <a:t>and</a:t>
            </a:r>
            <a:r>
              <a:rPr lang="tr-TR" sz="1000" dirty="0" smtClean="0"/>
              <a:t> </a:t>
            </a:r>
            <a:r>
              <a:rPr lang="tr-TR" sz="1000" dirty="0" err="1" smtClean="0"/>
              <a:t>createdriverine</a:t>
            </a:r>
            <a:r>
              <a:rPr lang="tr-TR" sz="1000" dirty="0" smtClean="0"/>
              <a:t> </a:t>
            </a:r>
            <a:r>
              <a:rPr lang="tr-TR" sz="1000" dirty="0" err="1" smtClean="0"/>
              <a:t>wetlands</a:t>
            </a:r>
            <a:r>
              <a:rPr lang="tr-TR" sz="1000" dirty="0" smtClean="0"/>
              <a:t>. </a:t>
            </a:r>
            <a:r>
              <a:rPr lang="tr-TR" sz="1000" dirty="0" err="1" smtClean="0"/>
              <a:t>Ecol</a:t>
            </a:r>
            <a:r>
              <a:rPr lang="tr-TR" sz="1000" dirty="0" smtClean="0"/>
              <a:t>. </a:t>
            </a:r>
            <a:r>
              <a:rPr lang="tr-TR" sz="1000" dirty="0" err="1" smtClean="0"/>
              <a:t>Eng</a:t>
            </a:r>
            <a:r>
              <a:rPr lang="tr-TR" sz="1000" dirty="0" smtClean="0"/>
              <a:t>. 72, 103–115</a:t>
            </a:r>
          </a:p>
          <a:p>
            <a:r>
              <a:rPr lang="tr-TR" sz="1000" dirty="0" smtClean="0"/>
              <a:t>Fikirdeşici-Ergen, Ş et al. 2018. Bioremediation of </a:t>
            </a:r>
            <a:r>
              <a:rPr lang="tr-TR" sz="1000" dirty="0" err="1" smtClean="0"/>
              <a:t>heavy</a:t>
            </a:r>
            <a:r>
              <a:rPr lang="tr-TR" sz="1000" dirty="0" smtClean="0"/>
              <a:t> metal </a:t>
            </a:r>
            <a:r>
              <a:rPr lang="tr-TR" sz="1000" dirty="0" err="1" smtClean="0"/>
              <a:t>contaminated</a:t>
            </a:r>
            <a:r>
              <a:rPr lang="tr-TR" sz="1000" dirty="0" smtClean="0"/>
              <a:t> </a:t>
            </a:r>
            <a:r>
              <a:rPr lang="tr-TR" sz="1000" dirty="0" err="1" smtClean="0"/>
              <a:t>medium</a:t>
            </a:r>
            <a:r>
              <a:rPr lang="tr-TR" sz="1000" dirty="0" smtClean="0"/>
              <a:t> </a:t>
            </a:r>
            <a:r>
              <a:rPr lang="tr-TR" sz="1000" dirty="0" err="1" smtClean="0"/>
              <a:t>using</a:t>
            </a:r>
            <a:r>
              <a:rPr lang="tr-TR" sz="1000" dirty="0" smtClean="0"/>
              <a:t> Lemna </a:t>
            </a:r>
            <a:r>
              <a:rPr lang="tr-TR" sz="1000" dirty="0" err="1" smtClean="0"/>
              <a:t>minor</a:t>
            </a:r>
            <a:r>
              <a:rPr lang="tr-TR" sz="1000" dirty="0" smtClean="0"/>
              <a:t>, Daphnia </a:t>
            </a:r>
            <a:r>
              <a:rPr lang="tr-TR" sz="1000" dirty="0" err="1" smtClean="0"/>
              <a:t>magna</a:t>
            </a:r>
            <a:r>
              <a:rPr lang="tr-TR" sz="1000" dirty="0" smtClean="0"/>
              <a:t> </a:t>
            </a:r>
            <a:r>
              <a:rPr lang="tr-TR" sz="1000" dirty="0" err="1" smtClean="0"/>
              <a:t>and</a:t>
            </a:r>
            <a:r>
              <a:rPr lang="tr-TR" sz="1000" dirty="0" smtClean="0"/>
              <a:t> </a:t>
            </a:r>
            <a:r>
              <a:rPr lang="tr-TR" sz="1000" dirty="0" err="1" smtClean="0"/>
              <a:t>their</a:t>
            </a:r>
            <a:r>
              <a:rPr lang="tr-TR" sz="1000" dirty="0" smtClean="0"/>
              <a:t> </a:t>
            </a:r>
            <a:r>
              <a:rPr lang="tr-TR" sz="1000" dirty="0" err="1" smtClean="0"/>
              <a:t>consortium</a:t>
            </a:r>
            <a:r>
              <a:rPr lang="tr-TR" sz="1000" dirty="0" smtClean="0"/>
              <a:t>. </a:t>
            </a:r>
            <a:r>
              <a:rPr lang="tr-TR" sz="1000" dirty="0" err="1" smtClean="0"/>
              <a:t>Chemistry</a:t>
            </a:r>
            <a:r>
              <a:rPr lang="tr-TR" sz="1000" dirty="0" smtClean="0"/>
              <a:t> </a:t>
            </a:r>
            <a:r>
              <a:rPr lang="tr-TR" sz="1000" dirty="0" err="1" smtClean="0"/>
              <a:t>and</a:t>
            </a:r>
            <a:r>
              <a:rPr lang="tr-TR" sz="1000" dirty="0" smtClean="0"/>
              <a:t> </a:t>
            </a:r>
            <a:r>
              <a:rPr lang="tr-TR" sz="1000" dirty="0" err="1" smtClean="0"/>
              <a:t>Ecology</a:t>
            </a:r>
            <a:r>
              <a:rPr lang="tr-TR" sz="1000" dirty="0" smtClean="0"/>
              <a:t>. 34(1):43-55</a:t>
            </a:r>
          </a:p>
          <a:p>
            <a:r>
              <a:rPr lang="tr-TR" sz="1000" dirty="0" smtClean="0"/>
              <a:t>Fikirdeşici-Ergen, Ş </a:t>
            </a:r>
            <a:r>
              <a:rPr lang="tr-TR" sz="1000" dirty="0" err="1" smtClean="0"/>
              <a:t>and</a:t>
            </a:r>
            <a:r>
              <a:rPr lang="tr-TR" sz="1000" dirty="0" smtClean="0"/>
              <a:t> Üçüncü-Tunca, E. 2018. </a:t>
            </a:r>
            <a:r>
              <a:rPr lang="tr-TR" sz="1000" dirty="0" err="1" smtClean="0"/>
              <a:t>Nanotoxicity</a:t>
            </a:r>
            <a:r>
              <a:rPr lang="tr-TR" sz="1000" dirty="0" smtClean="0"/>
              <a:t> </a:t>
            </a:r>
            <a:r>
              <a:rPr lang="tr-TR" sz="1000" dirty="0" err="1" smtClean="0"/>
              <a:t>Modelling</a:t>
            </a:r>
            <a:r>
              <a:rPr lang="tr-TR" sz="1000" dirty="0" smtClean="0"/>
              <a:t> </a:t>
            </a:r>
            <a:r>
              <a:rPr lang="tr-TR" sz="1000" dirty="0" err="1" smtClean="0"/>
              <a:t>and</a:t>
            </a:r>
            <a:r>
              <a:rPr lang="tr-TR" sz="1000" dirty="0" smtClean="0"/>
              <a:t> Removal </a:t>
            </a:r>
            <a:r>
              <a:rPr lang="tr-TR" sz="1000" dirty="0" err="1" smtClean="0"/>
              <a:t>Efficiencies</a:t>
            </a:r>
            <a:r>
              <a:rPr lang="tr-TR" sz="1000" dirty="0" smtClean="0"/>
              <a:t> of </a:t>
            </a:r>
            <a:r>
              <a:rPr lang="tr-TR" sz="1000" dirty="0" err="1" smtClean="0"/>
              <a:t>ZnONP</a:t>
            </a:r>
            <a:r>
              <a:rPr lang="tr-TR" sz="1000" dirty="0" smtClean="0"/>
              <a:t>, International Journal of </a:t>
            </a:r>
            <a:r>
              <a:rPr lang="tr-TR" sz="1000" dirty="0" err="1" smtClean="0"/>
              <a:t>Phytoremediation</a:t>
            </a:r>
            <a:r>
              <a:rPr lang="tr-TR" sz="1000" dirty="0" smtClean="0"/>
              <a:t> 20(1):16-26</a:t>
            </a:r>
          </a:p>
          <a:p>
            <a:r>
              <a:rPr lang="tr-TR" sz="1000" dirty="0" smtClean="0"/>
              <a:t>Yakup Sedat VELIOGLU, Şeyda FİKİRDEŞİCİ-ERGEN, Pelin AKSU, Ahmet ALTINDAĞ. 2018. Effects of </a:t>
            </a:r>
            <a:r>
              <a:rPr lang="tr-TR" sz="1000" dirty="0" err="1" smtClean="0"/>
              <a:t>Ozone</a:t>
            </a:r>
            <a:r>
              <a:rPr lang="tr-TR" sz="1000" dirty="0" smtClean="0"/>
              <a:t> </a:t>
            </a:r>
            <a:r>
              <a:rPr lang="tr-TR" sz="1000" dirty="0" err="1" smtClean="0"/>
              <a:t>Treatment</a:t>
            </a:r>
            <a:r>
              <a:rPr lang="tr-TR" sz="1000" dirty="0" smtClean="0"/>
              <a:t> on </a:t>
            </a:r>
            <a:r>
              <a:rPr lang="tr-TR" sz="1000" dirty="0" err="1" smtClean="0"/>
              <a:t>the</a:t>
            </a:r>
            <a:r>
              <a:rPr lang="tr-TR" sz="1000" dirty="0" smtClean="0"/>
              <a:t> </a:t>
            </a:r>
            <a:r>
              <a:rPr lang="tr-TR" sz="1000" dirty="0" err="1" smtClean="0"/>
              <a:t>Degradation</a:t>
            </a:r>
            <a:r>
              <a:rPr lang="tr-TR" sz="1000" dirty="0" smtClean="0"/>
              <a:t> </a:t>
            </a:r>
            <a:r>
              <a:rPr lang="tr-TR" sz="1000" dirty="0" err="1" smtClean="0"/>
              <a:t>and</a:t>
            </a:r>
            <a:r>
              <a:rPr lang="tr-TR" sz="1000" dirty="0" smtClean="0"/>
              <a:t> Toxicity of </a:t>
            </a:r>
            <a:r>
              <a:rPr lang="tr-TR" sz="1000" dirty="0" err="1" smtClean="0"/>
              <a:t>Several</a:t>
            </a:r>
            <a:r>
              <a:rPr lang="tr-TR" sz="1000" dirty="0" smtClean="0"/>
              <a:t> </a:t>
            </a:r>
            <a:r>
              <a:rPr lang="tr-TR" sz="1000" dirty="0" err="1" smtClean="0"/>
              <a:t>Pesticides</a:t>
            </a:r>
            <a:r>
              <a:rPr lang="tr-TR" sz="1000" dirty="0" smtClean="0"/>
              <a:t> in </a:t>
            </a:r>
            <a:r>
              <a:rPr lang="tr-TR" sz="1000" dirty="0" err="1" smtClean="0"/>
              <a:t>Different</a:t>
            </a:r>
            <a:r>
              <a:rPr lang="tr-TR" sz="1000" dirty="0" smtClean="0"/>
              <a:t> </a:t>
            </a:r>
            <a:r>
              <a:rPr lang="tr-TR" sz="1000" dirty="0" err="1" smtClean="0"/>
              <a:t>Groups</a:t>
            </a:r>
            <a:r>
              <a:rPr lang="tr-TR" sz="1000" dirty="0" smtClean="0"/>
              <a:t>, Journal of </a:t>
            </a:r>
            <a:r>
              <a:rPr lang="tr-TR" sz="1000" dirty="0" err="1" smtClean="0"/>
              <a:t>Agricultural</a:t>
            </a:r>
            <a:r>
              <a:rPr lang="tr-TR" sz="1000" dirty="0" smtClean="0"/>
              <a:t> </a:t>
            </a:r>
            <a:r>
              <a:rPr lang="tr-TR" sz="1000" dirty="0" err="1" smtClean="0"/>
              <a:t>Sciences</a:t>
            </a:r>
            <a:r>
              <a:rPr lang="tr-TR" sz="1000" dirty="0" smtClean="0"/>
              <a:t>, 24(2):245-255</a:t>
            </a:r>
          </a:p>
          <a:p>
            <a:r>
              <a:rPr lang="tr-TR" sz="1000" dirty="0" err="1" smtClean="0"/>
              <a:t>Kumari</a:t>
            </a:r>
            <a:r>
              <a:rPr lang="tr-TR" sz="1000" dirty="0" smtClean="0"/>
              <a:t> et al. </a:t>
            </a:r>
            <a:r>
              <a:rPr lang="en-US" sz="1000" dirty="0" err="1" smtClean="0"/>
              <a:t>mplications</a:t>
            </a:r>
            <a:r>
              <a:rPr lang="en-US" sz="1000" dirty="0" smtClean="0"/>
              <a:t> of Metal Nanoparticles on Aquatic Fauna: A Review</a:t>
            </a:r>
            <a:r>
              <a:rPr lang="tr-TR" sz="1000" dirty="0" smtClean="0"/>
              <a:t> </a:t>
            </a:r>
            <a:r>
              <a:rPr lang="en-US" sz="1000" dirty="0" smtClean="0"/>
              <a:t>December 2017Nanoscience and Nanotechnology - Asia 08(1)</a:t>
            </a:r>
          </a:p>
          <a:p>
            <a:r>
              <a:rPr lang="en-US" sz="1000" dirty="0" smtClean="0"/>
              <a:t>DOI: 10.2174/2210681208666171205101112</a:t>
            </a:r>
            <a:endParaRPr lang="tr-TR" sz="1000" dirty="0"/>
          </a:p>
        </p:txBody>
      </p:sp>
    </p:spTree>
    <p:extLst>
      <p:ext uri="{BB962C8B-B14F-4D97-AF65-F5344CB8AC3E}">
        <p14:creationId xmlns:p14="http://schemas.microsoft.com/office/powerpoint/2010/main" val="2753226519"/>
      </p:ext>
    </p:extLst>
  </p:cSld>
  <p:clrMapOvr>
    <a:masterClrMapping/>
  </p:clrMapOvr>
</p:sld>
</file>

<file path=ppt/theme/theme1.xml><?xml version="1.0" encoding="utf-8"?>
<a:theme xmlns:a="http://schemas.openxmlformats.org/drawingml/2006/main" name="Temel">
  <a:themeElements>
    <a:clrScheme name="Temel">
      <a:dk1>
        <a:srgbClr val="000000"/>
      </a:dk1>
      <a:lt1>
        <a:srgbClr val="FFFFFF"/>
      </a:lt1>
      <a:dk2>
        <a:srgbClr val="565349"/>
      </a:dk2>
      <a:lt2>
        <a:srgbClr val="DDDDDD"/>
      </a:lt2>
      <a:accent1>
        <a:srgbClr val="A6B727"/>
      </a:accent1>
      <a:accent2>
        <a:srgbClr val="DF5327"/>
      </a:accent2>
      <a:accent3>
        <a:srgbClr val="FE9E00"/>
      </a:accent3>
      <a:accent4>
        <a:srgbClr val="418AB3"/>
      </a:accent4>
      <a:accent5>
        <a:srgbClr val="D7D447"/>
      </a:accent5>
      <a:accent6>
        <a:srgbClr val="818183"/>
      </a:accent6>
      <a:hlink>
        <a:srgbClr val="F59E00"/>
      </a:hlink>
      <a:folHlink>
        <a:srgbClr val="B2B2B2"/>
      </a:folHlink>
    </a:clrScheme>
    <a:fontScheme name="Temel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Temel">
      <a:fillStyleLst>
        <a:solidFill>
          <a:schemeClr val="phClr"/>
        </a:solidFill>
        <a:solidFill>
          <a:schemeClr val="phClr">
            <a:tint val="55000"/>
            <a:satMod val="13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  <a:satMod val="105000"/>
              </a:schemeClr>
            </a:gs>
            <a:gs pos="100000">
              <a:schemeClr val="phClr"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27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95000"/>
            <a:satMod val="140000"/>
          </a:schemeClr>
        </a:solidFill>
        <a:solidFill>
          <a:schemeClr val="phClr">
            <a:tint val="90000"/>
            <a:shade val="85000"/>
            <a:satMod val="160000"/>
            <a:lumMod val="11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sis" id="{5665723A-49BA-4B57-8411-A56F8F207965}" vid="{90E45F77-AEFC-46EF-A7C1-5B338C297B0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TM03457444[[fn=Temel]]</Template>
  <TotalTime>10</TotalTime>
  <Words>254</Words>
  <Application>Microsoft Office PowerPoint</Application>
  <PresentationFormat>Geniş ekran</PresentationFormat>
  <Paragraphs>22</Paragraphs>
  <Slides>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1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5</vt:i4>
      </vt:variant>
    </vt:vector>
  </HeadingPairs>
  <TitlesOfParts>
    <vt:vector size="7" baseType="lpstr">
      <vt:lpstr>Corbel</vt:lpstr>
      <vt:lpstr>Temel</vt:lpstr>
      <vt:lpstr>FMUS1003 Su okuryazarlığı</vt:lpstr>
      <vt:lpstr>PowerPoint Sunusu</vt:lpstr>
      <vt:lpstr>PowerPoint Sunusu</vt:lpstr>
      <vt:lpstr>PowerPoint Sunusu</vt:lpstr>
      <vt:lpstr>Kaynaklar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hp_ergen</dc:creator>
  <cp:lastModifiedBy>hp_ergen</cp:lastModifiedBy>
  <cp:revision>3</cp:revision>
  <dcterms:created xsi:type="dcterms:W3CDTF">2020-10-02T10:35:43Z</dcterms:created>
  <dcterms:modified xsi:type="dcterms:W3CDTF">2020-10-02T12:18:53Z</dcterms:modified>
</cp:coreProperties>
</file>