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66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</p:sldIdLst>
  <p:sldSz cx="9144000" cy="6858000" type="screen4x3"/>
  <p:notesSz cx="9144000" cy="6858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1524" y="9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4334933" y="1169931"/>
            <a:ext cx="4814835" cy="4993802"/>
            <a:chOff x="4334933" y="1169931"/>
            <a:chExt cx="4814835" cy="4993802"/>
          </a:xfrm>
        </p:grpSpPr>
        <p:cxnSp>
          <p:nvCxnSpPr>
            <p:cNvPr id="17" name="Straight Connector 16"/>
            <p:cNvCxnSpPr/>
            <p:nvPr/>
          </p:nvCxnSpPr>
          <p:spPr>
            <a:xfrm flipH="1">
              <a:off x="6009259" y="1169931"/>
              <a:ext cx="3134741" cy="3134741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 flipH="1">
              <a:off x="4334933" y="1348898"/>
              <a:ext cx="4814835" cy="4814835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5225595" y="1469269"/>
              <a:ext cx="3912054" cy="3912054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 flipH="1">
              <a:off x="5304588" y="1307856"/>
              <a:ext cx="3839412" cy="3839412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 flipH="1">
              <a:off x="5707078" y="1770196"/>
              <a:ext cx="3430571" cy="3430570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533400"/>
            <a:ext cx="6154713" cy="3124201"/>
          </a:xfrm>
        </p:spPr>
        <p:txBody>
          <a:bodyPr anchor="b">
            <a:normAutofit/>
          </a:bodyPr>
          <a:lstStyle>
            <a:lvl1pPr algn="l">
              <a:defRPr sz="4400">
                <a:effectLst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3843868"/>
            <a:ext cx="4954250" cy="1913466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696665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6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533400" y="533400"/>
            <a:ext cx="8077200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762002" y="3843867"/>
            <a:ext cx="7281332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1/28/2020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447081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533400"/>
            <a:ext cx="8077200" cy="2895600"/>
          </a:xfrm>
        </p:spPr>
        <p:txBody>
          <a:bodyPr anchor="ctr">
            <a:normAutofit/>
          </a:bodyPr>
          <a:lstStyle>
            <a:lvl1pPr algn="l">
              <a:defRPr sz="280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114800"/>
            <a:ext cx="6383552" cy="1905000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7900921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283" y="533400"/>
            <a:ext cx="6859787" cy="2895600"/>
          </a:xfrm>
        </p:spPr>
        <p:txBody>
          <a:bodyPr anchor="ctr">
            <a:normAutofit/>
          </a:bodyPr>
          <a:lstStyle>
            <a:lvl1pPr algn="l">
              <a:defRPr sz="2800" b="0" cap="all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66800" y="3429000"/>
            <a:ext cx="6402467" cy="4826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301070"/>
            <a:ext cx="6382361" cy="171873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tr-TR" smtClean="0"/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228600" y="710624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96200" y="2768601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2110113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3429000"/>
            <a:ext cx="6382361" cy="1697400"/>
          </a:xfrm>
        </p:spPr>
        <p:txBody>
          <a:bodyPr anchor="b">
            <a:normAutofit/>
          </a:bodyPr>
          <a:lstStyle>
            <a:lvl1pPr algn="l">
              <a:defRPr sz="280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5132980"/>
            <a:ext cx="6383552" cy="886819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1706534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284" y="533400"/>
            <a:ext cx="6859786" cy="2895600"/>
          </a:xfrm>
        </p:spPr>
        <p:txBody>
          <a:bodyPr anchor="ctr">
            <a:normAutofit/>
          </a:bodyPr>
          <a:lstStyle>
            <a:lvl1pPr algn="l">
              <a:defRPr sz="2800" b="0" cap="all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33400" y="3886200"/>
            <a:ext cx="638236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0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953000"/>
            <a:ext cx="63823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tr-TR" smtClean="0"/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228600" y="710624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96200" y="2768601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24268532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533400"/>
            <a:ext cx="7525658" cy="28956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2800" b="0" dirty="0"/>
            </a:lvl1pPr>
          </a:lstStyle>
          <a:p>
            <a:pPr marL="0" lvl="0"/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33400" y="3928534"/>
            <a:ext cx="6382361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0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766735"/>
            <a:ext cx="6382360" cy="1253065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7109229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 algn="l">
              <a:defRPr sz="28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533401"/>
            <a:ext cx="6554867" cy="3767670"/>
          </a:xfrm>
        </p:spPr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1897459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66406" y="533400"/>
            <a:ext cx="2044194" cy="4419600"/>
          </a:xfrm>
        </p:spPr>
        <p:txBody>
          <a:bodyPr vert="eaVert">
            <a:normAutofit/>
          </a:bodyPr>
          <a:lstStyle>
            <a:lvl1pPr>
              <a:defRPr sz="28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533400"/>
            <a:ext cx="5850012" cy="5486400"/>
          </a:xfrm>
        </p:spPr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7291596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1/28/2020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01388348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00" b="0" i="0">
                <a:solidFill>
                  <a:schemeClr val="bg1"/>
                </a:solidFill>
                <a:latin typeface="TeXGyreAdventor"/>
                <a:cs typeface="TeXGyreAdventor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1/28/2020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4825475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533400"/>
            <a:ext cx="6554867" cy="3767670"/>
          </a:xfrm>
        </p:spPr>
        <p:txBody>
          <a:bodyPr anchor="ctr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886528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1981199"/>
            <a:ext cx="6402468" cy="2319867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487333"/>
            <a:ext cx="6402467" cy="1532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405399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1" name="Content Placeholder 3"/>
          <p:cNvSpPr>
            <a:spLocks noGrp="1"/>
          </p:cNvSpPr>
          <p:nvPr>
            <p:ph sz="half" idx="13"/>
          </p:nvPr>
        </p:nvSpPr>
        <p:spPr>
          <a:xfrm>
            <a:off x="533400" y="533400"/>
            <a:ext cx="3949967" cy="3767667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12" name="Content Placeholder 5"/>
          <p:cNvSpPr>
            <a:spLocks noGrp="1"/>
          </p:cNvSpPr>
          <p:nvPr>
            <p:ph sz="quarter" idx="4"/>
          </p:nvPr>
        </p:nvSpPr>
        <p:spPr>
          <a:xfrm>
            <a:off x="4662362" y="533400"/>
            <a:ext cx="3948238" cy="3759200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615583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1" y="533400"/>
            <a:ext cx="3716866" cy="609600"/>
          </a:xfrm>
        </p:spPr>
        <p:txBody>
          <a:bodyPr anchor="b">
            <a:noAutofit/>
          </a:bodyPr>
          <a:lstStyle>
            <a:lvl1pPr marL="0" indent="0">
              <a:buNone/>
              <a:defRPr sz="2400" b="0" cap="all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399" y="1143000"/>
            <a:ext cx="3945467" cy="3158067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55016" y="566738"/>
            <a:ext cx="376405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 cap="all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2362" y="1143000"/>
            <a:ext cx="3956705" cy="3149600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1/28/2020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927490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1/28/2020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274827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1/28/2020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018376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8667" y="533400"/>
            <a:ext cx="3200400" cy="1524000"/>
          </a:xfrm>
        </p:spPr>
        <p:txBody>
          <a:bodyPr anchor="b">
            <a:normAutofit/>
          </a:bodyPr>
          <a:lstStyle>
            <a:lvl1pPr algn="l">
              <a:defRPr sz="20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399" y="533400"/>
            <a:ext cx="4438755" cy="5486400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418667" y="2209802"/>
            <a:ext cx="32004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316402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95800" y="1447800"/>
            <a:ext cx="3563258" cy="11430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762000" y="914400"/>
            <a:ext cx="3280974" cy="48006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496027" y="2743200"/>
            <a:ext cx="3564223" cy="2082800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33400" y="6172200"/>
            <a:ext cx="5811724" cy="365125"/>
          </a:xfrm>
        </p:spPr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80448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6670675" y="3894667"/>
            <a:ext cx="2470456" cy="2658533"/>
            <a:chOff x="6687077" y="3259666"/>
            <a:chExt cx="2981857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8756120" y="3259666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6687077" y="3486677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7772400" y="3581400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7923214" y="3433394"/>
              <a:ext cx="1739738" cy="173974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8398935" y="3985317"/>
              <a:ext cx="1264017" cy="1264016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533401"/>
            <a:ext cx="6554867" cy="37676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30245" y="6172203"/>
            <a:ext cx="1200463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1D8BD707-D9CF-40AE-B4C6-C98DA3205C09}" type="datetimeFigureOut">
              <a:rPr lang="en-US" smtClean="0"/>
              <a:t>1/28/2020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33400" y="6172200"/>
            <a:ext cx="5811724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774426" y="5578478"/>
            <a:ext cx="856907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28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B6F15528-21DE-4FAA-801E-634DDDAF4B2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3354669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75" r:id="rId9"/>
    <p:sldLayoutId id="2147483676" r:id="rId10"/>
    <p:sldLayoutId id="2147483677" r:id="rId11"/>
    <p:sldLayoutId id="2147483678" r:id="rId12"/>
    <p:sldLayoutId id="2147483679" r:id="rId13"/>
    <p:sldLayoutId id="2147483680" r:id="rId14"/>
    <p:sldLayoutId id="2147483681" r:id="rId15"/>
    <p:sldLayoutId id="2147483682" r:id="rId16"/>
    <p:sldLayoutId id="2147483683" r:id="rId17"/>
    <p:sldLayoutId id="2147483684" r:id="rId18"/>
    <p:sldLayoutId id="2147483685" r:id="rId19"/>
  </p:sldLayoutIdLst>
  <p:txStyles>
    <p:titleStyle>
      <a:lvl1pPr algn="l" defTabSz="457200" rtl="0" eaLnBrk="1" latinLnBrk="0" hangingPunct="1">
        <a:spcBef>
          <a:spcPct val="0"/>
        </a:spcBef>
        <a:buNone/>
        <a:defRPr sz="32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teknikbilimlermyo.istanbul.edu.tr/elektrik/wp-content/uploads/2015/03/B%C3%B6l%C3%BCm-2.pdf" TargetMode="External"/><Relationship Id="rId2" Type="http://schemas.openxmlformats.org/officeDocument/2006/relationships/hyperlink" Target="http://ehm.kocaeli.edu.tr/web/files/106_Ders-12.pdf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63676" y="473405"/>
            <a:ext cx="2623185" cy="6661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200" spc="-10" dirty="0">
                <a:solidFill>
                  <a:srgbClr val="EBEBEB"/>
                </a:solidFill>
                <a:latin typeface="TeXGyreAdventor"/>
                <a:cs typeface="TeXGyreAdventor"/>
              </a:rPr>
              <a:t>İçindekiler</a:t>
            </a:r>
            <a:endParaRPr sz="4200">
              <a:latin typeface="TeXGyreAdventor"/>
              <a:cs typeface="TeXGyreAdventor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906576" y="2080387"/>
            <a:ext cx="329565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354965" algn="l"/>
              </a:tabLst>
            </a:pPr>
            <a:r>
              <a:rPr sz="1600" spc="270" dirty="0">
                <a:solidFill>
                  <a:srgbClr val="89D0D5"/>
                </a:solidFill>
                <a:latin typeface="Arial"/>
                <a:cs typeface="Arial"/>
              </a:rPr>
              <a:t>	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Seri-Paralel RC</a:t>
            </a:r>
            <a:r>
              <a:rPr sz="2000" spc="-120" dirty="0">
                <a:solidFill>
                  <a:srgbClr val="FFFFFF"/>
                </a:solidFill>
                <a:latin typeface="TeXGyreAdventor"/>
                <a:cs typeface="TeXGyreAdventor"/>
              </a:rPr>
              <a:t> 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Devreleri</a:t>
            </a:r>
            <a:endParaRPr sz="2000">
              <a:latin typeface="TeXGyreAdventor"/>
              <a:cs typeface="TeXGyreAdventor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63676" y="476453"/>
            <a:ext cx="4283710" cy="13068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4200" b="1" spc="-5" dirty="0">
                <a:solidFill>
                  <a:srgbClr val="EBEBEB"/>
                </a:solidFill>
                <a:latin typeface="TeXGyreAdventor"/>
                <a:cs typeface="TeXGyreAdventor"/>
              </a:rPr>
              <a:t>SERİ-PARALEL</a:t>
            </a:r>
            <a:r>
              <a:rPr sz="4200" b="1" spc="-65" dirty="0">
                <a:solidFill>
                  <a:srgbClr val="EBEBEB"/>
                </a:solidFill>
                <a:latin typeface="TeXGyreAdventor"/>
                <a:cs typeface="TeXGyreAdventor"/>
              </a:rPr>
              <a:t> </a:t>
            </a:r>
            <a:r>
              <a:rPr sz="4200" b="1" spc="-5" dirty="0">
                <a:solidFill>
                  <a:srgbClr val="EBEBEB"/>
                </a:solidFill>
                <a:latin typeface="TeXGyreAdventor"/>
                <a:cs typeface="TeXGyreAdventor"/>
              </a:rPr>
              <a:t>RC  DEVRELERİ</a:t>
            </a:r>
            <a:endParaRPr sz="4200">
              <a:latin typeface="TeXGyreAdventor"/>
              <a:cs typeface="TeXGyreAdventor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906576" y="2080387"/>
            <a:ext cx="6379210" cy="94106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5600" marR="5080" indent="-342900">
              <a:lnSpc>
                <a:spcPct val="100000"/>
              </a:lnSpc>
              <a:spcBef>
                <a:spcPts val="105"/>
              </a:spcBef>
              <a:tabLst>
                <a:tab pos="425450" algn="l"/>
              </a:tabLst>
            </a:pPr>
            <a:r>
              <a:rPr sz="1600" spc="270" dirty="0">
                <a:solidFill>
                  <a:srgbClr val="89D0D5"/>
                </a:solidFill>
                <a:latin typeface="Arial"/>
                <a:cs typeface="Arial"/>
              </a:rPr>
              <a:t>		</a:t>
            </a:r>
            <a:r>
              <a:rPr sz="2000" spc="-5" dirty="0">
                <a:solidFill>
                  <a:srgbClr val="FFFFFF"/>
                </a:solidFill>
                <a:latin typeface="TeXGyreAdventor"/>
                <a:cs typeface="TeXGyreAdventor"/>
              </a:rPr>
              <a:t>Şekildeki 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devrede </a:t>
            </a:r>
            <a:r>
              <a:rPr sz="2000" spc="-5" dirty="0">
                <a:solidFill>
                  <a:srgbClr val="FFFFFF"/>
                </a:solidFill>
                <a:latin typeface="TeXGyreAdventor"/>
                <a:cs typeface="TeXGyreAdventor"/>
              </a:rPr>
              <a:t>direnç </a:t>
            </a:r>
            <a:r>
              <a:rPr sz="2000" spc="10" dirty="0">
                <a:solidFill>
                  <a:srgbClr val="FFFFFF"/>
                </a:solidFill>
                <a:latin typeface="TeXGyreAdventor"/>
                <a:cs typeface="TeXGyreAdventor"/>
              </a:rPr>
              <a:t>ve 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kondanstör </a:t>
            </a:r>
            <a:r>
              <a:rPr sz="2000" spc="-5" dirty="0">
                <a:solidFill>
                  <a:srgbClr val="FFFFFF"/>
                </a:solidFill>
                <a:latin typeface="TeXGyreAdventor"/>
                <a:cs typeface="TeXGyreAdventor"/>
              </a:rPr>
              <a:t>saf  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elemanlar </a:t>
            </a:r>
            <a:r>
              <a:rPr sz="2000" spc="-5" dirty="0">
                <a:solidFill>
                  <a:srgbClr val="FFFFFF"/>
                </a:solidFill>
                <a:latin typeface="TeXGyreAdventor"/>
                <a:cs typeface="TeXGyreAdventor"/>
              </a:rPr>
              <a:t>olarak 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alınmıştır. Bu </a:t>
            </a:r>
            <a:r>
              <a:rPr sz="2000" spc="-5" dirty="0">
                <a:solidFill>
                  <a:srgbClr val="FFFFFF"/>
                </a:solidFill>
                <a:latin typeface="TeXGyreAdventor"/>
                <a:cs typeface="TeXGyreAdventor"/>
              </a:rPr>
              <a:t>seri 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devrede</a:t>
            </a:r>
            <a:r>
              <a:rPr sz="2000" spc="-160" dirty="0">
                <a:solidFill>
                  <a:srgbClr val="FFFFFF"/>
                </a:solidFill>
                <a:latin typeface="TeXGyreAdventor"/>
                <a:cs typeface="TeXGyreAdventor"/>
              </a:rPr>
              <a:t> 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devre  akımı, bütün devre elemanlardan</a:t>
            </a:r>
            <a:r>
              <a:rPr sz="2000" spc="-190" dirty="0">
                <a:solidFill>
                  <a:srgbClr val="FFFFFF"/>
                </a:solidFill>
                <a:latin typeface="TeXGyreAdventor"/>
                <a:cs typeface="TeXGyreAdventor"/>
              </a:rPr>
              <a:t> 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geçmektedir.</a:t>
            </a:r>
            <a:endParaRPr sz="2000">
              <a:latin typeface="TeXGyreAdventor"/>
              <a:cs typeface="TeXGyreAdventor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344167" y="3212592"/>
            <a:ext cx="5033772" cy="237591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35940" y="287782"/>
            <a:ext cx="7853045" cy="28968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76835" indent="-343535">
              <a:lnSpc>
                <a:spcPct val="100000"/>
              </a:lnSpc>
              <a:spcBef>
                <a:spcPts val="100"/>
              </a:spcBef>
              <a:tabLst>
                <a:tab pos="355600" algn="l"/>
              </a:tabLst>
            </a:pPr>
            <a:r>
              <a:rPr sz="1600" spc="270" dirty="0">
                <a:solidFill>
                  <a:srgbClr val="89D0D5"/>
                </a:solidFill>
                <a:latin typeface="Arial"/>
                <a:cs typeface="Arial"/>
              </a:rPr>
              <a:t>	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Devre </a:t>
            </a:r>
            <a:r>
              <a:rPr sz="2000" spc="-5" dirty="0">
                <a:solidFill>
                  <a:srgbClr val="FFFFFF"/>
                </a:solidFill>
                <a:latin typeface="TeXGyreAdventor"/>
                <a:cs typeface="TeXGyreAdventor"/>
              </a:rPr>
              <a:t>gerilimi ise direnç </a:t>
            </a:r>
            <a:r>
              <a:rPr sz="2000" spc="10" dirty="0">
                <a:solidFill>
                  <a:srgbClr val="FFFFFF"/>
                </a:solidFill>
                <a:latin typeface="TeXGyreAdventor"/>
                <a:cs typeface="TeXGyreAdventor"/>
              </a:rPr>
              <a:t>ve 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kondansatör uçlarında düşen  gerilimlerin vektörel toplamına </a:t>
            </a:r>
            <a:r>
              <a:rPr sz="2000" spc="-5" dirty="0">
                <a:solidFill>
                  <a:srgbClr val="FFFFFF"/>
                </a:solidFill>
                <a:latin typeface="TeXGyreAdventor"/>
                <a:cs typeface="TeXGyreAdventor"/>
              </a:rPr>
              <a:t>eşittir. 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Bu vektörel </a:t>
            </a:r>
            <a:r>
              <a:rPr sz="2000" spc="-5" dirty="0">
                <a:solidFill>
                  <a:srgbClr val="FFFFFF"/>
                </a:solidFill>
                <a:latin typeface="TeXGyreAdventor"/>
                <a:cs typeface="TeXGyreAdventor"/>
              </a:rPr>
              <a:t>değerler,</a:t>
            </a:r>
            <a:r>
              <a:rPr sz="2000" spc="-155" dirty="0">
                <a:solidFill>
                  <a:srgbClr val="FFFFFF"/>
                </a:solidFill>
                <a:latin typeface="TeXGyreAdventor"/>
                <a:cs typeface="TeXGyreAdventor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TeXGyreAdventor"/>
                <a:cs typeface="TeXGyreAdventor"/>
              </a:rPr>
              <a:t>bir  </a:t>
            </a:r>
            <a:r>
              <a:rPr sz="2000" spc="5" dirty="0">
                <a:solidFill>
                  <a:srgbClr val="FFFFFF"/>
                </a:solidFill>
                <a:latin typeface="TeXGyreAdventor"/>
                <a:cs typeface="TeXGyreAdventor"/>
              </a:rPr>
              <a:t>vektör </a:t>
            </a:r>
            <a:r>
              <a:rPr sz="2000" spc="-5" dirty="0">
                <a:solidFill>
                  <a:srgbClr val="FFFFFF"/>
                </a:solidFill>
                <a:latin typeface="TeXGyreAdventor"/>
                <a:cs typeface="TeXGyreAdventor"/>
              </a:rPr>
              <a:t>sistemiyle 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de gösterilebilir. </a:t>
            </a:r>
            <a:r>
              <a:rPr sz="2000" spc="-5" dirty="0">
                <a:solidFill>
                  <a:srgbClr val="FFFFFF"/>
                </a:solidFill>
                <a:latin typeface="TeXGyreAdventor"/>
                <a:cs typeface="TeXGyreAdventor"/>
              </a:rPr>
              <a:t>Vektörün 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çizimine </a:t>
            </a:r>
            <a:r>
              <a:rPr sz="2000" spc="-5" dirty="0">
                <a:solidFill>
                  <a:srgbClr val="FFFFFF"/>
                </a:solidFill>
                <a:latin typeface="TeXGyreAdventor"/>
                <a:cs typeface="TeXGyreAdventor"/>
              </a:rPr>
              <a:t>ortak  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değer </a:t>
            </a:r>
            <a:r>
              <a:rPr sz="2000" spc="-5" dirty="0">
                <a:solidFill>
                  <a:srgbClr val="FFFFFF"/>
                </a:solidFill>
                <a:latin typeface="TeXGyreAdventor"/>
                <a:cs typeface="TeXGyreAdventor"/>
              </a:rPr>
              <a:t>olan 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akımla başlanır. Direnç uçlarında düşen gerilim  </a:t>
            </a:r>
            <a:r>
              <a:rPr sz="2000" spc="-15" dirty="0">
                <a:solidFill>
                  <a:srgbClr val="FFFFFF"/>
                </a:solidFill>
                <a:latin typeface="TeXGyreAdventor"/>
                <a:cs typeface="TeXGyreAdventor"/>
              </a:rPr>
              <a:t>(Ug) 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akımla </a:t>
            </a:r>
            <a:r>
              <a:rPr sz="2000" spc="-5" dirty="0">
                <a:solidFill>
                  <a:srgbClr val="FFFFFF"/>
                </a:solidFill>
                <a:latin typeface="TeXGyreAdventor"/>
                <a:cs typeface="TeXGyreAdventor"/>
              </a:rPr>
              <a:t>aynı 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fazda </a:t>
            </a:r>
            <a:r>
              <a:rPr sz="2000" spc="5" dirty="0">
                <a:solidFill>
                  <a:srgbClr val="FFFFFF"/>
                </a:solidFill>
                <a:latin typeface="TeXGyreAdventor"/>
                <a:cs typeface="TeXGyreAdventor"/>
              </a:rPr>
              <a:t>ve 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kondansatöre düşen gerilim </a:t>
            </a:r>
            <a:r>
              <a:rPr sz="2000" spc="-20" dirty="0">
                <a:solidFill>
                  <a:srgbClr val="FFFFFF"/>
                </a:solidFill>
                <a:latin typeface="TeXGyreAdventor"/>
                <a:cs typeface="TeXGyreAdventor"/>
              </a:rPr>
              <a:t>(Ut 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)  akımdan 90° geri</a:t>
            </a:r>
            <a:r>
              <a:rPr sz="2000" spc="-70" dirty="0">
                <a:solidFill>
                  <a:srgbClr val="FFFFFF"/>
                </a:solidFill>
                <a:latin typeface="TeXGyreAdventor"/>
                <a:cs typeface="TeXGyreAdventor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TeXGyreAdventor"/>
                <a:cs typeface="TeXGyreAdventor"/>
              </a:rPr>
              <a:t>fazdadır.</a:t>
            </a:r>
            <a:endParaRPr sz="2000">
              <a:latin typeface="TeXGyreAdventor"/>
              <a:cs typeface="TeXGyreAdventor"/>
            </a:endParaRPr>
          </a:p>
          <a:p>
            <a:pPr marL="355600" marR="5080" indent="-343535">
              <a:lnSpc>
                <a:spcPct val="100000"/>
              </a:lnSpc>
              <a:spcBef>
                <a:spcPts val="1000"/>
              </a:spcBef>
              <a:tabLst>
                <a:tab pos="355600" algn="l"/>
              </a:tabLst>
            </a:pPr>
            <a:r>
              <a:rPr sz="1600" spc="270" dirty="0">
                <a:solidFill>
                  <a:srgbClr val="89D0D5"/>
                </a:solidFill>
                <a:latin typeface="Arial"/>
                <a:cs typeface="Arial"/>
              </a:rPr>
              <a:t>	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U </a:t>
            </a:r>
            <a:r>
              <a:rPr sz="2000" spc="-5" dirty="0">
                <a:solidFill>
                  <a:srgbClr val="FFFFFF"/>
                </a:solidFill>
                <a:latin typeface="TeXGyreAdventor"/>
                <a:cs typeface="TeXGyreAdventor"/>
              </a:rPr>
              <a:t>gerilimi ile 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I devre akımı </a:t>
            </a:r>
            <a:r>
              <a:rPr sz="2000" spc="-5" dirty="0">
                <a:solidFill>
                  <a:srgbClr val="FFFFFF"/>
                </a:solidFill>
                <a:latin typeface="TeXGyreAdventor"/>
                <a:cs typeface="TeXGyreAdventor"/>
              </a:rPr>
              <a:t>arasında </a:t>
            </a:r>
            <a:r>
              <a:rPr sz="2000" spc="125" dirty="0">
                <a:solidFill>
                  <a:srgbClr val="FFFFFF"/>
                </a:solidFill>
                <a:latin typeface="TeXGyreAdventor"/>
                <a:cs typeface="TeXGyreAdventor"/>
              </a:rPr>
              <a:t>φ 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faz </a:t>
            </a:r>
            <a:r>
              <a:rPr sz="2000" spc="-5" dirty="0">
                <a:solidFill>
                  <a:srgbClr val="FFFFFF"/>
                </a:solidFill>
                <a:latin typeface="TeXGyreAdventor"/>
                <a:cs typeface="TeXGyreAdventor"/>
              </a:rPr>
              <a:t>farkı 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vardır </a:t>
            </a:r>
            <a:r>
              <a:rPr sz="2000" spc="10" dirty="0">
                <a:solidFill>
                  <a:srgbClr val="FFFFFF"/>
                </a:solidFill>
                <a:latin typeface="TeXGyreAdventor"/>
                <a:cs typeface="TeXGyreAdventor"/>
              </a:rPr>
              <a:t>ve</a:t>
            </a:r>
            <a:r>
              <a:rPr sz="2000" spc="-254" dirty="0">
                <a:solidFill>
                  <a:srgbClr val="FFFFFF"/>
                </a:solidFill>
                <a:latin typeface="TeXGyreAdventor"/>
                <a:cs typeface="TeXGyreAdventor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TeXGyreAdventor"/>
                <a:cs typeface="TeXGyreAdventor"/>
              </a:rPr>
              <a:t>gerilim  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bu açı kadar </a:t>
            </a:r>
            <a:r>
              <a:rPr sz="2000" spc="-5" dirty="0">
                <a:solidFill>
                  <a:srgbClr val="FFFFFF"/>
                </a:solidFill>
                <a:latin typeface="TeXGyreAdventor"/>
                <a:cs typeface="TeXGyreAdventor"/>
              </a:rPr>
              <a:t>akımdan, 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geri </a:t>
            </a:r>
            <a:r>
              <a:rPr sz="2000" spc="-5" dirty="0">
                <a:solidFill>
                  <a:srgbClr val="FFFFFF"/>
                </a:solidFill>
                <a:latin typeface="TeXGyreAdventor"/>
                <a:cs typeface="TeXGyreAdventor"/>
              </a:rPr>
              <a:t>fazdadır. 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Bu </a:t>
            </a:r>
            <a:r>
              <a:rPr sz="2000" spc="-5" dirty="0">
                <a:solidFill>
                  <a:srgbClr val="FFFFFF"/>
                </a:solidFill>
                <a:latin typeface="TeXGyreAdventor"/>
                <a:cs typeface="TeXGyreAdventor"/>
              </a:rPr>
              <a:t>açıya 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devrenin " </a:t>
            </a:r>
            <a:r>
              <a:rPr sz="2000" spc="-5" dirty="0">
                <a:solidFill>
                  <a:srgbClr val="FFFFFF"/>
                </a:solidFill>
                <a:latin typeface="TeXGyreAdventor"/>
                <a:cs typeface="TeXGyreAdventor"/>
              </a:rPr>
              <a:t>faz  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açısı "</a:t>
            </a:r>
            <a:r>
              <a:rPr sz="2000" spc="-40" dirty="0">
                <a:solidFill>
                  <a:srgbClr val="FFFFFF"/>
                </a:solidFill>
                <a:latin typeface="TeXGyreAdventor"/>
                <a:cs typeface="TeXGyreAdventor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TeXGyreAdventor"/>
                <a:cs typeface="TeXGyreAdventor"/>
              </a:rPr>
              <a:t>denir.</a:t>
            </a:r>
            <a:endParaRPr sz="2000">
              <a:latin typeface="TeXGyreAdventor"/>
              <a:cs typeface="TeXGyreAdventor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620011" y="3500662"/>
            <a:ext cx="4748830" cy="218450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35940" y="215341"/>
            <a:ext cx="8054975" cy="6362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355600" algn="l"/>
              </a:tabLst>
            </a:pPr>
            <a:r>
              <a:rPr sz="1600" spc="270" dirty="0">
                <a:solidFill>
                  <a:srgbClr val="89D0D5"/>
                </a:solidFill>
                <a:latin typeface="Arial"/>
                <a:cs typeface="Arial"/>
              </a:rPr>
              <a:t>	</a:t>
            </a:r>
            <a:r>
              <a:rPr sz="2000" spc="-5" dirty="0">
                <a:solidFill>
                  <a:srgbClr val="FFFFFF"/>
                </a:solidFill>
                <a:latin typeface="TeXGyreAdventor"/>
                <a:cs typeface="TeXGyreAdventor"/>
              </a:rPr>
              <a:t>Seri-paralel bağlı bir 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RC devresi, DC güç kaynağı, </a:t>
            </a:r>
            <a:r>
              <a:rPr sz="2000" spc="-5" dirty="0">
                <a:solidFill>
                  <a:srgbClr val="FFFFFF"/>
                </a:solidFill>
                <a:latin typeface="TeXGyreAdventor"/>
                <a:cs typeface="TeXGyreAdventor"/>
              </a:rPr>
              <a:t>bir direnç,</a:t>
            </a:r>
            <a:r>
              <a:rPr sz="2000" spc="-120" dirty="0">
                <a:solidFill>
                  <a:srgbClr val="FFFFFF"/>
                </a:solidFill>
                <a:latin typeface="TeXGyreAdventor"/>
                <a:cs typeface="TeXGyreAdventor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TeXGyreAdventor"/>
                <a:cs typeface="TeXGyreAdventor"/>
              </a:rPr>
              <a:t>bir</a:t>
            </a:r>
            <a:endParaRPr sz="2000">
              <a:latin typeface="TeXGyreAdventor"/>
              <a:cs typeface="TeXGyreAdventor"/>
            </a:endParaRPr>
          </a:p>
          <a:p>
            <a:pPr marL="355600">
              <a:lnSpc>
                <a:spcPct val="100000"/>
              </a:lnSpc>
            </a:pP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kondansatör </a:t>
            </a:r>
            <a:r>
              <a:rPr sz="2000" spc="-5" dirty="0">
                <a:solidFill>
                  <a:srgbClr val="FFFFFF"/>
                </a:solidFill>
                <a:latin typeface="TeXGyreAdventor"/>
                <a:cs typeface="TeXGyreAdventor"/>
              </a:rPr>
              <a:t>ile bir anahtardan</a:t>
            </a:r>
            <a:r>
              <a:rPr sz="2000" spc="-100" dirty="0">
                <a:solidFill>
                  <a:srgbClr val="FFFFFF"/>
                </a:solidFill>
                <a:latin typeface="TeXGyreAdventor"/>
                <a:cs typeface="TeXGyreAdventor"/>
              </a:rPr>
              <a:t> 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oluşur</a:t>
            </a:r>
            <a:endParaRPr sz="2000">
              <a:latin typeface="TeXGyreAdventor"/>
              <a:cs typeface="TeXGyreAdventor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35940" y="3543427"/>
            <a:ext cx="8019415" cy="180530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5600" marR="5080" indent="-343535">
              <a:lnSpc>
                <a:spcPct val="100000"/>
              </a:lnSpc>
              <a:spcBef>
                <a:spcPts val="105"/>
              </a:spcBef>
              <a:tabLst>
                <a:tab pos="355600" algn="l"/>
              </a:tabLst>
            </a:pPr>
            <a:r>
              <a:rPr sz="1600" spc="270" dirty="0">
                <a:solidFill>
                  <a:srgbClr val="89D0D5"/>
                </a:solidFill>
                <a:latin typeface="Arial"/>
                <a:cs typeface="Arial"/>
              </a:rPr>
              <a:t>	</a:t>
            </a:r>
            <a:r>
              <a:rPr sz="2000" spc="-5" dirty="0">
                <a:solidFill>
                  <a:srgbClr val="FFFFFF"/>
                </a:solidFill>
                <a:latin typeface="TeXGyreAdventor"/>
                <a:cs typeface="TeXGyreAdventor"/>
              </a:rPr>
              <a:t>Bir 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RC devresindeki DC kaynak </a:t>
            </a:r>
            <a:r>
              <a:rPr sz="2000" spc="-5" dirty="0">
                <a:solidFill>
                  <a:srgbClr val="FFFFFF"/>
                </a:solidFill>
                <a:latin typeface="TeXGyreAdventor"/>
                <a:cs typeface="TeXGyreAdventor"/>
              </a:rPr>
              <a:t>aniden 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çıkarıldığında</a:t>
            </a:r>
            <a:r>
              <a:rPr sz="2000" spc="-120" dirty="0">
                <a:solidFill>
                  <a:srgbClr val="FFFFFF"/>
                </a:solidFill>
                <a:latin typeface="TeXGyreAdventor"/>
                <a:cs typeface="TeXGyreAdventor"/>
              </a:rPr>
              <a:t> 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Kaynaksız  RC devresi</a:t>
            </a:r>
            <a:r>
              <a:rPr sz="2000" spc="-50" dirty="0">
                <a:solidFill>
                  <a:srgbClr val="FFFFFF"/>
                </a:solidFill>
                <a:latin typeface="TeXGyreAdventor"/>
                <a:cs typeface="TeXGyreAdventor"/>
              </a:rPr>
              <a:t> 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oluşur.</a:t>
            </a:r>
            <a:endParaRPr sz="2000">
              <a:latin typeface="TeXGyreAdventor"/>
              <a:cs typeface="TeXGyreAdventor"/>
            </a:endParaRPr>
          </a:p>
          <a:p>
            <a:pPr marL="355600" marR="902969" indent="-343535">
              <a:lnSpc>
                <a:spcPct val="100000"/>
              </a:lnSpc>
              <a:spcBef>
                <a:spcPts val="1005"/>
              </a:spcBef>
              <a:tabLst>
                <a:tab pos="355600" algn="l"/>
              </a:tabLst>
            </a:pPr>
            <a:r>
              <a:rPr sz="1600" spc="270" dirty="0">
                <a:solidFill>
                  <a:srgbClr val="89D0D5"/>
                </a:solidFill>
                <a:latin typeface="Arial"/>
                <a:cs typeface="Arial"/>
              </a:rPr>
              <a:t>	</a:t>
            </a:r>
            <a:r>
              <a:rPr sz="2000" spc="-5" dirty="0">
                <a:solidFill>
                  <a:srgbClr val="FFFFFF"/>
                </a:solidFill>
                <a:latin typeface="TeXGyreAdventor"/>
                <a:cs typeface="TeXGyreAdventor"/>
              </a:rPr>
              <a:t>Buradaki 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kapasitör üzerinde </a:t>
            </a:r>
            <a:r>
              <a:rPr sz="2000" spc="-5" dirty="0">
                <a:solidFill>
                  <a:srgbClr val="FFFFFF"/>
                </a:solidFill>
                <a:latin typeface="TeXGyreAdventor"/>
                <a:cs typeface="TeXGyreAdventor"/>
              </a:rPr>
              <a:t>depoladığı 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enerjiyi </a:t>
            </a:r>
            <a:r>
              <a:rPr sz="2000" spc="-5" dirty="0">
                <a:solidFill>
                  <a:srgbClr val="FFFFFF"/>
                </a:solidFill>
                <a:latin typeface="TeXGyreAdventor"/>
                <a:cs typeface="TeXGyreAdventor"/>
              </a:rPr>
              <a:t>dirence  aktarmaya</a:t>
            </a:r>
            <a:r>
              <a:rPr sz="2000" spc="-45" dirty="0">
                <a:solidFill>
                  <a:srgbClr val="FFFFFF"/>
                </a:solidFill>
                <a:latin typeface="TeXGyreAdventor"/>
                <a:cs typeface="TeXGyreAdventor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TeXGyreAdventor"/>
                <a:cs typeface="TeXGyreAdventor"/>
              </a:rPr>
              <a:t>başlar.</a:t>
            </a:r>
            <a:endParaRPr sz="2000">
              <a:latin typeface="TeXGyreAdventor"/>
              <a:cs typeface="TeXGyreAdventor"/>
            </a:endParaRPr>
          </a:p>
          <a:p>
            <a:pPr marL="12700">
              <a:lnSpc>
                <a:spcPct val="100000"/>
              </a:lnSpc>
              <a:spcBef>
                <a:spcPts val="1000"/>
              </a:spcBef>
              <a:tabLst>
                <a:tab pos="355600" algn="l"/>
              </a:tabLst>
            </a:pPr>
            <a:r>
              <a:rPr sz="1600" spc="270" dirty="0">
                <a:solidFill>
                  <a:srgbClr val="89D0D5"/>
                </a:solidFill>
                <a:latin typeface="Arial"/>
                <a:cs typeface="Arial"/>
              </a:rPr>
              <a:t>	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Kapasitör üzerindeki </a:t>
            </a:r>
            <a:r>
              <a:rPr sz="2000" spc="-5" dirty="0">
                <a:solidFill>
                  <a:srgbClr val="FFFFFF"/>
                </a:solidFill>
                <a:latin typeface="TeXGyreAdventor"/>
                <a:cs typeface="TeXGyreAdventor"/>
              </a:rPr>
              <a:t>v(t) gerilimini</a:t>
            </a:r>
            <a:r>
              <a:rPr sz="2000" spc="-105" dirty="0">
                <a:solidFill>
                  <a:srgbClr val="FFFFFF"/>
                </a:solidFill>
                <a:latin typeface="TeXGyreAdventor"/>
                <a:cs typeface="TeXGyreAdventor"/>
              </a:rPr>
              <a:t> 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incelersek;</a:t>
            </a:r>
            <a:endParaRPr sz="2000">
              <a:latin typeface="TeXGyreAdventor"/>
              <a:cs typeface="TeXGyreAdventor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691639" y="1196339"/>
            <a:ext cx="4248912" cy="158496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864989" y="1464944"/>
            <a:ext cx="108585" cy="17145"/>
          </a:xfrm>
          <a:custGeom>
            <a:avLst/>
            <a:gdLst/>
            <a:ahLst/>
            <a:cxnLst/>
            <a:rect l="l" t="t" r="r" b="b"/>
            <a:pathLst>
              <a:path w="108585" h="17144">
                <a:moveTo>
                  <a:pt x="108203" y="0"/>
                </a:moveTo>
                <a:lnTo>
                  <a:pt x="0" y="0"/>
                </a:lnTo>
                <a:lnTo>
                  <a:pt x="0" y="16763"/>
                </a:lnTo>
                <a:lnTo>
                  <a:pt x="108203" y="16763"/>
                </a:lnTo>
                <a:lnTo>
                  <a:pt x="108203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4853178" y="1475612"/>
            <a:ext cx="133350" cy="24892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450" spc="120" dirty="0">
                <a:solidFill>
                  <a:srgbClr val="FFFFFF"/>
                </a:solidFill>
                <a:latin typeface="Times New Roman"/>
                <a:cs typeface="Times New Roman"/>
              </a:rPr>
              <a:t>2</a:t>
            </a:r>
            <a:endParaRPr sz="145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5"/>
              </a:spcBef>
              <a:tabLst>
                <a:tab pos="380365" algn="l"/>
              </a:tabLst>
            </a:pPr>
            <a:r>
              <a:rPr sz="1600" spc="270" dirty="0">
                <a:solidFill>
                  <a:srgbClr val="89D0D5"/>
                </a:solidFill>
                <a:latin typeface="Arial"/>
                <a:cs typeface="Arial"/>
              </a:rPr>
              <a:t>	</a:t>
            </a:r>
            <a:r>
              <a:rPr dirty="0"/>
              <a:t>T=0, </a:t>
            </a:r>
            <a:r>
              <a:rPr spc="-10" dirty="0"/>
              <a:t>v(0) </a:t>
            </a:r>
            <a:r>
              <a:rPr dirty="0"/>
              <a:t>= </a:t>
            </a:r>
            <a:r>
              <a:rPr spc="-305" dirty="0">
                <a:latin typeface="Times New Roman"/>
                <a:cs typeface="Times New Roman"/>
              </a:rPr>
              <a:t>𝑉 </a:t>
            </a:r>
            <a:r>
              <a:rPr dirty="0"/>
              <a:t>, </a:t>
            </a:r>
            <a:r>
              <a:rPr spc="10" dirty="0"/>
              <a:t>w(0)=</a:t>
            </a:r>
            <a:r>
              <a:rPr sz="2175" spc="15" baseline="45977" dirty="0">
                <a:latin typeface="Times New Roman"/>
                <a:cs typeface="Times New Roman"/>
              </a:rPr>
              <a:t>1</a:t>
            </a:r>
            <a:r>
              <a:rPr sz="2175" spc="-292" baseline="45977" dirty="0">
                <a:latin typeface="Times New Roman"/>
                <a:cs typeface="Times New Roman"/>
              </a:rPr>
              <a:t> </a:t>
            </a:r>
            <a:r>
              <a:rPr sz="2000" spc="-100" dirty="0">
                <a:latin typeface="Times New Roman"/>
                <a:cs typeface="Times New Roman"/>
              </a:rPr>
              <a:t>C𝑉</a:t>
            </a:r>
            <a:r>
              <a:rPr sz="2175" spc="-150" baseline="28735" dirty="0">
                <a:latin typeface="Times New Roman"/>
                <a:cs typeface="Times New Roman"/>
              </a:rPr>
              <a:t>2</a:t>
            </a:r>
            <a:endParaRPr sz="2175" baseline="28735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105532" y="1282957"/>
            <a:ext cx="1958339" cy="829944"/>
          </a:xfrm>
          <a:prstGeom prst="rect">
            <a:avLst/>
          </a:prstGeom>
        </p:spPr>
        <p:txBody>
          <a:bodyPr vert="horz" wrap="square" lIns="0" tIns="130810" rIns="0" bIns="0" rtlCol="0">
            <a:spAutoFit/>
          </a:bodyPr>
          <a:lstStyle/>
          <a:p>
            <a:pPr marR="30480" algn="r">
              <a:lnSpc>
                <a:spcPct val="100000"/>
              </a:lnSpc>
              <a:spcBef>
                <a:spcPts val="1030"/>
              </a:spcBef>
            </a:pPr>
            <a:r>
              <a:rPr sz="1450" spc="120" dirty="0">
                <a:solidFill>
                  <a:srgbClr val="FFFFFF"/>
                </a:solidFill>
                <a:latin typeface="Times New Roman"/>
                <a:cs typeface="Times New Roman"/>
              </a:rPr>
              <a:t>0</a:t>
            </a:r>
            <a:endParaRPr sz="145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1050">
              <a:latin typeface="Times New Roman"/>
              <a:cs typeface="Times New Roman"/>
            </a:endParaRPr>
          </a:p>
          <a:p>
            <a:pPr marL="38100">
              <a:lnSpc>
                <a:spcPct val="100000"/>
              </a:lnSpc>
              <a:tabLst>
                <a:tab pos="380365" algn="l"/>
              </a:tabLst>
            </a:pPr>
            <a:r>
              <a:rPr sz="1600" spc="270" dirty="0">
                <a:solidFill>
                  <a:srgbClr val="89D0D5"/>
                </a:solidFill>
                <a:latin typeface="Arial"/>
                <a:cs typeface="Arial"/>
              </a:rPr>
              <a:t>	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T&gt;0, </a:t>
            </a:r>
            <a:r>
              <a:rPr sz="2000" spc="-360" dirty="0">
                <a:solidFill>
                  <a:srgbClr val="FFFFFF"/>
                </a:solidFill>
                <a:latin typeface="Times New Roman"/>
                <a:cs typeface="Times New Roman"/>
              </a:rPr>
              <a:t>𝑖</a:t>
            </a:r>
            <a:r>
              <a:rPr sz="2175" spc="-540" baseline="-15325" dirty="0">
                <a:solidFill>
                  <a:srgbClr val="FFFFFF"/>
                </a:solidFill>
                <a:latin typeface="Times New Roman"/>
                <a:cs typeface="Times New Roman"/>
              </a:rPr>
              <a:t>𝑐</a:t>
            </a:r>
            <a:r>
              <a:rPr sz="2000" spc="-360" dirty="0">
                <a:solidFill>
                  <a:srgbClr val="FFFFFF"/>
                </a:solidFill>
                <a:latin typeface="TeXGyreAdventor"/>
                <a:cs typeface="TeXGyreAdventor"/>
              </a:rPr>
              <a:t>+</a:t>
            </a:r>
            <a:r>
              <a:rPr sz="2000" spc="-360" dirty="0">
                <a:solidFill>
                  <a:srgbClr val="FFFFFF"/>
                </a:solidFill>
                <a:latin typeface="Times New Roman"/>
                <a:cs typeface="Times New Roman"/>
              </a:rPr>
              <a:t>𝑖</a:t>
            </a:r>
            <a:r>
              <a:rPr sz="2175" spc="-540" baseline="-15325" dirty="0">
                <a:solidFill>
                  <a:srgbClr val="FFFFFF"/>
                </a:solidFill>
                <a:latin typeface="Times New Roman"/>
                <a:cs typeface="Times New Roman"/>
              </a:rPr>
              <a:t>𝑅</a:t>
            </a:r>
            <a:r>
              <a:rPr sz="2000" spc="-360" dirty="0">
                <a:solidFill>
                  <a:srgbClr val="FFFFFF"/>
                </a:solidFill>
                <a:latin typeface="TeXGyreAdventor"/>
                <a:cs typeface="TeXGyreAdventor"/>
              </a:rPr>
              <a:t>=</a:t>
            </a:r>
            <a:r>
              <a:rPr sz="2000" spc="-275" dirty="0">
                <a:solidFill>
                  <a:srgbClr val="FFFFFF"/>
                </a:solidFill>
                <a:latin typeface="TeXGyreAdventor"/>
                <a:cs typeface="TeXGyreAdventor"/>
              </a:rPr>
              <a:t> 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0</a:t>
            </a:r>
            <a:endParaRPr sz="2000">
              <a:latin typeface="TeXGyreAdventor"/>
              <a:cs typeface="TeXGyreAdventor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2350389" y="2460117"/>
            <a:ext cx="213360" cy="17145"/>
          </a:xfrm>
          <a:custGeom>
            <a:avLst/>
            <a:gdLst/>
            <a:ahLst/>
            <a:cxnLst/>
            <a:rect l="l" t="t" r="r" b="b"/>
            <a:pathLst>
              <a:path w="213360" h="17144">
                <a:moveTo>
                  <a:pt x="213360" y="0"/>
                </a:moveTo>
                <a:lnTo>
                  <a:pt x="0" y="0"/>
                </a:lnTo>
                <a:lnTo>
                  <a:pt x="0" y="16763"/>
                </a:lnTo>
                <a:lnTo>
                  <a:pt x="213360" y="16763"/>
                </a:lnTo>
                <a:lnTo>
                  <a:pt x="21336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2856357" y="2460117"/>
            <a:ext cx="128270" cy="17145"/>
          </a:xfrm>
          <a:custGeom>
            <a:avLst/>
            <a:gdLst/>
            <a:ahLst/>
            <a:cxnLst/>
            <a:rect l="l" t="t" r="r" b="b"/>
            <a:pathLst>
              <a:path w="128269" h="17144">
                <a:moveTo>
                  <a:pt x="128016" y="0"/>
                </a:moveTo>
                <a:lnTo>
                  <a:pt x="0" y="0"/>
                </a:lnTo>
                <a:lnTo>
                  <a:pt x="0" y="16763"/>
                </a:lnTo>
                <a:lnTo>
                  <a:pt x="128016" y="16763"/>
                </a:lnTo>
                <a:lnTo>
                  <a:pt x="128016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2321941" y="2471166"/>
            <a:ext cx="695325" cy="24892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10"/>
              </a:spcBef>
              <a:tabLst>
                <a:tab pos="534670" algn="l"/>
              </a:tabLst>
            </a:pPr>
            <a:r>
              <a:rPr sz="1450" spc="-280" dirty="0">
                <a:solidFill>
                  <a:srgbClr val="FFFFFF"/>
                </a:solidFill>
                <a:latin typeface="Times New Roman"/>
                <a:cs typeface="Times New Roman"/>
              </a:rPr>
              <a:t>𝑑</a:t>
            </a:r>
            <a:r>
              <a:rPr sz="1800" spc="-419" baseline="-13888" dirty="0">
                <a:solidFill>
                  <a:srgbClr val="FFFFFF"/>
                </a:solidFill>
                <a:latin typeface="Times New Roman"/>
                <a:cs typeface="Times New Roman"/>
              </a:rPr>
              <a:t>𝑡	</a:t>
            </a:r>
            <a:r>
              <a:rPr sz="1450" spc="-170" dirty="0">
                <a:solidFill>
                  <a:srgbClr val="FFFFFF"/>
                </a:solidFill>
                <a:latin typeface="Times New Roman"/>
                <a:cs typeface="Times New Roman"/>
              </a:rPr>
              <a:t>𝑅</a:t>
            </a:r>
            <a:endParaRPr sz="145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2105532" y="2273884"/>
            <a:ext cx="1353185" cy="3314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5"/>
              </a:spcBef>
            </a:pPr>
            <a:r>
              <a:rPr sz="2000" spc="-145" dirty="0">
                <a:solidFill>
                  <a:srgbClr val="FFFFFF"/>
                </a:solidFill>
                <a:latin typeface="TeXGyreAdventor"/>
                <a:cs typeface="TeXGyreAdventor"/>
              </a:rPr>
              <a:t>C</a:t>
            </a:r>
            <a:r>
              <a:rPr sz="2175" spc="-217" baseline="45977" dirty="0">
                <a:solidFill>
                  <a:srgbClr val="FFFFFF"/>
                </a:solidFill>
                <a:latin typeface="Times New Roman"/>
                <a:cs typeface="Times New Roman"/>
              </a:rPr>
              <a:t>𝑑</a:t>
            </a:r>
            <a:r>
              <a:rPr sz="1800" spc="-217" baseline="41666" dirty="0">
                <a:solidFill>
                  <a:srgbClr val="FFFFFF"/>
                </a:solidFill>
                <a:latin typeface="Times New Roman"/>
                <a:cs typeface="Times New Roman"/>
              </a:rPr>
              <a:t>𝑣 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+ </a:t>
            </a:r>
            <a:r>
              <a:rPr sz="2175" spc="-457" baseline="45977" dirty="0">
                <a:solidFill>
                  <a:srgbClr val="FFFFFF"/>
                </a:solidFill>
                <a:latin typeface="Times New Roman"/>
                <a:cs typeface="Times New Roman"/>
              </a:rPr>
              <a:t>𝑣 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=</a:t>
            </a:r>
            <a:r>
              <a:rPr sz="2000" spc="-20" dirty="0">
                <a:solidFill>
                  <a:srgbClr val="FFFFFF"/>
                </a:solidFill>
                <a:latin typeface="TeXGyreAdventor"/>
                <a:cs typeface="TeXGyreAdventor"/>
              </a:rPr>
              <a:t> 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0</a:t>
            </a:r>
            <a:endParaRPr sz="2000">
              <a:latin typeface="TeXGyreAdventor"/>
              <a:cs typeface="TeXGyreAdventor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2143125" y="3063620"/>
            <a:ext cx="213360" cy="17145"/>
          </a:xfrm>
          <a:custGeom>
            <a:avLst/>
            <a:gdLst/>
            <a:ahLst/>
            <a:cxnLst/>
            <a:rect l="l" t="t" r="r" b="b"/>
            <a:pathLst>
              <a:path w="213360" h="17144">
                <a:moveTo>
                  <a:pt x="213360" y="0"/>
                </a:moveTo>
                <a:lnTo>
                  <a:pt x="0" y="0"/>
                </a:lnTo>
                <a:lnTo>
                  <a:pt x="0" y="16763"/>
                </a:lnTo>
                <a:lnTo>
                  <a:pt x="213360" y="16763"/>
                </a:lnTo>
                <a:lnTo>
                  <a:pt x="21336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2580513" y="3063620"/>
            <a:ext cx="243840" cy="17145"/>
          </a:xfrm>
          <a:custGeom>
            <a:avLst/>
            <a:gdLst/>
            <a:ahLst/>
            <a:cxnLst/>
            <a:rect l="l" t="t" r="r" b="b"/>
            <a:pathLst>
              <a:path w="243839" h="17144">
                <a:moveTo>
                  <a:pt x="243839" y="0"/>
                </a:moveTo>
                <a:lnTo>
                  <a:pt x="0" y="0"/>
                </a:lnTo>
                <a:lnTo>
                  <a:pt x="0" y="16763"/>
                </a:lnTo>
                <a:lnTo>
                  <a:pt x="243839" y="16763"/>
                </a:lnTo>
                <a:lnTo>
                  <a:pt x="24383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2105532" y="2728722"/>
            <a:ext cx="68580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5"/>
              </a:spcBef>
              <a:tabLst>
                <a:tab pos="542290" algn="l"/>
              </a:tabLst>
            </a:pPr>
            <a:r>
              <a:rPr sz="1450" spc="-130" dirty="0">
                <a:solidFill>
                  <a:srgbClr val="FFFFFF"/>
                </a:solidFill>
                <a:latin typeface="Times New Roman"/>
                <a:cs typeface="Times New Roman"/>
              </a:rPr>
              <a:t>𝑑</a:t>
            </a:r>
            <a:r>
              <a:rPr sz="1800" spc="-195" baseline="-13888" dirty="0">
                <a:solidFill>
                  <a:srgbClr val="FFFFFF"/>
                </a:solidFill>
                <a:latin typeface="Times New Roman"/>
                <a:cs typeface="Times New Roman"/>
              </a:rPr>
              <a:t>𝑣</a:t>
            </a:r>
            <a:r>
              <a:rPr sz="3000" spc="-195" baseline="-33333" dirty="0">
                <a:solidFill>
                  <a:srgbClr val="FFFFFF"/>
                </a:solidFill>
                <a:latin typeface="TeXGyreAdventor"/>
                <a:cs typeface="TeXGyreAdventor"/>
              </a:rPr>
              <a:t>+	</a:t>
            </a:r>
            <a:r>
              <a:rPr sz="1450" spc="-305" dirty="0">
                <a:solidFill>
                  <a:srgbClr val="FFFFFF"/>
                </a:solidFill>
                <a:latin typeface="Times New Roman"/>
                <a:cs typeface="Times New Roman"/>
              </a:rPr>
              <a:t>𝑣</a:t>
            </a:r>
            <a:endParaRPr sz="1450">
              <a:latin typeface="Times New Roman"/>
              <a:cs typeface="Times New Roman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2113152" y="3074669"/>
            <a:ext cx="741045" cy="24892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10"/>
              </a:spcBef>
              <a:tabLst>
                <a:tab pos="467359" algn="l"/>
              </a:tabLst>
            </a:pPr>
            <a:r>
              <a:rPr sz="1450" spc="-280" dirty="0">
                <a:solidFill>
                  <a:srgbClr val="FFFFFF"/>
                </a:solidFill>
                <a:latin typeface="Times New Roman"/>
                <a:cs typeface="Times New Roman"/>
              </a:rPr>
              <a:t>𝑑</a:t>
            </a:r>
            <a:r>
              <a:rPr sz="1800" spc="-419" baseline="-13888" dirty="0">
                <a:solidFill>
                  <a:srgbClr val="FFFFFF"/>
                </a:solidFill>
                <a:latin typeface="Times New Roman"/>
                <a:cs typeface="Times New Roman"/>
              </a:rPr>
              <a:t>𝑡	</a:t>
            </a:r>
            <a:r>
              <a:rPr sz="1450" spc="-210" dirty="0">
                <a:solidFill>
                  <a:srgbClr val="FFFFFF"/>
                </a:solidFill>
                <a:latin typeface="Times New Roman"/>
                <a:cs typeface="Times New Roman"/>
              </a:rPr>
              <a:t>𝑅𝐶</a:t>
            </a:r>
            <a:endParaRPr sz="1450">
              <a:latin typeface="Times New Roman"/>
              <a:cs typeface="Times New Roman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2882264" y="2878074"/>
            <a:ext cx="32131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=0</a:t>
            </a:r>
            <a:endParaRPr sz="2000">
              <a:latin typeface="TeXGyreAdventor"/>
              <a:cs typeface="TeXGyreAdventor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2284857" y="3595573"/>
            <a:ext cx="120014" cy="24892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1450" spc="-500" dirty="0">
                <a:solidFill>
                  <a:srgbClr val="FFFFFF"/>
                </a:solidFill>
                <a:latin typeface="Times New Roman"/>
                <a:cs typeface="Times New Roman"/>
              </a:rPr>
              <a:t>𝑐</a:t>
            </a:r>
            <a:endParaRPr sz="1450">
              <a:latin typeface="Times New Roman"/>
              <a:cs typeface="Times New Roman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2130932" y="3475177"/>
            <a:ext cx="441959" cy="3314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spc="-265" dirty="0">
                <a:solidFill>
                  <a:srgbClr val="FFFFFF"/>
                </a:solidFill>
                <a:latin typeface="Times New Roman"/>
                <a:cs typeface="Times New Roman"/>
              </a:rPr>
              <a:t>𝑋</a:t>
            </a:r>
            <a:r>
              <a:rPr sz="2000" spc="-5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=</a:t>
            </a:r>
            <a:endParaRPr sz="2000">
              <a:latin typeface="TeXGyreAdventor"/>
              <a:cs typeface="TeXGyreAdventor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2629280" y="3661028"/>
            <a:ext cx="302260" cy="17145"/>
          </a:xfrm>
          <a:custGeom>
            <a:avLst/>
            <a:gdLst/>
            <a:ahLst/>
            <a:cxnLst/>
            <a:rect l="l" t="t" r="r" b="b"/>
            <a:pathLst>
              <a:path w="302260" h="17145">
                <a:moveTo>
                  <a:pt x="301751" y="0"/>
                </a:moveTo>
                <a:lnTo>
                  <a:pt x="0" y="0"/>
                </a:lnTo>
                <a:lnTo>
                  <a:pt x="0" y="16764"/>
                </a:lnTo>
                <a:lnTo>
                  <a:pt x="301751" y="16764"/>
                </a:lnTo>
                <a:lnTo>
                  <a:pt x="30175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 txBox="1"/>
          <p:nvPr/>
        </p:nvSpPr>
        <p:spPr>
          <a:xfrm>
            <a:off x="2988945" y="3475177"/>
            <a:ext cx="180340" cy="3314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=</a:t>
            </a:r>
            <a:endParaRPr sz="2000">
              <a:latin typeface="TeXGyreAdventor"/>
              <a:cs typeface="TeXGyreAdventor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3225164" y="3661028"/>
            <a:ext cx="462280" cy="17145"/>
          </a:xfrm>
          <a:custGeom>
            <a:avLst/>
            <a:gdLst/>
            <a:ahLst/>
            <a:cxnLst/>
            <a:rect l="l" t="t" r="r" b="b"/>
            <a:pathLst>
              <a:path w="462279" h="17145">
                <a:moveTo>
                  <a:pt x="461772" y="0"/>
                </a:moveTo>
                <a:lnTo>
                  <a:pt x="0" y="0"/>
                </a:lnTo>
                <a:lnTo>
                  <a:pt x="0" y="16764"/>
                </a:lnTo>
                <a:lnTo>
                  <a:pt x="461772" y="16764"/>
                </a:lnTo>
                <a:lnTo>
                  <a:pt x="46177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 txBox="1"/>
          <p:nvPr/>
        </p:nvSpPr>
        <p:spPr>
          <a:xfrm>
            <a:off x="2713101" y="3394709"/>
            <a:ext cx="810260" cy="24892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  <a:tabLst>
                <a:tab pos="688975" algn="l"/>
              </a:tabLst>
            </a:pPr>
            <a:r>
              <a:rPr sz="1450" spc="120" dirty="0">
                <a:solidFill>
                  <a:srgbClr val="FFFFFF"/>
                </a:solidFill>
                <a:latin typeface="Times New Roman"/>
                <a:cs typeface="Times New Roman"/>
              </a:rPr>
              <a:t>1	1</a:t>
            </a:r>
            <a:endParaRPr sz="1450">
              <a:latin typeface="Times New Roman"/>
              <a:cs typeface="Times New Roman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2617089" y="3603193"/>
            <a:ext cx="1076960" cy="3314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608330" algn="l"/>
              </a:tabLst>
            </a:pPr>
            <a:r>
              <a:rPr sz="2000" spc="-5" dirty="0">
                <a:solidFill>
                  <a:srgbClr val="FFFFFF"/>
                </a:solidFill>
                <a:latin typeface="Arimo"/>
                <a:cs typeface="Arimo"/>
              </a:rPr>
              <a:t>ᴪ</a:t>
            </a:r>
            <a:r>
              <a:rPr sz="1450" spc="-310" dirty="0">
                <a:solidFill>
                  <a:srgbClr val="FFFFFF"/>
                </a:solidFill>
                <a:latin typeface="Times New Roman"/>
                <a:cs typeface="Times New Roman"/>
              </a:rPr>
              <a:t>𝐶</a:t>
            </a:r>
            <a:r>
              <a:rPr sz="1450" dirty="0">
                <a:solidFill>
                  <a:srgbClr val="FFFFFF"/>
                </a:solidFill>
                <a:latin typeface="Times New Roman"/>
                <a:cs typeface="Times New Roman"/>
              </a:rPr>
              <a:t>	</a:t>
            </a:r>
            <a:r>
              <a:rPr sz="1450" spc="120" dirty="0">
                <a:solidFill>
                  <a:srgbClr val="FFFFFF"/>
                </a:solidFill>
                <a:latin typeface="Times New Roman"/>
                <a:cs typeface="Times New Roman"/>
              </a:rPr>
              <a:t>2</a:t>
            </a:r>
            <a:r>
              <a:rPr sz="1450" spc="-210" dirty="0">
                <a:solidFill>
                  <a:srgbClr val="FFFFFF"/>
                </a:solidFill>
                <a:latin typeface="Times New Roman"/>
                <a:cs typeface="Times New Roman"/>
              </a:rPr>
              <a:t>𝜋</a:t>
            </a:r>
            <a:r>
              <a:rPr sz="1450" spc="-325" dirty="0">
                <a:solidFill>
                  <a:srgbClr val="FFFFFF"/>
                </a:solidFill>
                <a:latin typeface="Times New Roman"/>
                <a:cs typeface="Times New Roman"/>
              </a:rPr>
              <a:t>𝑓</a:t>
            </a:r>
            <a:r>
              <a:rPr sz="1450" spc="-315" dirty="0">
                <a:solidFill>
                  <a:srgbClr val="FFFFFF"/>
                </a:solidFill>
                <a:latin typeface="Times New Roman"/>
                <a:cs typeface="Times New Roman"/>
              </a:rPr>
              <a:t>𝐶</a:t>
            </a:r>
            <a:endParaRPr sz="1450">
              <a:latin typeface="Times New Roman"/>
              <a:cs typeface="Times New Roman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2423414" y="4519040"/>
            <a:ext cx="1146175" cy="316230"/>
          </a:xfrm>
          <a:custGeom>
            <a:avLst/>
            <a:gdLst/>
            <a:ahLst/>
            <a:cxnLst/>
            <a:rect l="l" t="t" r="r" b="b"/>
            <a:pathLst>
              <a:path w="1146175" h="316229">
                <a:moveTo>
                  <a:pt x="1146175" y="0"/>
                </a:moveTo>
                <a:lnTo>
                  <a:pt x="184531" y="0"/>
                </a:lnTo>
                <a:lnTo>
                  <a:pt x="184531" y="253"/>
                </a:lnTo>
                <a:lnTo>
                  <a:pt x="159131" y="253"/>
                </a:lnTo>
                <a:lnTo>
                  <a:pt x="83693" y="282955"/>
                </a:lnTo>
                <a:lnTo>
                  <a:pt x="40640" y="186943"/>
                </a:lnTo>
                <a:lnTo>
                  <a:pt x="0" y="205612"/>
                </a:lnTo>
                <a:lnTo>
                  <a:pt x="3810" y="215010"/>
                </a:lnTo>
                <a:lnTo>
                  <a:pt x="24765" y="205612"/>
                </a:lnTo>
                <a:lnTo>
                  <a:pt x="76200" y="316229"/>
                </a:lnTo>
                <a:lnTo>
                  <a:pt x="88265" y="316229"/>
                </a:lnTo>
                <a:lnTo>
                  <a:pt x="169037" y="16763"/>
                </a:lnTo>
                <a:lnTo>
                  <a:pt x="1146175" y="16763"/>
                </a:lnTo>
                <a:lnTo>
                  <a:pt x="1146175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 txBox="1"/>
          <p:nvPr/>
        </p:nvSpPr>
        <p:spPr>
          <a:xfrm>
            <a:off x="2092832" y="3840581"/>
            <a:ext cx="1523365" cy="98551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0800" marR="55880">
              <a:lnSpc>
                <a:spcPct val="157500"/>
              </a:lnSpc>
              <a:spcBef>
                <a:spcPts val="100"/>
              </a:spcBef>
              <a:tabLst>
                <a:tab pos="514984" algn="l"/>
              </a:tabLst>
            </a:pPr>
            <a:r>
              <a:rPr sz="2000" u="heavy" spc="-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eXGyreAdventor"/>
                <a:cs typeface="TeXGyreAdventor"/>
              </a:rPr>
              <a:t>Empedans </a:t>
            </a:r>
            <a:r>
              <a:rPr sz="2000" spc="-5" dirty="0">
                <a:solidFill>
                  <a:srgbClr val="FFFFFF"/>
                </a:solidFill>
                <a:latin typeface="TeXGyreAdventor"/>
                <a:cs typeface="TeXGyreAdventor"/>
              </a:rPr>
              <a:t> Z=	</a:t>
            </a:r>
            <a:r>
              <a:rPr sz="2000" spc="-55" dirty="0">
                <a:solidFill>
                  <a:srgbClr val="FFFFFF"/>
                </a:solidFill>
                <a:latin typeface="Times New Roman"/>
                <a:cs typeface="Times New Roman"/>
              </a:rPr>
              <a:t>𝑅</a:t>
            </a:r>
            <a:r>
              <a:rPr sz="2175" spc="-82" baseline="22988" dirty="0">
                <a:solidFill>
                  <a:srgbClr val="FFFFFF"/>
                </a:solidFill>
                <a:latin typeface="Times New Roman"/>
                <a:cs typeface="Times New Roman"/>
              </a:rPr>
              <a:t>2 </a:t>
            </a:r>
            <a:r>
              <a:rPr sz="2000" spc="365" dirty="0">
                <a:solidFill>
                  <a:srgbClr val="FFFFFF"/>
                </a:solidFill>
                <a:latin typeface="Times New Roman"/>
                <a:cs typeface="Times New Roman"/>
              </a:rPr>
              <a:t>+</a:t>
            </a:r>
            <a:r>
              <a:rPr sz="2000" spc="-2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spc="-175" dirty="0">
                <a:solidFill>
                  <a:srgbClr val="FFFFFF"/>
                </a:solidFill>
                <a:latin typeface="Times New Roman"/>
                <a:cs typeface="Times New Roman"/>
              </a:rPr>
              <a:t>𝑥</a:t>
            </a:r>
            <a:r>
              <a:rPr sz="2175" spc="-262" baseline="-15325" dirty="0">
                <a:solidFill>
                  <a:srgbClr val="FFFFFF"/>
                </a:solidFill>
                <a:latin typeface="Times New Roman"/>
                <a:cs typeface="Times New Roman"/>
              </a:rPr>
              <a:t>𝐶</a:t>
            </a:r>
            <a:r>
              <a:rPr sz="1200" spc="-175" dirty="0">
                <a:solidFill>
                  <a:srgbClr val="FFFFFF"/>
                </a:solidFill>
                <a:latin typeface="Times New Roman"/>
                <a:cs typeface="Times New Roman"/>
              </a:rPr>
              <a:t>2</a:t>
            </a:r>
            <a:endParaRPr sz="12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35940" y="863345"/>
            <a:ext cx="2414905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355600" algn="l"/>
              </a:tabLst>
            </a:pPr>
            <a:r>
              <a:rPr sz="1600" spc="270" dirty="0">
                <a:solidFill>
                  <a:srgbClr val="89D0D5"/>
                </a:solidFill>
                <a:latin typeface="Arial"/>
                <a:cs typeface="Arial"/>
              </a:rPr>
              <a:t>	</a:t>
            </a:r>
            <a:r>
              <a:rPr spc="-5" dirty="0"/>
              <a:t>Seri</a:t>
            </a:r>
            <a:r>
              <a:rPr spc="-60" dirty="0"/>
              <a:t> </a:t>
            </a:r>
            <a:r>
              <a:rPr dirty="0"/>
              <a:t>kondansatör</a:t>
            </a:r>
            <a:endParaRPr sz="16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648964" y="1698180"/>
            <a:ext cx="5861304" cy="99821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648964" y="3505200"/>
            <a:ext cx="5428488" cy="215798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35940" y="575818"/>
            <a:ext cx="285877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355600" algn="l"/>
              </a:tabLst>
            </a:pPr>
            <a:r>
              <a:rPr sz="1600" spc="270" dirty="0">
                <a:solidFill>
                  <a:srgbClr val="89D0D5"/>
                </a:solidFill>
                <a:latin typeface="Arial"/>
                <a:cs typeface="Arial"/>
              </a:rPr>
              <a:t>	</a:t>
            </a:r>
            <a:r>
              <a:rPr dirty="0"/>
              <a:t>Paralel</a:t>
            </a:r>
            <a:r>
              <a:rPr spc="-75" dirty="0"/>
              <a:t> </a:t>
            </a:r>
            <a:r>
              <a:rPr dirty="0"/>
              <a:t>Kondansatör</a:t>
            </a:r>
            <a:endParaRPr sz="16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554525" y="1600200"/>
            <a:ext cx="5053584" cy="57912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685800" y="3048000"/>
            <a:ext cx="4227576" cy="252069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63676" y="473405"/>
            <a:ext cx="2986405" cy="6661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200" dirty="0">
                <a:solidFill>
                  <a:srgbClr val="EBEBEB"/>
                </a:solidFill>
              </a:rPr>
              <a:t>KAYNAKÇA</a:t>
            </a:r>
            <a:endParaRPr sz="4200"/>
          </a:p>
        </p:txBody>
      </p:sp>
      <p:sp>
        <p:nvSpPr>
          <p:cNvPr id="3" name="object 3"/>
          <p:cNvSpPr txBox="1"/>
          <p:nvPr/>
        </p:nvSpPr>
        <p:spPr>
          <a:xfrm>
            <a:off x="906576" y="2080387"/>
            <a:ext cx="6533515" cy="16770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354965" algn="l"/>
              </a:tabLst>
            </a:pPr>
            <a:r>
              <a:rPr sz="1600" spc="270" dirty="0">
                <a:solidFill>
                  <a:srgbClr val="89D0D5"/>
                </a:solidFill>
                <a:latin typeface="Arial"/>
                <a:cs typeface="Arial"/>
                <a:hlinkClick r:id="rId2"/>
              </a:rPr>
              <a:t>	</a:t>
            </a:r>
            <a:r>
              <a:rPr sz="2000" u="heavy" spc="-5" dirty="0">
                <a:solidFill>
                  <a:srgbClr val="57C1B9"/>
                </a:solidFill>
                <a:uFill>
                  <a:solidFill>
                    <a:srgbClr val="57C1B9"/>
                  </a:solidFill>
                </a:uFill>
                <a:latin typeface="TeXGyreAdventor"/>
                <a:cs typeface="TeXGyreAdventor"/>
                <a:hlinkClick r:id="rId2"/>
              </a:rPr>
              <a:t>http://ehm.kocaeli.edu.tr/web/files/106_Ders-</a:t>
            </a:r>
            <a:endParaRPr sz="2000">
              <a:latin typeface="TeXGyreAdventor"/>
              <a:cs typeface="TeXGyreAdventor"/>
            </a:endParaRPr>
          </a:p>
          <a:p>
            <a:pPr marL="355600">
              <a:lnSpc>
                <a:spcPct val="100000"/>
              </a:lnSpc>
            </a:pPr>
            <a:r>
              <a:rPr sz="2000" u="heavy" spc="-5" dirty="0">
                <a:solidFill>
                  <a:srgbClr val="57C1B9"/>
                </a:solidFill>
                <a:uFill>
                  <a:solidFill>
                    <a:srgbClr val="57C1B9"/>
                  </a:solidFill>
                </a:uFill>
                <a:latin typeface="TeXGyreAdventor"/>
                <a:cs typeface="TeXGyreAdventor"/>
                <a:hlinkClick r:id="rId2"/>
              </a:rPr>
              <a:t>12.pdf</a:t>
            </a:r>
            <a:endParaRPr sz="2000">
              <a:latin typeface="TeXGyreAdventor"/>
              <a:cs typeface="TeXGyreAdventor"/>
            </a:endParaRPr>
          </a:p>
          <a:p>
            <a:pPr marL="12700">
              <a:lnSpc>
                <a:spcPct val="100000"/>
              </a:lnSpc>
              <a:spcBef>
                <a:spcPts val="994"/>
              </a:spcBef>
              <a:tabLst>
                <a:tab pos="354965" algn="l"/>
              </a:tabLst>
            </a:pPr>
            <a:r>
              <a:rPr sz="1600" spc="270" dirty="0">
                <a:solidFill>
                  <a:srgbClr val="89D0D5"/>
                </a:solidFill>
                <a:latin typeface="Arial"/>
                <a:cs typeface="Arial"/>
                <a:hlinkClick r:id="rId3"/>
              </a:rPr>
              <a:t>	</a:t>
            </a:r>
            <a:r>
              <a:rPr sz="2000" u="heavy" spc="-5" dirty="0">
                <a:solidFill>
                  <a:srgbClr val="57C1B9"/>
                </a:solidFill>
                <a:uFill>
                  <a:solidFill>
                    <a:srgbClr val="57C1B9"/>
                  </a:solidFill>
                </a:uFill>
                <a:latin typeface="TeXGyreAdventor"/>
                <a:cs typeface="TeXGyreAdventor"/>
                <a:hlinkClick r:id="rId3"/>
              </a:rPr>
              <a:t>http://teknikbilimlermyo.istanbul.edu.tr/elektrik/wp</a:t>
            </a:r>
            <a:endParaRPr sz="2000">
              <a:latin typeface="TeXGyreAdventor"/>
              <a:cs typeface="TeXGyreAdventor"/>
            </a:endParaRPr>
          </a:p>
          <a:p>
            <a:pPr marL="355600">
              <a:lnSpc>
                <a:spcPct val="100000"/>
              </a:lnSpc>
            </a:pPr>
            <a:r>
              <a:rPr sz="2000" u="heavy" spc="-5" dirty="0">
                <a:solidFill>
                  <a:srgbClr val="57C1B9"/>
                </a:solidFill>
                <a:uFill>
                  <a:solidFill>
                    <a:srgbClr val="57C1B9"/>
                  </a:solidFill>
                </a:uFill>
                <a:latin typeface="TeXGyreAdventor"/>
                <a:cs typeface="TeXGyreAdventor"/>
                <a:hlinkClick r:id="rId3"/>
              </a:rPr>
              <a:t>-content/uploads/2015/03/B%C3%B6l%C3%BCm-</a:t>
            </a:r>
            <a:endParaRPr sz="2000">
              <a:latin typeface="TeXGyreAdventor"/>
              <a:cs typeface="TeXGyreAdventor"/>
            </a:endParaRPr>
          </a:p>
          <a:p>
            <a:pPr marL="355600">
              <a:lnSpc>
                <a:spcPct val="100000"/>
              </a:lnSpc>
            </a:pPr>
            <a:r>
              <a:rPr sz="2000" u="heavy" spc="-5" dirty="0">
                <a:solidFill>
                  <a:srgbClr val="57C1B9"/>
                </a:solidFill>
                <a:uFill>
                  <a:solidFill>
                    <a:srgbClr val="57C1B9"/>
                  </a:solidFill>
                </a:uFill>
                <a:latin typeface="TeXGyreAdventor"/>
                <a:cs typeface="TeXGyreAdventor"/>
                <a:hlinkClick r:id="rId3"/>
              </a:rPr>
              <a:t>2.pdf</a:t>
            </a:r>
            <a:endParaRPr sz="2000">
              <a:latin typeface="TeXGyreAdventor"/>
              <a:cs typeface="TeXGyreAdventor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Dilim">
  <a:themeElements>
    <a:clrScheme name="Dilim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Dilim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ilim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3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2700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0</TotalTime>
  <Words>39</Words>
  <Application>Microsoft Office PowerPoint</Application>
  <PresentationFormat>Ekran Gösterisi (4:3)</PresentationFormat>
  <Paragraphs>35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5" baseType="lpstr">
      <vt:lpstr>Arial</vt:lpstr>
      <vt:lpstr>Arimo</vt:lpstr>
      <vt:lpstr>Century Gothic</vt:lpstr>
      <vt:lpstr>TeXGyreAdventor</vt:lpstr>
      <vt:lpstr>Times New Roman</vt:lpstr>
      <vt:lpstr>Wingdings 3</vt:lpstr>
      <vt:lpstr>Dilim</vt:lpstr>
      <vt:lpstr>PowerPoint Sunusu</vt:lpstr>
      <vt:lpstr>PowerPoint Sunusu</vt:lpstr>
      <vt:lpstr>PowerPoint Sunusu</vt:lpstr>
      <vt:lpstr>PowerPoint Sunusu</vt:lpstr>
      <vt:lpstr> T=0, v(0) = 𝑉 , w(0)=1 C𝑉2</vt:lpstr>
      <vt:lpstr> Seri kondansatör</vt:lpstr>
      <vt:lpstr> Paralel Kondansatör</vt:lpstr>
      <vt:lpstr>KAYNAKÇA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SERİ-PARALEL RC DEVRELERİ</dc:title>
  <dc:creator>HP</dc:creator>
  <cp:lastModifiedBy>Windows Kullanıcısı</cp:lastModifiedBy>
  <cp:revision>2</cp:revision>
  <dcterms:created xsi:type="dcterms:W3CDTF">2020-01-24T12:20:43Z</dcterms:created>
  <dcterms:modified xsi:type="dcterms:W3CDTF">2020-01-28T19:03:42Z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2018-01-05T00:00:00Z</vt:filetime>
  </property>
  <property fmtid="{D5CDD505-2E9C-101B-9397-08002B2CF9AE}" pid="3" name="Creator">
    <vt:lpwstr>Microsoft® PowerPoint® 2013</vt:lpwstr>
  </property>
  <property fmtid="{D5CDD505-2E9C-101B-9397-08002B2CF9AE}" pid="4" name="LastSaved">
    <vt:filetime>2020-01-24T00:00:00Z</vt:filetime>
  </property>
</Properties>
</file>