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66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70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00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10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065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2685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092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974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915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3883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TeXGyreAdventor"/>
                <a:cs typeface="TeXGyreAdvento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254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65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53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55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74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48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83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64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4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546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eknikbilimlermyo.istanbul.edu.tr/elektrik/wp-content/uploads/2015/03/B%C3%B6l%C3%BCm-2.pdf" TargetMode="External"/><Relationship Id="rId2" Type="http://schemas.openxmlformats.org/officeDocument/2006/relationships/hyperlink" Target="http://ehm.kocaeli.edu.tr/web/files/106_Ders-1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32956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Seri-Paralel RC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Devreleri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6453"/>
            <a:ext cx="428371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SERİ-PARALEL</a:t>
            </a:r>
            <a:r>
              <a:rPr sz="4200" b="1" spc="-65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RC  DEVRELERİ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37921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4254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Şekildeki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kondanstör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saf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elemanlar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olarak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alınmıştır. Bu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seri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</a:t>
            </a:r>
            <a:r>
              <a:rPr sz="2000" spc="-1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 akımı, bütün devre elemanlardan</a:t>
            </a:r>
            <a:r>
              <a:rPr sz="2000" spc="-1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geçmektedir.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44167" y="3212592"/>
            <a:ext cx="5033772" cy="2375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7782"/>
            <a:ext cx="7853045" cy="2896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835" indent="-343535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gerilimi ise direnç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kondansatör uçlarında düşen  gerilimlerin vektörel toplamına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eşittir.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vektörel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değerler,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vektör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sistemiyle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 gösterilebilir.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Vektörün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çizimine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ortak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değer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 başlanır. Direnç uçlarında düşen gerilim  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(Ug)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fazda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kondansatöre düşen gerilim 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(Ut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  akımdan 90° geri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fazdadır.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3535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gerilimi ile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 devre akımı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 </a:t>
            </a:r>
            <a:r>
              <a:rPr sz="2000" spc="125" dirty="0">
                <a:solidFill>
                  <a:srgbClr val="FFFFFF"/>
                </a:solidFill>
                <a:latin typeface="TeXGyreAdventor"/>
                <a:cs typeface="TeXGyreAdventor"/>
              </a:rPr>
              <a:t>φ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faz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farkı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vardır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r>
              <a:rPr sz="2000" spc="-254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açı kadar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akımdan,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fazdadır.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açıya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devrenin "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faz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açısı "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20011" y="3500662"/>
            <a:ext cx="4748830" cy="21845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341"/>
            <a:ext cx="80549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Seri-paralel bağlı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RC devresi, DC güç kaynağı,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direnç,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kondansatör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bir anahtardan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oluşur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543427"/>
            <a:ext cx="8019415" cy="180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RC devresindeki DC kaynak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aniden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çıkarıldığında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Kaynaksız  RC devresi</a:t>
            </a:r>
            <a:r>
              <a:rPr sz="2000" spc="-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oluşur.</a:t>
            </a:r>
            <a:endParaRPr sz="2000">
              <a:latin typeface="TeXGyreAdventor"/>
              <a:cs typeface="TeXGyreAdventor"/>
            </a:endParaRPr>
          </a:p>
          <a:p>
            <a:pPr marL="355600" marR="902969" indent="-343535">
              <a:lnSpc>
                <a:spcPct val="100000"/>
              </a:lnSpc>
              <a:spcBef>
                <a:spcPts val="10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Buradaki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kapasitör üzerinde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depoladığı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enerjiyi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dirence  aktarmaya</a:t>
            </a:r>
            <a:r>
              <a:rPr sz="20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başlar.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Kapasitör üzerindeki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v(t) gerilimini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incelersek;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1639" y="1196339"/>
            <a:ext cx="4248912" cy="15849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64989" y="1464944"/>
            <a:ext cx="108585" cy="17145"/>
          </a:xfrm>
          <a:custGeom>
            <a:avLst/>
            <a:gdLst/>
            <a:ahLst/>
            <a:cxnLst/>
            <a:rect l="l" t="t" r="r" b="b"/>
            <a:pathLst>
              <a:path w="108585" h="17144">
                <a:moveTo>
                  <a:pt x="108203" y="0"/>
                </a:moveTo>
                <a:lnTo>
                  <a:pt x="0" y="0"/>
                </a:lnTo>
                <a:lnTo>
                  <a:pt x="0" y="16763"/>
                </a:lnTo>
                <a:lnTo>
                  <a:pt x="108203" y="16763"/>
                </a:lnTo>
                <a:lnTo>
                  <a:pt x="1082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53178" y="1475612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2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dirty="0"/>
              <a:t>T=0, </a:t>
            </a:r>
            <a:r>
              <a:rPr spc="-10" dirty="0"/>
              <a:t>v(0) </a:t>
            </a:r>
            <a:r>
              <a:rPr dirty="0"/>
              <a:t>= </a:t>
            </a:r>
            <a:r>
              <a:rPr spc="-305" dirty="0">
                <a:latin typeface="Times New Roman"/>
                <a:cs typeface="Times New Roman"/>
              </a:rPr>
              <a:t>𝑉 </a:t>
            </a:r>
            <a:r>
              <a:rPr dirty="0"/>
              <a:t>, </a:t>
            </a:r>
            <a:r>
              <a:rPr spc="10" dirty="0"/>
              <a:t>w(0)=</a:t>
            </a:r>
            <a:r>
              <a:rPr sz="2175" spc="15" baseline="45977" dirty="0">
                <a:latin typeface="Times New Roman"/>
                <a:cs typeface="Times New Roman"/>
              </a:rPr>
              <a:t>1</a:t>
            </a:r>
            <a:r>
              <a:rPr sz="2175" spc="-292" baseline="45977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C𝑉</a:t>
            </a:r>
            <a:r>
              <a:rPr sz="2175" spc="-150" baseline="28735" dirty="0">
                <a:latin typeface="Times New Roman"/>
                <a:cs typeface="Times New Roman"/>
              </a:rPr>
              <a:t>2</a:t>
            </a:r>
            <a:endParaRPr sz="2175" baseline="28735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05532" y="1282957"/>
            <a:ext cx="1958339" cy="829944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R="30480" algn="r">
              <a:lnSpc>
                <a:spcPct val="100000"/>
              </a:lnSpc>
              <a:spcBef>
                <a:spcPts val="1030"/>
              </a:spcBef>
            </a:pPr>
            <a:r>
              <a:rPr sz="1450" spc="12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T&gt;0, </a:t>
            </a:r>
            <a:r>
              <a:rPr sz="2000" spc="-360" dirty="0">
                <a:solidFill>
                  <a:srgbClr val="FFFFFF"/>
                </a:solidFill>
                <a:latin typeface="Times New Roman"/>
                <a:cs typeface="Times New Roman"/>
              </a:rPr>
              <a:t>𝑖</a:t>
            </a:r>
            <a:r>
              <a:rPr sz="2175" spc="-540" baseline="-15325" dirty="0">
                <a:solidFill>
                  <a:srgbClr val="FFFFFF"/>
                </a:solidFill>
                <a:latin typeface="Times New Roman"/>
                <a:cs typeface="Times New Roman"/>
              </a:rPr>
              <a:t>𝑐</a:t>
            </a:r>
            <a:r>
              <a:rPr sz="2000" spc="-360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-360" dirty="0">
                <a:solidFill>
                  <a:srgbClr val="FFFFFF"/>
                </a:solidFill>
                <a:latin typeface="Times New Roman"/>
                <a:cs typeface="Times New Roman"/>
              </a:rPr>
              <a:t>𝑖</a:t>
            </a:r>
            <a:r>
              <a:rPr sz="2175" spc="-540" baseline="-15325" dirty="0">
                <a:solidFill>
                  <a:srgbClr val="FFFFFF"/>
                </a:solidFill>
                <a:latin typeface="Times New Roman"/>
                <a:cs typeface="Times New Roman"/>
              </a:rPr>
              <a:t>𝑅</a:t>
            </a:r>
            <a:r>
              <a:rPr sz="2000" spc="-36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0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50389" y="2460117"/>
            <a:ext cx="213360" cy="17145"/>
          </a:xfrm>
          <a:custGeom>
            <a:avLst/>
            <a:gdLst/>
            <a:ahLst/>
            <a:cxnLst/>
            <a:rect l="l" t="t" r="r" b="b"/>
            <a:pathLst>
              <a:path w="213360" h="17144">
                <a:moveTo>
                  <a:pt x="213360" y="0"/>
                </a:moveTo>
                <a:lnTo>
                  <a:pt x="0" y="0"/>
                </a:lnTo>
                <a:lnTo>
                  <a:pt x="0" y="16763"/>
                </a:lnTo>
                <a:lnTo>
                  <a:pt x="213360" y="16763"/>
                </a:lnTo>
                <a:lnTo>
                  <a:pt x="213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56357" y="2460117"/>
            <a:ext cx="128270" cy="17145"/>
          </a:xfrm>
          <a:custGeom>
            <a:avLst/>
            <a:gdLst/>
            <a:ahLst/>
            <a:cxnLst/>
            <a:rect l="l" t="t" r="r" b="b"/>
            <a:pathLst>
              <a:path w="128269" h="17144">
                <a:moveTo>
                  <a:pt x="128016" y="0"/>
                </a:moveTo>
                <a:lnTo>
                  <a:pt x="0" y="0"/>
                </a:lnTo>
                <a:lnTo>
                  <a:pt x="0" y="16763"/>
                </a:lnTo>
                <a:lnTo>
                  <a:pt x="128016" y="16763"/>
                </a:lnTo>
                <a:lnTo>
                  <a:pt x="1280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21941" y="2471166"/>
            <a:ext cx="6953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534670" algn="l"/>
              </a:tabLst>
            </a:pPr>
            <a:r>
              <a:rPr sz="1450" spc="-280" dirty="0">
                <a:solidFill>
                  <a:srgbClr val="FFFFFF"/>
                </a:solidFill>
                <a:latin typeface="Times New Roman"/>
                <a:cs typeface="Times New Roman"/>
              </a:rPr>
              <a:t>𝑑</a:t>
            </a:r>
            <a:r>
              <a:rPr sz="1800" spc="-419" baseline="-13888" dirty="0">
                <a:solidFill>
                  <a:srgbClr val="FFFFFF"/>
                </a:solidFill>
                <a:latin typeface="Times New Roman"/>
                <a:cs typeface="Times New Roman"/>
              </a:rPr>
              <a:t>𝑡	</a:t>
            </a:r>
            <a:r>
              <a:rPr sz="1450" spc="-170" dirty="0">
                <a:solidFill>
                  <a:srgbClr val="FFFFFF"/>
                </a:solidFill>
                <a:latin typeface="Times New Roman"/>
                <a:cs typeface="Times New Roman"/>
              </a:rPr>
              <a:t>𝑅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05532" y="2273884"/>
            <a:ext cx="1353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C</a:t>
            </a:r>
            <a:r>
              <a:rPr sz="2175" spc="-217" baseline="45977" dirty="0">
                <a:solidFill>
                  <a:srgbClr val="FFFFFF"/>
                </a:solidFill>
                <a:latin typeface="Times New Roman"/>
                <a:cs typeface="Times New Roman"/>
              </a:rPr>
              <a:t>𝑑</a:t>
            </a:r>
            <a:r>
              <a:rPr sz="1800" spc="-217" baseline="41666" dirty="0">
                <a:solidFill>
                  <a:srgbClr val="FFFFFF"/>
                </a:solidFill>
                <a:latin typeface="Times New Roman"/>
                <a:cs typeface="Times New Roman"/>
              </a:rPr>
              <a:t>𝑣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2175" spc="-457" baseline="45977" dirty="0">
                <a:solidFill>
                  <a:srgbClr val="FFFFFF"/>
                </a:solidFill>
                <a:latin typeface="Times New Roman"/>
                <a:cs typeface="Times New Roman"/>
              </a:rPr>
              <a:t>𝑣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0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43125" y="3063620"/>
            <a:ext cx="213360" cy="17145"/>
          </a:xfrm>
          <a:custGeom>
            <a:avLst/>
            <a:gdLst/>
            <a:ahLst/>
            <a:cxnLst/>
            <a:rect l="l" t="t" r="r" b="b"/>
            <a:pathLst>
              <a:path w="213360" h="17144">
                <a:moveTo>
                  <a:pt x="213360" y="0"/>
                </a:moveTo>
                <a:lnTo>
                  <a:pt x="0" y="0"/>
                </a:lnTo>
                <a:lnTo>
                  <a:pt x="0" y="16763"/>
                </a:lnTo>
                <a:lnTo>
                  <a:pt x="213360" y="16763"/>
                </a:lnTo>
                <a:lnTo>
                  <a:pt x="213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80513" y="3063620"/>
            <a:ext cx="243840" cy="17145"/>
          </a:xfrm>
          <a:custGeom>
            <a:avLst/>
            <a:gdLst/>
            <a:ahLst/>
            <a:cxnLst/>
            <a:rect l="l" t="t" r="r" b="b"/>
            <a:pathLst>
              <a:path w="243839" h="17144">
                <a:moveTo>
                  <a:pt x="243839" y="0"/>
                </a:moveTo>
                <a:lnTo>
                  <a:pt x="0" y="0"/>
                </a:lnTo>
                <a:lnTo>
                  <a:pt x="0" y="16763"/>
                </a:lnTo>
                <a:lnTo>
                  <a:pt x="243839" y="16763"/>
                </a:lnTo>
                <a:lnTo>
                  <a:pt x="2438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05532" y="2728722"/>
            <a:ext cx="6858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42290" algn="l"/>
              </a:tabLst>
            </a:pPr>
            <a:r>
              <a:rPr sz="1450" spc="-130" dirty="0">
                <a:solidFill>
                  <a:srgbClr val="FFFFFF"/>
                </a:solidFill>
                <a:latin typeface="Times New Roman"/>
                <a:cs typeface="Times New Roman"/>
              </a:rPr>
              <a:t>𝑑</a:t>
            </a:r>
            <a:r>
              <a:rPr sz="1800" spc="-195" baseline="-13888" dirty="0">
                <a:solidFill>
                  <a:srgbClr val="FFFFFF"/>
                </a:solidFill>
                <a:latin typeface="Times New Roman"/>
                <a:cs typeface="Times New Roman"/>
              </a:rPr>
              <a:t>𝑣</a:t>
            </a:r>
            <a:r>
              <a:rPr sz="3000" spc="-195" baseline="-33333" dirty="0">
                <a:solidFill>
                  <a:srgbClr val="FFFFFF"/>
                </a:solidFill>
                <a:latin typeface="TeXGyreAdventor"/>
                <a:cs typeface="TeXGyreAdventor"/>
              </a:rPr>
              <a:t>+	</a:t>
            </a:r>
            <a:r>
              <a:rPr sz="1450" spc="-305" dirty="0">
                <a:solidFill>
                  <a:srgbClr val="FFFFFF"/>
                </a:solidFill>
                <a:latin typeface="Times New Roman"/>
                <a:cs typeface="Times New Roman"/>
              </a:rPr>
              <a:t>𝑣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13152" y="3074669"/>
            <a:ext cx="74104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467359" algn="l"/>
              </a:tabLst>
            </a:pPr>
            <a:r>
              <a:rPr sz="1450" spc="-280" dirty="0">
                <a:solidFill>
                  <a:srgbClr val="FFFFFF"/>
                </a:solidFill>
                <a:latin typeface="Times New Roman"/>
                <a:cs typeface="Times New Roman"/>
              </a:rPr>
              <a:t>𝑑</a:t>
            </a:r>
            <a:r>
              <a:rPr sz="1800" spc="-419" baseline="-13888" dirty="0">
                <a:solidFill>
                  <a:srgbClr val="FFFFFF"/>
                </a:solidFill>
                <a:latin typeface="Times New Roman"/>
                <a:cs typeface="Times New Roman"/>
              </a:rPr>
              <a:t>𝑡	</a:t>
            </a:r>
            <a:r>
              <a:rPr sz="1450" spc="-210" dirty="0">
                <a:solidFill>
                  <a:srgbClr val="FFFFFF"/>
                </a:solidFill>
                <a:latin typeface="Times New Roman"/>
                <a:cs typeface="Times New Roman"/>
              </a:rPr>
              <a:t>𝑅𝐶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82264" y="2878074"/>
            <a:ext cx="3213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=0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84857" y="3595573"/>
            <a:ext cx="120014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-500" dirty="0">
                <a:solidFill>
                  <a:srgbClr val="FFFFFF"/>
                </a:solidFill>
                <a:latin typeface="Times New Roman"/>
                <a:cs typeface="Times New Roman"/>
              </a:rPr>
              <a:t>𝑐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30932" y="3475177"/>
            <a:ext cx="44195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65" dirty="0">
                <a:solidFill>
                  <a:srgbClr val="FFFFFF"/>
                </a:solidFill>
                <a:latin typeface="Times New Roman"/>
                <a:cs typeface="Times New Roman"/>
              </a:rPr>
              <a:t>𝑋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629280" y="3661028"/>
            <a:ext cx="302260" cy="17145"/>
          </a:xfrm>
          <a:custGeom>
            <a:avLst/>
            <a:gdLst/>
            <a:ahLst/>
            <a:cxnLst/>
            <a:rect l="l" t="t" r="r" b="b"/>
            <a:pathLst>
              <a:path w="302260" h="17145">
                <a:moveTo>
                  <a:pt x="301751" y="0"/>
                </a:moveTo>
                <a:lnTo>
                  <a:pt x="0" y="0"/>
                </a:lnTo>
                <a:lnTo>
                  <a:pt x="0" y="16764"/>
                </a:lnTo>
                <a:lnTo>
                  <a:pt x="301751" y="16764"/>
                </a:lnTo>
                <a:lnTo>
                  <a:pt x="301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988945" y="3475177"/>
            <a:ext cx="1803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25164" y="3661028"/>
            <a:ext cx="462280" cy="17145"/>
          </a:xfrm>
          <a:custGeom>
            <a:avLst/>
            <a:gdLst/>
            <a:ahLst/>
            <a:cxnLst/>
            <a:rect l="l" t="t" r="r" b="b"/>
            <a:pathLst>
              <a:path w="462279" h="17145">
                <a:moveTo>
                  <a:pt x="461772" y="0"/>
                </a:moveTo>
                <a:lnTo>
                  <a:pt x="0" y="0"/>
                </a:lnTo>
                <a:lnTo>
                  <a:pt x="0" y="16764"/>
                </a:lnTo>
                <a:lnTo>
                  <a:pt x="461772" y="16764"/>
                </a:lnTo>
                <a:lnTo>
                  <a:pt x="4617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13101" y="3394709"/>
            <a:ext cx="81026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88975" algn="l"/>
              </a:tabLst>
            </a:pPr>
            <a:r>
              <a:rPr sz="1450" spc="120" dirty="0">
                <a:solidFill>
                  <a:srgbClr val="FFFFFF"/>
                </a:solidFill>
                <a:latin typeface="Times New Roman"/>
                <a:cs typeface="Times New Roman"/>
              </a:rPr>
              <a:t>1	1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17089" y="3603193"/>
            <a:ext cx="10769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08330" algn="l"/>
              </a:tabLst>
            </a:pPr>
            <a:r>
              <a:rPr sz="2000" spc="-5" dirty="0">
                <a:solidFill>
                  <a:srgbClr val="FFFFFF"/>
                </a:solidFill>
                <a:latin typeface="Arimo"/>
                <a:cs typeface="Arimo"/>
              </a:rPr>
              <a:t>ᴪ</a:t>
            </a:r>
            <a:r>
              <a:rPr sz="1450" spc="-310" dirty="0">
                <a:solidFill>
                  <a:srgbClr val="FFFFFF"/>
                </a:solidFill>
                <a:latin typeface="Times New Roman"/>
                <a:cs typeface="Times New Roman"/>
              </a:rPr>
              <a:t>𝐶</a:t>
            </a:r>
            <a:r>
              <a:rPr sz="145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50" spc="12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1450" spc="-210" dirty="0">
                <a:solidFill>
                  <a:srgbClr val="FFFFFF"/>
                </a:solidFill>
                <a:latin typeface="Times New Roman"/>
                <a:cs typeface="Times New Roman"/>
              </a:rPr>
              <a:t>𝜋</a:t>
            </a:r>
            <a:r>
              <a:rPr sz="1450" spc="-325" dirty="0">
                <a:solidFill>
                  <a:srgbClr val="FFFFFF"/>
                </a:solidFill>
                <a:latin typeface="Times New Roman"/>
                <a:cs typeface="Times New Roman"/>
              </a:rPr>
              <a:t>𝑓</a:t>
            </a:r>
            <a:r>
              <a:rPr sz="1450" spc="-315" dirty="0">
                <a:solidFill>
                  <a:srgbClr val="FFFFFF"/>
                </a:solidFill>
                <a:latin typeface="Times New Roman"/>
                <a:cs typeface="Times New Roman"/>
              </a:rPr>
              <a:t>𝐶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423414" y="4519040"/>
            <a:ext cx="1146175" cy="316230"/>
          </a:xfrm>
          <a:custGeom>
            <a:avLst/>
            <a:gdLst/>
            <a:ahLst/>
            <a:cxnLst/>
            <a:rect l="l" t="t" r="r" b="b"/>
            <a:pathLst>
              <a:path w="1146175" h="316229">
                <a:moveTo>
                  <a:pt x="1146175" y="0"/>
                </a:moveTo>
                <a:lnTo>
                  <a:pt x="184531" y="0"/>
                </a:lnTo>
                <a:lnTo>
                  <a:pt x="184531" y="253"/>
                </a:lnTo>
                <a:lnTo>
                  <a:pt x="159131" y="253"/>
                </a:lnTo>
                <a:lnTo>
                  <a:pt x="83693" y="282955"/>
                </a:lnTo>
                <a:lnTo>
                  <a:pt x="40640" y="186943"/>
                </a:lnTo>
                <a:lnTo>
                  <a:pt x="0" y="205612"/>
                </a:lnTo>
                <a:lnTo>
                  <a:pt x="3810" y="215010"/>
                </a:lnTo>
                <a:lnTo>
                  <a:pt x="24765" y="205612"/>
                </a:lnTo>
                <a:lnTo>
                  <a:pt x="76200" y="316229"/>
                </a:lnTo>
                <a:lnTo>
                  <a:pt x="88265" y="316229"/>
                </a:lnTo>
                <a:lnTo>
                  <a:pt x="169037" y="16763"/>
                </a:lnTo>
                <a:lnTo>
                  <a:pt x="1146175" y="16763"/>
                </a:lnTo>
                <a:lnTo>
                  <a:pt x="11461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092832" y="3840581"/>
            <a:ext cx="1523365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55880">
              <a:lnSpc>
                <a:spcPct val="1575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Empedans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 Z=	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𝑅</a:t>
            </a:r>
            <a:r>
              <a:rPr sz="2175" spc="-82" baseline="22988" dirty="0">
                <a:solidFill>
                  <a:srgbClr val="FFFFFF"/>
                </a:solidFill>
                <a:latin typeface="Times New Roman"/>
                <a:cs typeface="Times New Roman"/>
              </a:rPr>
              <a:t>2 </a:t>
            </a:r>
            <a:r>
              <a:rPr sz="2000" spc="365" dirty="0">
                <a:solidFill>
                  <a:srgbClr val="FFFFFF"/>
                </a:solidFill>
                <a:latin typeface="Times New Roman"/>
                <a:cs typeface="Times New Roman"/>
              </a:rPr>
              <a:t>+</a:t>
            </a:r>
            <a:r>
              <a:rPr sz="2000" spc="-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75" dirty="0">
                <a:solidFill>
                  <a:srgbClr val="FFFFFF"/>
                </a:solidFill>
                <a:latin typeface="Times New Roman"/>
                <a:cs typeface="Times New Roman"/>
              </a:rPr>
              <a:t>𝑥</a:t>
            </a:r>
            <a:r>
              <a:rPr sz="2175" spc="-262" baseline="-15325" dirty="0">
                <a:solidFill>
                  <a:srgbClr val="FFFFFF"/>
                </a:solidFill>
                <a:latin typeface="Times New Roman"/>
                <a:cs typeface="Times New Roman"/>
              </a:rPr>
              <a:t>𝐶</a:t>
            </a:r>
            <a:r>
              <a:rPr sz="1200" spc="-17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63345"/>
            <a:ext cx="24149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5" dirty="0"/>
              <a:t>Seri</a:t>
            </a:r>
            <a:r>
              <a:rPr spc="-60" dirty="0"/>
              <a:t> </a:t>
            </a:r>
            <a:r>
              <a:rPr dirty="0"/>
              <a:t>kondansatör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48964" y="1698180"/>
            <a:ext cx="5861304" cy="998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8964" y="3505200"/>
            <a:ext cx="5428488" cy="21579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75818"/>
            <a:ext cx="28587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dirty="0"/>
              <a:t>Paralel</a:t>
            </a:r>
            <a:r>
              <a:rPr spc="-75" dirty="0"/>
              <a:t> </a:t>
            </a:r>
            <a:r>
              <a:rPr dirty="0"/>
              <a:t>Kondansatör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4525" y="1600200"/>
            <a:ext cx="5053584" cy="579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800" y="3048000"/>
            <a:ext cx="4227576" cy="2520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</a:rPr>
              <a:t>KAYNAKÇA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533515" cy="1677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http://ehm.kocaeli.edu.tr/web/files/106_Ders-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12.pdf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http://teknikbilimlermyo.istanbul.edu.tr/elektrik/wp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-content/uploads/2015/03/B%C3%B6l%C3%BCm-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2.pdf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39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Arimo</vt:lpstr>
      <vt:lpstr>Century Gothic</vt:lpstr>
      <vt:lpstr>TeXGyreAdventor</vt:lpstr>
      <vt:lpstr>Times New Roman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 T=0, v(0) = 𝑉 , w(0)=1 C𝑉2</vt:lpstr>
      <vt:lpstr> Seri kondansatör</vt:lpstr>
      <vt:lpstr> Paralel Kondansatör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SERİ-PARALEL RC DEVRELERİ</dc:title>
  <dc:creator>HP</dc:creator>
  <cp:lastModifiedBy>Windows Kullanıcısı</cp:lastModifiedBy>
  <cp:revision>2</cp:revision>
  <dcterms:created xsi:type="dcterms:W3CDTF">2020-01-24T12:20:43Z</dcterms:created>
  <dcterms:modified xsi:type="dcterms:W3CDTF">2020-01-28T19:03:42Z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