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323" r:id="rId3"/>
    <p:sldId id="324" r:id="rId4"/>
    <p:sldId id="365" r:id="rId5"/>
    <p:sldId id="325" r:id="rId6"/>
    <p:sldId id="366" r:id="rId7"/>
    <p:sldId id="326" r:id="rId8"/>
    <p:sldId id="367" r:id="rId9"/>
    <p:sldId id="327" r:id="rId10"/>
    <p:sldId id="328" r:id="rId11"/>
    <p:sldId id="329" r:id="rId12"/>
    <p:sldId id="368" r:id="rId13"/>
    <p:sldId id="330" r:id="rId14"/>
    <p:sldId id="369" r:id="rId15"/>
    <p:sldId id="331" r:id="rId16"/>
    <p:sldId id="343" r:id="rId17"/>
    <p:sldId id="347" r:id="rId18"/>
    <p:sldId id="349" r:id="rId19"/>
    <p:sldId id="355" r:id="rId20"/>
    <p:sldId id="356" r:id="rId21"/>
    <p:sldId id="357" r:id="rId22"/>
    <p:sldId id="36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CC00CC"/>
    <a:srgbClr val="996633"/>
    <a:srgbClr val="CC0066"/>
    <a:srgbClr val="009E47"/>
    <a:srgbClr val="0000FF"/>
    <a:srgbClr val="FFF099"/>
    <a:srgbClr val="D2B400"/>
    <a:srgbClr val="A89000"/>
    <a:srgbClr val="7A6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625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CB43852-797F-483D-89D3-DAABE31AB707}"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515D5D-25EF-42AC-8C49-B3EB2A918DAA}"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9FA652-89BC-46C5-AB9F-112A4AB3EE69}"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D36FA3-5EF4-4151-BAC5-BBE6ABE836AB}"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00E9A2A-23F0-411C-B5BF-139FA15A02CA}"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02BC597-FAB0-4C0B-9FA1-384BD68D9E12}"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AB2D9E-8769-4E9C-A863-76C24A405C4B}"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414BF6C-D054-4DA1-9CB0-691A00710D5A}"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8B979-493B-49ED-903C-73F4FFAEC40A}"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EBCBB7-C6A5-433A-98D9-DA8EBC1B546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20BE2FD-ED8D-481B-B04A-AEA77CAE0D35}"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rgbClr val="FFF9D5"/>
            </a:gs>
            <a:gs pos="100000">
              <a:srgbClr val="FFF099"/>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rgbClr val="FFF099"/>
              </a:gs>
              <a:gs pos="100000">
                <a:srgbClr val="A89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C873D920-A0D2-458F-9BCE-6814D12E8E00}"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74000">
                <a:srgbClr val="FFF099"/>
              </a:gs>
              <a:gs pos="100000">
                <a:srgbClr val="A89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9" name="Metin kutusu 8"/>
          <p:cNvSpPr txBox="1"/>
          <p:nvPr userDrawn="1"/>
        </p:nvSpPr>
        <p:spPr>
          <a:xfrm>
            <a:off x="0" y="8792"/>
            <a:ext cx="2699238" cy="307777"/>
          </a:xfrm>
          <a:prstGeom prst="rect">
            <a:avLst/>
          </a:prstGeom>
          <a:noFill/>
          <a:effectLst>
            <a:outerShdw blurRad="38100" dist="12700" dir="2700000" algn="tl" rotWithShape="0">
              <a:prstClr val="black"/>
            </a:outerShdw>
          </a:effectLst>
        </p:spPr>
        <p:txBody>
          <a:bodyPr wrap="square" rtlCol="0">
            <a:spAutoFit/>
          </a:bodyPr>
          <a:lstStyle/>
          <a:p>
            <a:r>
              <a:rPr lang="tr-TR" altLang="ja-JP" sz="1400" b="1" kern="1200" dirty="0" smtClean="0">
                <a:solidFill>
                  <a:schemeClr val="bg1"/>
                </a:solidFill>
                <a:latin typeface="+mn-lt"/>
                <a:ea typeface="+mn-ea"/>
                <a:cs typeface="+mn-cs"/>
              </a:rPr>
              <a:t>Grup İletişimi</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rgbClr val="7A6900"/>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3523674"/>
            <a:ext cx="7772400" cy="997582"/>
          </a:xfrm>
        </p:spPr>
        <p:txBody>
          <a:bodyPr>
            <a:normAutofit/>
          </a:bodyPr>
          <a:lstStyle/>
          <a:p>
            <a:r>
              <a:rPr lang="tr-TR" altLang="ja-JP" sz="4800" smtClean="0"/>
              <a:t>GRUP </a:t>
            </a:r>
            <a:r>
              <a:rPr lang="tr-TR" altLang="ja-JP" sz="4800" dirty="0" smtClean="0"/>
              <a:t>İLETİŞİMİ</a:t>
            </a:r>
            <a:endParaRPr lang="en-US" sz="4800" dirty="0"/>
          </a:p>
        </p:txBody>
      </p:sp>
      <p:sp>
        <p:nvSpPr>
          <p:cNvPr id="6" name="Alt Başlık 5"/>
          <p:cNvSpPr>
            <a:spLocks noGrp="1"/>
          </p:cNvSpPr>
          <p:nvPr>
            <p:ph type="subTitle" idx="1"/>
          </p:nvPr>
        </p:nvSpPr>
        <p:spPr>
          <a:xfrm>
            <a:off x="1143000" y="4534192"/>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FFF099"/>
              </a:gs>
              <a:gs pos="100000">
                <a:srgbClr val="A89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Resim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12093" y="399249"/>
            <a:ext cx="6119813"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ayt Numarası Yer Tutucusu 1"/>
          <p:cNvSpPr>
            <a:spLocks noGrp="1"/>
          </p:cNvSpPr>
          <p:nvPr>
            <p:ph type="sldNum" sz="quarter" idx="12"/>
          </p:nvPr>
        </p:nvSpPr>
        <p:spPr/>
        <p:txBody>
          <a:bodyPr/>
          <a:lstStyle/>
          <a:p>
            <a:fld id="{4ACA2201-F616-4C35-9250-59F451F8F0F6}" type="slidenum">
              <a:rPr lang="en-US" smtClean="0"/>
              <a:pPr/>
              <a:t>1</a:t>
            </a:fld>
            <a:endParaRPr lang="en-US"/>
          </a:p>
        </p:txBody>
      </p:sp>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p:txBody>
          <a:bodyPr>
            <a:normAutofit fontScale="90000"/>
          </a:bodyPr>
          <a:lstStyle/>
          <a:p>
            <a:r>
              <a:rPr lang="tr-TR" altLang="ja-JP" smtClean="0"/>
              <a:t>Grup Kavramına İlişkin Yaklaşımlar </a:t>
            </a:r>
            <a:endParaRPr lang="tr-TR" altLang="tr-TR" dirty="0" smtClean="0"/>
          </a:p>
        </p:txBody>
      </p:sp>
      <p:sp>
        <p:nvSpPr>
          <p:cNvPr id="102402" name="Rectangle 2"/>
          <p:cNvSpPr>
            <a:spLocks noGrp="1" noChangeArrowheads="1"/>
          </p:cNvSpPr>
          <p:nvPr>
            <p:ph type="body" idx="1"/>
          </p:nvPr>
        </p:nvSpPr>
        <p:spPr>
          <a:xfrm>
            <a:off x="628650" y="1618638"/>
            <a:ext cx="7886700" cy="3716841"/>
          </a:xfrm>
        </p:spPr>
        <p:txBody>
          <a:bodyPr/>
          <a:lstStyle/>
          <a:p>
            <a:pPr>
              <a:lnSpc>
                <a:spcPct val="110000"/>
              </a:lnSpc>
              <a:spcAft>
                <a:spcPts val="600"/>
              </a:spcAft>
            </a:pPr>
            <a:r>
              <a:rPr lang="tr-TR" altLang="ja-JP" dirty="0" smtClean="0"/>
              <a:t>Literatür incelendiğinde grup kavramına ilişkin  çok sayıda kuram geliştirildiği görülmektedir. </a:t>
            </a:r>
          </a:p>
          <a:p>
            <a:pPr>
              <a:lnSpc>
                <a:spcPct val="110000"/>
              </a:lnSpc>
              <a:spcAft>
                <a:spcPts val="600"/>
              </a:spcAft>
            </a:pPr>
            <a:r>
              <a:rPr lang="tr-TR" altLang="ja-JP" dirty="0" smtClean="0"/>
              <a:t>Kuramların birçoğu grup içinde liderlik, verimlilik, iletişim, uyma, gibi süreçlerin ve oluşumların nasıl işlediğini diğer birçok kuramın ise insanın doğasını, bireyler arası etkileşimi, grubun özelliklerini, grup süreçlerini ele aldığı görülmektedir. </a:t>
            </a:r>
            <a:endParaRPr lang="tr-TR" altLang="tr-TR"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10</a:t>
            </a:fld>
            <a:endParaRPr lang="en-US"/>
          </a:p>
        </p:txBody>
      </p:sp>
    </p:spTree>
    <p:extLst>
      <p:ext uri="{BB962C8B-B14F-4D97-AF65-F5344CB8AC3E}">
        <p14:creationId xmlns:p14="http://schemas.microsoft.com/office/powerpoint/2010/main" val="4100740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2402">
                                            <p:txEl>
                                              <p:pRg st="0" end="0"/>
                                            </p:txEl>
                                          </p:spTgt>
                                        </p:tgtEl>
                                        <p:attrNameLst>
                                          <p:attrName>style.visibility</p:attrName>
                                        </p:attrNameLst>
                                      </p:cBhvr>
                                      <p:to>
                                        <p:strVal val="visible"/>
                                      </p:to>
                                    </p:set>
                                    <p:animEffect transition="in" filter="fade">
                                      <p:cBhvr>
                                        <p:cTn id="7" dur="500"/>
                                        <p:tgtEl>
                                          <p:spTgt spid="10240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2402">
                                            <p:txEl>
                                              <p:pRg st="1" end="1"/>
                                            </p:txEl>
                                          </p:spTgt>
                                        </p:tgtEl>
                                        <p:attrNameLst>
                                          <p:attrName>style.visibility</p:attrName>
                                        </p:attrNameLst>
                                      </p:cBhvr>
                                      <p:to>
                                        <p:strVal val="visible"/>
                                      </p:to>
                                    </p:set>
                                    <p:animEffect transition="in" filter="fade">
                                      <p:cBhvr>
                                        <p:cTn id="11" dur="500"/>
                                        <p:tgtEl>
                                          <p:spTgt spid="10240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Rectangle 5"/>
          <p:cNvSpPr>
            <a:spLocks noGrp="1" noChangeArrowheads="1"/>
          </p:cNvSpPr>
          <p:nvPr>
            <p:ph type="body" idx="1"/>
          </p:nvPr>
        </p:nvSpPr>
        <p:spPr>
          <a:xfrm>
            <a:off x="628650" y="1410781"/>
            <a:ext cx="7886700" cy="4036437"/>
          </a:xfrm>
        </p:spPr>
        <p:txBody>
          <a:bodyPr>
            <a:normAutofit/>
          </a:bodyPr>
          <a:lstStyle/>
          <a:p>
            <a:pPr marL="0" indent="0">
              <a:buNone/>
            </a:pPr>
            <a:r>
              <a:rPr lang="tr-TR" altLang="ja-JP" dirty="0" smtClean="0">
                <a:solidFill>
                  <a:srgbClr val="0000FF"/>
                </a:solidFill>
              </a:rPr>
              <a:t>Sosyal Karşılaştırma Teorisi: </a:t>
            </a:r>
          </a:p>
          <a:p>
            <a:r>
              <a:rPr lang="tr-TR" altLang="ja-JP" sz="2600" dirty="0" smtClean="0"/>
              <a:t>Sosyal karşılaştırma teorisine göre, grup iletişiminin kişilerin kendilerini diğer kişilerin yetenekleri, tutumları ve düşünceleri ile karşılaştırma ihtiyacı hissetmeleri nedeniyle ortaya çıktığı açıklanmaktadır. </a:t>
            </a:r>
          </a:p>
          <a:p>
            <a:r>
              <a:rPr lang="tr-TR" altLang="ja-JP" sz="2600" dirty="0" smtClean="0"/>
              <a:t>Bu teoriye göre, diğer grup üyeleri ile iletişim kurma ihtiyacı ile hissedilen baskı grup üyelerinin birlikte olmaya önem verme ve birbirlerine bağlanma duygusunun ortaya çıkmasına neden olmaktadır.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11</a:t>
            </a:fld>
            <a:endParaRPr lang="en-US"/>
          </a:p>
        </p:txBody>
      </p:sp>
    </p:spTree>
    <p:extLst>
      <p:ext uri="{BB962C8B-B14F-4D97-AF65-F5344CB8AC3E}">
        <p14:creationId xmlns:p14="http://schemas.microsoft.com/office/powerpoint/2010/main" val="3738873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3429">
                                            <p:txEl>
                                              <p:pRg st="0" end="0"/>
                                            </p:txEl>
                                          </p:spTgt>
                                        </p:tgtEl>
                                        <p:attrNameLst>
                                          <p:attrName>style.visibility</p:attrName>
                                        </p:attrNameLst>
                                      </p:cBhvr>
                                      <p:to>
                                        <p:strVal val="visible"/>
                                      </p:to>
                                    </p:set>
                                    <p:animEffect transition="in" filter="fade">
                                      <p:cBhvr>
                                        <p:cTn id="7" dur="500"/>
                                        <p:tgtEl>
                                          <p:spTgt spid="10342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3429">
                                            <p:txEl>
                                              <p:pRg st="1" end="1"/>
                                            </p:txEl>
                                          </p:spTgt>
                                        </p:tgtEl>
                                        <p:attrNameLst>
                                          <p:attrName>style.visibility</p:attrName>
                                        </p:attrNameLst>
                                      </p:cBhvr>
                                      <p:to>
                                        <p:strVal val="visible"/>
                                      </p:to>
                                    </p:set>
                                    <p:animEffect transition="in" filter="fade">
                                      <p:cBhvr>
                                        <p:cTn id="11" dur="500"/>
                                        <p:tgtEl>
                                          <p:spTgt spid="103429">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3429">
                                            <p:txEl>
                                              <p:pRg st="2" end="2"/>
                                            </p:txEl>
                                          </p:spTgt>
                                        </p:tgtEl>
                                        <p:attrNameLst>
                                          <p:attrName>style.visibility</p:attrName>
                                        </p:attrNameLst>
                                      </p:cBhvr>
                                      <p:to>
                                        <p:strVal val="visible"/>
                                      </p:to>
                                    </p:set>
                                    <p:animEffect transition="in" filter="fade">
                                      <p:cBhvr>
                                        <p:cTn id="15" dur="500"/>
                                        <p:tgtEl>
                                          <p:spTgt spid="10342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9" name="Rectangle 5"/>
          <p:cNvSpPr>
            <a:spLocks noGrp="1" noChangeArrowheads="1"/>
          </p:cNvSpPr>
          <p:nvPr>
            <p:ph type="body" idx="1"/>
          </p:nvPr>
        </p:nvSpPr>
        <p:spPr>
          <a:xfrm>
            <a:off x="628650" y="1410782"/>
            <a:ext cx="7886700" cy="4102252"/>
          </a:xfrm>
        </p:spPr>
        <p:txBody>
          <a:bodyPr>
            <a:normAutofit/>
          </a:bodyPr>
          <a:lstStyle/>
          <a:p>
            <a:pPr marL="0" indent="0">
              <a:buNone/>
            </a:pPr>
            <a:r>
              <a:rPr lang="tr-TR" altLang="ja-JP" dirty="0">
                <a:solidFill>
                  <a:srgbClr val="0000FF"/>
                </a:solidFill>
              </a:rPr>
              <a:t>Sosyal Değişim Teorisi: </a:t>
            </a:r>
            <a:endParaRPr lang="tr-TR" altLang="ja-JP" dirty="0" smtClean="0">
              <a:solidFill>
                <a:srgbClr val="0000FF"/>
              </a:solidFill>
            </a:endParaRPr>
          </a:p>
          <a:p>
            <a:r>
              <a:rPr lang="tr-TR" altLang="ja-JP" sz="2600" dirty="0" smtClean="0"/>
              <a:t>Sosyal </a:t>
            </a:r>
            <a:r>
              <a:rPr lang="tr-TR" altLang="ja-JP" sz="2600" dirty="0"/>
              <a:t>değişim teorisi grup içerisindeki ikili ilişkileri ve grup üyelerinin birbirleri ile olan iletişimlerinin incelemektedir. </a:t>
            </a:r>
            <a:endParaRPr lang="tr-TR" altLang="ja-JP" sz="2600" dirty="0" smtClean="0"/>
          </a:p>
          <a:p>
            <a:r>
              <a:rPr lang="tr-TR" altLang="ja-JP" sz="2600" dirty="0" smtClean="0"/>
              <a:t>Grup </a:t>
            </a:r>
            <a:r>
              <a:rPr lang="tr-TR" altLang="ja-JP" sz="2600" dirty="0"/>
              <a:t>içerisinde çok sayıda ikili iletişimin ortaya çıktığını açıklamaktadır. </a:t>
            </a:r>
            <a:endParaRPr lang="tr-TR" altLang="ja-JP" sz="2600" dirty="0" smtClean="0"/>
          </a:p>
          <a:p>
            <a:r>
              <a:rPr lang="tr-TR" altLang="ja-JP" sz="2600" dirty="0" smtClean="0"/>
              <a:t>Bu </a:t>
            </a:r>
            <a:r>
              <a:rPr lang="tr-TR" altLang="ja-JP" sz="2600" dirty="0"/>
              <a:t>teori, grup kavramını ekonomik bir yaklaşımla ele alarak bedel ve kazanç arasındaki ilişkiyi davranışlara bağlı bir değerlendirme ile ele almaktadır. </a:t>
            </a:r>
            <a:endParaRPr lang="tr-TR" altLang="tr-TR" sz="2600" dirty="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12</a:t>
            </a:fld>
            <a:endParaRPr lang="en-US"/>
          </a:p>
        </p:txBody>
      </p:sp>
    </p:spTree>
    <p:extLst>
      <p:ext uri="{BB962C8B-B14F-4D97-AF65-F5344CB8AC3E}">
        <p14:creationId xmlns:p14="http://schemas.microsoft.com/office/powerpoint/2010/main" val="3562129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3429">
                                            <p:txEl>
                                              <p:pRg st="0" end="0"/>
                                            </p:txEl>
                                          </p:spTgt>
                                        </p:tgtEl>
                                        <p:attrNameLst>
                                          <p:attrName>style.visibility</p:attrName>
                                        </p:attrNameLst>
                                      </p:cBhvr>
                                      <p:to>
                                        <p:strVal val="visible"/>
                                      </p:to>
                                    </p:set>
                                    <p:animEffect transition="in" filter="fade">
                                      <p:cBhvr>
                                        <p:cTn id="7" dur="500"/>
                                        <p:tgtEl>
                                          <p:spTgt spid="10342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3429">
                                            <p:txEl>
                                              <p:pRg st="1" end="1"/>
                                            </p:txEl>
                                          </p:spTgt>
                                        </p:tgtEl>
                                        <p:attrNameLst>
                                          <p:attrName>style.visibility</p:attrName>
                                        </p:attrNameLst>
                                      </p:cBhvr>
                                      <p:to>
                                        <p:strVal val="visible"/>
                                      </p:to>
                                    </p:set>
                                    <p:animEffect transition="in" filter="fade">
                                      <p:cBhvr>
                                        <p:cTn id="11" dur="500"/>
                                        <p:tgtEl>
                                          <p:spTgt spid="103429">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3429">
                                            <p:txEl>
                                              <p:pRg st="2" end="2"/>
                                            </p:txEl>
                                          </p:spTgt>
                                        </p:tgtEl>
                                        <p:attrNameLst>
                                          <p:attrName>style.visibility</p:attrName>
                                        </p:attrNameLst>
                                      </p:cBhvr>
                                      <p:to>
                                        <p:strVal val="visible"/>
                                      </p:to>
                                    </p:set>
                                    <p:animEffect transition="in" filter="fade">
                                      <p:cBhvr>
                                        <p:cTn id="15" dur="500"/>
                                        <p:tgtEl>
                                          <p:spTgt spid="103429">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3429">
                                            <p:txEl>
                                              <p:pRg st="3" end="3"/>
                                            </p:txEl>
                                          </p:spTgt>
                                        </p:tgtEl>
                                        <p:attrNameLst>
                                          <p:attrName>style.visibility</p:attrName>
                                        </p:attrNameLst>
                                      </p:cBhvr>
                                      <p:to>
                                        <p:strVal val="visible"/>
                                      </p:to>
                                    </p:set>
                                    <p:animEffect transition="in" filter="fade">
                                      <p:cBhvr>
                                        <p:cTn id="19" dur="500"/>
                                        <p:tgtEl>
                                          <p:spTgt spid="1034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a:xfrm>
            <a:off x="628650" y="1065321"/>
            <a:ext cx="7886700" cy="4909352"/>
          </a:xfrm>
        </p:spPr>
        <p:txBody>
          <a:bodyPr>
            <a:normAutofit fontScale="92500" lnSpcReduction="10000"/>
          </a:bodyPr>
          <a:lstStyle/>
          <a:p>
            <a:pPr marL="0" indent="0">
              <a:lnSpc>
                <a:spcPct val="110000"/>
              </a:lnSpc>
              <a:buNone/>
            </a:pPr>
            <a:r>
              <a:rPr lang="tr-TR" altLang="ja-JP" sz="3000" dirty="0" smtClean="0">
                <a:solidFill>
                  <a:srgbClr val="0000FF"/>
                </a:solidFill>
              </a:rPr>
              <a:t>Grup Başarısı Teorisi: </a:t>
            </a:r>
          </a:p>
          <a:p>
            <a:pPr>
              <a:lnSpc>
                <a:spcPct val="110000"/>
              </a:lnSpc>
            </a:pPr>
            <a:r>
              <a:rPr lang="tr-TR" altLang="ja-JP" dirty="0" smtClean="0"/>
              <a:t>Grup başarısı teorisi, grup üyelerinin gruba kazandırdıklarını ve sonuçları değerlendirilmesi yoluyla grubun verimliliğini ele almaktadır. </a:t>
            </a:r>
          </a:p>
          <a:p>
            <a:pPr>
              <a:lnSpc>
                <a:spcPct val="110000"/>
              </a:lnSpc>
            </a:pPr>
            <a:r>
              <a:rPr lang="tr-TR" altLang="ja-JP" dirty="0" smtClean="0"/>
              <a:t>Grup üyelerinin grup içindeki kişisel performansının tanımlanması, etkileşimi ve beklentileri grup başarısına ilişkin bir karar verilmesinde etkili olmaktadır. </a:t>
            </a:r>
          </a:p>
          <a:p>
            <a:pPr>
              <a:lnSpc>
                <a:spcPct val="110000"/>
              </a:lnSpc>
            </a:pPr>
            <a:r>
              <a:rPr lang="tr-TR" altLang="ja-JP" dirty="0" smtClean="0"/>
              <a:t>Grubun ortaya koyduğu sonuçlar ile grup amaçları karşılaştırılarak grubun başarılı olup olmadığı değerlendirilir. </a:t>
            </a:r>
            <a:endParaRPr lang="tr-TR" altLang="tr-TR"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13</a:t>
            </a:fld>
            <a:endParaRPr lang="en-US"/>
          </a:p>
        </p:txBody>
      </p:sp>
    </p:spTree>
    <p:extLst>
      <p:ext uri="{BB962C8B-B14F-4D97-AF65-F5344CB8AC3E}">
        <p14:creationId xmlns:p14="http://schemas.microsoft.com/office/powerpoint/2010/main" val="273215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Effect transition="in" filter="fade">
                                      <p:cBhvr>
                                        <p:cTn id="7" dur="500"/>
                                        <p:tgtEl>
                                          <p:spTgt spid="104451">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animEffect transition="in" filter="fade">
                                      <p:cBhvr>
                                        <p:cTn id="11" dur="500"/>
                                        <p:tgtEl>
                                          <p:spTgt spid="104451">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animEffect transition="in" filter="fade">
                                      <p:cBhvr>
                                        <p:cTn id="15" dur="500"/>
                                        <p:tgtEl>
                                          <p:spTgt spid="104451">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4451">
                                            <p:txEl>
                                              <p:pRg st="3" end="3"/>
                                            </p:txEl>
                                          </p:spTgt>
                                        </p:tgtEl>
                                        <p:attrNameLst>
                                          <p:attrName>style.visibility</p:attrName>
                                        </p:attrNameLst>
                                      </p:cBhvr>
                                      <p:to>
                                        <p:strVal val="visible"/>
                                      </p:to>
                                    </p:set>
                                    <p:animEffect transition="in" filter="fade">
                                      <p:cBhvr>
                                        <p:cTn id="19" dur="500"/>
                                        <p:tgtEl>
                                          <p:spTgt spid="1044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a:xfrm>
            <a:off x="628650" y="1632723"/>
            <a:ext cx="7886700" cy="3592554"/>
          </a:xfrm>
        </p:spPr>
        <p:txBody>
          <a:bodyPr>
            <a:normAutofit/>
          </a:bodyPr>
          <a:lstStyle/>
          <a:p>
            <a:pPr marL="0" indent="0">
              <a:buNone/>
            </a:pPr>
            <a:r>
              <a:rPr lang="tr-TR" altLang="ja-JP" dirty="0" err="1" smtClean="0">
                <a:solidFill>
                  <a:srgbClr val="0000FF"/>
                </a:solidFill>
              </a:rPr>
              <a:t>Sosyometrik</a:t>
            </a:r>
            <a:r>
              <a:rPr lang="tr-TR" altLang="ja-JP" dirty="0" smtClean="0">
                <a:solidFill>
                  <a:srgbClr val="0000FF"/>
                </a:solidFill>
              </a:rPr>
              <a:t> Teori: </a:t>
            </a:r>
          </a:p>
          <a:p>
            <a:r>
              <a:rPr lang="tr-TR" altLang="ja-JP" sz="2600" dirty="0" err="1" smtClean="0"/>
              <a:t>Sosyometrik</a:t>
            </a:r>
            <a:r>
              <a:rPr lang="tr-TR" altLang="ja-JP" sz="2600" dirty="0" smtClean="0"/>
              <a:t> teori, grup yapısı, grup içindeki ilişkiler gibi çeşitli faktörlere ilişkin duyguların etkileşimi olarak değerlendirmektedir. </a:t>
            </a:r>
          </a:p>
          <a:p>
            <a:r>
              <a:rPr lang="tr-TR" altLang="ja-JP" sz="2600" dirty="0" smtClean="0"/>
              <a:t>Grup içindeki kişilerin birbirleri ile iletişimleri sonucunda birbirlerinden etkilendikleri, iletişimi arttırmaya ya da azaltmaya yönelik tepkiler verdikleri varsayılmaktadır. </a:t>
            </a:r>
            <a:endParaRPr lang="tr-TR" altLang="tr-TR" sz="2600"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14</a:t>
            </a:fld>
            <a:endParaRPr lang="en-US"/>
          </a:p>
        </p:txBody>
      </p:sp>
    </p:spTree>
    <p:extLst>
      <p:ext uri="{BB962C8B-B14F-4D97-AF65-F5344CB8AC3E}">
        <p14:creationId xmlns:p14="http://schemas.microsoft.com/office/powerpoint/2010/main" val="285195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Effect transition="in" filter="fade">
                                      <p:cBhvr>
                                        <p:cTn id="7" dur="500"/>
                                        <p:tgtEl>
                                          <p:spTgt spid="104451">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animEffect transition="in" filter="fade">
                                      <p:cBhvr>
                                        <p:cTn id="11" dur="500"/>
                                        <p:tgtEl>
                                          <p:spTgt spid="104451">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animEffect transition="in" filter="fade">
                                      <p:cBhvr>
                                        <p:cTn id="15" dur="500"/>
                                        <p:tgtEl>
                                          <p:spTgt spid="1044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tr-TR" altLang="ja-JP" dirty="0" smtClean="0"/>
              <a:t>GRUP İLETİŞİMİ </a:t>
            </a:r>
            <a:endParaRPr lang="tr-TR" altLang="tr-TR" dirty="0" smtClean="0"/>
          </a:p>
        </p:txBody>
      </p:sp>
      <p:sp>
        <p:nvSpPr>
          <p:cNvPr id="113667" name="Rectangle 3"/>
          <p:cNvSpPr>
            <a:spLocks noGrp="1" noChangeArrowheads="1"/>
          </p:cNvSpPr>
          <p:nvPr>
            <p:ph type="body" idx="1"/>
          </p:nvPr>
        </p:nvSpPr>
        <p:spPr>
          <a:xfrm>
            <a:off x="628650" y="1535838"/>
            <a:ext cx="7886700" cy="4232753"/>
          </a:xfrm>
        </p:spPr>
        <p:txBody>
          <a:bodyPr/>
          <a:lstStyle/>
          <a:p>
            <a:pPr marL="0" indent="0" algn="ctr">
              <a:buNone/>
            </a:pPr>
            <a:r>
              <a:rPr lang="tr-TR" altLang="ja-JP" dirty="0" smtClean="0"/>
              <a:t>Etkili bir iletişim ortamı oluşturarak, birtakım problemlere çözüm bulmak, belirli amaçları gerçekleştirmek üzere kurulan iletişim.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15</a:t>
            </a:fld>
            <a:endParaRPr lang="en-US"/>
          </a:p>
        </p:txBody>
      </p:sp>
      <p:pic>
        <p:nvPicPr>
          <p:cNvPr id="40962" name="Picture 2" descr="GRUP İLETİŞİMİ ile ilgili görsel sonucu"/>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865" r="3362"/>
          <a:stretch/>
        </p:blipFill>
        <p:spPr bwMode="auto">
          <a:xfrm>
            <a:off x="1993036" y="3078332"/>
            <a:ext cx="5157927" cy="33337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956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500"/>
                                        <p:tgtEl>
                                          <p:spTgt spid="11366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0962"/>
                                        </p:tgtEl>
                                        <p:attrNameLst>
                                          <p:attrName>style.visibility</p:attrName>
                                        </p:attrNameLst>
                                      </p:cBhvr>
                                      <p:to>
                                        <p:strVal val="visible"/>
                                      </p:to>
                                    </p:set>
                                    <p:animEffect transition="in" filter="fade">
                                      <p:cBhvr>
                                        <p:cTn id="10" dur="500"/>
                                        <p:tgtEl>
                                          <p:spTgt spid="409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body" idx="1"/>
          </p:nvPr>
        </p:nvSpPr>
        <p:spPr>
          <a:xfrm>
            <a:off x="628650" y="1139245"/>
            <a:ext cx="7886700" cy="4764406"/>
          </a:xfrm>
        </p:spPr>
        <p:txBody>
          <a:bodyPr>
            <a:noAutofit/>
          </a:bodyPr>
          <a:lstStyle/>
          <a:p>
            <a:r>
              <a:rPr lang="tr-TR" altLang="ja-JP" sz="2600" dirty="0" smtClean="0"/>
              <a:t>Grup üyeleri karşılıklı olarak hedeflerini gerçekleştirmek için kaynaklarını birleştirmeye ve çabalarını koordine etmeye hazırdırlar. </a:t>
            </a:r>
          </a:p>
          <a:p>
            <a:r>
              <a:rPr lang="tr-TR" altLang="ja-JP" sz="2600" dirty="0" smtClean="0"/>
              <a:t>Diğer bir taraftan, rekabetçi grup yapısında amaç yapısı geliştiğinde üyeler kaynakları paylaşmamakta, çabalar koordine edilmemekte, üyeler bilinçli ya da bilinçsiz olarak diğer üyelerin amaçlarına ulaşmasını engellemektedir. </a:t>
            </a:r>
          </a:p>
          <a:p>
            <a:r>
              <a:rPr lang="tr-TR" altLang="ja-JP" sz="2600" dirty="0" smtClean="0"/>
              <a:t>Bir grup içinde üyelerin birbirleri ile işbirliği yapabilmesi için bazı gereksinimlerin karşılanması önem taşır. </a:t>
            </a:r>
            <a:endParaRPr lang="tr-TR" altLang="tr-TR" sz="2600"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16</a:t>
            </a:fld>
            <a:endParaRPr lang="en-US"/>
          </a:p>
        </p:txBody>
      </p:sp>
    </p:spTree>
    <p:extLst>
      <p:ext uri="{BB962C8B-B14F-4D97-AF65-F5344CB8AC3E}">
        <p14:creationId xmlns:p14="http://schemas.microsoft.com/office/powerpoint/2010/main" val="1504875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2338">
                                            <p:txEl>
                                              <p:pRg st="0" end="0"/>
                                            </p:txEl>
                                          </p:spTgt>
                                        </p:tgtEl>
                                        <p:attrNameLst>
                                          <p:attrName>style.visibility</p:attrName>
                                        </p:attrNameLst>
                                      </p:cBhvr>
                                      <p:to>
                                        <p:strVal val="visible"/>
                                      </p:to>
                                    </p:set>
                                    <p:animEffect transition="in" filter="fade">
                                      <p:cBhvr>
                                        <p:cTn id="7" dur="500"/>
                                        <p:tgtEl>
                                          <p:spTgt spid="142338">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2338">
                                            <p:txEl>
                                              <p:pRg st="1" end="1"/>
                                            </p:txEl>
                                          </p:spTgt>
                                        </p:tgtEl>
                                        <p:attrNameLst>
                                          <p:attrName>style.visibility</p:attrName>
                                        </p:attrNameLst>
                                      </p:cBhvr>
                                      <p:to>
                                        <p:strVal val="visible"/>
                                      </p:to>
                                    </p:set>
                                    <p:animEffect transition="in" filter="fade">
                                      <p:cBhvr>
                                        <p:cTn id="11" dur="500"/>
                                        <p:tgtEl>
                                          <p:spTgt spid="142338">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42338">
                                            <p:txEl>
                                              <p:pRg st="2" end="2"/>
                                            </p:txEl>
                                          </p:spTgt>
                                        </p:tgtEl>
                                        <p:attrNameLst>
                                          <p:attrName>style.visibility</p:attrName>
                                        </p:attrNameLst>
                                      </p:cBhvr>
                                      <p:to>
                                        <p:strVal val="visible"/>
                                      </p:to>
                                    </p:set>
                                    <p:animEffect transition="in" filter="fade">
                                      <p:cBhvr>
                                        <p:cTn id="15" dur="500"/>
                                        <p:tgtEl>
                                          <p:spTgt spid="14233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628650" y="1210268"/>
            <a:ext cx="7886700" cy="4498076"/>
          </a:xfrm>
        </p:spPr>
        <p:txBody>
          <a:bodyPr>
            <a:normAutofit/>
          </a:bodyPr>
          <a:lstStyle/>
          <a:p>
            <a:pPr marL="0" indent="0">
              <a:buNone/>
            </a:pPr>
            <a:r>
              <a:rPr lang="tr-TR" altLang="ja-JP" dirty="0" smtClean="0">
                <a:solidFill>
                  <a:srgbClr val="0000FF"/>
                </a:solidFill>
              </a:rPr>
              <a:t>Liderlik: </a:t>
            </a:r>
          </a:p>
          <a:p>
            <a:r>
              <a:rPr lang="tr-TR" altLang="ja-JP" sz="2600" dirty="0" smtClean="0"/>
              <a:t>Grup içindeki iletişim ikliminin oluşturulması ve sürdürülmesinde liderin önemi büyüktür. </a:t>
            </a:r>
          </a:p>
          <a:p>
            <a:r>
              <a:rPr lang="tr-TR" altLang="ja-JP" sz="2600" dirty="0" smtClean="0"/>
              <a:t>Bir grubun ortaya çıkması ile birlikte grup üyelerinden birisi zamanla liderlik görevini üstlenmekte ya da lider seçilmektedir. </a:t>
            </a:r>
          </a:p>
          <a:p>
            <a:r>
              <a:rPr lang="tr-TR" altLang="ja-JP" sz="2600" dirty="0" smtClean="0"/>
              <a:t>Grup lideri, grubun amaçları doğrultusunda gerekli çalışmaları diğer üyelere göre daha çok sayılan ve sevilen grubun özelliğine göre otoriteye ve yetki sembolüne sahip olan kişidir. </a:t>
            </a:r>
            <a:endParaRPr lang="tr-TR" altLang="tr-TR" sz="2600"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17</a:t>
            </a:fld>
            <a:endParaRPr lang="en-US"/>
          </a:p>
        </p:txBody>
      </p:sp>
    </p:spTree>
    <p:extLst>
      <p:ext uri="{BB962C8B-B14F-4D97-AF65-F5344CB8AC3E}">
        <p14:creationId xmlns:p14="http://schemas.microsoft.com/office/powerpoint/2010/main" val="1068875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3906">
                                            <p:txEl>
                                              <p:pRg st="0" end="0"/>
                                            </p:txEl>
                                          </p:spTgt>
                                        </p:tgtEl>
                                        <p:attrNameLst>
                                          <p:attrName>style.visibility</p:attrName>
                                        </p:attrNameLst>
                                      </p:cBhvr>
                                      <p:to>
                                        <p:strVal val="visible"/>
                                      </p:to>
                                    </p:set>
                                    <p:animEffect transition="in" filter="fade">
                                      <p:cBhvr>
                                        <p:cTn id="7" dur="500"/>
                                        <p:tgtEl>
                                          <p:spTgt spid="123906">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3906">
                                            <p:txEl>
                                              <p:pRg st="1" end="1"/>
                                            </p:txEl>
                                          </p:spTgt>
                                        </p:tgtEl>
                                        <p:attrNameLst>
                                          <p:attrName>style.visibility</p:attrName>
                                        </p:attrNameLst>
                                      </p:cBhvr>
                                      <p:to>
                                        <p:strVal val="visible"/>
                                      </p:to>
                                    </p:set>
                                    <p:animEffect transition="in" filter="fade">
                                      <p:cBhvr>
                                        <p:cTn id="11" dur="500"/>
                                        <p:tgtEl>
                                          <p:spTgt spid="123906">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3906">
                                            <p:txEl>
                                              <p:pRg st="2" end="2"/>
                                            </p:txEl>
                                          </p:spTgt>
                                        </p:tgtEl>
                                        <p:attrNameLst>
                                          <p:attrName>style.visibility</p:attrName>
                                        </p:attrNameLst>
                                      </p:cBhvr>
                                      <p:to>
                                        <p:strVal val="visible"/>
                                      </p:to>
                                    </p:set>
                                    <p:animEffect transition="in" filter="fade">
                                      <p:cBhvr>
                                        <p:cTn id="15" dur="500"/>
                                        <p:tgtEl>
                                          <p:spTgt spid="123906">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23906">
                                            <p:txEl>
                                              <p:pRg st="3" end="3"/>
                                            </p:txEl>
                                          </p:spTgt>
                                        </p:tgtEl>
                                        <p:attrNameLst>
                                          <p:attrName>style.visibility</p:attrName>
                                        </p:attrNameLst>
                                      </p:cBhvr>
                                      <p:to>
                                        <p:strVal val="visible"/>
                                      </p:to>
                                    </p:set>
                                    <p:animEffect transition="in" filter="fade">
                                      <p:cBhvr>
                                        <p:cTn id="19" dur="500"/>
                                        <p:tgtEl>
                                          <p:spTgt spid="12390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628649" y="1154095"/>
            <a:ext cx="7956057" cy="4669655"/>
          </a:xfrm>
        </p:spPr>
        <p:txBody>
          <a:bodyPr/>
          <a:lstStyle/>
          <a:p>
            <a:r>
              <a:rPr lang="tr-TR" altLang="ja-JP" dirty="0"/>
              <a:t>Grup içinde kişilerin birbirleri ile karşılıklı güven duygusu içinde sağlıklı iletişim kurması için, grubun içindeki bir kişinin önderliğine gereksinim duyulmaktadır. </a:t>
            </a:r>
            <a:endParaRPr lang="tr-TR" altLang="ja-JP" dirty="0" smtClean="0"/>
          </a:p>
          <a:p>
            <a:r>
              <a:rPr lang="tr-TR" altLang="ja-JP" dirty="0" smtClean="0"/>
              <a:t>Bir </a:t>
            </a:r>
            <a:r>
              <a:rPr lang="tr-TR" altLang="ja-JP" dirty="0"/>
              <a:t>grup ruhunun oluşması, kişilerin gelişmesini bunun sonucunda da verimliliğin artmasını sağlayacaktır. </a:t>
            </a:r>
            <a:endParaRPr lang="tr-TR" altLang="ja-JP" dirty="0" smtClean="0"/>
          </a:p>
          <a:p>
            <a:r>
              <a:rPr lang="tr-TR" altLang="ja-JP" dirty="0" smtClean="0"/>
              <a:t>Lider</a:t>
            </a:r>
            <a:r>
              <a:rPr lang="tr-TR" altLang="ja-JP" dirty="0"/>
              <a:t>, grup içindeki tutum davranışların sergilenmesinde ilişkilerin düzenlenmesi ve geliştirilmesinde dengeleri koruma rolüne sahiptir. </a:t>
            </a:r>
            <a:endParaRPr lang="tr-TR" altLang="tr-TR" dirty="0"/>
          </a:p>
        </p:txBody>
      </p:sp>
      <p:sp>
        <p:nvSpPr>
          <p:cNvPr id="2" name="Slayt Numarası Yer Tutucusu 1"/>
          <p:cNvSpPr>
            <a:spLocks noGrp="1"/>
          </p:cNvSpPr>
          <p:nvPr>
            <p:ph type="sldNum" sz="quarter" idx="12"/>
          </p:nvPr>
        </p:nvSpPr>
        <p:spPr/>
        <p:txBody>
          <a:bodyPr/>
          <a:lstStyle/>
          <a:p>
            <a:fld id="{4ACA2201-F616-4C35-9250-59F451F8F0F6}" type="slidenum">
              <a:rPr lang="en-US" smtClean="0"/>
              <a:pPr/>
              <a:t>18</a:t>
            </a:fld>
            <a:endParaRPr lang="en-US"/>
          </a:p>
        </p:txBody>
      </p:sp>
    </p:spTree>
    <p:extLst>
      <p:ext uri="{BB962C8B-B14F-4D97-AF65-F5344CB8AC3E}">
        <p14:creationId xmlns:p14="http://schemas.microsoft.com/office/powerpoint/2010/main" val="4035363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19858" y="382111"/>
            <a:ext cx="7886700" cy="1349032"/>
          </a:xfrm>
        </p:spPr>
        <p:txBody>
          <a:bodyPr>
            <a:normAutofit/>
          </a:bodyPr>
          <a:lstStyle/>
          <a:p>
            <a:r>
              <a:rPr lang="tr-TR" altLang="ja-JP" sz="4000" dirty="0" smtClean="0"/>
              <a:t>Grup Üyeleri Arasındaki İletişimi Geliştirme Yolları </a:t>
            </a:r>
            <a:endParaRPr lang="tr-TR" altLang="tr-TR" sz="4000" dirty="0" smtClean="0"/>
          </a:p>
        </p:txBody>
      </p:sp>
      <p:sp>
        <p:nvSpPr>
          <p:cNvPr id="130051" name="Rectangle 3"/>
          <p:cNvSpPr>
            <a:spLocks noGrp="1" noChangeArrowheads="1"/>
          </p:cNvSpPr>
          <p:nvPr>
            <p:ph type="body" idx="1"/>
          </p:nvPr>
        </p:nvSpPr>
        <p:spPr>
          <a:xfrm>
            <a:off x="628650" y="1751800"/>
            <a:ext cx="7886700" cy="4737773"/>
          </a:xfrm>
        </p:spPr>
        <p:txBody>
          <a:bodyPr>
            <a:normAutofit fontScale="92500" lnSpcReduction="10000"/>
          </a:bodyPr>
          <a:lstStyle/>
          <a:p>
            <a:pPr marL="0" indent="0">
              <a:spcBef>
                <a:spcPts val="600"/>
              </a:spcBef>
              <a:buNone/>
            </a:pPr>
            <a:r>
              <a:rPr lang="tr-TR" altLang="ja-JP" sz="3000" dirty="0" smtClean="0">
                <a:solidFill>
                  <a:srgbClr val="0000FF"/>
                </a:solidFill>
              </a:rPr>
              <a:t>Açık ve destekleyici bir ortamı teşvik etmek: </a:t>
            </a:r>
          </a:p>
          <a:p>
            <a:pPr>
              <a:spcBef>
                <a:spcPts val="600"/>
              </a:spcBef>
            </a:pPr>
            <a:r>
              <a:rPr lang="tr-TR" altLang="ja-JP" dirty="0" smtClean="0"/>
              <a:t>Grup üyeleri kendi duygu ve düşüncelerini açıklamakta özgür hissetmelidir. Aynı zamanda duygu ve düşüncelerinin dinleneceğine inanmaları gereklidir. </a:t>
            </a:r>
          </a:p>
          <a:p>
            <a:pPr>
              <a:spcBef>
                <a:spcPts val="600"/>
              </a:spcBef>
            </a:pPr>
            <a:r>
              <a:rPr lang="tr-TR" altLang="ja-JP" dirty="0" smtClean="0"/>
              <a:t>Bilgi ve duygularını paylaşmadıkları sürece hedeflerine ulaşmalarının mümkün olmadığını bilmelidirler. </a:t>
            </a:r>
          </a:p>
          <a:p>
            <a:pPr>
              <a:spcBef>
                <a:spcPts val="600"/>
              </a:spcBef>
            </a:pPr>
            <a:r>
              <a:rPr lang="tr-TR" altLang="ja-JP" dirty="0" smtClean="0"/>
              <a:t>Grubun hedeflerine doğru ilerlemesi, ancak görevlerle ilgili bilgilerin iletilmesi ve doğru bir şekilde anlaşılması ve sürdürülmesi ile mümkündür. </a:t>
            </a:r>
          </a:p>
          <a:p>
            <a:pPr>
              <a:spcBef>
                <a:spcPts val="600"/>
              </a:spcBef>
            </a:pPr>
            <a:r>
              <a:rPr lang="tr-TR" altLang="ja-JP" dirty="0" smtClean="0"/>
              <a:t>Böylece deneyimli grup üyelerin katılımını sağlamanın ve bütün üyeler arasında iletişimi teşvik etmenin ne kadar önemli olduğunu bilmektedirler.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19</a:t>
            </a:fld>
            <a:endParaRPr lang="en-US"/>
          </a:p>
        </p:txBody>
      </p:sp>
    </p:spTree>
    <p:extLst>
      <p:ext uri="{BB962C8B-B14F-4D97-AF65-F5344CB8AC3E}">
        <p14:creationId xmlns:p14="http://schemas.microsoft.com/office/powerpoint/2010/main" val="2894168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Effect transition="in" filter="fade">
                                      <p:cBhvr>
                                        <p:cTn id="7" dur="500"/>
                                        <p:tgtEl>
                                          <p:spTgt spid="130051">
                                            <p:txEl>
                                              <p:pRg st="0" end="0"/>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0051">
                                            <p:txEl>
                                              <p:pRg st="1" end="1"/>
                                            </p:txEl>
                                          </p:spTgt>
                                        </p:tgtEl>
                                        <p:attrNameLst>
                                          <p:attrName>style.visibility</p:attrName>
                                        </p:attrNameLst>
                                      </p:cBhvr>
                                      <p:to>
                                        <p:strVal val="visible"/>
                                      </p:to>
                                    </p:set>
                                    <p:animEffect transition="in" filter="fade">
                                      <p:cBhvr>
                                        <p:cTn id="11" dur="500"/>
                                        <p:tgtEl>
                                          <p:spTgt spid="130051">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0051">
                                            <p:txEl>
                                              <p:pRg st="2" end="2"/>
                                            </p:txEl>
                                          </p:spTgt>
                                        </p:tgtEl>
                                        <p:attrNameLst>
                                          <p:attrName>style.visibility</p:attrName>
                                        </p:attrNameLst>
                                      </p:cBhvr>
                                      <p:to>
                                        <p:strVal val="visible"/>
                                      </p:to>
                                    </p:set>
                                    <p:animEffect transition="in" filter="fade">
                                      <p:cBhvr>
                                        <p:cTn id="15" dur="500"/>
                                        <p:tgtEl>
                                          <p:spTgt spid="130051">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30051">
                                            <p:txEl>
                                              <p:pRg st="3" end="3"/>
                                            </p:txEl>
                                          </p:spTgt>
                                        </p:tgtEl>
                                        <p:attrNameLst>
                                          <p:attrName>style.visibility</p:attrName>
                                        </p:attrNameLst>
                                      </p:cBhvr>
                                      <p:to>
                                        <p:strVal val="visible"/>
                                      </p:to>
                                    </p:set>
                                    <p:animEffect transition="in" filter="fade">
                                      <p:cBhvr>
                                        <p:cTn id="19" dur="500"/>
                                        <p:tgtEl>
                                          <p:spTgt spid="130051">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0051">
                                            <p:txEl>
                                              <p:pRg st="4" end="4"/>
                                            </p:txEl>
                                          </p:spTgt>
                                        </p:tgtEl>
                                        <p:attrNameLst>
                                          <p:attrName>style.visibility</p:attrName>
                                        </p:attrNameLst>
                                      </p:cBhvr>
                                      <p:to>
                                        <p:strVal val="visible"/>
                                      </p:to>
                                    </p:set>
                                    <p:animEffect transition="in" filter="fade">
                                      <p:cBhvr>
                                        <p:cTn id="23" dur="500"/>
                                        <p:tgtEl>
                                          <p:spTgt spid="130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tr-TR" altLang="ja-JP" dirty="0" smtClean="0"/>
              <a:t>Grup</a:t>
            </a:r>
            <a:endParaRPr lang="tr-TR" altLang="tr-TR" dirty="0" smtClean="0"/>
          </a:p>
        </p:txBody>
      </p:sp>
      <p:sp>
        <p:nvSpPr>
          <p:cNvPr id="44035" name="Rectangle 3"/>
          <p:cNvSpPr>
            <a:spLocks noGrp="1" noChangeArrowheads="1"/>
          </p:cNvSpPr>
          <p:nvPr>
            <p:ph type="body" idx="1"/>
          </p:nvPr>
        </p:nvSpPr>
        <p:spPr/>
        <p:txBody>
          <a:bodyPr/>
          <a:lstStyle/>
          <a:p>
            <a:pPr>
              <a:lnSpc>
                <a:spcPct val="110000"/>
              </a:lnSpc>
              <a:spcAft>
                <a:spcPts val="600"/>
              </a:spcAft>
            </a:pPr>
            <a:r>
              <a:rPr lang="tr-TR" altLang="ja-JP" smtClean="0"/>
              <a:t>Ortak bir amacı paylaşan ve bu amaçlar doğrultusunda birbirleri ile haberleşme içinde olan, karşılıklı olarak birbirlerini etkileyen iki veya daha fazla kişinin bir araya gelmesi ile ortaya çıkan sosyal olgu gruptur. </a:t>
            </a:r>
          </a:p>
          <a:p>
            <a:pPr>
              <a:lnSpc>
                <a:spcPct val="110000"/>
              </a:lnSpc>
              <a:spcAft>
                <a:spcPts val="600"/>
              </a:spcAft>
            </a:pPr>
            <a:r>
              <a:rPr lang="tr-TR" altLang="ja-JP" smtClean="0"/>
              <a:t>Grup olabilmek için grup üyelerinin birbirlerini etkilemesi ve karşılıklı bir etkileşimin olması gerekmektedir. </a:t>
            </a:r>
            <a:endParaRPr lang="tr-TR" altLang="tr-TR" smtClean="0"/>
          </a:p>
        </p:txBody>
      </p:sp>
      <p:sp>
        <p:nvSpPr>
          <p:cNvPr id="4" name="Slayt Numarası Yer Tutucusu 3"/>
          <p:cNvSpPr>
            <a:spLocks noGrp="1"/>
          </p:cNvSpPr>
          <p:nvPr>
            <p:ph type="sldNum" sz="quarter" idx="12"/>
          </p:nvPr>
        </p:nvSpPr>
        <p:spPr/>
        <p:txBody>
          <a:bodyPr/>
          <a:lstStyle/>
          <a:p>
            <a:fld id="{4ACA2201-F616-4C35-9250-59F451F8F0F6}" type="slidenum">
              <a:rPr lang="en-US" smtClean="0"/>
              <a:pPr/>
              <a:t>2</a:t>
            </a:fld>
            <a:endParaRPr lang="en-US"/>
          </a:p>
        </p:txBody>
      </p:sp>
    </p:spTree>
    <p:extLst>
      <p:ext uri="{BB962C8B-B14F-4D97-AF65-F5344CB8AC3E}">
        <p14:creationId xmlns:p14="http://schemas.microsoft.com/office/powerpoint/2010/main" val="3670817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fade">
                                      <p:cBhvr>
                                        <p:cTn id="7" dur="500"/>
                                        <p:tgtEl>
                                          <p:spTgt spid="44035">
                                            <p:txEl>
                                              <p:pRg st="0" end="0"/>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animEffect transition="in" filter="fade">
                                      <p:cBhvr>
                                        <p:cTn id="11" dur="500"/>
                                        <p:tgtEl>
                                          <p:spTgt spid="440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9858" y="426501"/>
            <a:ext cx="7886700" cy="1260256"/>
          </a:xfrm>
        </p:spPr>
        <p:txBody>
          <a:bodyPr>
            <a:normAutofit fontScale="90000"/>
          </a:bodyPr>
          <a:lstStyle/>
          <a:p>
            <a:r>
              <a:rPr lang="tr-TR" altLang="ja-JP" dirty="0" smtClean="0"/>
              <a:t>Grup Üyeleri Arasındaki İletişimi Geliştirme Yolları </a:t>
            </a:r>
            <a:endParaRPr lang="tr-TR" altLang="tr-TR" dirty="0" smtClean="0"/>
          </a:p>
        </p:txBody>
      </p:sp>
      <p:sp>
        <p:nvSpPr>
          <p:cNvPr id="131075" name="Rectangle 3"/>
          <p:cNvSpPr>
            <a:spLocks noGrp="1" noChangeArrowheads="1"/>
          </p:cNvSpPr>
          <p:nvPr>
            <p:ph type="body" idx="1"/>
          </p:nvPr>
        </p:nvSpPr>
        <p:spPr>
          <a:xfrm>
            <a:off x="628650" y="1805070"/>
            <a:ext cx="7886700" cy="4950837"/>
          </a:xfrm>
        </p:spPr>
        <p:txBody>
          <a:bodyPr>
            <a:normAutofit/>
          </a:bodyPr>
          <a:lstStyle/>
          <a:p>
            <a:pPr marL="0" indent="0">
              <a:buNone/>
            </a:pPr>
            <a:r>
              <a:rPr lang="tr-TR" altLang="ja-JP" dirty="0" smtClean="0">
                <a:solidFill>
                  <a:srgbClr val="0000FF"/>
                </a:solidFill>
              </a:rPr>
              <a:t>İşbirlikçi bir iklim yaratmak: </a:t>
            </a:r>
          </a:p>
          <a:p>
            <a:r>
              <a:rPr lang="tr-TR" altLang="ja-JP" sz="2600" dirty="0" smtClean="0"/>
              <a:t>Rekabetçi bir amaç yapısı etkili bir grup iletişimini etkileyebilir. İşbirlikçi bir grupta olduğu gibi, birbirleriyle dürüst bir şekilde anlaşmak yerine, üyeler bazen gerçeği gizlemeye ve işbirlikçi bir yönelimi sağlamak için üyelerin karşılıklı güven ve saygı gösterecek şekilde çalışması gerekir. </a:t>
            </a:r>
          </a:p>
          <a:p>
            <a:r>
              <a:rPr lang="tr-TR" altLang="ja-JP" sz="2600" dirty="0" smtClean="0"/>
              <a:t>İhtiyaç duyulan liderlik ve üyelik rolleri yerine getirilmelidir. Üyeler etkili grup işleyişine katkı sağlayacak grubun görevlerin üstesinden gelmesine yardımcı olabilirler.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20</a:t>
            </a:fld>
            <a:endParaRPr lang="en-US"/>
          </a:p>
        </p:txBody>
      </p:sp>
    </p:spTree>
    <p:extLst>
      <p:ext uri="{BB962C8B-B14F-4D97-AF65-F5344CB8AC3E}">
        <p14:creationId xmlns:p14="http://schemas.microsoft.com/office/powerpoint/2010/main" val="1763761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Effect transition="in" filter="fade">
                                      <p:cBhvr>
                                        <p:cTn id="7" dur="500"/>
                                        <p:tgtEl>
                                          <p:spTgt spid="13107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1075">
                                            <p:txEl>
                                              <p:pRg st="1" end="1"/>
                                            </p:txEl>
                                          </p:spTgt>
                                        </p:tgtEl>
                                        <p:attrNameLst>
                                          <p:attrName>style.visibility</p:attrName>
                                        </p:attrNameLst>
                                      </p:cBhvr>
                                      <p:to>
                                        <p:strVal val="visible"/>
                                      </p:to>
                                    </p:set>
                                    <p:animEffect transition="in" filter="fade">
                                      <p:cBhvr>
                                        <p:cTn id="11" dur="500"/>
                                        <p:tgtEl>
                                          <p:spTgt spid="131075">
                                            <p:txEl>
                                              <p:pRg st="1" end="1"/>
                                            </p:txEl>
                                          </p:spTgt>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1075">
                                            <p:txEl>
                                              <p:pRg st="2" end="2"/>
                                            </p:txEl>
                                          </p:spTgt>
                                        </p:tgtEl>
                                        <p:attrNameLst>
                                          <p:attrName>style.visibility</p:attrName>
                                        </p:attrNameLst>
                                      </p:cBhvr>
                                      <p:to>
                                        <p:strVal val="visible"/>
                                      </p:to>
                                    </p:set>
                                    <p:animEffect transition="in" filter="fade">
                                      <p:cBhvr>
                                        <p:cTn id="15" dur="500"/>
                                        <p:tgtEl>
                                          <p:spTgt spid="131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19858" y="435379"/>
            <a:ext cx="7886700" cy="1242500"/>
          </a:xfrm>
        </p:spPr>
        <p:txBody>
          <a:bodyPr>
            <a:normAutofit fontScale="90000"/>
          </a:bodyPr>
          <a:lstStyle/>
          <a:p>
            <a:r>
              <a:rPr lang="tr-TR" altLang="ja-JP" dirty="0" smtClean="0"/>
              <a:t>Grup Üyeleri Arasındaki İletişimi Geliştirme Yolları </a:t>
            </a:r>
            <a:endParaRPr lang="tr-TR" altLang="tr-TR" dirty="0" smtClean="0"/>
          </a:p>
        </p:txBody>
      </p:sp>
      <p:sp>
        <p:nvSpPr>
          <p:cNvPr id="132099" name="Rectangle 3"/>
          <p:cNvSpPr>
            <a:spLocks noGrp="1" noChangeArrowheads="1"/>
          </p:cNvSpPr>
          <p:nvPr>
            <p:ph type="body" idx="1"/>
          </p:nvPr>
        </p:nvSpPr>
        <p:spPr>
          <a:xfrm>
            <a:off x="628650" y="1849458"/>
            <a:ext cx="7886700" cy="4647101"/>
          </a:xfrm>
        </p:spPr>
        <p:txBody>
          <a:bodyPr/>
          <a:lstStyle/>
          <a:p>
            <a:pPr marL="0" indent="0">
              <a:buNone/>
            </a:pPr>
            <a:r>
              <a:rPr lang="tr-TR" altLang="ja-JP" dirty="0" smtClean="0">
                <a:solidFill>
                  <a:srgbClr val="0000FF"/>
                </a:solidFill>
              </a:rPr>
              <a:t>Sürekli gelişimi teşvik etmek: </a:t>
            </a:r>
          </a:p>
          <a:p>
            <a:r>
              <a:rPr lang="tr-TR" altLang="ja-JP" sz="2600" dirty="0" smtClean="0"/>
              <a:t>Bir grup içinde diğer kişilerle gerçekleştirilen iletişimde, iletişim yeteneğini geliştirmek için sürekli bir çaba söz konusu olmalıdır. </a:t>
            </a:r>
          </a:p>
          <a:p>
            <a:r>
              <a:rPr lang="tr-TR" altLang="ja-JP" sz="2600" dirty="0" smtClean="0"/>
              <a:t>Grup içerisinde iletişim gözlemcisi olmalı ve sorunların kısa bir süre içinde özümlenmesini </a:t>
            </a:r>
            <a:br>
              <a:rPr lang="tr-TR" altLang="ja-JP" sz="2600" dirty="0" smtClean="0"/>
            </a:br>
            <a:r>
              <a:rPr lang="tr-TR" altLang="ja-JP" sz="2600" dirty="0" smtClean="0"/>
              <a:t>sağlamalı, karşılıklı olarak </a:t>
            </a:r>
            <a:br>
              <a:rPr lang="tr-TR" altLang="ja-JP" sz="2600" dirty="0" smtClean="0"/>
            </a:br>
            <a:r>
              <a:rPr lang="tr-TR" altLang="ja-JP" sz="2600" dirty="0" smtClean="0"/>
              <a:t>anlayışa dayalı bir iletişim </a:t>
            </a:r>
            <a:br>
              <a:rPr lang="tr-TR" altLang="ja-JP" sz="2600" dirty="0" smtClean="0"/>
            </a:br>
            <a:r>
              <a:rPr lang="tr-TR" altLang="ja-JP" sz="2600" dirty="0" smtClean="0"/>
              <a:t>ortamı yaratılmalıdır.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21</a:t>
            </a:fld>
            <a:endParaRPr lang="en-US"/>
          </a:p>
        </p:txBody>
      </p:sp>
      <p:pic>
        <p:nvPicPr>
          <p:cNvPr id="4" name="Resim 3"/>
          <p:cNvPicPr>
            <a:picLocks noChangeAspect="1"/>
          </p:cNvPicPr>
          <p:nvPr/>
        </p:nvPicPr>
        <p:blipFill>
          <a:blip r:embed="rId2" cstate="print">
            <a:clrChange>
              <a:clrFrom>
                <a:srgbClr val="FFFFFF"/>
              </a:clrFrom>
              <a:clrTo>
                <a:srgbClr val="FFFFFF">
                  <a:alpha val="0"/>
                </a:srgbClr>
              </a:clrTo>
            </a:clrChange>
          </a:blip>
          <a:stretch>
            <a:fillRect/>
          </a:stretch>
        </p:blipFill>
        <p:spPr>
          <a:xfrm>
            <a:off x="5280164" y="4298227"/>
            <a:ext cx="3671887" cy="2252662"/>
          </a:xfrm>
          <a:prstGeom prst="rect">
            <a:avLst/>
          </a:prstGeom>
          <a:ln>
            <a:noFill/>
          </a:ln>
          <a:effectLst/>
        </p:spPr>
      </p:pic>
    </p:spTree>
    <p:extLst>
      <p:ext uri="{BB962C8B-B14F-4D97-AF65-F5344CB8AC3E}">
        <p14:creationId xmlns:p14="http://schemas.microsoft.com/office/powerpoint/2010/main" val="265244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Effect transition="in" filter="fade">
                                      <p:cBhvr>
                                        <p:cTn id="7" dur="500"/>
                                        <p:tgtEl>
                                          <p:spTgt spid="132099">
                                            <p:txEl>
                                              <p:pRg st="0" end="0"/>
                                            </p:txEl>
                                          </p:spTgt>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2099">
                                            <p:txEl>
                                              <p:pRg st="1" end="1"/>
                                            </p:txEl>
                                          </p:spTgt>
                                        </p:tgtEl>
                                        <p:attrNameLst>
                                          <p:attrName>style.visibility</p:attrName>
                                        </p:attrNameLst>
                                      </p:cBhvr>
                                      <p:to>
                                        <p:strVal val="visible"/>
                                      </p:to>
                                    </p:set>
                                    <p:animEffect transition="in" filter="fade">
                                      <p:cBhvr>
                                        <p:cTn id="11" dur="500"/>
                                        <p:tgtEl>
                                          <p:spTgt spid="132099">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2099">
                                            <p:txEl>
                                              <p:pRg st="2" end="2"/>
                                            </p:txEl>
                                          </p:spTgt>
                                        </p:tgtEl>
                                        <p:attrNameLst>
                                          <p:attrName>style.visibility</p:attrName>
                                        </p:attrNameLst>
                                      </p:cBhvr>
                                      <p:to>
                                        <p:strVal val="visible"/>
                                      </p:to>
                                    </p:set>
                                    <p:animEffect transition="in" filter="fade">
                                      <p:cBhvr>
                                        <p:cTn id="15" dur="500"/>
                                        <p:tgtEl>
                                          <p:spTgt spid="132099">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a:xfrm>
            <a:off x="628650" y="585926"/>
            <a:ext cx="7886700" cy="6027938"/>
          </a:xfrm>
        </p:spPr>
        <p:txBody>
          <a:bodyPr>
            <a:normAutofit lnSpcReduction="10000"/>
          </a:bodyPr>
          <a:lstStyle/>
          <a:p>
            <a:r>
              <a:rPr lang="tr-TR" altLang="ja-JP" sz="2600" dirty="0" smtClean="0"/>
              <a:t>Grubun karar verme kalitesi, kısmen de olsa üyelerin bir karara varmak için kullandıkları belirli bir karara varma sisteminin özelliklerine bağlıdır. </a:t>
            </a:r>
          </a:p>
          <a:p>
            <a:r>
              <a:rPr lang="tr-TR" altLang="ja-JP" sz="2600" dirty="0" smtClean="0"/>
              <a:t>Genellikle doğru kullanıldığında, çoğu problem çözme etkinliğini yükseltmeye yardım eden, birkaç aşamalı bir yapı üzerinde anlaşmaya varılmıştır. Buna “yansıyan düşünce çerçevesi” denir. 1910 yılında John </a:t>
            </a:r>
            <a:r>
              <a:rPr lang="tr-TR" altLang="ja-JP" sz="2600" dirty="0" err="1" smtClean="0"/>
              <a:t>Dewey</a:t>
            </a:r>
            <a:r>
              <a:rPr lang="tr-TR" altLang="ja-JP" sz="2600" dirty="0" smtClean="0"/>
              <a:t> tarafından geliştirilen yansıyan düşünce çerçevesi altı temel bileşen içermektedir. </a:t>
            </a:r>
          </a:p>
          <a:p>
            <a:r>
              <a:rPr lang="tr-TR" altLang="ja-JP" sz="2600" dirty="0" smtClean="0">
                <a:solidFill>
                  <a:srgbClr val="0000FF"/>
                </a:solidFill>
              </a:rPr>
              <a:t>Bu Bileşenler: </a:t>
            </a:r>
          </a:p>
          <a:p>
            <a:pPr marL="457200" lvl="1" indent="0">
              <a:buNone/>
            </a:pPr>
            <a:r>
              <a:rPr lang="tr-TR" altLang="ja-JP" dirty="0" smtClean="0">
                <a:solidFill>
                  <a:srgbClr val="C00000"/>
                </a:solidFill>
              </a:rPr>
              <a:t>Problem Nedir? </a:t>
            </a:r>
            <a:r>
              <a:rPr lang="tr-TR" altLang="ja-JP" dirty="0" smtClean="0">
                <a:solidFill>
                  <a:srgbClr val="6600FF"/>
                </a:solidFill>
              </a:rPr>
              <a:t>Nedenleri ne? </a:t>
            </a:r>
            <a:r>
              <a:rPr lang="tr-TR" altLang="ja-JP" dirty="0" smtClean="0">
                <a:solidFill>
                  <a:srgbClr val="009E47"/>
                </a:solidFill>
              </a:rPr>
              <a:t>Kimi ve nasıl etkiliyor? </a:t>
            </a:r>
            <a:r>
              <a:rPr lang="tr-TR" altLang="ja-JP" dirty="0" smtClean="0">
                <a:solidFill>
                  <a:srgbClr val="0070C0"/>
                </a:solidFill>
              </a:rPr>
              <a:t>Çözüm hangi standartlara göre verilir? </a:t>
            </a:r>
            <a:br>
              <a:rPr lang="tr-TR" altLang="ja-JP" dirty="0" smtClean="0">
                <a:solidFill>
                  <a:srgbClr val="0070C0"/>
                </a:solidFill>
              </a:rPr>
            </a:br>
            <a:r>
              <a:rPr lang="tr-TR" altLang="ja-JP" dirty="0" smtClean="0">
                <a:solidFill>
                  <a:srgbClr val="CC0066"/>
                </a:solidFill>
              </a:rPr>
              <a:t>Olası çözümler nelerdir?</a:t>
            </a:r>
          </a:p>
          <a:p>
            <a:pPr marL="457200" lvl="1" indent="0">
              <a:buNone/>
            </a:pPr>
            <a:r>
              <a:rPr lang="tr-TR" altLang="ja-JP" dirty="0" smtClean="0">
                <a:solidFill>
                  <a:srgbClr val="996633"/>
                </a:solidFill>
              </a:rPr>
              <a:t>En iyi çözüm hangisidir? </a:t>
            </a:r>
            <a:br>
              <a:rPr lang="tr-TR" altLang="ja-JP" dirty="0" smtClean="0">
                <a:solidFill>
                  <a:srgbClr val="996633"/>
                </a:solidFill>
              </a:rPr>
            </a:br>
            <a:r>
              <a:rPr lang="tr-TR" altLang="ja-JP" dirty="0" smtClean="0">
                <a:solidFill>
                  <a:srgbClr val="CC00CC"/>
                </a:solidFill>
              </a:rPr>
              <a:t>Nasıl uygulanır?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22</a:t>
            </a:fld>
            <a:endParaRPr lang="en-US"/>
          </a:p>
        </p:txBody>
      </p:sp>
    </p:spTree>
    <p:extLst>
      <p:ext uri="{BB962C8B-B14F-4D97-AF65-F5344CB8AC3E}">
        <p14:creationId xmlns:p14="http://schemas.microsoft.com/office/powerpoint/2010/main" val="2616898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6194">
                                            <p:txEl>
                                              <p:pRg st="0" end="0"/>
                                            </p:txEl>
                                          </p:spTgt>
                                        </p:tgtEl>
                                        <p:attrNameLst>
                                          <p:attrName>style.visibility</p:attrName>
                                        </p:attrNameLst>
                                      </p:cBhvr>
                                      <p:to>
                                        <p:strVal val="visible"/>
                                      </p:to>
                                    </p:set>
                                    <p:animEffect transition="in" filter="fade">
                                      <p:cBhvr>
                                        <p:cTn id="7" dur="500"/>
                                        <p:tgtEl>
                                          <p:spTgt spid="136194">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6194">
                                            <p:txEl>
                                              <p:pRg st="1" end="1"/>
                                            </p:txEl>
                                          </p:spTgt>
                                        </p:tgtEl>
                                        <p:attrNameLst>
                                          <p:attrName>style.visibility</p:attrName>
                                        </p:attrNameLst>
                                      </p:cBhvr>
                                      <p:to>
                                        <p:strVal val="visible"/>
                                      </p:to>
                                    </p:set>
                                    <p:animEffect transition="in" filter="fade">
                                      <p:cBhvr>
                                        <p:cTn id="11" dur="500"/>
                                        <p:tgtEl>
                                          <p:spTgt spid="136194">
                                            <p:txEl>
                                              <p:pRg st="1" end="1"/>
                                            </p:txEl>
                                          </p:spTgt>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6194">
                                            <p:txEl>
                                              <p:pRg st="2" end="2"/>
                                            </p:txEl>
                                          </p:spTgt>
                                        </p:tgtEl>
                                        <p:attrNameLst>
                                          <p:attrName>style.visibility</p:attrName>
                                        </p:attrNameLst>
                                      </p:cBhvr>
                                      <p:to>
                                        <p:strVal val="visible"/>
                                      </p:to>
                                    </p:set>
                                    <p:animEffect transition="in" filter="fade">
                                      <p:cBhvr>
                                        <p:cTn id="15" dur="500"/>
                                        <p:tgtEl>
                                          <p:spTgt spid="13619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6194">
                                            <p:txEl>
                                              <p:pRg st="3" end="3"/>
                                            </p:txEl>
                                          </p:spTgt>
                                        </p:tgtEl>
                                        <p:attrNameLst>
                                          <p:attrName>style.visibility</p:attrName>
                                        </p:attrNameLst>
                                      </p:cBhvr>
                                      <p:to>
                                        <p:strVal val="visible"/>
                                      </p:to>
                                    </p:set>
                                    <p:animEffect transition="in" filter="fade">
                                      <p:cBhvr>
                                        <p:cTn id="18" dur="500"/>
                                        <p:tgtEl>
                                          <p:spTgt spid="13619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6194">
                                            <p:txEl>
                                              <p:pRg st="4" end="4"/>
                                            </p:txEl>
                                          </p:spTgt>
                                        </p:tgtEl>
                                        <p:attrNameLst>
                                          <p:attrName>style.visibility</p:attrName>
                                        </p:attrNameLst>
                                      </p:cBhvr>
                                      <p:to>
                                        <p:strVal val="visible"/>
                                      </p:to>
                                    </p:set>
                                    <p:animEffect transition="in" filter="fade">
                                      <p:cBhvr>
                                        <p:cTn id="21" dur="500"/>
                                        <p:tgtEl>
                                          <p:spTgt spid="1361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p:txBody>
          <a:bodyPr/>
          <a:lstStyle/>
          <a:p>
            <a:r>
              <a:rPr lang="tr-TR" altLang="ja-JP" dirty="0" smtClean="0"/>
              <a:t>Grup Fonksiyonları </a:t>
            </a:r>
            <a:endParaRPr lang="tr-TR" altLang="tr-TR" dirty="0" smtClean="0"/>
          </a:p>
        </p:txBody>
      </p:sp>
      <p:sp>
        <p:nvSpPr>
          <p:cNvPr id="98306" name="Rectangle 2"/>
          <p:cNvSpPr>
            <a:spLocks noGrp="1" noChangeArrowheads="1"/>
          </p:cNvSpPr>
          <p:nvPr>
            <p:ph type="body" idx="1"/>
          </p:nvPr>
        </p:nvSpPr>
        <p:spPr>
          <a:xfrm>
            <a:off x="628650" y="1529861"/>
            <a:ext cx="7886700" cy="5057369"/>
          </a:xfrm>
        </p:spPr>
        <p:txBody>
          <a:bodyPr>
            <a:normAutofit fontScale="92500" lnSpcReduction="10000"/>
          </a:bodyPr>
          <a:lstStyle/>
          <a:p>
            <a:pPr marL="0" indent="0">
              <a:lnSpc>
                <a:spcPct val="110000"/>
              </a:lnSpc>
              <a:spcBef>
                <a:spcPts val="600"/>
              </a:spcBef>
              <a:buNone/>
            </a:pPr>
            <a:r>
              <a:rPr lang="tr-TR" altLang="ja-JP" sz="3000" dirty="0" smtClean="0">
                <a:solidFill>
                  <a:srgbClr val="0000FF"/>
                </a:solidFill>
              </a:rPr>
              <a:t>Sosyal ilişkiler oluşturmak: </a:t>
            </a:r>
          </a:p>
          <a:p>
            <a:pPr>
              <a:lnSpc>
                <a:spcPct val="110000"/>
              </a:lnSpc>
              <a:spcBef>
                <a:spcPts val="600"/>
              </a:spcBef>
            </a:pPr>
            <a:r>
              <a:rPr lang="tr-TR" altLang="ja-JP" dirty="0" smtClean="0"/>
              <a:t>Kişilerarasında sosyal ilişkilerin gelişmesi grup içindeki yapılanma ile mümkün olabilir. </a:t>
            </a:r>
          </a:p>
          <a:p>
            <a:pPr>
              <a:lnSpc>
                <a:spcPct val="110000"/>
              </a:lnSpc>
              <a:spcBef>
                <a:spcPts val="600"/>
              </a:spcBef>
            </a:pPr>
            <a:r>
              <a:rPr lang="tr-TR" altLang="ja-JP" dirty="0" smtClean="0"/>
              <a:t>Grup içerisinde bire bir ilişkiler kurulabildiği gibi, grup olarak etkileşimin de mümkün olduğu görülür. </a:t>
            </a:r>
          </a:p>
          <a:p>
            <a:pPr>
              <a:lnSpc>
                <a:spcPct val="110000"/>
              </a:lnSpc>
              <a:spcBef>
                <a:spcPts val="600"/>
              </a:spcBef>
            </a:pPr>
            <a:r>
              <a:rPr lang="tr-TR" altLang="ja-JP" dirty="0" smtClean="0"/>
              <a:t>Grup içerisinde üstlenilen çeşitli görevler kişilerin kendilerine güven duymalarını ve diğer kişiler tarafından önemsendiklerini hissetmelerini sağlar. </a:t>
            </a:r>
          </a:p>
          <a:p>
            <a:pPr>
              <a:lnSpc>
                <a:spcPct val="110000"/>
              </a:lnSpc>
              <a:spcBef>
                <a:spcPts val="600"/>
              </a:spcBef>
            </a:pPr>
            <a:r>
              <a:rPr lang="tr-TR" altLang="ja-JP" dirty="0" smtClean="0"/>
              <a:t>Aynı zamanda grup üyeleri arasında gerçekleştirilen konuşmalar, eğlenceler vb. etkinlikler aracılığı ile üyeler kişisel gelişim sağlayabilir. </a:t>
            </a:r>
          </a:p>
        </p:txBody>
      </p:sp>
      <p:sp>
        <p:nvSpPr>
          <p:cNvPr id="4" name="Slayt Numarası Yer Tutucusu 3"/>
          <p:cNvSpPr>
            <a:spLocks noGrp="1"/>
          </p:cNvSpPr>
          <p:nvPr>
            <p:ph type="sldNum" sz="quarter" idx="12"/>
          </p:nvPr>
        </p:nvSpPr>
        <p:spPr/>
        <p:txBody>
          <a:bodyPr/>
          <a:lstStyle/>
          <a:p>
            <a:fld id="{4ACA2201-F616-4C35-9250-59F451F8F0F6}" type="slidenum">
              <a:rPr lang="en-US" smtClean="0"/>
              <a:pPr/>
              <a:t>3</a:t>
            </a:fld>
            <a:endParaRPr lang="en-US"/>
          </a:p>
        </p:txBody>
      </p:sp>
    </p:spTree>
    <p:extLst>
      <p:ext uri="{BB962C8B-B14F-4D97-AF65-F5344CB8AC3E}">
        <p14:creationId xmlns:p14="http://schemas.microsoft.com/office/powerpoint/2010/main" val="413867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8306">
                                            <p:txEl>
                                              <p:pRg st="0" end="0"/>
                                            </p:txEl>
                                          </p:spTgt>
                                        </p:tgtEl>
                                        <p:attrNameLst>
                                          <p:attrName>style.visibility</p:attrName>
                                        </p:attrNameLst>
                                      </p:cBhvr>
                                      <p:to>
                                        <p:strVal val="visible"/>
                                      </p:to>
                                    </p:set>
                                    <p:animEffect transition="in" filter="fade">
                                      <p:cBhvr>
                                        <p:cTn id="7" dur="500"/>
                                        <p:tgtEl>
                                          <p:spTgt spid="98306">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8306">
                                            <p:txEl>
                                              <p:pRg st="1" end="1"/>
                                            </p:txEl>
                                          </p:spTgt>
                                        </p:tgtEl>
                                        <p:attrNameLst>
                                          <p:attrName>style.visibility</p:attrName>
                                        </p:attrNameLst>
                                      </p:cBhvr>
                                      <p:to>
                                        <p:strVal val="visible"/>
                                      </p:to>
                                    </p:set>
                                    <p:animEffect transition="in" filter="fade">
                                      <p:cBhvr>
                                        <p:cTn id="11" dur="500"/>
                                        <p:tgtEl>
                                          <p:spTgt spid="98306">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8306">
                                            <p:txEl>
                                              <p:pRg st="2" end="2"/>
                                            </p:txEl>
                                          </p:spTgt>
                                        </p:tgtEl>
                                        <p:attrNameLst>
                                          <p:attrName>style.visibility</p:attrName>
                                        </p:attrNameLst>
                                      </p:cBhvr>
                                      <p:to>
                                        <p:strVal val="visible"/>
                                      </p:to>
                                    </p:set>
                                    <p:animEffect transition="in" filter="fade">
                                      <p:cBhvr>
                                        <p:cTn id="15" dur="500"/>
                                        <p:tgtEl>
                                          <p:spTgt spid="98306">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8306">
                                            <p:txEl>
                                              <p:pRg st="3" end="3"/>
                                            </p:txEl>
                                          </p:spTgt>
                                        </p:tgtEl>
                                        <p:attrNameLst>
                                          <p:attrName>style.visibility</p:attrName>
                                        </p:attrNameLst>
                                      </p:cBhvr>
                                      <p:to>
                                        <p:strVal val="visible"/>
                                      </p:to>
                                    </p:set>
                                    <p:animEffect transition="in" filter="fade">
                                      <p:cBhvr>
                                        <p:cTn id="19" dur="500"/>
                                        <p:tgtEl>
                                          <p:spTgt spid="98306">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98306">
                                            <p:txEl>
                                              <p:pRg st="4" end="4"/>
                                            </p:txEl>
                                          </p:spTgt>
                                        </p:tgtEl>
                                        <p:attrNameLst>
                                          <p:attrName>style.visibility</p:attrName>
                                        </p:attrNameLst>
                                      </p:cBhvr>
                                      <p:to>
                                        <p:strVal val="visible"/>
                                      </p:to>
                                    </p:set>
                                    <p:animEffect transition="in" filter="fade">
                                      <p:cBhvr>
                                        <p:cTn id="23" dur="500"/>
                                        <p:tgtEl>
                                          <p:spTgt spid="983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p:txBody>
          <a:bodyPr/>
          <a:lstStyle/>
          <a:p>
            <a:r>
              <a:rPr lang="tr-TR" altLang="ja-JP" dirty="0" smtClean="0"/>
              <a:t>Grup Fonksiyonları </a:t>
            </a:r>
            <a:endParaRPr lang="tr-TR" altLang="tr-TR" dirty="0" smtClean="0"/>
          </a:p>
        </p:txBody>
      </p:sp>
      <p:sp>
        <p:nvSpPr>
          <p:cNvPr id="98306" name="Rectangle 2"/>
          <p:cNvSpPr>
            <a:spLocks noGrp="1" noChangeArrowheads="1"/>
          </p:cNvSpPr>
          <p:nvPr>
            <p:ph type="body" idx="1"/>
          </p:nvPr>
        </p:nvSpPr>
        <p:spPr>
          <a:xfrm>
            <a:off x="628650" y="1529862"/>
            <a:ext cx="7886700" cy="4977470"/>
          </a:xfrm>
        </p:spPr>
        <p:txBody>
          <a:bodyPr>
            <a:normAutofit lnSpcReduction="10000"/>
          </a:bodyPr>
          <a:lstStyle/>
          <a:p>
            <a:pPr marL="0" indent="0">
              <a:lnSpc>
                <a:spcPct val="110000"/>
              </a:lnSpc>
              <a:spcBef>
                <a:spcPts val="600"/>
              </a:spcBef>
              <a:buNone/>
            </a:pPr>
            <a:r>
              <a:rPr lang="tr-TR" altLang="ja-JP" dirty="0" smtClean="0">
                <a:solidFill>
                  <a:srgbClr val="0000FF"/>
                </a:solidFill>
              </a:rPr>
              <a:t>Görevleri başarmak: </a:t>
            </a:r>
          </a:p>
          <a:p>
            <a:pPr>
              <a:lnSpc>
                <a:spcPct val="110000"/>
              </a:lnSpc>
              <a:spcBef>
                <a:spcPts val="600"/>
              </a:spcBef>
            </a:pPr>
            <a:r>
              <a:rPr lang="tr-TR" altLang="ja-JP" sz="2600" dirty="0" smtClean="0"/>
              <a:t>Birçok kişi kendi başına gerçekleştiremeyeceği görevleri başarmak için gruba katılır. </a:t>
            </a:r>
          </a:p>
          <a:p>
            <a:pPr>
              <a:lnSpc>
                <a:spcPct val="110000"/>
              </a:lnSpc>
              <a:spcBef>
                <a:spcPts val="600"/>
              </a:spcBef>
            </a:pPr>
            <a:r>
              <a:rPr lang="tr-TR" altLang="ja-JP" sz="2600" dirty="0" smtClean="0"/>
              <a:t>Grup ile kişisel ve örgütsel olmak üzere iki tür görev de başarılabilir. </a:t>
            </a:r>
          </a:p>
          <a:p>
            <a:pPr>
              <a:lnSpc>
                <a:spcPct val="110000"/>
              </a:lnSpc>
              <a:spcBef>
                <a:spcPts val="600"/>
              </a:spcBef>
            </a:pPr>
            <a:r>
              <a:rPr lang="tr-TR" altLang="ja-JP" sz="2600" dirty="0" smtClean="0"/>
              <a:t>Kişisel hedeflerine ulaşmak için kişiler çeşitli faaliyet gruplarına katılarak amaçlarına daha kolay ulaşabilirler. </a:t>
            </a:r>
          </a:p>
          <a:p>
            <a:pPr>
              <a:lnSpc>
                <a:spcPct val="110000"/>
              </a:lnSpc>
              <a:spcBef>
                <a:spcPts val="600"/>
              </a:spcBef>
            </a:pPr>
            <a:r>
              <a:rPr lang="tr-TR" altLang="ja-JP" sz="2600" dirty="0" smtClean="0"/>
              <a:t>İş yaşamında çalıştıkları örgütün amaçlarını gerçekleştirmek için bir grup olarak çalışmak daha verimli sonuçların ortaya konulmasını sağlar. </a:t>
            </a:r>
            <a:endParaRPr lang="tr-TR" altLang="tr-TR" sz="2600" dirty="0" smtClean="0"/>
          </a:p>
        </p:txBody>
      </p:sp>
      <p:sp>
        <p:nvSpPr>
          <p:cNvPr id="2" name="Slayt Numarası Yer Tutucusu 1"/>
          <p:cNvSpPr>
            <a:spLocks noGrp="1"/>
          </p:cNvSpPr>
          <p:nvPr>
            <p:ph type="sldNum" sz="quarter" idx="12"/>
          </p:nvPr>
        </p:nvSpPr>
        <p:spPr/>
        <p:txBody>
          <a:bodyPr/>
          <a:lstStyle/>
          <a:p>
            <a:fld id="{4ACA2201-F616-4C35-9250-59F451F8F0F6}" type="slidenum">
              <a:rPr lang="en-US" smtClean="0"/>
              <a:pPr/>
              <a:t>4</a:t>
            </a:fld>
            <a:endParaRPr lang="en-US"/>
          </a:p>
        </p:txBody>
      </p:sp>
    </p:spTree>
    <p:extLst>
      <p:ext uri="{BB962C8B-B14F-4D97-AF65-F5344CB8AC3E}">
        <p14:creationId xmlns:p14="http://schemas.microsoft.com/office/powerpoint/2010/main" val="4165798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8306">
                                            <p:txEl>
                                              <p:pRg st="0" end="0"/>
                                            </p:txEl>
                                          </p:spTgt>
                                        </p:tgtEl>
                                        <p:attrNameLst>
                                          <p:attrName>style.visibility</p:attrName>
                                        </p:attrNameLst>
                                      </p:cBhvr>
                                      <p:to>
                                        <p:strVal val="visible"/>
                                      </p:to>
                                    </p:set>
                                    <p:animEffect transition="in" filter="fade">
                                      <p:cBhvr>
                                        <p:cTn id="7" dur="500"/>
                                        <p:tgtEl>
                                          <p:spTgt spid="98306">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8306">
                                            <p:txEl>
                                              <p:pRg st="1" end="1"/>
                                            </p:txEl>
                                          </p:spTgt>
                                        </p:tgtEl>
                                        <p:attrNameLst>
                                          <p:attrName>style.visibility</p:attrName>
                                        </p:attrNameLst>
                                      </p:cBhvr>
                                      <p:to>
                                        <p:strVal val="visible"/>
                                      </p:to>
                                    </p:set>
                                    <p:animEffect transition="in" filter="fade">
                                      <p:cBhvr>
                                        <p:cTn id="11" dur="500"/>
                                        <p:tgtEl>
                                          <p:spTgt spid="98306">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8306">
                                            <p:txEl>
                                              <p:pRg st="2" end="2"/>
                                            </p:txEl>
                                          </p:spTgt>
                                        </p:tgtEl>
                                        <p:attrNameLst>
                                          <p:attrName>style.visibility</p:attrName>
                                        </p:attrNameLst>
                                      </p:cBhvr>
                                      <p:to>
                                        <p:strVal val="visible"/>
                                      </p:to>
                                    </p:set>
                                    <p:animEffect transition="in" filter="fade">
                                      <p:cBhvr>
                                        <p:cTn id="15" dur="500"/>
                                        <p:tgtEl>
                                          <p:spTgt spid="98306">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8306">
                                            <p:txEl>
                                              <p:pRg st="3" end="3"/>
                                            </p:txEl>
                                          </p:spTgt>
                                        </p:tgtEl>
                                        <p:attrNameLst>
                                          <p:attrName>style.visibility</p:attrName>
                                        </p:attrNameLst>
                                      </p:cBhvr>
                                      <p:to>
                                        <p:strVal val="visible"/>
                                      </p:to>
                                    </p:set>
                                    <p:animEffect transition="in" filter="fade">
                                      <p:cBhvr>
                                        <p:cTn id="19" dur="500"/>
                                        <p:tgtEl>
                                          <p:spTgt spid="98306">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98306">
                                            <p:txEl>
                                              <p:pRg st="4" end="4"/>
                                            </p:txEl>
                                          </p:spTgt>
                                        </p:tgtEl>
                                        <p:attrNameLst>
                                          <p:attrName>style.visibility</p:attrName>
                                        </p:attrNameLst>
                                      </p:cBhvr>
                                      <p:to>
                                        <p:strVal val="visible"/>
                                      </p:to>
                                    </p:set>
                                    <p:animEffect transition="in" filter="fade">
                                      <p:cBhvr>
                                        <p:cTn id="23" dur="500"/>
                                        <p:tgtEl>
                                          <p:spTgt spid="983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altLang="ja-JP" smtClean="0"/>
              <a:t>Grup Fonksiyonları </a:t>
            </a:r>
            <a:endParaRPr lang="en-US" dirty="0"/>
          </a:p>
        </p:txBody>
      </p:sp>
      <p:sp>
        <p:nvSpPr>
          <p:cNvPr id="99330" name="Rectangle 2"/>
          <p:cNvSpPr>
            <a:spLocks noGrp="1" noChangeArrowheads="1"/>
          </p:cNvSpPr>
          <p:nvPr>
            <p:ph type="body" idx="1"/>
          </p:nvPr>
        </p:nvSpPr>
        <p:spPr/>
        <p:txBody>
          <a:bodyPr>
            <a:normAutofit/>
          </a:bodyPr>
          <a:lstStyle/>
          <a:p>
            <a:pPr marL="0" indent="0">
              <a:buNone/>
            </a:pPr>
            <a:r>
              <a:rPr lang="tr-TR" altLang="ja-JP" dirty="0" smtClean="0">
                <a:solidFill>
                  <a:srgbClr val="0000FF"/>
                </a:solidFill>
              </a:rPr>
              <a:t>Kendini tanımasını sağlamak: </a:t>
            </a:r>
          </a:p>
          <a:p>
            <a:r>
              <a:rPr lang="tr-TR" altLang="ja-JP" sz="2600" dirty="0" smtClean="0"/>
              <a:t>Kişiler çeşitli kültürel ya da eğitim ile ilgili gruplarda yer alarak kişisel özelliklerinin daha çok farkına varabilmekte ve bu özelliklerini geliştirme olanağı bulmaktadırlar. </a:t>
            </a:r>
          </a:p>
          <a:p>
            <a:r>
              <a:rPr lang="tr-TR" altLang="ja-JP" sz="2600" dirty="0" smtClean="0"/>
              <a:t>Aynı zamanda bir grup içinde yer almak kişisel gelişim için çeşitli katkılar sağlamaktadır. </a:t>
            </a:r>
          </a:p>
        </p:txBody>
      </p:sp>
      <p:sp>
        <p:nvSpPr>
          <p:cNvPr id="6" name="Slayt Numarası Yer Tutucusu 5"/>
          <p:cNvSpPr>
            <a:spLocks noGrp="1"/>
          </p:cNvSpPr>
          <p:nvPr>
            <p:ph type="sldNum" sz="quarter" idx="12"/>
          </p:nvPr>
        </p:nvSpPr>
        <p:spPr/>
        <p:txBody>
          <a:bodyPr/>
          <a:lstStyle/>
          <a:p>
            <a:fld id="{4ACA2201-F616-4C35-9250-59F451F8F0F6}" type="slidenum">
              <a:rPr lang="en-US" smtClean="0"/>
              <a:pPr/>
              <a:t>5</a:t>
            </a:fld>
            <a:endParaRPr lang="en-US"/>
          </a:p>
        </p:txBody>
      </p:sp>
    </p:spTree>
    <p:extLst>
      <p:ext uri="{BB962C8B-B14F-4D97-AF65-F5344CB8AC3E}">
        <p14:creationId xmlns:p14="http://schemas.microsoft.com/office/powerpoint/2010/main" val="325908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9330">
                                            <p:txEl>
                                              <p:pRg st="0" end="0"/>
                                            </p:txEl>
                                          </p:spTgt>
                                        </p:tgtEl>
                                        <p:attrNameLst>
                                          <p:attrName>style.visibility</p:attrName>
                                        </p:attrNameLst>
                                      </p:cBhvr>
                                      <p:to>
                                        <p:strVal val="visible"/>
                                      </p:to>
                                    </p:set>
                                    <p:animEffect transition="in" filter="fade">
                                      <p:cBhvr>
                                        <p:cTn id="7" dur="500"/>
                                        <p:tgtEl>
                                          <p:spTgt spid="99330">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9330">
                                            <p:txEl>
                                              <p:pRg st="1" end="1"/>
                                            </p:txEl>
                                          </p:spTgt>
                                        </p:tgtEl>
                                        <p:attrNameLst>
                                          <p:attrName>style.visibility</p:attrName>
                                        </p:attrNameLst>
                                      </p:cBhvr>
                                      <p:to>
                                        <p:strVal val="visible"/>
                                      </p:to>
                                    </p:set>
                                    <p:animEffect transition="in" filter="fade">
                                      <p:cBhvr>
                                        <p:cTn id="11" dur="500"/>
                                        <p:tgtEl>
                                          <p:spTgt spid="99330">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9330">
                                            <p:txEl>
                                              <p:pRg st="2" end="2"/>
                                            </p:txEl>
                                          </p:spTgt>
                                        </p:tgtEl>
                                        <p:attrNameLst>
                                          <p:attrName>style.visibility</p:attrName>
                                        </p:attrNameLst>
                                      </p:cBhvr>
                                      <p:to>
                                        <p:strVal val="visible"/>
                                      </p:to>
                                    </p:set>
                                    <p:animEffect transition="in" filter="fade">
                                      <p:cBhvr>
                                        <p:cTn id="15" dur="500"/>
                                        <p:tgtEl>
                                          <p:spTgt spid="993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r>
              <a:rPr lang="tr-TR" altLang="ja-JP" dirty="0" smtClean="0"/>
              <a:t>Grup Fonksiyonları </a:t>
            </a:r>
            <a:endParaRPr lang="en-US" dirty="0"/>
          </a:p>
        </p:txBody>
      </p:sp>
      <p:sp>
        <p:nvSpPr>
          <p:cNvPr id="99330" name="Rectangle 2"/>
          <p:cNvSpPr>
            <a:spLocks noGrp="1" noChangeArrowheads="1"/>
          </p:cNvSpPr>
          <p:nvPr>
            <p:ph type="body" idx="1"/>
          </p:nvPr>
        </p:nvSpPr>
        <p:spPr/>
        <p:txBody>
          <a:bodyPr>
            <a:normAutofit/>
          </a:bodyPr>
          <a:lstStyle/>
          <a:p>
            <a:pPr marL="0" indent="0">
              <a:buNone/>
            </a:pPr>
            <a:r>
              <a:rPr lang="tr-TR" altLang="ja-JP" dirty="0" smtClean="0">
                <a:solidFill>
                  <a:srgbClr val="0000FF"/>
                </a:solidFill>
              </a:rPr>
              <a:t>Kültürel değerleri devam ettirmek: </a:t>
            </a:r>
          </a:p>
          <a:p>
            <a:r>
              <a:rPr lang="tr-TR" altLang="ja-JP" sz="2600" dirty="0" smtClean="0"/>
              <a:t>Kültür grup üyelerini çeşitli kurallar aracılığı ile etkilemektedir. </a:t>
            </a:r>
          </a:p>
          <a:p>
            <a:r>
              <a:rPr lang="tr-TR" altLang="ja-JP" sz="2600" dirty="0" smtClean="0"/>
              <a:t>Belirli grupların kuruluş amacı kültürel değerleri korumak ve sürekliliğini sağlamaktır. </a:t>
            </a:r>
          </a:p>
          <a:p>
            <a:r>
              <a:rPr lang="tr-TR" altLang="ja-JP" sz="2600" dirty="0" smtClean="0"/>
              <a:t>Aynı zamanda bazı gruplar ise geleneksel olarak süregelmektedir. Örneğin, iki kişinin birbirini sevmesi ve birlikte yaşama kararı alması ile kurulan aile böyle bir gruptur. </a:t>
            </a:r>
            <a:endParaRPr lang="tr-TR" altLang="tr-TR" sz="2600" dirty="0"/>
          </a:p>
        </p:txBody>
      </p:sp>
      <p:sp>
        <p:nvSpPr>
          <p:cNvPr id="6" name="Slayt Numarası Yer Tutucusu 5"/>
          <p:cNvSpPr>
            <a:spLocks noGrp="1"/>
          </p:cNvSpPr>
          <p:nvPr>
            <p:ph type="sldNum" sz="quarter" idx="12"/>
          </p:nvPr>
        </p:nvSpPr>
        <p:spPr/>
        <p:txBody>
          <a:bodyPr/>
          <a:lstStyle/>
          <a:p>
            <a:fld id="{4ACA2201-F616-4C35-9250-59F451F8F0F6}" type="slidenum">
              <a:rPr lang="en-US" smtClean="0"/>
              <a:pPr/>
              <a:t>6</a:t>
            </a:fld>
            <a:endParaRPr lang="en-US"/>
          </a:p>
        </p:txBody>
      </p:sp>
    </p:spTree>
    <p:extLst>
      <p:ext uri="{BB962C8B-B14F-4D97-AF65-F5344CB8AC3E}">
        <p14:creationId xmlns:p14="http://schemas.microsoft.com/office/powerpoint/2010/main" val="877193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9330">
                                            <p:txEl>
                                              <p:pRg st="0" end="0"/>
                                            </p:txEl>
                                          </p:spTgt>
                                        </p:tgtEl>
                                        <p:attrNameLst>
                                          <p:attrName>style.visibility</p:attrName>
                                        </p:attrNameLst>
                                      </p:cBhvr>
                                      <p:to>
                                        <p:strVal val="visible"/>
                                      </p:to>
                                    </p:set>
                                    <p:animEffect transition="in" filter="fade">
                                      <p:cBhvr>
                                        <p:cTn id="7" dur="500"/>
                                        <p:tgtEl>
                                          <p:spTgt spid="99330">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9330">
                                            <p:txEl>
                                              <p:pRg st="1" end="1"/>
                                            </p:txEl>
                                          </p:spTgt>
                                        </p:tgtEl>
                                        <p:attrNameLst>
                                          <p:attrName>style.visibility</p:attrName>
                                        </p:attrNameLst>
                                      </p:cBhvr>
                                      <p:to>
                                        <p:strVal val="visible"/>
                                      </p:to>
                                    </p:set>
                                    <p:animEffect transition="in" filter="fade">
                                      <p:cBhvr>
                                        <p:cTn id="11" dur="500"/>
                                        <p:tgtEl>
                                          <p:spTgt spid="99330">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9330">
                                            <p:txEl>
                                              <p:pRg st="2" end="2"/>
                                            </p:txEl>
                                          </p:spTgt>
                                        </p:tgtEl>
                                        <p:attrNameLst>
                                          <p:attrName>style.visibility</p:attrName>
                                        </p:attrNameLst>
                                      </p:cBhvr>
                                      <p:to>
                                        <p:strVal val="visible"/>
                                      </p:to>
                                    </p:set>
                                    <p:animEffect transition="in" filter="fade">
                                      <p:cBhvr>
                                        <p:cTn id="15" dur="500"/>
                                        <p:tgtEl>
                                          <p:spTgt spid="99330">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9330">
                                            <p:txEl>
                                              <p:pRg st="3" end="3"/>
                                            </p:txEl>
                                          </p:spTgt>
                                        </p:tgtEl>
                                        <p:attrNameLst>
                                          <p:attrName>style.visibility</p:attrName>
                                        </p:attrNameLst>
                                      </p:cBhvr>
                                      <p:to>
                                        <p:strVal val="visible"/>
                                      </p:to>
                                    </p:set>
                                    <p:animEffect transition="in" filter="fade">
                                      <p:cBhvr>
                                        <p:cTn id="19" dur="500"/>
                                        <p:tgtEl>
                                          <p:spTgt spid="993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altLang="ja-JP" dirty="0"/>
              <a:t>Grup </a:t>
            </a:r>
            <a:r>
              <a:rPr lang="tr-TR" altLang="ja-JP" dirty="0" smtClean="0"/>
              <a:t>Fonksiyonları</a:t>
            </a:r>
            <a:endParaRPr lang="en-US" dirty="0"/>
          </a:p>
        </p:txBody>
      </p:sp>
      <p:sp>
        <p:nvSpPr>
          <p:cNvPr id="100354" name="Rectangle 2"/>
          <p:cNvSpPr>
            <a:spLocks noGrp="1" noChangeArrowheads="1"/>
          </p:cNvSpPr>
          <p:nvPr>
            <p:ph type="body" idx="1"/>
          </p:nvPr>
        </p:nvSpPr>
        <p:spPr/>
        <p:txBody>
          <a:bodyPr>
            <a:normAutofit/>
          </a:bodyPr>
          <a:lstStyle/>
          <a:p>
            <a:pPr marL="0" indent="0">
              <a:buNone/>
            </a:pPr>
            <a:r>
              <a:rPr lang="tr-TR" altLang="ja-JP" dirty="0" smtClean="0">
                <a:solidFill>
                  <a:srgbClr val="0000FF"/>
                </a:solidFill>
              </a:rPr>
              <a:t>Eğitim sağlamak: </a:t>
            </a:r>
          </a:p>
          <a:p>
            <a:r>
              <a:rPr lang="tr-TR" altLang="ja-JP" sz="2600" dirty="0" smtClean="0"/>
              <a:t>Gruplar resmi ya da resmi olmayan bir biçimde bilginin alınmasını ve değişimini sağlamaktadır. </a:t>
            </a:r>
          </a:p>
          <a:p>
            <a:r>
              <a:rPr lang="tr-TR" altLang="ja-JP" sz="2600" dirty="0" smtClean="0"/>
              <a:t>Eğitim hem kişiler hem de toplum için önemli bir işlevidir. </a:t>
            </a:r>
          </a:p>
          <a:p>
            <a:r>
              <a:rPr lang="tr-TR" altLang="ja-JP" sz="2600" dirty="0" smtClean="0"/>
              <a:t>Kişisel yeterliliğin geliştirilmesini sağlayan eğitim, grup üyelerinin sosyalleşmesine </a:t>
            </a:r>
            <a:br>
              <a:rPr lang="tr-TR" altLang="ja-JP" sz="2600" dirty="0" smtClean="0"/>
            </a:br>
            <a:r>
              <a:rPr lang="tr-TR" altLang="ja-JP" sz="2600" dirty="0" smtClean="0"/>
              <a:t>katkıda bulunur.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7</a:t>
            </a:fld>
            <a:endParaRPr lang="en-US"/>
          </a:p>
        </p:txBody>
      </p:sp>
      <p:pic>
        <p:nvPicPr>
          <p:cNvPr id="46082" name="Picture 2" descr="Grup eğitimi ile ilgili görsel sonucu"/>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20078"/>
          <a:stretch/>
        </p:blipFill>
        <p:spPr bwMode="auto">
          <a:xfrm>
            <a:off x="5388746" y="4535327"/>
            <a:ext cx="3755254" cy="2000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12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0354">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00354">
                                            <p:txEl>
                                              <p:pRg st="1" end="1"/>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100354">
                                            <p:txEl>
                                              <p:pRg st="2" end="2"/>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100354">
                                            <p:txEl>
                                              <p:pRg st="3" end="3"/>
                                            </p:txEl>
                                          </p:spTgt>
                                        </p:tgtEl>
                                        <p:attrNameLst>
                                          <p:attrName>style.visibility</p:attrName>
                                        </p:attrNameLst>
                                      </p:cBhvr>
                                      <p:to>
                                        <p:strVal val="visible"/>
                                      </p:to>
                                    </p:set>
                                  </p:childTnLst>
                                </p:cTn>
                              </p:par>
                              <p:par>
                                <p:cTn id="16" presetID="10" presetClass="entr" presetSubtype="0" fill="hold" nodeType="withEffect">
                                  <p:stCondLst>
                                    <p:cond delay="0"/>
                                  </p:stCondLst>
                                  <p:childTnLst>
                                    <p:set>
                                      <p:cBhvr>
                                        <p:cTn id="17" dur="1" fill="hold">
                                          <p:stCondLst>
                                            <p:cond delay="0"/>
                                          </p:stCondLst>
                                        </p:cTn>
                                        <p:tgtEl>
                                          <p:spTgt spid="46082"/>
                                        </p:tgtEl>
                                        <p:attrNameLst>
                                          <p:attrName>style.visibility</p:attrName>
                                        </p:attrNameLst>
                                      </p:cBhvr>
                                      <p:to>
                                        <p:strVal val="visible"/>
                                      </p:to>
                                    </p:set>
                                    <p:animEffect transition="in" filter="fade">
                                      <p:cBhvr>
                                        <p:cTn id="18" dur="500"/>
                                        <p:tgtEl>
                                          <p:spTgt spid="46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altLang="ja-JP" dirty="0"/>
              <a:t>Grup </a:t>
            </a:r>
            <a:r>
              <a:rPr lang="tr-TR" altLang="ja-JP" dirty="0" smtClean="0"/>
              <a:t>Fonksiyonları</a:t>
            </a:r>
            <a:endParaRPr lang="en-US" dirty="0"/>
          </a:p>
        </p:txBody>
      </p:sp>
      <p:sp>
        <p:nvSpPr>
          <p:cNvPr id="100354" name="Rectangle 2"/>
          <p:cNvSpPr>
            <a:spLocks noGrp="1" noChangeArrowheads="1"/>
          </p:cNvSpPr>
          <p:nvPr>
            <p:ph type="body" idx="1"/>
          </p:nvPr>
        </p:nvSpPr>
        <p:spPr/>
        <p:txBody>
          <a:bodyPr>
            <a:normAutofit/>
          </a:bodyPr>
          <a:lstStyle/>
          <a:p>
            <a:pPr marL="0" indent="0">
              <a:buNone/>
            </a:pPr>
            <a:r>
              <a:rPr lang="tr-TR" altLang="ja-JP" dirty="0">
                <a:solidFill>
                  <a:srgbClr val="0000FF"/>
                </a:solidFill>
              </a:rPr>
              <a:t>İkna etmek: </a:t>
            </a:r>
          </a:p>
          <a:p>
            <a:r>
              <a:rPr lang="tr-TR" altLang="ja-JP" sz="2600" dirty="0"/>
              <a:t>Grup üyeleri içerisinde bir karar sürecinde yer alır, bu karar sürecinde düşüncelere davranışlara ya da çeşitli durumlara ilişkin paylaşımlarda kazanabilir ya da kaybedebilir. </a:t>
            </a:r>
            <a:endParaRPr lang="tr-TR" altLang="ja-JP" sz="2600" dirty="0" smtClean="0"/>
          </a:p>
          <a:p>
            <a:r>
              <a:rPr lang="tr-TR" altLang="ja-JP" sz="2600" dirty="0" smtClean="0"/>
              <a:t>Grup </a:t>
            </a:r>
            <a:r>
              <a:rPr lang="tr-TR" altLang="ja-JP" sz="2600" dirty="0"/>
              <a:t>üyelerini ikna ederek kendi fikrini kabul ettiren bir kişi elde ettiği sonuçtan hoşnutluk duyarak grup iletişimini devam ettirmeye motive olur. </a:t>
            </a:r>
            <a:endParaRPr lang="tr-TR" altLang="tr-TR" sz="2600" dirty="0"/>
          </a:p>
        </p:txBody>
      </p:sp>
      <p:sp>
        <p:nvSpPr>
          <p:cNvPr id="2" name="Slayt Numarası Yer Tutucusu 1"/>
          <p:cNvSpPr>
            <a:spLocks noGrp="1"/>
          </p:cNvSpPr>
          <p:nvPr>
            <p:ph type="sldNum" sz="quarter" idx="12"/>
          </p:nvPr>
        </p:nvSpPr>
        <p:spPr/>
        <p:txBody>
          <a:bodyPr/>
          <a:lstStyle/>
          <a:p>
            <a:fld id="{4ACA2201-F616-4C35-9250-59F451F8F0F6}" type="slidenum">
              <a:rPr lang="en-US" smtClean="0"/>
              <a:pPr/>
              <a:t>8</a:t>
            </a:fld>
            <a:endParaRPr lang="en-US"/>
          </a:p>
        </p:txBody>
      </p:sp>
    </p:spTree>
    <p:extLst>
      <p:ext uri="{BB962C8B-B14F-4D97-AF65-F5344CB8AC3E}">
        <p14:creationId xmlns:p14="http://schemas.microsoft.com/office/powerpoint/2010/main" val="3780902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0354">
                                            <p:txEl>
                                              <p:pRg st="0" end="0"/>
                                            </p:txEl>
                                          </p:spTgt>
                                        </p:tgtEl>
                                        <p:attrNameLst>
                                          <p:attrName>style.visibility</p:attrName>
                                        </p:attrNameLst>
                                      </p:cBhvr>
                                      <p:to>
                                        <p:strVal val="visible"/>
                                      </p:to>
                                    </p:set>
                                    <p:animEffect transition="in" filter="fade">
                                      <p:cBhvr>
                                        <p:cTn id="7" dur="500"/>
                                        <p:tgtEl>
                                          <p:spTgt spid="100354">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0354">
                                            <p:txEl>
                                              <p:pRg st="1" end="1"/>
                                            </p:txEl>
                                          </p:spTgt>
                                        </p:tgtEl>
                                        <p:attrNameLst>
                                          <p:attrName>style.visibility</p:attrName>
                                        </p:attrNameLst>
                                      </p:cBhvr>
                                      <p:to>
                                        <p:strVal val="visible"/>
                                      </p:to>
                                    </p:set>
                                    <p:animEffect transition="in" filter="fade">
                                      <p:cBhvr>
                                        <p:cTn id="11" dur="500"/>
                                        <p:tgtEl>
                                          <p:spTgt spid="100354">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0354">
                                            <p:txEl>
                                              <p:pRg st="2" end="2"/>
                                            </p:txEl>
                                          </p:spTgt>
                                        </p:tgtEl>
                                        <p:attrNameLst>
                                          <p:attrName>style.visibility</p:attrName>
                                        </p:attrNameLst>
                                      </p:cBhvr>
                                      <p:to>
                                        <p:strVal val="visible"/>
                                      </p:to>
                                    </p:set>
                                    <p:animEffect transition="in" filter="fade">
                                      <p:cBhvr>
                                        <p:cTn id="15" dur="500"/>
                                        <p:tgtEl>
                                          <p:spTgt spid="10035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altLang="ja-JP" dirty="0"/>
              <a:t>Grup Fonksiyonları</a:t>
            </a:r>
            <a:endParaRPr lang="en-US" dirty="0"/>
          </a:p>
        </p:txBody>
      </p:sp>
      <p:sp>
        <p:nvSpPr>
          <p:cNvPr id="101378" name="Rectangle 2"/>
          <p:cNvSpPr>
            <a:spLocks noGrp="1" noChangeArrowheads="1"/>
          </p:cNvSpPr>
          <p:nvPr>
            <p:ph type="body" idx="1"/>
          </p:nvPr>
        </p:nvSpPr>
        <p:spPr>
          <a:xfrm>
            <a:off x="628649" y="1370059"/>
            <a:ext cx="8240143" cy="5172779"/>
          </a:xfrm>
        </p:spPr>
        <p:txBody>
          <a:bodyPr>
            <a:noAutofit/>
          </a:bodyPr>
          <a:lstStyle/>
          <a:p>
            <a:pPr marL="0" indent="0">
              <a:lnSpc>
                <a:spcPct val="90000"/>
              </a:lnSpc>
              <a:spcBef>
                <a:spcPts val="300"/>
              </a:spcBef>
              <a:buNone/>
            </a:pPr>
            <a:r>
              <a:rPr lang="tr-TR" altLang="ja-JP" sz="2600" dirty="0" smtClean="0">
                <a:solidFill>
                  <a:srgbClr val="0000FF"/>
                </a:solidFill>
              </a:rPr>
              <a:t>Problem çözmek ve karar almak: </a:t>
            </a:r>
          </a:p>
          <a:p>
            <a:pPr>
              <a:lnSpc>
                <a:spcPct val="90000"/>
              </a:lnSpc>
              <a:spcBef>
                <a:spcPts val="300"/>
              </a:spcBef>
            </a:pPr>
            <a:r>
              <a:rPr lang="tr-TR" altLang="ja-JP" sz="2400" dirty="0" smtClean="0"/>
              <a:t>Grup içerisinde kararların alınması ve sosyal problemlere ilişkin birçok alternatif çözüm bulunması kişisel yaklaşımlardan daha etkili olmaktadır. </a:t>
            </a:r>
          </a:p>
          <a:p>
            <a:pPr>
              <a:lnSpc>
                <a:spcPct val="90000"/>
              </a:lnSpc>
              <a:spcBef>
                <a:spcPts val="300"/>
              </a:spcBef>
            </a:pPr>
            <a:r>
              <a:rPr lang="tr-TR" altLang="ja-JP" sz="2400" dirty="0" smtClean="0"/>
              <a:t>Her durumda grup üyelerinin birlikte hareket ederek çaba harcaması gruba ait olma duygusunu güçlendirir.</a:t>
            </a:r>
          </a:p>
          <a:p>
            <a:pPr marL="0" indent="0">
              <a:lnSpc>
                <a:spcPct val="90000"/>
              </a:lnSpc>
              <a:spcBef>
                <a:spcPts val="300"/>
              </a:spcBef>
              <a:buNone/>
            </a:pPr>
            <a:r>
              <a:rPr lang="tr-TR" altLang="ja-JP" sz="2600" dirty="0" smtClean="0">
                <a:solidFill>
                  <a:srgbClr val="0000FF"/>
                </a:solidFill>
              </a:rPr>
              <a:t>Bilgi </a:t>
            </a:r>
            <a:r>
              <a:rPr lang="tr-TR" altLang="ja-JP" sz="2600" dirty="0">
                <a:solidFill>
                  <a:srgbClr val="0000FF"/>
                </a:solidFill>
              </a:rPr>
              <a:t>akışını kolaylaştırmak: </a:t>
            </a:r>
            <a:endParaRPr lang="tr-TR" altLang="ja-JP" sz="2600" dirty="0" smtClean="0">
              <a:solidFill>
                <a:srgbClr val="0000FF"/>
              </a:solidFill>
            </a:endParaRPr>
          </a:p>
          <a:p>
            <a:pPr>
              <a:lnSpc>
                <a:spcPct val="90000"/>
              </a:lnSpc>
              <a:spcBef>
                <a:spcPts val="300"/>
              </a:spcBef>
            </a:pPr>
            <a:r>
              <a:rPr lang="tr-TR" altLang="ja-JP" sz="2400" dirty="0" smtClean="0"/>
              <a:t>Gruplar </a:t>
            </a:r>
            <a:r>
              <a:rPr lang="tr-TR" altLang="ja-JP" sz="2400" dirty="0"/>
              <a:t>özellikle karmaşık bir yapıya sahip organizasyonda bilgi akışının hızını arttırmak aynı zamanda kişiler arasında yüz yüze iletişim olanağı yaratmak için etkilidir. </a:t>
            </a:r>
            <a:endParaRPr lang="tr-TR" altLang="ja-JP" sz="2400" dirty="0" smtClean="0"/>
          </a:p>
          <a:p>
            <a:pPr marL="0" indent="0">
              <a:lnSpc>
                <a:spcPct val="90000"/>
              </a:lnSpc>
              <a:spcBef>
                <a:spcPts val="300"/>
              </a:spcBef>
              <a:buNone/>
            </a:pPr>
            <a:r>
              <a:rPr lang="tr-TR" altLang="ja-JP" sz="2600" dirty="0" smtClean="0">
                <a:solidFill>
                  <a:srgbClr val="0000FF"/>
                </a:solidFill>
              </a:rPr>
              <a:t>Takım </a:t>
            </a:r>
            <a:r>
              <a:rPr lang="tr-TR" altLang="ja-JP" sz="2600" dirty="0">
                <a:solidFill>
                  <a:srgbClr val="0000FF"/>
                </a:solidFill>
              </a:rPr>
              <a:t>çalışmasını gerçekleştirmek: </a:t>
            </a:r>
            <a:endParaRPr lang="tr-TR" altLang="ja-JP" sz="2600" dirty="0" smtClean="0">
              <a:solidFill>
                <a:srgbClr val="0000FF"/>
              </a:solidFill>
            </a:endParaRPr>
          </a:p>
          <a:p>
            <a:pPr>
              <a:lnSpc>
                <a:spcPct val="90000"/>
              </a:lnSpc>
              <a:spcBef>
                <a:spcPts val="300"/>
              </a:spcBef>
            </a:pPr>
            <a:r>
              <a:rPr lang="tr-TR" altLang="ja-JP" sz="2400" dirty="0" smtClean="0"/>
              <a:t>Bir </a:t>
            </a:r>
            <a:r>
              <a:rPr lang="tr-TR" altLang="ja-JP" sz="2400" dirty="0"/>
              <a:t>takım ruhuna sahip güven ve teşvik duygularının baskın olduğu bir ortam içindeki kişilerin birbirlerini destekleyerek ortak bir amacı gerçekleştirmesi mümkün olmaktadır. </a:t>
            </a:r>
            <a:r>
              <a:rPr lang="tr-TR" altLang="ja-JP" sz="2400" dirty="0" smtClean="0"/>
              <a:t> </a:t>
            </a:r>
          </a:p>
        </p:txBody>
      </p:sp>
      <p:sp>
        <p:nvSpPr>
          <p:cNvPr id="2" name="Slayt Numarası Yer Tutucusu 1"/>
          <p:cNvSpPr>
            <a:spLocks noGrp="1"/>
          </p:cNvSpPr>
          <p:nvPr>
            <p:ph type="sldNum" sz="quarter" idx="12"/>
          </p:nvPr>
        </p:nvSpPr>
        <p:spPr/>
        <p:txBody>
          <a:bodyPr/>
          <a:lstStyle/>
          <a:p>
            <a:fld id="{4ACA2201-F616-4C35-9250-59F451F8F0F6}" type="slidenum">
              <a:rPr lang="en-US" smtClean="0"/>
              <a:pPr/>
              <a:t>9</a:t>
            </a:fld>
            <a:endParaRPr lang="en-US"/>
          </a:p>
        </p:txBody>
      </p:sp>
    </p:spTree>
    <p:extLst>
      <p:ext uri="{BB962C8B-B14F-4D97-AF65-F5344CB8AC3E}">
        <p14:creationId xmlns:p14="http://schemas.microsoft.com/office/powerpoint/2010/main" val="1903839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1378">
                                            <p:txEl>
                                              <p:pRg st="0" end="0"/>
                                            </p:txEl>
                                          </p:spTgt>
                                        </p:tgtEl>
                                        <p:attrNameLst>
                                          <p:attrName>style.visibility</p:attrName>
                                        </p:attrNameLst>
                                      </p:cBhvr>
                                      <p:to>
                                        <p:strVal val="visible"/>
                                      </p:to>
                                    </p:set>
                                    <p:animEffect transition="in" filter="fade">
                                      <p:cBhvr>
                                        <p:cTn id="7" dur="500"/>
                                        <p:tgtEl>
                                          <p:spTgt spid="101378">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1378">
                                            <p:txEl>
                                              <p:pRg st="1" end="1"/>
                                            </p:txEl>
                                          </p:spTgt>
                                        </p:tgtEl>
                                        <p:attrNameLst>
                                          <p:attrName>style.visibility</p:attrName>
                                        </p:attrNameLst>
                                      </p:cBhvr>
                                      <p:to>
                                        <p:strVal val="visible"/>
                                      </p:to>
                                    </p:set>
                                    <p:animEffect transition="in" filter="fade">
                                      <p:cBhvr>
                                        <p:cTn id="11" dur="500"/>
                                        <p:tgtEl>
                                          <p:spTgt spid="101378">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1378">
                                            <p:txEl>
                                              <p:pRg st="2" end="2"/>
                                            </p:txEl>
                                          </p:spTgt>
                                        </p:tgtEl>
                                        <p:attrNameLst>
                                          <p:attrName>style.visibility</p:attrName>
                                        </p:attrNameLst>
                                      </p:cBhvr>
                                      <p:to>
                                        <p:strVal val="visible"/>
                                      </p:to>
                                    </p:set>
                                    <p:animEffect transition="in" filter="fade">
                                      <p:cBhvr>
                                        <p:cTn id="15" dur="500"/>
                                        <p:tgtEl>
                                          <p:spTgt spid="101378">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1378">
                                            <p:txEl>
                                              <p:pRg st="3" end="3"/>
                                            </p:txEl>
                                          </p:spTgt>
                                        </p:tgtEl>
                                        <p:attrNameLst>
                                          <p:attrName>style.visibility</p:attrName>
                                        </p:attrNameLst>
                                      </p:cBhvr>
                                      <p:to>
                                        <p:strVal val="visible"/>
                                      </p:to>
                                    </p:set>
                                    <p:animEffect transition="in" filter="fade">
                                      <p:cBhvr>
                                        <p:cTn id="19" dur="500"/>
                                        <p:tgtEl>
                                          <p:spTgt spid="101378">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01378">
                                            <p:txEl>
                                              <p:pRg st="4" end="4"/>
                                            </p:txEl>
                                          </p:spTgt>
                                        </p:tgtEl>
                                        <p:attrNameLst>
                                          <p:attrName>style.visibility</p:attrName>
                                        </p:attrNameLst>
                                      </p:cBhvr>
                                      <p:to>
                                        <p:strVal val="visible"/>
                                      </p:to>
                                    </p:set>
                                    <p:animEffect transition="in" filter="fade">
                                      <p:cBhvr>
                                        <p:cTn id="23" dur="500"/>
                                        <p:tgtEl>
                                          <p:spTgt spid="101378">
                                            <p:txEl>
                                              <p:pRg st="4" end="4"/>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01378">
                                            <p:txEl>
                                              <p:pRg st="5" end="5"/>
                                            </p:txEl>
                                          </p:spTgt>
                                        </p:tgtEl>
                                        <p:attrNameLst>
                                          <p:attrName>style.visibility</p:attrName>
                                        </p:attrNameLst>
                                      </p:cBhvr>
                                      <p:to>
                                        <p:strVal val="visible"/>
                                      </p:to>
                                    </p:set>
                                    <p:animEffect transition="in" filter="fade">
                                      <p:cBhvr>
                                        <p:cTn id="27" dur="500"/>
                                        <p:tgtEl>
                                          <p:spTgt spid="101378">
                                            <p:txEl>
                                              <p:pRg st="5" end="5"/>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01378">
                                            <p:txEl>
                                              <p:pRg st="6" end="6"/>
                                            </p:txEl>
                                          </p:spTgt>
                                        </p:tgtEl>
                                        <p:attrNameLst>
                                          <p:attrName>style.visibility</p:attrName>
                                        </p:attrNameLst>
                                      </p:cBhvr>
                                      <p:to>
                                        <p:strVal val="visible"/>
                                      </p:to>
                                    </p:set>
                                    <p:animEffect transition="in" filter="fade">
                                      <p:cBhvr>
                                        <p:cTn id="31" dur="500"/>
                                        <p:tgtEl>
                                          <p:spTgt spid="10137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build="p"/>
    </p:bld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1230</TotalTime>
  <Words>1227</Words>
  <Application>Microsoft Office PowerPoint</Application>
  <PresentationFormat>Ekran Gösterisi (4:3)</PresentationFormat>
  <Paragraphs>113</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游ゴシック</vt:lpstr>
      <vt:lpstr>游ゴシック Light</vt:lpstr>
      <vt:lpstr>Arial</vt:lpstr>
      <vt:lpstr>Calibri</vt:lpstr>
      <vt:lpstr>Office Teması</vt:lpstr>
      <vt:lpstr>GRUP İLETİŞİMİ</vt:lpstr>
      <vt:lpstr>Grup</vt:lpstr>
      <vt:lpstr>Grup Fonksiyonları </vt:lpstr>
      <vt:lpstr>Grup Fonksiyonları </vt:lpstr>
      <vt:lpstr>Grup Fonksiyonları </vt:lpstr>
      <vt:lpstr>Grup Fonksiyonları </vt:lpstr>
      <vt:lpstr>Grup Fonksiyonları</vt:lpstr>
      <vt:lpstr>Grup Fonksiyonları</vt:lpstr>
      <vt:lpstr>Grup Fonksiyonları</vt:lpstr>
      <vt:lpstr>Grup Kavramına İlişkin Yaklaşımlar </vt:lpstr>
      <vt:lpstr>PowerPoint Sunusu</vt:lpstr>
      <vt:lpstr>PowerPoint Sunusu</vt:lpstr>
      <vt:lpstr>PowerPoint Sunusu</vt:lpstr>
      <vt:lpstr>PowerPoint Sunusu</vt:lpstr>
      <vt:lpstr>GRUP İLETİŞİMİ </vt:lpstr>
      <vt:lpstr>PowerPoint Sunusu</vt:lpstr>
      <vt:lpstr>PowerPoint Sunusu</vt:lpstr>
      <vt:lpstr>PowerPoint Sunusu</vt:lpstr>
      <vt:lpstr>Grup Üyeleri Arasındaki İletişimi Geliştirme Yolları </vt:lpstr>
      <vt:lpstr>Grup Üyeleri Arasındaki İletişimi Geliştirme Yolları </vt:lpstr>
      <vt:lpstr>Grup Üyeleri Arasındaki İletişimi Geliştirme Yolları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123</cp:revision>
  <dcterms:created xsi:type="dcterms:W3CDTF">2019-12-09T10:03:14Z</dcterms:created>
  <dcterms:modified xsi:type="dcterms:W3CDTF">2019-12-27T12:32:13Z</dcterms:modified>
</cp:coreProperties>
</file>