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4" r:id="rId2"/>
    <p:sldId id="258" r:id="rId3"/>
    <p:sldId id="265" r:id="rId4"/>
    <p:sldId id="266" r:id="rId5"/>
    <p:sldId id="267" r:id="rId6"/>
    <p:sldId id="268" r:id="rId7"/>
    <p:sldId id="272" r:id="rId8"/>
    <p:sldId id="270" r:id="rId9"/>
    <p:sldId id="274" r:id="rId10"/>
    <p:sldId id="26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83302" autoAdjust="0"/>
  </p:normalViewPr>
  <p:slideViewPr>
    <p:cSldViewPr snapToGrid="0">
      <p:cViewPr varScale="1">
        <p:scale>
          <a:sx n="91" d="100"/>
          <a:sy n="91" d="100"/>
        </p:scale>
        <p:origin x="-49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>
                <a:latin typeface="Book Antiqua" pitchFamily="18" charset="0"/>
              </a:rPr>
              <a:t>Nüfusla İlgili Sorunlar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644" y="494460"/>
            <a:ext cx="10515600" cy="516194"/>
          </a:xfrm>
        </p:spPr>
        <p:txBody>
          <a:bodyPr>
            <a:noAutofit/>
          </a:bodyPr>
          <a:lstStyle/>
          <a:p>
            <a:pPr algn="ctr"/>
            <a:r>
              <a:rPr lang="tr-TR" sz="2800" dirty="0">
                <a:latin typeface="Book Antiqua" pitchFamily="18" charset="0"/>
              </a:rPr>
              <a:t>Türkiye’de nüfus durumu ve </a:t>
            </a:r>
            <a:r>
              <a:rPr lang="tr-TR" sz="2800" dirty="0" smtClean="0">
                <a:latin typeface="Book Antiqua" pitchFamily="18" charset="0"/>
              </a:rPr>
              <a:t>politikalar – Örnek Tablolar</a:t>
            </a:r>
            <a:endParaRPr lang="tr-TR" sz="2800" b="1" dirty="0">
              <a:latin typeface="Book Antiqua" panose="02040602050305030304" pitchFamily="18" charset="0"/>
            </a:endParaRPr>
          </a:p>
        </p:txBody>
      </p:sp>
      <p:pic>
        <p:nvPicPr>
          <p:cNvPr id="3" name="Resim 2" descr="tablo, geniş, beyaz, su içeren bir resim&#10;&#10;Açıklama otomatik olarak oluşturuldu">
            <a:extLst>
              <a:ext uri="{FF2B5EF4-FFF2-40B4-BE49-F238E27FC236}">
                <a16:creationId xmlns="" xmlns:a16="http://schemas.microsoft.com/office/drawing/2014/main" id="{17D6D686-9CB3-4D73-9A6E-8EB7D32491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74" y="958103"/>
            <a:ext cx="11053564" cy="5486791"/>
          </a:xfrm>
          <a:prstGeom prst="rect">
            <a:avLst/>
          </a:prstGeom>
        </p:spPr>
      </p:pic>
      <p:sp>
        <p:nvSpPr>
          <p:cNvPr id="5" name="4 Metin kutusu"/>
          <p:cNvSpPr txBox="1"/>
          <p:nvPr/>
        </p:nvSpPr>
        <p:spPr>
          <a:xfrm>
            <a:off x="10689020" y="6488668"/>
            <a:ext cx="1240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(TÜİK)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8402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</a:t>
            </a:r>
            <a:r>
              <a:rPr lang="tr-TR" b="1" dirty="0">
                <a:latin typeface="Book Antiqua" panose="02040602050305030304" pitchFamily="18" charset="0"/>
              </a:rPr>
              <a:t>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Sorunun ortaya konuşu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Konuya ilişkin kuramsal yaklaşımlar ve kavramlar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Türkiye’de nüfus durumu ve </a:t>
            </a:r>
            <a:r>
              <a:rPr lang="tr-TR" sz="2800" dirty="0" smtClean="0">
                <a:latin typeface="Book Antiqua" panose="02040602050305030304" pitchFamily="18" charset="0"/>
              </a:rPr>
              <a:t>politikalar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Örnek tablolar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359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609" y="2174094"/>
            <a:ext cx="8890782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 oldukça geniş bir alanı temsil eder ve pek çok boyutuyla toplumun diğer sorunlarıyla bağlantılıdır.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Nüfusla ilgili tartışmaların tarihi oldukça eskidir ve farklı değerlendirmelere konu olmuştur. </a:t>
            </a:r>
          </a:p>
        </p:txBody>
      </p:sp>
    </p:spTree>
    <p:extLst>
      <p:ext uri="{BB962C8B-B14F-4D97-AF65-F5344CB8AC3E}">
        <p14:creationId xmlns="" xmlns:p14="http://schemas.microsoft.com/office/powerpoint/2010/main" val="22934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– </a:t>
            </a:r>
            <a:br>
              <a:rPr lang="tr-TR" i="1" dirty="0">
                <a:latin typeface="Book Antiqua" pitchFamily="18" charset="0"/>
              </a:rPr>
            </a:br>
            <a:r>
              <a:rPr lang="tr-TR" dirty="0">
                <a:latin typeface="Book Antiqua" pitchFamily="18" charset="0"/>
              </a:rPr>
              <a:t>Sorunun Ortaya Konuşu 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 pek çok boyutuyla toplumsal sorunlarla bağlantılıdır.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 artışı, nüfus azalması, göç ve yerleşim sorunları, yaşlanma, doğurganlık, aşırı tüketim ve çevre kirliliği vb. sorunlar nüfusla ilişkilendirilmiştir. </a:t>
            </a:r>
          </a:p>
        </p:txBody>
      </p:sp>
    </p:spTree>
    <p:extLst>
      <p:ext uri="{BB962C8B-B14F-4D97-AF65-F5344CB8AC3E}">
        <p14:creationId xmlns="" xmlns:p14="http://schemas.microsoft.com/office/powerpoint/2010/main" val="322316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– </a:t>
            </a:r>
            <a:br>
              <a:rPr lang="tr-TR" i="1" dirty="0">
                <a:latin typeface="Book Antiqua" pitchFamily="18" charset="0"/>
              </a:rPr>
            </a:br>
            <a:r>
              <a:rPr lang="tr-TR" dirty="0">
                <a:latin typeface="Book Antiqua" pitchFamily="18" charset="0"/>
              </a:rPr>
              <a:t>Konuya İlişkin Kuramsal Yaklaşımlar ve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Nüfusla ilgili pek çok yaklaşım ve kavramlardan söz edilebilir. Bunlar ancak nüfusun yol açtığı sorunlarla bir anlam kazanabilir.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>
                <a:latin typeface="Book Antiqua" panose="02040602050305030304" pitchFamily="18" charset="0"/>
              </a:rPr>
              <a:t>Maltusçu</a:t>
            </a:r>
            <a:r>
              <a:rPr lang="tr-TR" sz="2800" dirty="0">
                <a:latin typeface="Book Antiqua" panose="02040602050305030304" pitchFamily="18" charset="0"/>
              </a:rPr>
              <a:t>, </a:t>
            </a:r>
            <a:r>
              <a:rPr lang="tr-TR" sz="2800" dirty="0" err="1">
                <a:latin typeface="Book Antiqua" panose="02040602050305030304" pitchFamily="18" charset="0"/>
              </a:rPr>
              <a:t>Yenimaltusçu</a:t>
            </a:r>
            <a:r>
              <a:rPr lang="tr-TR" sz="2800" dirty="0">
                <a:latin typeface="Book Antiqua" panose="02040602050305030304" pitchFamily="18" charset="0"/>
              </a:rPr>
              <a:t>, Marksçı vb. yaklaşımlar dikkate alınmaktadır. </a:t>
            </a:r>
          </a:p>
        </p:txBody>
      </p:sp>
    </p:spTree>
    <p:extLst>
      <p:ext uri="{BB962C8B-B14F-4D97-AF65-F5344CB8AC3E}">
        <p14:creationId xmlns="" xmlns:p14="http://schemas.microsoft.com/office/powerpoint/2010/main" val="362779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– </a:t>
            </a:r>
            <a:br>
              <a:rPr lang="tr-TR" i="1" dirty="0">
                <a:latin typeface="Book Antiqua" pitchFamily="18" charset="0"/>
              </a:rPr>
            </a:br>
            <a:r>
              <a:rPr lang="tr-TR" dirty="0">
                <a:latin typeface="Book Antiqua" pitchFamily="18" charset="0"/>
              </a:rPr>
              <a:t>Konuya İlişkin Kuramsal Yaklaşımlar ve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2" y="2342907"/>
            <a:ext cx="9392530" cy="3481118"/>
          </a:xfrm>
        </p:spPr>
        <p:txBody>
          <a:bodyPr>
            <a:normAutofit fontScale="77500" lnSpcReduction="20000"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Demografik geçiş</a:t>
            </a:r>
            <a:endParaRPr lang="tr-TR" sz="2800" dirty="0"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Geleneksel toplumdan modern topluma dönüşüm sırasında meydana geldiği belirtilen değişiklik. Yüksek doğum-ölüm oranlarından düşük ölüm-doğum oranlarına geçişe işaret etmektedir.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Doğurganlık oranı</a:t>
            </a:r>
          </a:p>
          <a:p>
            <a:pPr marL="347472" lvl="1" indent="0">
              <a:buNone/>
            </a:pPr>
            <a:r>
              <a:rPr lang="tr-TR" sz="2800" dirty="0" smtClean="0">
                <a:latin typeface="Book Antiqua" panose="02040602050305030304" pitchFamily="18" charset="0"/>
              </a:rPr>
              <a:t>İki tür doğurganlık oranından söz edilebilir. Toplam doğurganlık oranı, belli bir yıl içinde, bir </a:t>
            </a:r>
            <a:r>
              <a:rPr lang="tr-TR" sz="2800" dirty="0">
                <a:latin typeface="Book Antiqua" panose="02040602050305030304" pitchFamily="18" charset="0"/>
              </a:rPr>
              <a:t>kadının hayatı boyunca yaptığı doğum </a:t>
            </a:r>
            <a:r>
              <a:rPr lang="tr-TR" sz="2800" dirty="0" smtClean="0">
                <a:latin typeface="Book Antiqua" panose="02040602050305030304" pitchFamily="18" charset="0"/>
              </a:rPr>
              <a:t>sayısına göre, kaba doğum oranı da son bir yılda doğan çocuk sayısının toplam nüfusa göre hesaplanmasıdır.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48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– </a:t>
            </a:r>
            <a:br>
              <a:rPr lang="tr-TR" i="1" dirty="0">
                <a:latin typeface="Book Antiqua" pitchFamily="18" charset="0"/>
              </a:rPr>
            </a:br>
            <a:r>
              <a:rPr lang="tr-TR" dirty="0">
                <a:latin typeface="Book Antiqua" pitchFamily="18" charset="0"/>
              </a:rPr>
              <a:t>Konuya İlişkin Kuramsal Yaklaşımlar ve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2342906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Ölümlülük oranı</a:t>
            </a:r>
            <a:endParaRPr lang="tr-TR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Belirli bir zaman diliminde toplumdaki ölüm sayısının </a:t>
            </a:r>
            <a:r>
              <a:rPr lang="tr-TR" sz="2800" dirty="0" smtClean="0">
                <a:latin typeface="Book Antiqua" panose="02040602050305030304" pitchFamily="18" charset="0"/>
              </a:rPr>
              <a:t>toplam nüfusa göre </a:t>
            </a:r>
            <a:r>
              <a:rPr lang="tr-TR" sz="2800" dirty="0">
                <a:latin typeface="Book Antiqua" panose="02040602050305030304" pitchFamily="18" charset="0"/>
              </a:rPr>
              <a:t>ölçeklendirilmesi.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Doğum Kontrolü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Nüfus kontrol mekanizması olarak doğum kontrol </a:t>
            </a:r>
            <a:r>
              <a:rPr lang="tr-TR" sz="2800" dirty="0" smtClean="0">
                <a:latin typeface="Book Antiqua" panose="02040602050305030304" pitchFamily="18" charset="0"/>
              </a:rPr>
              <a:t>politikaları </a:t>
            </a:r>
            <a:r>
              <a:rPr lang="tr-TR" sz="2800" dirty="0" smtClean="0">
                <a:latin typeface="Book Antiqua" panose="02040602050305030304" pitchFamily="18" charset="0"/>
              </a:rPr>
              <a:t>ve aile planlamaları geliştirilmektedir.</a:t>
            </a:r>
            <a:endParaRPr lang="tr-TR" sz="2800" dirty="0"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18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Nüfusla İlgili Sorunlar – </a:t>
            </a:r>
            <a:br>
              <a:rPr lang="tr-TR" i="1" dirty="0">
                <a:latin typeface="Book Antiqua" pitchFamily="18" charset="0"/>
              </a:rPr>
            </a:br>
            <a:r>
              <a:rPr lang="tr-TR" dirty="0">
                <a:latin typeface="Book Antiqua" pitchFamily="18" charset="0"/>
              </a:rPr>
              <a:t>Konuya İlişkin Kuramsal Yaklaşımlar ve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931" y="2342906"/>
            <a:ext cx="9434733" cy="3460652"/>
          </a:xfrm>
        </p:spPr>
        <p:txBody>
          <a:bodyPr>
            <a:normAutofit fontScale="92500" lnSpcReduction="20000"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Bağımlı Nüfus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Çalışma çağında olmayan (genellikle 0-14 &amp; 65+ yaş olarak belirtilen) nüfus ile çalışma çağında olmasına rağmen çalışmayan nüfus.</a:t>
            </a:r>
          </a:p>
          <a:p>
            <a:pPr marL="347472" lvl="1" indent="0">
              <a:buNone/>
            </a:pPr>
            <a:endParaRPr lang="tr-TR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Aktif Nüfus</a:t>
            </a:r>
          </a:p>
          <a:p>
            <a:pPr marL="347472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Çalışma çağında olan (genellikle 15-64 yaş arası olarak belirtilen) ve çalışan nüfus. Aktif nüfus oranının yüksek olması, işsizlik oranının düşük olduğu anlamına gelmektedir.</a:t>
            </a:r>
          </a:p>
          <a:p>
            <a:pPr marL="347472" lvl="1" indent="0">
              <a:buNone/>
            </a:pPr>
            <a:endParaRPr lang="tr-T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76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06" y="0"/>
            <a:ext cx="10515600" cy="516194"/>
          </a:xfrm>
        </p:spPr>
        <p:txBody>
          <a:bodyPr>
            <a:noAutofit/>
          </a:bodyPr>
          <a:lstStyle/>
          <a:p>
            <a:pPr algn="ctr"/>
            <a:r>
              <a:rPr lang="tr-TR" sz="2800" dirty="0">
                <a:latin typeface="Book Antiqua" pitchFamily="18" charset="0"/>
              </a:rPr>
              <a:t>Türkiye’de nüfus durumu ve </a:t>
            </a:r>
            <a:r>
              <a:rPr lang="tr-TR" sz="2800" dirty="0" smtClean="0">
                <a:latin typeface="Book Antiqua" pitchFamily="18" charset="0"/>
              </a:rPr>
              <a:t>politikalar – Örnek Tablolar</a:t>
            </a:r>
            <a:endParaRPr lang="tr-TR" sz="2800" b="1" dirty="0">
              <a:latin typeface="Book Antiqua" panose="02040602050305030304" pitchFamily="18" charset="0"/>
            </a:endParaRPr>
          </a:p>
        </p:txBody>
      </p:sp>
      <p:pic>
        <p:nvPicPr>
          <p:cNvPr id="1027" name="Picture 3" descr="C:\Users\FİZYNH\Desktop\nüfus göstergeler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7456" y="467726"/>
            <a:ext cx="11191067" cy="6227459"/>
          </a:xfrm>
          <a:prstGeom prst="rect">
            <a:avLst/>
          </a:prstGeom>
          <a:noFill/>
        </p:spPr>
      </p:pic>
      <p:sp>
        <p:nvSpPr>
          <p:cNvPr id="6" name="5 Metin kutusu"/>
          <p:cNvSpPr txBox="1"/>
          <p:nvPr/>
        </p:nvSpPr>
        <p:spPr>
          <a:xfrm>
            <a:off x="10710041" y="6488668"/>
            <a:ext cx="1240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(TÜİK)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8402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395</TotalTime>
  <Words>320</Words>
  <Application>Microsoft Office PowerPoint</Application>
  <PresentationFormat>Özel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TOPLUMSAL SORUNLAR Nüfusla İlgili Sorunlar</vt:lpstr>
      <vt:lpstr>Nüfusla İlgili Sorunlar – Ders İçeriği</vt:lpstr>
      <vt:lpstr>Nüfusla İlgili Sorunlar </vt:lpstr>
      <vt:lpstr>Nüfusla İlgili Sorunlar –  Sorunun Ortaya Konuşu </vt:lpstr>
      <vt:lpstr>Nüfusla İlgili Sorunlar –  Konuya İlişkin Kuramsal Yaklaşımlar ve Kavramlar</vt:lpstr>
      <vt:lpstr>Nüfusla İlgili Sorunlar –  Konuya İlişkin Kuramsal Yaklaşımlar ve Kavramlar</vt:lpstr>
      <vt:lpstr>Nüfusla İlgili Sorunlar –  Konuya İlişkin Kuramsal Yaklaşımlar ve Kavramlar</vt:lpstr>
      <vt:lpstr>Nüfusla İlgili Sorunlar –  Konuya İlişkin Kuramsal Yaklaşımlar ve Kavramlar</vt:lpstr>
      <vt:lpstr>Türkiye’de nüfus durumu ve politikalar – Örnek Tablolar</vt:lpstr>
      <vt:lpstr>Türkiye’de nüfus durumu ve politikalar – Örnek Tablolar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176</cp:revision>
  <dcterms:created xsi:type="dcterms:W3CDTF">2018-03-24T09:54:46Z</dcterms:created>
  <dcterms:modified xsi:type="dcterms:W3CDTF">2020-02-12T08:35:01Z</dcterms:modified>
</cp:coreProperties>
</file>