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071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962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24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314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52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5886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990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28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8867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990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65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AE32D-94DC-4B62-B1FA-5F9E28CBD8C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F71CA-B321-4C7D-8FA6-4B07BF26F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869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mage.freepik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rtoserika.hu/konyvek/versek/allatzsivaj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/>
          <p:cNvSpPr>
            <a:spLocks noGrp="1"/>
          </p:cNvSpPr>
          <p:nvPr>
            <p:ph type="subTitle" idx="1"/>
          </p:nvPr>
        </p:nvSpPr>
        <p:spPr>
          <a:xfrm>
            <a:off x="4612640" y="1911464"/>
            <a:ext cx="7371311" cy="4214091"/>
          </a:xfrm>
        </p:spPr>
        <p:txBody>
          <a:bodyPr>
            <a:normAutofit/>
          </a:bodyPr>
          <a:lstStyle/>
          <a:p>
            <a:r>
              <a:rPr lang="hu-HU" b="1" dirty="0"/>
              <a:t>Tavaszi szél vizet áraszt</a:t>
            </a:r>
            <a:r>
              <a:rPr lang="hu-HU" dirty="0"/>
              <a:t>, virágom, virágom.</a:t>
            </a:r>
            <a:br>
              <a:rPr lang="hu-HU" dirty="0"/>
            </a:br>
            <a:r>
              <a:rPr lang="hu-HU" dirty="0"/>
              <a:t>Minden madár társat választ, virágom, virágom.</a:t>
            </a:r>
            <a:br>
              <a:rPr lang="hu-HU" dirty="0"/>
            </a:br>
            <a:r>
              <a:rPr lang="hu-HU" dirty="0"/>
              <a:t>Hát én immár kit </a:t>
            </a:r>
            <a:r>
              <a:rPr lang="hu-HU" dirty="0" err="1"/>
              <a:t>válasszak</a:t>
            </a:r>
            <a:r>
              <a:rPr lang="hu-HU" dirty="0"/>
              <a:t>? Virágom, virágom.</a:t>
            </a:r>
            <a:br>
              <a:rPr lang="hu-HU" dirty="0"/>
            </a:br>
            <a:r>
              <a:rPr lang="hu-HU" dirty="0"/>
              <a:t>Te engemet, s én tégedet, virágom, virágom.</a:t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dirty="0"/>
              <a:t>Zöld pántlika könnyű gúnya, virágom, virágom.</a:t>
            </a:r>
            <a:br>
              <a:rPr lang="hu-HU" dirty="0"/>
            </a:br>
            <a:r>
              <a:rPr lang="hu-HU" dirty="0"/>
              <a:t>Mert azt a szél könnyen fújja, virágom, virágom.</a:t>
            </a:r>
            <a:br>
              <a:rPr lang="hu-HU" dirty="0"/>
            </a:br>
            <a:r>
              <a:rPr lang="hu-HU" dirty="0"/>
              <a:t>De a fátyol nehéz gúnya, virágom, virágom.</a:t>
            </a:r>
            <a:br>
              <a:rPr lang="hu-HU" dirty="0"/>
            </a:br>
            <a:r>
              <a:rPr lang="hu-HU" dirty="0"/>
              <a:t>Mert azt a bú </a:t>
            </a:r>
            <a:r>
              <a:rPr lang="hu-HU" dirty="0" smtClean="0"/>
              <a:t>hajtogatja, </a:t>
            </a:r>
            <a:r>
              <a:rPr lang="hu-HU" dirty="0"/>
              <a:t>virágom, virágom.</a:t>
            </a:r>
          </a:p>
          <a:p>
            <a:endParaRPr lang="hu-HU" dirty="0"/>
          </a:p>
        </p:txBody>
      </p:sp>
      <p:sp>
        <p:nvSpPr>
          <p:cNvPr id="3" name="AutoShape 4" descr="Image result for veil 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30722" name="Picture 2" descr="Woman with braided hair holding her hands together Fre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395782"/>
            <a:ext cx="2656487" cy="3987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4" name="Picture 4" descr="Mysterious portrait of a bride hidden under the veil Free Ph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309" y="3828135"/>
            <a:ext cx="4015105" cy="267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109309" y="6524669"/>
            <a:ext cx="2648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4"/>
              </a:rPr>
              <a:t>https://image.freepik.com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3771" y="2090057"/>
            <a:ext cx="10826805" cy="1423176"/>
          </a:xfrm>
        </p:spPr>
        <p:txBody>
          <a:bodyPr>
            <a:normAutofit fontScale="70000" lnSpcReduction="20000"/>
          </a:bodyPr>
          <a:lstStyle/>
          <a:p>
            <a:r>
              <a:rPr lang="hu-HU" sz="10000" dirty="0" err="1">
                <a:latin typeface="Candara" panose="020E0502030303020204" pitchFamily="34" charset="0"/>
              </a:rPr>
              <a:t>s</a:t>
            </a:r>
            <a:r>
              <a:rPr lang="hu-HU" sz="10000" dirty="0" err="1" smtClean="0">
                <a:latin typeface="Candara" panose="020E0502030303020204" pitchFamily="34" charset="0"/>
              </a:rPr>
              <a:t>zászászászászászászászá</a:t>
            </a:r>
            <a:r>
              <a:rPr lang="hu-HU" sz="10000" dirty="0" smtClean="0">
                <a:latin typeface="Candara" panose="020E0502030303020204" pitchFamily="34" charset="0"/>
              </a:rPr>
              <a:t>…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58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3771" y="2090057"/>
            <a:ext cx="10826805" cy="1423176"/>
          </a:xfrm>
        </p:spPr>
        <p:txBody>
          <a:bodyPr>
            <a:normAutofit lnSpcReduction="10000"/>
          </a:bodyPr>
          <a:lstStyle/>
          <a:p>
            <a:r>
              <a:rPr lang="hu-HU" sz="10000" dirty="0" err="1" smtClean="0">
                <a:latin typeface="Candara" panose="020E0502030303020204" pitchFamily="34" charset="0"/>
              </a:rPr>
              <a:t>zizizizizizizizizi</a:t>
            </a:r>
            <a:r>
              <a:rPr lang="hu-HU" sz="10000" dirty="0" smtClean="0">
                <a:latin typeface="Candara" panose="020E0502030303020204" pitchFamily="34" charset="0"/>
              </a:rPr>
              <a:t>…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5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3771" y="2090057"/>
            <a:ext cx="10826805" cy="1423176"/>
          </a:xfrm>
        </p:spPr>
        <p:txBody>
          <a:bodyPr>
            <a:normAutofit lnSpcReduction="10000"/>
          </a:bodyPr>
          <a:lstStyle/>
          <a:p>
            <a:r>
              <a:rPr lang="hu-HU" sz="10000" dirty="0" err="1" smtClean="0">
                <a:latin typeface="Candara" panose="020E0502030303020204" pitchFamily="34" charset="0"/>
              </a:rPr>
              <a:t>zsézsézsézsézsé</a:t>
            </a:r>
            <a:r>
              <a:rPr lang="hu-HU" sz="10000" dirty="0" smtClean="0">
                <a:latin typeface="Candara" panose="020E0502030303020204" pitchFamily="34" charset="0"/>
              </a:rPr>
              <a:t>…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87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3771" y="2090057"/>
            <a:ext cx="10826805" cy="1423176"/>
          </a:xfrm>
        </p:spPr>
        <p:txBody>
          <a:bodyPr>
            <a:normAutofit lnSpcReduction="10000"/>
          </a:bodyPr>
          <a:lstStyle/>
          <a:p>
            <a:r>
              <a:rPr lang="hu-HU" sz="10000" dirty="0" err="1" smtClean="0">
                <a:latin typeface="Candara" panose="020E0502030303020204" pitchFamily="34" charset="0"/>
              </a:rPr>
              <a:t>cecececececece</a:t>
            </a:r>
            <a:r>
              <a:rPr lang="hu-HU" sz="10000" dirty="0" smtClean="0">
                <a:latin typeface="Candara" panose="020E0502030303020204" pitchFamily="34" charset="0"/>
              </a:rPr>
              <a:t>…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9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3771" y="2090057"/>
            <a:ext cx="10826805" cy="1423176"/>
          </a:xfrm>
        </p:spPr>
        <p:txBody>
          <a:bodyPr>
            <a:normAutofit fontScale="85000" lnSpcReduction="10000"/>
          </a:bodyPr>
          <a:lstStyle/>
          <a:p>
            <a:r>
              <a:rPr lang="hu-HU" sz="10000" dirty="0" err="1" smtClean="0">
                <a:latin typeface="Candara" panose="020E0502030303020204" pitchFamily="34" charset="0"/>
              </a:rPr>
              <a:t>csécsécsécsécsécsécsé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61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www.bartoserika.hu/bartoserika_uploads/images/konyvek/versek/allatzsivaj/allatzsivaj_nag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90" y="1945141"/>
            <a:ext cx="390525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églalap 1"/>
          <p:cNvSpPr/>
          <p:nvPr/>
        </p:nvSpPr>
        <p:spPr>
          <a:xfrm>
            <a:off x="5660571" y="710816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 smtClean="0">
                <a:latin typeface="Candara" panose="020E0502030303020204" pitchFamily="34" charset="0"/>
              </a:rPr>
              <a:t>Bartos Erika: ÁLLATZSIVAJ</a:t>
            </a:r>
            <a:r>
              <a:rPr lang="hu-HU" dirty="0">
                <a:latin typeface="Candara" panose="020E0502030303020204" pitchFamily="34" charset="0"/>
              </a:rPr>
              <a:t/>
            </a:r>
            <a:br>
              <a:rPr lang="hu-HU" dirty="0">
                <a:latin typeface="Candara" panose="020E0502030303020204" pitchFamily="34" charset="0"/>
              </a:rPr>
            </a:br>
            <a:endParaRPr lang="hu-HU" dirty="0" smtClean="0">
              <a:latin typeface="Candara" panose="020E0502030303020204" pitchFamily="34" charset="0"/>
            </a:endParaRPr>
          </a:p>
          <a:p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Kopácsol 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a harkály,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k_p_g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k_p_g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_,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</a:b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Bokorban a kis sün,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sz_sz_g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sz_sz_g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_.</a:t>
            </a:r>
            <a:endParaRPr lang="hu-HU" dirty="0">
              <a:latin typeface="Candara" panose="020E0502030303020204" pitchFamily="34" charset="0"/>
              <a:cs typeface="Times New Roman" panose="02020603050405020304" pitchFamily="18" charset="0"/>
            </a:endParaRPr>
          </a:p>
          <a:p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Tekereg a sikló, sziszegő, sziszegő,</a:t>
            </a:r>
            <a:b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</a:b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Elugrik a béka,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br_k_g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br_k_g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_.</a:t>
            </a:r>
            <a:endParaRPr lang="hu-HU" dirty="0">
              <a:latin typeface="Candara" panose="020E0502030303020204" pitchFamily="34" charset="0"/>
              <a:cs typeface="Times New Roman" panose="02020603050405020304" pitchFamily="18" charset="0"/>
            </a:endParaRPr>
          </a:p>
          <a:p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Vízparton a kacsa, hápogó, hápogó,</a:t>
            </a:r>
            <a:b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</a:b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J_g_ny_n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 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a holló, károgó, károgó.</a:t>
            </a:r>
          </a:p>
          <a:p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Kutyaházban puli, 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g_t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_, _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g_t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_,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</a:b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Háztet_n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 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a macska, 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nyávogó, 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nyávogó.</a:t>
            </a:r>
          </a:p>
          <a:p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Puhasz_r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 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bárány, bégető, bégető,</a:t>
            </a:r>
            <a:b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</a:b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Napsug_r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 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a réten, égető, égető.</a:t>
            </a:r>
          </a:p>
          <a:p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Dérszakáll_ 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kecske, mekegő, mekegő,</a:t>
            </a:r>
            <a:b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</a:b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Istállóban </a:t>
            </a:r>
            <a:r>
              <a:rPr lang="hu-HU" dirty="0" err="1">
                <a:latin typeface="Candara" panose="020E0502030303020204" pitchFamily="34" charset="0"/>
                <a:cs typeface="Times New Roman" panose="02020603050405020304" pitchFamily="18" charset="0"/>
              </a:rPr>
              <a:t>pejló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ny_r_t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ny_r_t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_.</a:t>
            </a:r>
            <a:endParaRPr lang="hu-HU" dirty="0">
              <a:latin typeface="Candara" panose="020E0502030303020204" pitchFamily="34" charset="0"/>
              <a:cs typeface="Times New Roman" panose="02020603050405020304" pitchFamily="18" charset="0"/>
            </a:endParaRPr>
          </a:p>
          <a:p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Tenyeremben csibe, csipogó, csipogó,</a:t>
            </a:r>
            <a:b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</a:b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Padláson az 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g_r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, cincogó, cincogó.</a:t>
            </a:r>
          </a:p>
          <a:p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Rózsaszínű malac,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r_f_g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r_f_g</a:t>
            </a:r>
            <a:r>
              <a:rPr lang="hu-H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_,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</a:b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Körülötte szúnyog</a:t>
            </a:r>
            <a:r>
              <a:rPr lang="hu-HU">
                <a:latin typeface="Candara" panose="020E0502030303020204" pitchFamily="34" charset="0"/>
                <a:cs typeface="Times New Roman" panose="02020603050405020304" pitchFamily="18" charset="0"/>
              </a:rPr>
              <a:t>, </a:t>
            </a:r>
            <a:r>
              <a:rPr lang="hu-HU" smtClean="0">
                <a:latin typeface="Candara" panose="020E0502030303020204" pitchFamily="34" charset="0"/>
                <a:cs typeface="Times New Roman" panose="02020603050405020304" pitchFamily="18" charset="0"/>
              </a:rPr>
              <a:t>zü___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ögő</a:t>
            </a:r>
            <a:r>
              <a:rPr lang="hu-HU">
                <a:latin typeface="Candara" panose="020E0502030303020204" pitchFamily="34" charset="0"/>
                <a:cs typeface="Times New Roman" panose="02020603050405020304" pitchFamily="18" charset="0"/>
              </a:rPr>
              <a:t>, </a:t>
            </a:r>
            <a:r>
              <a:rPr lang="hu-HU" smtClean="0">
                <a:latin typeface="Candara" panose="020E0502030303020204" pitchFamily="34" charset="0"/>
                <a:cs typeface="Times New Roman" panose="02020603050405020304" pitchFamily="18" charset="0"/>
              </a:rPr>
              <a:t>zü___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ögő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Búcsúzik a gyöngytyúk,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kotkod_l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latin typeface="Candara" panose="020E0502030303020204" pitchFamily="34" charset="0"/>
                <a:cs typeface="Times New Roman" panose="02020603050405020304" pitchFamily="18" charset="0"/>
              </a:rPr>
              <a:t>kotkod_l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,</a:t>
            </a:r>
            <a:b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</a:br>
            <a:r>
              <a:rPr lang="hu-HU">
                <a:latin typeface="Candara" panose="020E0502030303020204" pitchFamily="34" charset="0"/>
                <a:cs typeface="Times New Roman" panose="02020603050405020304" pitchFamily="18" charset="0"/>
              </a:rPr>
              <a:t>Fenn </a:t>
            </a:r>
            <a:r>
              <a:rPr lang="hu-HU" smtClean="0">
                <a:latin typeface="Candara" panose="020E0502030303020204" pitchFamily="34" charset="0"/>
                <a:cs typeface="Times New Roman" panose="02020603050405020304" pitchFamily="18" charset="0"/>
              </a:rPr>
              <a:t>ra__og </a:t>
            </a:r>
            <a:r>
              <a:rPr lang="hu-HU" dirty="0">
                <a:latin typeface="Candara" panose="020E0502030303020204" pitchFamily="34" charset="0"/>
                <a:cs typeface="Times New Roman" panose="02020603050405020304" pitchFamily="18" charset="0"/>
              </a:rPr>
              <a:t>az égen holdsugár, holdsugár</a:t>
            </a:r>
            <a:endParaRPr lang="hu-HU" b="0" i="0" dirty="0">
              <a:effectLst/>
              <a:latin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488668"/>
            <a:ext cx="5337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https://www.bartoserika.hu/konyvek/versek/allatzsivaj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294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Tavaszi szél vizet áraszt - Dalok Online - theisz.h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062" y="1985211"/>
            <a:ext cx="10047205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58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err="1">
                <a:latin typeface="Candara" panose="020E0502030303020204" pitchFamily="34" charset="0"/>
              </a:rPr>
              <a:t>s</a:t>
            </a:r>
            <a:r>
              <a:rPr lang="hu-HU" sz="10000" dirty="0" err="1" smtClean="0">
                <a:latin typeface="Candara" panose="020E0502030303020204" pitchFamily="34" charset="0"/>
              </a:rPr>
              <a:t>sssssssssssss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27652" name="Picture 4" descr="https://img.freepik.com/free-vector/wind-color-flat-icons_1284-8888.jpg?size=338&amp;ext=jpg&amp;fbclid=IwAR1oF9BvyLhTt9r7F9-nc0p_dpg3uORu2VpU6g8nVo1ibtb2SQpKd4KM1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80" y="2838319"/>
            <a:ext cx="321945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930692" y="6057770"/>
            <a:ext cx="2648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https://image.freepik.com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771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5308243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err="1" smtClean="0">
                <a:latin typeface="Candara" panose="020E0502030303020204" pitchFamily="34" charset="0"/>
              </a:rPr>
              <a:t>zzzzzzzzzzzz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28674" name="Picture 2" descr="https://img.freepik.com/free-vector/housefly_1308-33595.jpg?size=626&amp;ext=jpg&amp;fbclid=IwAR0Xw_bffcx-snB6X9dJBTCn_CrMzDrtwUMLEUxrrZmPneYcqV2gSodpxF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0676" y="3055860"/>
            <a:ext cx="2574925" cy="1632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543775" y="6437193"/>
            <a:ext cx="2648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https://image.freepik.com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032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err="1" smtClean="0">
                <a:latin typeface="Candara" panose="020E0502030303020204" pitchFamily="34" charset="0"/>
              </a:rPr>
              <a:t>ssz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29698" name="Picture 2" descr="https://img.freepik.com/free-vector/flat-snake_23-2148114320.jpg?size=338&amp;ext=jpg&amp;fbclid=IwAR3M6xOl9yuN_M1S__pv4ti48SIomTpncmee6ZWyvH8Qjn0MDQo5lfZZ0b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241" y="2645092"/>
            <a:ext cx="3687127" cy="3687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13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err="1" smtClean="0">
                <a:latin typeface="Candara" panose="020E0502030303020204" pitchFamily="34" charset="0"/>
              </a:rPr>
              <a:t>zss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31746" name="Picture 2" descr="https://img.freepik.com/free-vector/illustration-television_53876-5561.jpg?size=338&amp;ext=jpg&amp;fbclid=IwAR1Li56Ezl-o6iz9sagyBV52CWqAkVhg-wM5IQ9M-sbjhRWwFMB2JHfqyJ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80" y="2838319"/>
            <a:ext cx="321945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30692" y="6057770"/>
            <a:ext cx="2648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https://image.freepik.com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367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 fontScale="85000" lnSpcReduction="10000"/>
          </a:bodyPr>
          <a:lstStyle/>
          <a:p>
            <a:r>
              <a:rPr lang="hu-HU" sz="10000" dirty="0" err="1">
                <a:latin typeface="Candara" panose="020E0502030303020204" pitchFamily="34" charset="0"/>
              </a:rPr>
              <a:t>s</a:t>
            </a:r>
            <a:r>
              <a:rPr lang="hu-HU" sz="10000" dirty="0" err="1" smtClean="0">
                <a:latin typeface="Candara" panose="020E0502030303020204" pitchFamily="34" charset="0"/>
              </a:rPr>
              <a:t>asasasasasasasa</a:t>
            </a:r>
            <a:r>
              <a:rPr lang="hu-HU" sz="10000" dirty="0" smtClean="0">
                <a:latin typeface="Candara" panose="020E0502030303020204" pitchFamily="34" charset="0"/>
              </a:rPr>
              <a:t>…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49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 fontScale="92500"/>
          </a:bodyPr>
          <a:lstStyle/>
          <a:p>
            <a:r>
              <a:rPr lang="hu-HU" sz="10000" dirty="0" err="1">
                <a:latin typeface="Candara" panose="020E0502030303020204" pitchFamily="34" charset="0"/>
              </a:rPr>
              <a:t>s</a:t>
            </a:r>
            <a:r>
              <a:rPr lang="hu-HU" sz="10000" dirty="0" err="1" smtClean="0">
                <a:latin typeface="Candara" panose="020E0502030303020204" pitchFamily="34" charset="0"/>
              </a:rPr>
              <a:t>ásásásásásásá</a:t>
            </a:r>
            <a:r>
              <a:rPr lang="hu-HU" sz="10000" dirty="0" smtClean="0">
                <a:latin typeface="Candara" panose="020E0502030303020204" pitchFamily="34" charset="0"/>
              </a:rPr>
              <a:t>…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77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045029" y="1324071"/>
            <a:ext cx="10391376" cy="1655762"/>
          </a:xfrm>
        </p:spPr>
        <p:txBody>
          <a:bodyPr>
            <a:normAutofit fontScale="70000" lnSpcReduction="20000"/>
          </a:bodyPr>
          <a:lstStyle/>
          <a:p>
            <a:r>
              <a:rPr lang="hu-HU" sz="10000" dirty="0" err="1" smtClean="0">
                <a:latin typeface="Candara" panose="020E0502030303020204" pitchFamily="34" charset="0"/>
              </a:rPr>
              <a:t>szaszaszaszaszaszaszasza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52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Widescreen</PresentationFormat>
  <Paragraphs>28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Candara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Éva Tóth</dc:creator>
  <cp:lastModifiedBy>Éva Tóth</cp:lastModifiedBy>
  <cp:revision>2</cp:revision>
  <dcterms:created xsi:type="dcterms:W3CDTF">2020-05-08T20:06:56Z</dcterms:created>
  <dcterms:modified xsi:type="dcterms:W3CDTF">2020-05-08T20:07:30Z</dcterms:modified>
</cp:coreProperties>
</file>